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1E_449DEFE.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28"/>
  </p:notesMasterIdLst>
  <p:sldIdLst>
    <p:sldId id="256" r:id="rId5"/>
    <p:sldId id="257" r:id="rId6"/>
    <p:sldId id="261" r:id="rId7"/>
    <p:sldId id="263" r:id="rId8"/>
    <p:sldId id="286" r:id="rId9"/>
    <p:sldId id="269" r:id="rId10"/>
    <p:sldId id="270" r:id="rId11"/>
    <p:sldId id="271" r:id="rId12"/>
    <p:sldId id="287" r:id="rId13"/>
    <p:sldId id="272" r:id="rId14"/>
    <p:sldId id="273" r:id="rId15"/>
    <p:sldId id="274" r:id="rId16"/>
    <p:sldId id="275" r:id="rId17"/>
    <p:sldId id="276" r:id="rId18"/>
    <p:sldId id="277" r:id="rId19"/>
    <p:sldId id="279" r:id="rId20"/>
    <p:sldId id="278" r:id="rId21"/>
    <p:sldId id="280" r:id="rId22"/>
    <p:sldId id="281" r:id="rId23"/>
    <p:sldId id="282" r:id="rId24"/>
    <p:sldId id="284" r:id="rId25"/>
    <p:sldId id="283" r:id="rId26"/>
    <p:sldId id="285" r:id="rId2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ction par défaut" id="{5C8A68AD-58F7-45B9-8596-745488C5561C}">
          <p14:sldIdLst>
            <p14:sldId id="256"/>
            <p14:sldId id="257"/>
            <p14:sldId id="261"/>
            <p14:sldId id="263"/>
          </p14:sldIdLst>
        </p14:section>
        <p14:section name="Section sans titre" id="{3BF96D62-0261-4BD7-9F14-3FBCCEE910C5}">
          <p14:sldIdLst>
            <p14:sldId id="286"/>
            <p14:sldId id="269"/>
            <p14:sldId id="270"/>
            <p14:sldId id="271"/>
            <p14:sldId id="287"/>
            <p14:sldId id="272"/>
            <p14:sldId id="273"/>
            <p14:sldId id="274"/>
            <p14:sldId id="275"/>
            <p14:sldId id="276"/>
            <p14:sldId id="277"/>
            <p14:sldId id="279"/>
            <p14:sldId id="278"/>
            <p14:sldId id="280"/>
            <p14:sldId id="281"/>
            <p14:sldId id="282"/>
            <p14:sldId id="284"/>
            <p14:sldId id="283"/>
            <p14:sldId id="285"/>
          </p14:sldIdLst>
        </p14:section>
      </p14:sectionLst>
    </p:ex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SpZHKFx2Csd60+kbM13+OyBKVu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D11EC43-0644-4393-9AF7-4ED9E2719E57}" name="Kalianne  Farren [EASPD]" initials="K[" userId="S::kalianne.farren_easpd.eu#ext#@univreimsfr.onmicrosoft.com::a7c07d9c-409f-41b9-8cbc-4835fed404c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54C55"/>
    <a:srgbClr val="346A8C"/>
    <a:srgbClr val="4184AD"/>
    <a:srgbClr val="5597BF"/>
    <a:srgbClr val="0B6F6F"/>
    <a:srgbClr val="468FA0"/>
    <a:srgbClr val="4F7CC5"/>
    <a:srgbClr val="60B484"/>
    <a:srgbClr val="235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E43397-EED5-4DAE-8AE0-96FBE07FC221}" v="1" dt="2024-11-28T10:08:26.17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AF606853-7671-496A-8E4F-DF71F8EC918B}" styleName="Style foncé 1 - Accentuation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0899"/>
  </p:normalViewPr>
  <p:slideViewPr>
    <p:cSldViewPr snapToGrid="0">
      <p:cViewPr varScale="1">
        <p:scale>
          <a:sx n="51" d="100"/>
          <a:sy n="51" d="100"/>
        </p:scale>
        <p:origin x="14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mblain Annick" userId="S::a.comblain_uliege.be#ext#@univreimsfr.onmicrosoft.com::63cd3b0e-86f2-4cef-93da-9afedf29e0a1" providerId="AD" clId="Web-{A061CCA3-163C-A50A-33E3-DD2745E765EB}"/>
    <pc:docChg chg="modSld">
      <pc:chgData name="Comblain Annick" userId="S::a.comblain_uliege.be#ext#@univreimsfr.onmicrosoft.com::63cd3b0e-86f2-4cef-93da-9afedf29e0a1" providerId="AD" clId="Web-{A061CCA3-163C-A50A-33E3-DD2745E765EB}" dt="2024-03-25T08:54:14.743" v="3"/>
      <pc:docMkLst>
        <pc:docMk/>
      </pc:docMkLst>
      <pc:sldChg chg="modNotes">
        <pc:chgData name="Comblain Annick" userId="S::a.comblain_uliege.be#ext#@univreimsfr.onmicrosoft.com::63cd3b0e-86f2-4cef-93da-9afedf29e0a1" providerId="AD" clId="Web-{A061CCA3-163C-A50A-33E3-DD2745E765EB}" dt="2024-03-25T08:54:14.743" v="3"/>
        <pc:sldMkLst>
          <pc:docMk/>
          <pc:sldMk cId="1679847929" sldId="269"/>
        </pc:sldMkLst>
      </pc:sldChg>
      <pc:sldChg chg="modNotes">
        <pc:chgData name="Comblain Annick" userId="S::a.comblain_uliege.be#ext#@univreimsfr.onmicrosoft.com::63cd3b0e-86f2-4cef-93da-9afedf29e0a1" providerId="AD" clId="Web-{A061CCA3-163C-A50A-33E3-DD2745E765EB}" dt="2024-03-25T08:53:12.194" v="1"/>
        <pc:sldMkLst>
          <pc:docMk/>
          <pc:sldMk cId="71950078" sldId="286"/>
        </pc:sldMkLst>
      </pc:sldChg>
    </pc:docChg>
  </pc:docChgLst>
  <pc:docChgLst>
    <pc:chgData name="Rachel Vaughan [EASPD]" userId="S::rachel.vaughan_easpd.eu#ext#@univreimsfr.onmicrosoft.com::415ee611-9dd2-465a-906c-d68b612161d8" providerId="AD" clId="Web-{D2E68F38-F688-29D7-2218-E19BFC5A2074}"/>
    <pc:docChg chg="modSld">
      <pc:chgData name="Rachel Vaughan [EASPD]" userId="S::rachel.vaughan_easpd.eu#ext#@univreimsfr.onmicrosoft.com::415ee611-9dd2-465a-906c-d68b612161d8" providerId="AD" clId="Web-{D2E68F38-F688-29D7-2218-E19BFC5A2074}" dt="2024-07-29T09:26:08.469" v="4" actId="20577"/>
      <pc:docMkLst>
        <pc:docMk/>
      </pc:docMkLst>
      <pc:sldChg chg="modSp">
        <pc:chgData name="Rachel Vaughan [EASPD]" userId="S::rachel.vaughan_easpd.eu#ext#@univreimsfr.onmicrosoft.com::415ee611-9dd2-465a-906c-d68b612161d8" providerId="AD" clId="Web-{D2E68F38-F688-29D7-2218-E19BFC5A2074}" dt="2024-07-29T09:26:08.469" v="4" actId="20577"/>
        <pc:sldMkLst>
          <pc:docMk/>
          <pc:sldMk cId="1608186336" sldId="261"/>
        </pc:sldMkLst>
        <pc:spChg chg="mod">
          <ac:chgData name="Rachel Vaughan [EASPD]" userId="S::rachel.vaughan_easpd.eu#ext#@univreimsfr.onmicrosoft.com::415ee611-9dd2-465a-906c-d68b612161d8" providerId="AD" clId="Web-{D2E68F38-F688-29D7-2218-E19BFC5A2074}" dt="2024-07-29T09:26:08.469" v="4" actId="20577"/>
          <ac:spMkLst>
            <pc:docMk/>
            <pc:sldMk cId="1608186336" sldId="261"/>
            <ac:spMk id="10" creationId="{80CAD999-F6EA-65F6-0817-5F188F64C5F7}"/>
          </ac:spMkLst>
        </pc:spChg>
      </pc:sldChg>
    </pc:docChg>
  </pc:docChgLst>
  <pc:docChgLst>
    <pc:chgData name="CHRISTELLE DECLERCQ" userId="S::christelle.declercq@univ-reims.fr::6105ae43-a600-46e8-812e-1762419aa502" providerId="AD" clId="Web-{740BCB71-E47B-48AC-8A3E-F3C8E7049798}"/>
    <pc:docChg chg="modSld">
      <pc:chgData name="CHRISTELLE DECLERCQ" userId="S::christelle.declercq@univ-reims.fr::6105ae43-a600-46e8-812e-1762419aa502" providerId="AD" clId="Web-{740BCB71-E47B-48AC-8A3E-F3C8E7049798}" dt="2024-02-07T20:51:31.469" v="0" actId="20577"/>
      <pc:docMkLst>
        <pc:docMk/>
      </pc:docMkLst>
      <pc:sldChg chg="modSp">
        <pc:chgData name="CHRISTELLE DECLERCQ" userId="S::christelle.declercq@univ-reims.fr::6105ae43-a600-46e8-812e-1762419aa502" providerId="AD" clId="Web-{740BCB71-E47B-48AC-8A3E-F3C8E7049798}" dt="2024-02-07T20:51:31.469" v="0" actId="20577"/>
        <pc:sldMkLst>
          <pc:docMk/>
          <pc:sldMk cId="0" sldId="257"/>
        </pc:sldMkLst>
        <pc:spChg chg="mod">
          <ac:chgData name="CHRISTELLE DECLERCQ" userId="S::christelle.declercq@univ-reims.fr::6105ae43-a600-46e8-812e-1762419aa502" providerId="AD" clId="Web-{740BCB71-E47B-48AC-8A3E-F3C8E7049798}" dt="2024-02-07T20:51:31.469" v="0" actId="20577"/>
          <ac:spMkLst>
            <pc:docMk/>
            <pc:sldMk cId="0" sldId="257"/>
            <ac:spMk id="115" creationId="{00000000-0000-0000-0000-000000000000}"/>
          </ac:spMkLst>
        </pc:spChg>
      </pc:sldChg>
    </pc:docChg>
  </pc:docChgLst>
  <pc:docChgLst>
    <pc:chgData name="CHRISTELLE DECLERCQ" userId="6105ae43-a600-46e8-812e-1762419aa502" providerId="ADAL" clId="{65E43397-EED5-4DAE-8AE0-96FBE07FC221}"/>
    <pc:docChg chg="modSld">
      <pc:chgData name="CHRISTELLE DECLERCQ" userId="6105ae43-a600-46e8-812e-1762419aa502" providerId="ADAL" clId="{65E43397-EED5-4DAE-8AE0-96FBE07FC221}" dt="2024-11-28T10:08:26.174" v="0"/>
      <pc:docMkLst>
        <pc:docMk/>
      </pc:docMkLst>
      <pc:sldChg chg="addSp modSp">
        <pc:chgData name="CHRISTELLE DECLERCQ" userId="6105ae43-a600-46e8-812e-1762419aa502" providerId="ADAL" clId="{65E43397-EED5-4DAE-8AE0-96FBE07FC221}" dt="2024-11-28T10:08:26.174" v="0"/>
        <pc:sldMkLst>
          <pc:docMk/>
          <pc:sldMk cId="0" sldId="256"/>
        </pc:sldMkLst>
        <pc:spChg chg="add mod">
          <ac:chgData name="CHRISTELLE DECLERCQ" userId="6105ae43-a600-46e8-812e-1762419aa502" providerId="ADAL" clId="{65E43397-EED5-4DAE-8AE0-96FBE07FC221}" dt="2024-11-28T10:08:26.174" v="0"/>
          <ac:spMkLst>
            <pc:docMk/>
            <pc:sldMk cId="0" sldId="256"/>
            <ac:spMk id="13" creationId="{EA466CCD-C94D-48A4-9A7E-E27C3D8FDB34}"/>
          </ac:spMkLst>
        </pc:spChg>
      </pc:sldChg>
    </pc:docChg>
  </pc:docChgLst>
  <pc:docChgLst>
    <pc:chgData name="CHRISTELLE DECLERCQ" userId="S::christelle.declercq@univ-reims.fr::6105ae43-a600-46e8-812e-1762419aa502" providerId="AD" clId="Web-{7CEF8E7B-B94A-4BF3-9D8E-66295E250017}"/>
    <pc:docChg chg="modSld">
      <pc:chgData name="CHRISTELLE DECLERCQ" userId="S::christelle.declercq@univ-reims.fr::6105ae43-a600-46e8-812e-1762419aa502" providerId="AD" clId="Web-{7CEF8E7B-B94A-4BF3-9D8E-66295E250017}" dt="2024-02-07T17:37:22.387" v="2" actId="20577"/>
      <pc:docMkLst>
        <pc:docMk/>
      </pc:docMkLst>
      <pc:sldChg chg="modSp">
        <pc:chgData name="CHRISTELLE DECLERCQ" userId="S::christelle.declercq@univ-reims.fr::6105ae43-a600-46e8-812e-1762419aa502" providerId="AD" clId="Web-{7CEF8E7B-B94A-4BF3-9D8E-66295E250017}" dt="2024-02-07T17:37:22.387" v="2" actId="20577"/>
        <pc:sldMkLst>
          <pc:docMk/>
          <pc:sldMk cId="1314171282" sldId="263"/>
        </pc:sldMkLst>
        <pc:spChg chg="mod">
          <ac:chgData name="CHRISTELLE DECLERCQ" userId="S::christelle.declercq@univ-reims.fr::6105ae43-a600-46e8-812e-1762419aa502" providerId="AD" clId="Web-{7CEF8E7B-B94A-4BF3-9D8E-66295E250017}" dt="2024-02-07T17:37:22.387" v="2" actId="20577"/>
          <ac:spMkLst>
            <pc:docMk/>
            <pc:sldMk cId="1314171282" sldId="263"/>
            <ac:spMk id="11" creationId="{B51223C6-E41C-4E02-801B-307A23AEC6AE}"/>
          </ac:spMkLst>
        </pc:spChg>
      </pc:sldChg>
    </pc:docChg>
  </pc:docChgLst>
  <pc:docChgLst>
    <pc:chgData name="Comblain Annick" userId="0ff4da1e-1371-4eaf-8c34-52bef2e4889c" providerId="ADAL" clId="{A4A74513-6696-6B48-B9B9-7DFC3CA73C21}"/>
    <pc:docChg chg="undo custSel modSld">
      <pc:chgData name="Comblain Annick" userId="0ff4da1e-1371-4eaf-8c34-52bef2e4889c" providerId="ADAL" clId="{A4A74513-6696-6B48-B9B9-7DFC3CA73C21}" dt="2024-03-25T12:46:05.996" v="609" actId="113"/>
      <pc:docMkLst>
        <pc:docMk/>
      </pc:docMkLst>
      <pc:sldChg chg="modNotesTx">
        <pc:chgData name="Comblain Annick" userId="0ff4da1e-1371-4eaf-8c34-52bef2e4889c" providerId="ADAL" clId="{A4A74513-6696-6B48-B9B9-7DFC3CA73C21}" dt="2024-03-24T13:58:12.967" v="98"/>
        <pc:sldMkLst>
          <pc:docMk/>
          <pc:sldMk cId="1679847929" sldId="269"/>
        </pc:sldMkLst>
      </pc:sldChg>
      <pc:sldChg chg="modNotesTx">
        <pc:chgData name="Comblain Annick" userId="0ff4da1e-1371-4eaf-8c34-52bef2e4889c" providerId="ADAL" clId="{A4A74513-6696-6B48-B9B9-7DFC3CA73C21}" dt="2024-03-25T10:09:35.629" v="459"/>
        <pc:sldMkLst>
          <pc:docMk/>
          <pc:sldMk cId="1237573957" sldId="270"/>
        </pc:sldMkLst>
      </pc:sldChg>
      <pc:sldChg chg="modNotesTx">
        <pc:chgData name="Comblain Annick" userId="0ff4da1e-1371-4eaf-8c34-52bef2e4889c" providerId="ADAL" clId="{A4A74513-6696-6B48-B9B9-7DFC3CA73C21}" dt="2024-03-25T08:27:15.188" v="304" actId="20577"/>
        <pc:sldMkLst>
          <pc:docMk/>
          <pc:sldMk cId="3777255304" sldId="271"/>
        </pc:sldMkLst>
      </pc:sldChg>
      <pc:sldChg chg="modNotesTx">
        <pc:chgData name="Comblain Annick" userId="0ff4da1e-1371-4eaf-8c34-52bef2e4889c" providerId="ADAL" clId="{A4A74513-6696-6B48-B9B9-7DFC3CA73C21}" dt="2024-03-25T08:25:31.217" v="245" actId="20577"/>
        <pc:sldMkLst>
          <pc:docMk/>
          <pc:sldMk cId="3793099122" sldId="272"/>
        </pc:sldMkLst>
      </pc:sldChg>
      <pc:sldChg chg="modNotesTx">
        <pc:chgData name="Comblain Annick" userId="0ff4da1e-1371-4eaf-8c34-52bef2e4889c" providerId="ADAL" clId="{A4A74513-6696-6B48-B9B9-7DFC3CA73C21}" dt="2024-03-25T08:27:23.579" v="305" actId="20577"/>
        <pc:sldMkLst>
          <pc:docMk/>
          <pc:sldMk cId="3458635596" sldId="273"/>
        </pc:sldMkLst>
      </pc:sldChg>
      <pc:sldChg chg="modNotesTx">
        <pc:chgData name="Comblain Annick" userId="0ff4da1e-1371-4eaf-8c34-52bef2e4889c" providerId="ADAL" clId="{A4A74513-6696-6B48-B9B9-7DFC3CA73C21}" dt="2024-03-25T10:08:28.531" v="456"/>
        <pc:sldMkLst>
          <pc:docMk/>
          <pc:sldMk cId="1863624917" sldId="274"/>
        </pc:sldMkLst>
      </pc:sldChg>
      <pc:sldChg chg="modNotesTx">
        <pc:chgData name="Comblain Annick" userId="0ff4da1e-1371-4eaf-8c34-52bef2e4889c" providerId="ADAL" clId="{A4A74513-6696-6B48-B9B9-7DFC3CA73C21}" dt="2024-03-25T10:39:44.522" v="544" actId="115"/>
        <pc:sldMkLst>
          <pc:docMk/>
          <pc:sldMk cId="3329318771" sldId="278"/>
        </pc:sldMkLst>
      </pc:sldChg>
      <pc:sldChg chg="modNotesTx">
        <pc:chgData name="Comblain Annick" userId="0ff4da1e-1371-4eaf-8c34-52bef2e4889c" providerId="ADAL" clId="{A4A74513-6696-6B48-B9B9-7DFC3CA73C21}" dt="2024-03-25T10:04:53.086" v="448" actId="115"/>
        <pc:sldMkLst>
          <pc:docMk/>
          <pc:sldMk cId="3094479150" sldId="279"/>
        </pc:sldMkLst>
      </pc:sldChg>
      <pc:sldChg chg="modNotesTx">
        <pc:chgData name="Comblain Annick" userId="0ff4da1e-1371-4eaf-8c34-52bef2e4889c" providerId="ADAL" clId="{A4A74513-6696-6B48-B9B9-7DFC3CA73C21}" dt="2024-03-25T12:46:05.996" v="609" actId="113"/>
        <pc:sldMkLst>
          <pc:docMk/>
          <pc:sldMk cId="1824180916" sldId="280"/>
        </pc:sldMkLst>
      </pc:sldChg>
      <pc:sldChg chg="modNotesTx">
        <pc:chgData name="Comblain Annick" userId="0ff4da1e-1371-4eaf-8c34-52bef2e4889c" providerId="ADAL" clId="{A4A74513-6696-6B48-B9B9-7DFC3CA73C21}" dt="2024-03-24T18:26:44.981" v="137" actId="20577"/>
        <pc:sldMkLst>
          <pc:docMk/>
          <pc:sldMk cId="2481256361" sldId="281"/>
        </pc:sldMkLst>
      </pc:sldChg>
      <pc:sldChg chg="modNotesTx">
        <pc:chgData name="Comblain Annick" userId="0ff4da1e-1371-4eaf-8c34-52bef2e4889c" providerId="ADAL" clId="{A4A74513-6696-6B48-B9B9-7DFC3CA73C21}" dt="2024-03-24T13:33:22.935" v="91" actId="20577"/>
        <pc:sldMkLst>
          <pc:docMk/>
          <pc:sldMk cId="71950078" sldId="286"/>
        </pc:sldMkLst>
      </pc:sldChg>
      <pc:sldChg chg="modNotesTx">
        <pc:chgData name="Comblain Annick" userId="0ff4da1e-1371-4eaf-8c34-52bef2e4889c" providerId="ADAL" clId="{A4A74513-6696-6B48-B9B9-7DFC3CA73C21}" dt="2024-03-25T07:54:34.140" v="230" actId="20577"/>
        <pc:sldMkLst>
          <pc:docMk/>
          <pc:sldMk cId="283903433" sldId="287"/>
        </pc:sldMkLst>
      </pc:sldChg>
    </pc:docChg>
  </pc:docChgLst>
  <pc:docChgLst>
    <pc:chgData name="Kalianne  Farren [EASPD]" userId="S::kalianne.farren_easpd.eu#ext#@univreimsfr.onmicrosoft.com::a7c07d9c-409f-41b9-8cbc-4835fed404c9" providerId="AD" clId="Web-{1D127987-B3C6-5C56-C5DE-894F5911267E}"/>
    <pc:docChg chg="mod">
      <pc:chgData name="Kalianne  Farren [EASPD]" userId="S::kalianne.farren_easpd.eu#ext#@univreimsfr.onmicrosoft.com::a7c07d9c-409f-41b9-8cbc-4835fed404c9" providerId="AD" clId="Web-{1D127987-B3C6-5C56-C5DE-894F5911267E}" dt="2024-03-04T14:59:39.370" v="1"/>
      <pc:docMkLst>
        <pc:docMk/>
      </pc:docMkLst>
      <pc:sldChg chg="addCm">
        <pc:chgData name="Kalianne  Farren [EASPD]" userId="S::kalianne.farren_easpd.eu#ext#@univreimsfr.onmicrosoft.com::a7c07d9c-409f-41b9-8cbc-4835fed404c9" providerId="AD" clId="Web-{1D127987-B3C6-5C56-C5DE-894F5911267E}" dt="2024-03-04T14:59:39.370" v="1"/>
        <pc:sldMkLst>
          <pc:docMk/>
          <pc:sldMk cId="71950078" sldId="286"/>
        </pc:sldMkLst>
      </pc:sldChg>
    </pc:docChg>
  </pc:docChgLst>
  <pc:docChgLst>
    <pc:chgData name="CHRISTELLE DECLERCQ" userId="6105ae43-a600-46e8-812e-1762419aa502" providerId="ADAL" clId="{C6E16C17-1955-4C66-9C90-EC9F7814EEA7}"/>
    <pc:docChg chg="addSld modSld">
      <pc:chgData name="CHRISTELLE DECLERCQ" userId="6105ae43-a600-46e8-812e-1762419aa502" providerId="ADAL" clId="{C6E16C17-1955-4C66-9C90-EC9F7814EEA7}" dt="2024-02-07T20:46:17.743" v="2" actId="113"/>
      <pc:docMkLst>
        <pc:docMk/>
      </pc:docMkLst>
      <pc:sldChg chg="modSp add">
        <pc:chgData name="CHRISTELLE DECLERCQ" userId="6105ae43-a600-46e8-812e-1762419aa502" providerId="ADAL" clId="{C6E16C17-1955-4C66-9C90-EC9F7814EEA7}" dt="2024-02-07T20:46:17.743" v="2" actId="113"/>
        <pc:sldMkLst>
          <pc:docMk/>
          <pc:sldMk cId="0" sldId="257"/>
        </pc:sldMkLst>
        <pc:spChg chg="mod">
          <ac:chgData name="CHRISTELLE DECLERCQ" userId="6105ae43-a600-46e8-812e-1762419aa502" providerId="ADAL" clId="{C6E16C17-1955-4C66-9C90-EC9F7814EEA7}" dt="2024-02-07T20:46:17.743" v="2" actId="113"/>
          <ac:spMkLst>
            <pc:docMk/>
            <pc:sldMk cId="0" sldId="257"/>
            <ac:spMk id="115" creationId="{00000000-0000-0000-0000-000000000000}"/>
          </ac:spMkLst>
        </pc:spChg>
      </pc:sldChg>
    </pc:docChg>
  </pc:docChgLst>
  <pc:docChgLst>
    <pc:chgData name="CHRISTELLE DECLERCQ" userId="S::christelle.declercq@univ-reims.fr::6105ae43-a600-46e8-812e-1762419aa502" providerId="AD" clId="Web-{A2FB25A6-44C4-4151-A5DA-FA955C988C7C}"/>
    <pc:docChg chg="modSld">
      <pc:chgData name="CHRISTELLE DECLERCQ" userId="S::christelle.declercq@univ-reims.fr::6105ae43-a600-46e8-812e-1762419aa502" providerId="AD" clId="Web-{A2FB25A6-44C4-4151-A5DA-FA955C988C7C}" dt="2024-07-19T15:26:05.273" v="0"/>
      <pc:docMkLst>
        <pc:docMk/>
      </pc:docMkLst>
      <pc:sldChg chg="modNotes">
        <pc:chgData name="CHRISTELLE DECLERCQ" userId="S::christelle.declercq@univ-reims.fr::6105ae43-a600-46e8-812e-1762419aa502" providerId="AD" clId="Web-{A2FB25A6-44C4-4151-A5DA-FA955C988C7C}" dt="2024-07-19T15:26:05.273" v="0"/>
        <pc:sldMkLst>
          <pc:docMk/>
          <pc:sldMk cId="3419956121" sldId="285"/>
        </pc:sldMkLst>
      </pc:sldChg>
    </pc:docChg>
  </pc:docChgLst>
  <pc:docChgLst>
    <pc:chgData name="Kalianne  Farren [EASPD]" userId="S::kalianne.farren_easpd.eu#ext#@univreimsfr.onmicrosoft.com::a7c07d9c-409f-41b9-8cbc-4835fed404c9" providerId="AD" clId="Web-{637FF412-F2D9-522E-06E9-85F62DC3177A}"/>
    <pc:docChg chg="sldOrd">
      <pc:chgData name="Kalianne  Farren [EASPD]" userId="S::kalianne.farren_easpd.eu#ext#@univreimsfr.onmicrosoft.com::a7c07d9c-409f-41b9-8cbc-4835fed404c9" providerId="AD" clId="Web-{637FF412-F2D9-522E-06E9-85F62DC3177A}" dt="2024-04-16T07:12:25.181" v="0"/>
      <pc:docMkLst>
        <pc:docMk/>
      </pc:docMkLst>
      <pc:sldChg chg="ord">
        <pc:chgData name="Kalianne  Farren [EASPD]" userId="S::kalianne.farren_easpd.eu#ext#@univreimsfr.onmicrosoft.com::a7c07d9c-409f-41b9-8cbc-4835fed404c9" providerId="AD" clId="Web-{637FF412-F2D9-522E-06E9-85F62DC3177A}" dt="2024-04-16T07:12:25.181" v="0"/>
        <pc:sldMkLst>
          <pc:docMk/>
          <pc:sldMk cId="1863624917" sldId="274"/>
        </pc:sldMkLst>
      </pc:sldChg>
    </pc:docChg>
  </pc:docChgLst>
</pc:chgInfo>
</file>

<file path=ppt/comments/modernComment_11E_449DEFE.xml><?xml version="1.0" encoding="utf-8"?>
<p188:cmLst xmlns:a="http://schemas.openxmlformats.org/drawingml/2006/main" xmlns:r="http://schemas.openxmlformats.org/officeDocument/2006/relationships" xmlns:p188="http://schemas.microsoft.com/office/powerpoint/2018/8/main">
  <p188:cm id="{0CA9C134-1847-4CDA-BDBC-6420A2B8D7BB}" authorId="{8D11EC43-0644-4393-9AF7-4ED9E2719E57}" created="2024-03-04T14:59:39.370">
    <pc:sldMkLst xmlns:pc="http://schemas.microsoft.com/office/powerpoint/2013/main/command">
      <pc:docMk/>
      <pc:sldMk cId="71950078" sldId="286"/>
    </pc:sldMkLst>
    <p188:txBody>
      <a:bodyPr/>
      <a:lstStyle/>
      <a:p>
        <a:r>
          <a:rPr lang="en-GB"/>
          <a:t>Written content needed, slide 4-23</a:t>
        </a:r>
      </a:p>
    </p188:txBody>
  </p188:cm>
</p188: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CB9EB3-D9DB-4211-917D-CB645FDA7D2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fr-FR"/>
        </a:p>
      </dgm:t>
    </dgm:pt>
    <dgm:pt modelId="{26873087-EFEE-4376-94B9-C1E81F2452B2}">
      <dgm:prSet phldrT="[Texte]" custT="1"/>
      <dgm:spPr/>
      <dgm:t>
        <a:bodyPr/>
        <a:lstStyle/>
        <a:p>
          <a:r>
            <a:rPr lang="fr-FR" sz="1800" err="1"/>
            <a:t>Mild</a:t>
          </a:r>
          <a:r>
            <a:rPr lang="fr-FR" sz="1800"/>
            <a:t> </a:t>
          </a:r>
          <a:r>
            <a:rPr lang="fr-FR" sz="1800" err="1"/>
            <a:t>intellectual</a:t>
          </a:r>
          <a:r>
            <a:rPr lang="fr-FR" sz="1800"/>
            <a:t> </a:t>
          </a:r>
          <a:r>
            <a:rPr lang="fr-FR" sz="1800" err="1"/>
            <a:t>disabilities</a:t>
          </a:r>
          <a:r>
            <a:rPr lang="fr-FR" sz="1800"/>
            <a:t>: </a:t>
          </a:r>
          <a:r>
            <a:rPr lang="fr-FR" sz="1800" err="1"/>
            <a:t>limited</a:t>
          </a:r>
          <a:r>
            <a:rPr lang="fr-FR" sz="1800"/>
            <a:t> support </a:t>
          </a:r>
          <a:r>
            <a:rPr lang="fr-FR" sz="1800" err="1"/>
            <a:t>needs</a:t>
          </a:r>
          <a:endParaRPr lang="fr-FR" sz="1800"/>
        </a:p>
      </dgm:t>
    </dgm:pt>
    <dgm:pt modelId="{78F5F502-CAD0-4557-ADFA-DB8461E6DD55}" type="parTrans" cxnId="{5B24549A-5487-4D84-B2DC-D04B564BE6FE}">
      <dgm:prSet/>
      <dgm:spPr/>
      <dgm:t>
        <a:bodyPr/>
        <a:lstStyle/>
        <a:p>
          <a:endParaRPr lang="fr-FR" sz="1600"/>
        </a:p>
      </dgm:t>
    </dgm:pt>
    <dgm:pt modelId="{48256930-A027-430B-833B-1BD9FD522D38}" type="sibTrans" cxnId="{5B24549A-5487-4D84-B2DC-D04B564BE6FE}">
      <dgm:prSet/>
      <dgm:spPr/>
      <dgm:t>
        <a:bodyPr/>
        <a:lstStyle/>
        <a:p>
          <a:endParaRPr lang="fr-FR" sz="1600"/>
        </a:p>
      </dgm:t>
    </dgm:pt>
    <dgm:pt modelId="{DB06AF2B-0B95-4FB4-A185-A8D4CE01CBD2}">
      <dgm:prSet phldrT="[Texte]" custT="1"/>
      <dgm:spPr/>
      <dgm:t>
        <a:bodyPr/>
        <a:lstStyle/>
        <a:p>
          <a:r>
            <a:rPr lang="fr-FR" sz="1800" err="1"/>
            <a:t>Moderate</a:t>
          </a:r>
          <a:r>
            <a:rPr lang="fr-FR" sz="1800"/>
            <a:t> </a:t>
          </a:r>
          <a:r>
            <a:rPr lang="fr-FR" sz="1800" err="1"/>
            <a:t>intellectual</a:t>
          </a:r>
          <a:r>
            <a:rPr lang="fr-FR" sz="1800"/>
            <a:t> </a:t>
          </a:r>
          <a:r>
            <a:rPr lang="fr-FR" sz="1800" err="1"/>
            <a:t>disabilities</a:t>
          </a:r>
          <a:endParaRPr lang="fr-FR" sz="1800"/>
        </a:p>
      </dgm:t>
    </dgm:pt>
    <dgm:pt modelId="{AC49EADE-526C-4E96-9716-BF45816BB93E}" type="parTrans" cxnId="{792A027D-FBC5-4BD4-8AC6-40D8C70BEDF6}">
      <dgm:prSet/>
      <dgm:spPr/>
      <dgm:t>
        <a:bodyPr/>
        <a:lstStyle/>
        <a:p>
          <a:endParaRPr lang="fr-FR" sz="1600"/>
        </a:p>
      </dgm:t>
    </dgm:pt>
    <dgm:pt modelId="{EBE31DA7-D80D-4F01-801F-DF4DDE487480}" type="sibTrans" cxnId="{792A027D-FBC5-4BD4-8AC6-40D8C70BEDF6}">
      <dgm:prSet/>
      <dgm:spPr/>
      <dgm:t>
        <a:bodyPr/>
        <a:lstStyle/>
        <a:p>
          <a:endParaRPr lang="fr-FR" sz="1600"/>
        </a:p>
      </dgm:t>
    </dgm:pt>
    <dgm:pt modelId="{A91103D8-FA5D-4A4E-8F32-A5302BE1AD0C}">
      <dgm:prSet phldrT="[Texte]" custT="1"/>
      <dgm:spPr/>
      <dgm:t>
        <a:bodyPr/>
        <a:lstStyle/>
        <a:p>
          <a:r>
            <a:rPr lang="fr-FR" sz="1600" err="1"/>
            <a:t>Understand</a:t>
          </a:r>
          <a:r>
            <a:rPr lang="fr-FR" sz="1600"/>
            <a:t> </a:t>
          </a:r>
          <a:r>
            <a:rPr lang="fr-FR" sz="1600" err="1"/>
            <a:t>concrete</a:t>
          </a:r>
          <a:r>
            <a:rPr lang="fr-FR" sz="1600"/>
            <a:t> and </a:t>
          </a:r>
          <a:r>
            <a:rPr lang="fr-FR" sz="1600" err="1"/>
            <a:t>clear</a:t>
          </a:r>
          <a:r>
            <a:rPr lang="fr-FR" sz="1600"/>
            <a:t> sentences</a:t>
          </a:r>
        </a:p>
      </dgm:t>
    </dgm:pt>
    <dgm:pt modelId="{0A3920C1-1CF3-4D61-9467-1DFE26DDFC49}" type="parTrans" cxnId="{318FA133-8A41-4F82-9EC1-7435CA1205F7}">
      <dgm:prSet/>
      <dgm:spPr/>
      <dgm:t>
        <a:bodyPr/>
        <a:lstStyle/>
        <a:p>
          <a:endParaRPr lang="fr-FR" sz="1600"/>
        </a:p>
      </dgm:t>
    </dgm:pt>
    <dgm:pt modelId="{414A8DBB-C705-462B-8566-2AB170FAC0C9}" type="sibTrans" cxnId="{318FA133-8A41-4F82-9EC1-7435CA1205F7}">
      <dgm:prSet/>
      <dgm:spPr/>
      <dgm:t>
        <a:bodyPr/>
        <a:lstStyle/>
        <a:p>
          <a:endParaRPr lang="fr-FR" sz="1600"/>
        </a:p>
      </dgm:t>
    </dgm:pt>
    <dgm:pt modelId="{742947D5-0639-4C39-8B09-4701E65038EF}">
      <dgm:prSet phldrT="[Texte]" custT="1"/>
      <dgm:spPr/>
      <dgm:t>
        <a:bodyPr/>
        <a:lstStyle/>
        <a:p>
          <a:r>
            <a:rPr lang="fr-FR" sz="1600"/>
            <a:t>Reading and </a:t>
          </a:r>
          <a:r>
            <a:rPr lang="fr-FR" sz="1600" err="1"/>
            <a:t>writing</a:t>
          </a:r>
          <a:r>
            <a:rPr lang="fr-FR" sz="1600"/>
            <a:t> but </a:t>
          </a:r>
          <a:r>
            <a:rPr lang="fr-FR" sz="1600" err="1"/>
            <a:t>learning</a:t>
          </a:r>
          <a:r>
            <a:rPr lang="fr-FR" sz="1600"/>
            <a:t> </a:t>
          </a:r>
          <a:r>
            <a:rPr lang="fr-FR" sz="1600" err="1"/>
            <a:t>difficulties</a:t>
          </a:r>
          <a:endParaRPr lang="fr-FR" sz="1600"/>
        </a:p>
      </dgm:t>
    </dgm:pt>
    <dgm:pt modelId="{7DFB7F30-E38C-4A79-A158-AA9B58296FFB}" type="parTrans" cxnId="{DBDD5362-D779-4499-AF64-019E586BA88E}">
      <dgm:prSet/>
      <dgm:spPr/>
      <dgm:t>
        <a:bodyPr/>
        <a:lstStyle/>
        <a:p>
          <a:endParaRPr lang="fr-FR" sz="1600"/>
        </a:p>
      </dgm:t>
    </dgm:pt>
    <dgm:pt modelId="{6301F80B-9EF8-4E6E-A093-58537A3C2D21}" type="sibTrans" cxnId="{DBDD5362-D779-4499-AF64-019E586BA88E}">
      <dgm:prSet/>
      <dgm:spPr/>
      <dgm:t>
        <a:bodyPr/>
        <a:lstStyle/>
        <a:p>
          <a:endParaRPr lang="fr-FR" sz="1600"/>
        </a:p>
      </dgm:t>
    </dgm:pt>
    <dgm:pt modelId="{B3EBDCBB-63A5-4473-A320-8CA0968BE11B}">
      <dgm:prSet phldrT="[Texte]" custT="1"/>
      <dgm:spPr/>
      <dgm:t>
        <a:bodyPr/>
        <a:lstStyle/>
        <a:p>
          <a:r>
            <a:rPr lang="fr-FR" sz="1600" err="1"/>
            <a:t>Pronunciation</a:t>
          </a:r>
          <a:r>
            <a:rPr lang="fr-FR" sz="1600"/>
            <a:t>, grammatical </a:t>
          </a:r>
          <a:r>
            <a:rPr lang="fr-FR" sz="1600" err="1"/>
            <a:t>errors</a:t>
          </a:r>
          <a:endParaRPr lang="fr-FR" sz="1600"/>
        </a:p>
      </dgm:t>
    </dgm:pt>
    <dgm:pt modelId="{D7611280-49C8-4AD1-A4BC-BFCD4F9EDFE2}" type="parTrans" cxnId="{B394FF35-02E2-441C-806E-007F306E3584}">
      <dgm:prSet/>
      <dgm:spPr/>
      <dgm:t>
        <a:bodyPr/>
        <a:lstStyle/>
        <a:p>
          <a:endParaRPr lang="fr-FR" sz="1600"/>
        </a:p>
      </dgm:t>
    </dgm:pt>
    <dgm:pt modelId="{649055B3-22CC-46AD-8939-1733983E222A}" type="sibTrans" cxnId="{B394FF35-02E2-441C-806E-007F306E3584}">
      <dgm:prSet/>
      <dgm:spPr/>
      <dgm:t>
        <a:bodyPr/>
        <a:lstStyle/>
        <a:p>
          <a:endParaRPr lang="fr-FR" sz="1600"/>
        </a:p>
      </dgm:t>
    </dgm:pt>
    <dgm:pt modelId="{64ED72F8-587F-4413-93FA-5664E6435385}">
      <dgm:prSet phldrT="[Texte]" custT="1"/>
      <dgm:spPr/>
      <dgm:t>
        <a:bodyPr/>
        <a:lstStyle/>
        <a:p>
          <a:r>
            <a:rPr lang="fr-FR" sz="1600" err="1"/>
            <a:t>Independant</a:t>
          </a:r>
          <a:r>
            <a:rPr lang="fr-FR" sz="1600"/>
            <a:t> living and </a:t>
          </a:r>
          <a:r>
            <a:rPr lang="fr-FR" sz="1600" err="1"/>
            <a:t>working</a:t>
          </a:r>
          <a:r>
            <a:rPr lang="fr-FR" sz="1600"/>
            <a:t> but support </a:t>
          </a:r>
          <a:r>
            <a:rPr lang="fr-FR" sz="1600" err="1"/>
            <a:t>needed</a:t>
          </a:r>
          <a:r>
            <a:rPr lang="fr-FR" sz="1600"/>
            <a:t> </a:t>
          </a:r>
        </a:p>
      </dgm:t>
    </dgm:pt>
    <dgm:pt modelId="{CB5FFE7D-1287-4E2F-8628-FFF47306CF37}" type="parTrans" cxnId="{18B09B42-C775-4023-B952-0058602F35C8}">
      <dgm:prSet/>
      <dgm:spPr/>
      <dgm:t>
        <a:bodyPr/>
        <a:lstStyle/>
        <a:p>
          <a:endParaRPr lang="fr-FR" sz="1600"/>
        </a:p>
      </dgm:t>
    </dgm:pt>
    <dgm:pt modelId="{03AF460B-1E6A-43A1-BD48-E7688AA1A31E}" type="sibTrans" cxnId="{18B09B42-C775-4023-B952-0058602F35C8}">
      <dgm:prSet/>
      <dgm:spPr/>
      <dgm:t>
        <a:bodyPr/>
        <a:lstStyle/>
        <a:p>
          <a:endParaRPr lang="fr-FR" sz="1600"/>
        </a:p>
      </dgm:t>
    </dgm:pt>
    <dgm:pt modelId="{135AE48C-5382-4E8E-B9B9-AAA8913EB50A}">
      <dgm:prSet phldrT="[Texte]" custT="1"/>
      <dgm:spPr/>
      <dgm:t>
        <a:bodyPr/>
        <a:lstStyle/>
        <a:p>
          <a:r>
            <a:rPr lang="fr-FR" sz="1600" err="1"/>
            <a:t>Learn</a:t>
          </a:r>
          <a:r>
            <a:rPr lang="fr-FR" sz="1600"/>
            <a:t> speech </a:t>
          </a:r>
          <a:r>
            <a:rPr lang="fr-FR" sz="1600" err="1"/>
            <a:t>used</a:t>
          </a:r>
          <a:r>
            <a:rPr lang="fr-FR" sz="1600"/>
            <a:t> in </a:t>
          </a:r>
          <a:r>
            <a:rPr lang="fr-FR" sz="1600" err="1"/>
            <a:t>everyday</a:t>
          </a:r>
          <a:r>
            <a:rPr lang="fr-FR" sz="1600"/>
            <a:t> situations</a:t>
          </a:r>
        </a:p>
      </dgm:t>
    </dgm:pt>
    <dgm:pt modelId="{51EE8381-048B-4390-907B-8948685BEAF3}" type="parTrans" cxnId="{2CA4797E-089B-4A2D-8657-D30E9C346D0C}">
      <dgm:prSet/>
      <dgm:spPr/>
      <dgm:t>
        <a:bodyPr/>
        <a:lstStyle/>
        <a:p>
          <a:endParaRPr lang="fr-FR"/>
        </a:p>
      </dgm:t>
    </dgm:pt>
    <dgm:pt modelId="{77D18BCC-F782-40C2-BA1B-DDB12D0AAE68}" type="sibTrans" cxnId="{2CA4797E-089B-4A2D-8657-D30E9C346D0C}">
      <dgm:prSet/>
      <dgm:spPr/>
      <dgm:t>
        <a:bodyPr/>
        <a:lstStyle/>
        <a:p>
          <a:endParaRPr lang="fr-FR"/>
        </a:p>
      </dgm:t>
    </dgm:pt>
    <dgm:pt modelId="{A366206C-56DE-4C01-B360-AA3406220AFC}">
      <dgm:prSet phldrT="[Texte]" custT="1"/>
      <dgm:spPr/>
      <dgm:t>
        <a:bodyPr/>
        <a:lstStyle/>
        <a:p>
          <a:r>
            <a:rPr lang="fr-FR" sz="1600" err="1"/>
            <a:t>Take</a:t>
          </a:r>
          <a:r>
            <a:rPr lang="fr-FR" sz="1600"/>
            <a:t> the initiative in communication and </a:t>
          </a:r>
          <a:r>
            <a:rPr lang="fr-FR" sz="1600" err="1"/>
            <a:t>reciprocate</a:t>
          </a:r>
          <a:endParaRPr lang="fr-FR" sz="1600"/>
        </a:p>
      </dgm:t>
    </dgm:pt>
    <dgm:pt modelId="{922C6990-5492-42EE-A2DC-6EE2DCE65617}" type="parTrans" cxnId="{0531264D-B4BE-42FF-B133-ED6B1CBF1003}">
      <dgm:prSet/>
      <dgm:spPr/>
      <dgm:t>
        <a:bodyPr/>
        <a:lstStyle/>
        <a:p>
          <a:endParaRPr lang="fr-FR"/>
        </a:p>
      </dgm:t>
    </dgm:pt>
    <dgm:pt modelId="{BFCB491C-7B7B-4A8F-B15F-06EE6B5885B5}" type="sibTrans" cxnId="{0531264D-B4BE-42FF-B133-ED6B1CBF1003}">
      <dgm:prSet/>
      <dgm:spPr/>
      <dgm:t>
        <a:bodyPr/>
        <a:lstStyle/>
        <a:p>
          <a:endParaRPr lang="fr-FR"/>
        </a:p>
      </dgm:t>
    </dgm:pt>
    <dgm:pt modelId="{FDFEE5D9-3F42-41A8-A12F-B8E705727A44}">
      <dgm:prSet phldrT="[Texte]" custT="1"/>
      <dgm:spPr/>
      <dgm:t>
        <a:bodyPr/>
        <a:lstStyle/>
        <a:p>
          <a:r>
            <a:rPr lang="fr-FR" sz="1600"/>
            <a:t>Challenges in </a:t>
          </a:r>
          <a:r>
            <a:rPr lang="fr-FR" sz="1600" err="1"/>
            <a:t>understanding</a:t>
          </a:r>
          <a:r>
            <a:rPr lang="fr-FR" sz="1600"/>
            <a:t> abstract </a:t>
          </a:r>
          <a:r>
            <a:rPr lang="fr-FR" sz="1600" err="1"/>
            <a:t>language</a:t>
          </a:r>
          <a:endParaRPr lang="fr-FR" sz="1600"/>
        </a:p>
      </dgm:t>
    </dgm:pt>
    <dgm:pt modelId="{3C8A1966-841D-4D46-991D-D538CB73A1C4}" type="parTrans" cxnId="{7A8D1991-1E6A-423C-A052-1303804C0060}">
      <dgm:prSet/>
      <dgm:spPr/>
      <dgm:t>
        <a:bodyPr/>
        <a:lstStyle/>
        <a:p>
          <a:endParaRPr lang="fr-FR"/>
        </a:p>
      </dgm:t>
    </dgm:pt>
    <dgm:pt modelId="{4F210CA8-B2A0-456F-932C-444B9B8BD493}" type="sibTrans" cxnId="{7A8D1991-1E6A-423C-A052-1303804C0060}">
      <dgm:prSet/>
      <dgm:spPr/>
      <dgm:t>
        <a:bodyPr/>
        <a:lstStyle/>
        <a:p>
          <a:endParaRPr lang="fr-FR"/>
        </a:p>
      </dgm:t>
    </dgm:pt>
    <dgm:pt modelId="{4970717C-5310-42C7-B9EC-AEDE794840E8}">
      <dgm:prSet phldrT="[Texte]" custT="1"/>
      <dgm:spPr/>
      <dgm:t>
        <a:bodyPr/>
        <a:lstStyle/>
        <a:p>
          <a:r>
            <a:rPr lang="fr-FR" sz="1600"/>
            <a:t>Augmentative and alternative communication (AAC) </a:t>
          </a:r>
          <a:r>
            <a:rPr lang="fr-FR" sz="1600" err="1"/>
            <a:t>required</a:t>
          </a:r>
          <a:endParaRPr lang="fr-FR" sz="1600"/>
        </a:p>
      </dgm:t>
    </dgm:pt>
    <dgm:pt modelId="{092F2225-F34C-4091-91F6-BB286604C315}" type="parTrans" cxnId="{14012DAE-F1FE-4D00-8825-BC76BEB2CADA}">
      <dgm:prSet/>
      <dgm:spPr/>
      <dgm:t>
        <a:bodyPr/>
        <a:lstStyle/>
        <a:p>
          <a:endParaRPr lang="fr-FR"/>
        </a:p>
      </dgm:t>
    </dgm:pt>
    <dgm:pt modelId="{47A380EB-11DE-4D9E-B88B-AB7CEC09A888}" type="sibTrans" cxnId="{14012DAE-F1FE-4D00-8825-BC76BEB2CADA}">
      <dgm:prSet/>
      <dgm:spPr/>
      <dgm:t>
        <a:bodyPr/>
        <a:lstStyle/>
        <a:p>
          <a:endParaRPr lang="fr-FR"/>
        </a:p>
      </dgm:t>
    </dgm:pt>
    <dgm:pt modelId="{3EE0D803-B2DF-4C6F-9D44-038B3FB5B326}">
      <dgm:prSet phldrT="[Texte]" custT="1"/>
      <dgm:spPr/>
      <dgm:t>
        <a:bodyPr/>
        <a:lstStyle/>
        <a:p>
          <a:r>
            <a:rPr lang="fr-FR" sz="1600" err="1"/>
            <a:t>Difficulties</a:t>
          </a:r>
          <a:r>
            <a:rPr lang="fr-FR" sz="1600"/>
            <a:t> </a:t>
          </a:r>
          <a:r>
            <a:rPr lang="fr-FR" sz="1600" err="1"/>
            <a:t>with</a:t>
          </a:r>
          <a:r>
            <a:rPr lang="fr-FR" sz="1600"/>
            <a:t> </a:t>
          </a:r>
          <a:r>
            <a:rPr lang="fr-FR" sz="1600" err="1"/>
            <a:t>literacy</a:t>
          </a:r>
          <a:r>
            <a:rPr lang="fr-FR" sz="1600"/>
            <a:t> </a:t>
          </a:r>
          <a:r>
            <a:rPr lang="fr-FR" sz="1600" err="1"/>
            <a:t>skills</a:t>
          </a:r>
          <a:endParaRPr lang="fr-FR" sz="1600"/>
        </a:p>
      </dgm:t>
    </dgm:pt>
    <dgm:pt modelId="{F62A010D-4E5D-4EFD-B213-32F544391499}" type="parTrans" cxnId="{361DFF91-163B-4714-9F5E-15DED483BBC3}">
      <dgm:prSet/>
      <dgm:spPr/>
      <dgm:t>
        <a:bodyPr/>
        <a:lstStyle/>
        <a:p>
          <a:endParaRPr lang="fr-FR"/>
        </a:p>
      </dgm:t>
    </dgm:pt>
    <dgm:pt modelId="{C7991686-F0B9-417E-89AD-67DFC5F9CB61}" type="sibTrans" cxnId="{361DFF91-163B-4714-9F5E-15DED483BBC3}">
      <dgm:prSet/>
      <dgm:spPr/>
      <dgm:t>
        <a:bodyPr/>
        <a:lstStyle/>
        <a:p>
          <a:endParaRPr lang="fr-FR"/>
        </a:p>
      </dgm:t>
    </dgm:pt>
    <dgm:pt modelId="{F9050BB1-71D9-4CCA-B871-43AF66A6DC7E}" type="pres">
      <dgm:prSet presAssocID="{A4CB9EB3-D9DB-4211-917D-CB645FDA7D24}" presName="linear" presStyleCnt="0">
        <dgm:presLayoutVars>
          <dgm:animLvl val="lvl"/>
          <dgm:resizeHandles val="exact"/>
        </dgm:presLayoutVars>
      </dgm:prSet>
      <dgm:spPr/>
    </dgm:pt>
    <dgm:pt modelId="{1BB27F50-DFD4-4865-83C9-53C4E6185023}" type="pres">
      <dgm:prSet presAssocID="{26873087-EFEE-4376-94B9-C1E81F2452B2}" presName="parentText" presStyleLbl="node1" presStyleIdx="0" presStyleCnt="2" custScaleY="68710">
        <dgm:presLayoutVars>
          <dgm:chMax val="0"/>
          <dgm:bulletEnabled val="1"/>
        </dgm:presLayoutVars>
      </dgm:prSet>
      <dgm:spPr/>
    </dgm:pt>
    <dgm:pt modelId="{D1469EA8-433F-4466-99B5-3B96428F1C0D}" type="pres">
      <dgm:prSet presAssocID="{26873087-EFEE-4376-94B9-C1E81F2452B2}" presName="childText" presStyleLbl="revTx" presStyleIdx="0" presStyleCnt="2">
        <dgm:presLayoutVars>
          <dgm:bulletEnabled val="1"/>
        </dgm:presLayoutVars>
      </dgm:prSet>
      <dgm:spPr/>
    </dgm:pt>
    <dgm:pt modelId="{A4DE5C36-3C96-42F5-890C-553B991A490C}" type="pres">
      <dgm:prSet presAssocID="{DB06AF2B-0B95-4FB4-A185-A8D4CE01CBD2}" presName="parentText" presStyleLbl="node1" presStyleIdx="1" presStyleCnt="2" custScaleY="54202">
        <dgm:presLayoutVars>
          <dgm:chMax val="0"/>
          <dgm:bulletEnabled val="1"/>
        </dgm:presLayoutVars>
      </dgm:prSet>
      <dgm:spPr/>
    </dgm:pt>
    <dgm:pt modelId="{810A7D40-33B3-4855-B49B-0AAD8895A49D}" type="pres">
      <dgm:prSet presAssocID="{DB06AF2B-0B95-4FB4-A185-A8D4CE01CBD2}" presName="childText" presStyleLbl="revTx" presStyleIdx="1" presStyleCnt="2">
        <dgm:presLayoutVars>
          <dgm:bulletEnabled val="1"/>
        </dgm:presLayoutVars>
      </dgm:prSet>
      <dgm:spPr/>
    </dgm:pt>
  </dgm:ptLst>
  <dgm:cxnLst>
    <dgm:cxn modelId="{D22CDD04-69EC-49BF-9B24-A8C2C0407951}" type="presOf" srcId="{26873087-EFEE-4376-94B9-C1E81F2452B2}" destId="{1BB27F50-DFD4-4865-83C9-53C4E6185023}" srcOrd="0" destOrd="0" presId="urn:microsoft.com/office/officeart/2005/8/layout/vList2"/>
    <dgm:cxn modelId="{C2A47F19-6FA1-421A-AFC0-B506BF56C7A4}" type="presOf" srcId="{FDFEE5D9-3F42-41A8-A12F-B8E705727A44}" destId="{810A7D40-33B3-4855-B49B-0AAD8895A49D}" srcOrd="0" destOrd="2" presId="urn:microsoft.com/office/officeart/2005/8/layout/vList2"/>
    <dgm:cxn modelId="{198D5E1C-65A7-4920-B063-2361C4904191}" type="presOf" srcId="{3EE0D803-B2DF-4C6F-9D44-038B3FB5B326}" destId="{810A7D40-33B3-4855-B49B-0AAD8895A49D}" srcOrd="0" destOrd="4" presId="urn:microsoft.com/office/officeart/2005/8/layout/vList2"/>
    <dgm:cxn modelId="{16CDB127-F3BA-4CDB-A7F2-29974391FB42}" type="presOf" srcId="{B3EBDCBB-63A5-4473-A320-8CA0968BE11B}" destId="{D1469EA8-433F-4466-99B5-3B96428F1C0D}" srcOrd="0" destOrd="2" presId="urn:microsoft.com/office/officeart/2005/8/layout/vList2"/>
    <dgm:cxn modelId="{C113AB32-3C82-4647-A4F6-6A9B569FC472}" type="presOf" srcId="{135AE48C-5382-4E8E-B9B9-AAA8913EB50A}" destId="{810A7D40-33B3-4855-B49B-0AAD8895A49D}" srcOrd="0" destOrd="0" presId="urn:microsoft.com/office/officeart/2005/8/layout/vList2"/>
    <dgm:cxn modelId="{318FA133-8A41-4F82-9EC1-7435CA1205F7}" srcId="{26873087-EFEE-4376-94B9-C1E81F2452B2}" destId="{A91103D8-FA5D-4A4E-8F32-A5302BE1AD0C}" srcOrd="0" destOrd="0" parTransId="{0A3920C1-1CF3-4D61-9467-1DFE26DDFC49}" sibTransId="{414A8DBB-C705-462B-8566-2AB170FAC0C9}"/>
    <dgm:cxn modelId="{B394FF35-02E2-441C-806E-007F306E3584}" srcId="{26873087-EFEE-4376-94B9-C1E81F2452B2}" destId="{B3EBDCBB-63A5-4473-A320-8CA0968BE11B}" srcOrd="2" destOrd="0" parTransId="{D7611280-49C8-4AD1-A4BC-BFCD4F9EDFE2}" sibTransId="{649055B3-22CC-46AD-8939-1733983E222A}"/>
    <dgm:cxn modelId="{DBDD5362-D779-4499-AF64-019E586BA88E}" srcId="{26873087-EFEE-4376-94B9-C1E81F2452B2}" destId="{742947D5-0639-4C39-8B09-4701E65038EF}" srcOrd="1" destOrd="0" parTransId="{7DFB7F30-E38C-4A79-A158-AA9B58296FFB}" sibTransId="{6301F80B-9EF8-4E6E-A093-58537A3C2D21}"/>
    <dgm:cxn modelId="{77327842-035C-45ED-B96A-23F476986A6E}" type="presOf" srcId="{A91103D8-FA5D-4A4E-8F32-A5302BE1AD0C}" destId="{D1469EA8-433F-4466-99B5-3B96428F1C0D}" srcOrd="0" destOrd="0" presId="urn:microsoft.com/office/officeart/2005/8/layout/vList2"/>
    <dgm:cxn modelId="{18B09B42-C775-4023-B952-0058602F35C8}" srcId="{26873087-EFEE-4376-94B9-C1E81F2452B2}" destId="{64ED72F8-587F-4413-93FA-5664E6435385}" srcOrd="3" destOrd="0" parTransId="{CB5FFE7D-1287-4E2F-8628-FFF47306CF37}" sibTransId="{03AF460B-1E6A-43A1-BD48-E7688AA1A31E}"/>
    <dgm:cxn modelId="{0531264D-B4BE-42FF-B133-ED6B1CBF1003}" srcId="{DB06AF2B-0B95-4FB4-A185-A8D4CE01CBD2}" destId="{A366206C-56DE-4C01-B360-AA3406220AFC}" srcOrd="1" destOrd="0" parTransId="{922C6990-5492-42EE-A2DC-6EE2DCE65617}" sibTransId="{BFCB491C-7B7B-4A8F-B15F-06EE6B5885B5}"/>
    <dgm:cxn modelId="{792A027D-FBC5-4BD4-8AC6-40D8C70BEDF6}" srcId="{A4CB9EB3-D9DB-4211-917D-CB645FDA7D24}" destId="{DB06AF2B-0B95-4FB4-A185-A8D4CE01CBD2}" srcOrd="1" destOrd="0" parTransId="{AC49EADE-526C-4E96-9716-BF45816BB93E}" sibTransId="{EBE31DA7-D80D-4F01-801F-DF4DDE487480}"/>
    <dgm:cxn modelId="{2CA4797E-089B-4A2D-8657-D30E9C346D0C}" srcId="{DB06AF2B-0B95-4FB4-A185-A8D4CE01CBD2}" destId="{135AE48C-5382-4E8E-B9B9-AAA8913EB50A}" srcOrd="0" destOrd="0" parTransId="{51EE8381-048B-4390-907B-8948685BEAF3}" sibTransId="{77D18BCC-F782-40C2-BA1B-DDB12D0AAE68}"/>
    <dgm:cxn modelId="{063DF587-6412-4C6F-BBC6-7A3365AC7658}" type="presOf" srcId="{64ED72F8-587F-4413-93FA-5664E6435385}" destId="{D1469EA8-433F-4466-99B5-3B96428F1C0D}" srcOrd="0" destOrd="3" presId="urn:microsoft.com/office/officeart/2005/8/layout/vList2"/>
    <dgm:cxn modelId="{7A8D1991-1E6A-423C-A052-1303804C0060}" srcId="{DB06AF2B-0B95-4FB4-A185-A8D4CE01CBD2}" destId="{FDFEE5D9-3F42-41A8-A12F-B8E705727A44}" srcOrd="2" destOrd="0" parTransId="{3C8A1966-841D-4D46-991D-D538CB73A1C4}" sibTransId="{4F210CA8-B2A0-456F-932C-444B9B8BD493}"/>
    <dgm:cxn modelId="{361DFF91-163B-4714-9F5E-15DED483BBC3}" srcId="{DB06AF2B-0B95-4FB4-A185-A8D4CE01CBD2}" destId="{3EE0D803-B2DF-4C6F-9D44-038B3FB5B326}" srcOrd="4" destOrd="0" parTransId="{F62A010D-4E5D-4EFD-B213-32F544391499}" sibTransId="{C7991686-F0B9-417E-89AD-67DFC5F9CB61}"/>
    <dgm:cxn modelId="{5B24549A-5487-4D84-B2DC-D04B564BE6FE}" srcId="{A4CB9EB3-D9DB-4211-917D-CB645FDA7D24}" destId="{26873087-EFEE-4376-94B9-C1E81F2452B2}" srcOrd="0" destOrd="0" parTransId="{78F5F502-CAD0-4557-ADFA-DB8461E6DD55}" sibTransId="{48256930-A027-430B-833B-1BD9FD522D38}"/>
    <dgm:cxn modelId="{4EEBAD9D-3606-4105-912F-72AD9FEF8AD8}" type="presOf" srcId="{4970717C-5310-42C7-B9EC-AEDE794840E8}" destId="{810A7D40-33B3-4855-B49B-0AAD8895A49D}" srcOrd="0" destOrd="3" presId="urn:microsoft.com/office/officeart/2005/8/layout/vList2"/>
    <dgm:cxn modelId="{DC172FAB-9239-4C57-8C9C-C68C9BF2DB6D}" type="presOf" srcId="{A366206C-56DE-4C01-B360-AA3406220AFC}" destId="{810A7D40-33B3-4855-B49B-0AAD8895A49D}" srcOrd="0" destOrd="1" presId="urn:microsoft.com/office/officeart/2005/8/layout/vList2"/>
    <dgm:cxn modelId="{14012DAE-F1FE-4D00-8825-BC76BEB2CADA}" srcId="{DB06AF2B-0B95-4FB4-A185-A8D4CE01CBD2}" destId="{4970717C-5310-42C7-B9EC-AEDE794840E8}" srcOrd="3" destOrd="0" parTransId="{092F2225-F34C-4091-91F6-BB286604C315}" sibTransId="{47A380EB-11DE-4D9E-B88B-AB7CEC09A888}"/>
    <dgm:cxn modelId="{10A6F9C5-2FB8-4A04-95D1-7B92A5134845}" type="presOf" srcId="{A4CB9EB3-D9DB-4211-917D-CB645FDA7D24}" destId="{F9050BB1-71D9-4CCA-B871-43AF66A6DC7E}" srcOrd="0" destOrd="0" presId="urn:microsoft.com/office/officeart/2005/8/layout/vList2"/>
    <dgm:cxn modelId="{F9CE7CE2-B3CF-4954-8CA1-3332F33D1765}" type="presOf" srcId="{742947D5-0639-4C39-8B09-4701E65038EF}" destId="{D1469EA8-433F-4466-99B5-3B96428F1C0D}" srcOrd="0" destOrd="1" presId="urn:microsoft.com/office/officeart/2005/8/layout/vList2"/>
    <dgm:cxn modelId="{F8E78AEA-FDB0-40E8-BA89-AE2ACAB93A7A}" type="presOf" srcId="{DB06AF2B-0B95-4FB4-A185-A8D4CE01CBD2}" destId="{A4DE5C36-3C96-42F5-890C-553B991A490C}" srcOrd="0" destOrd="0" presId="urn:microsoft.com/office/officeart/2005/8/layout/vList2"/>
    <dgm:cxn modelId="{3651FEAC-1ECB-4A88-BC2B-2F0A16A3BDF4}" type="presParOf" srcId="{F9050BB1-71D9-4CCA-B871-43AF66A6DC7E}" destId="{1BB27F50-DFD4-4865-83C9-53C4E6185023}" srcOrd="0" destOrd="0" presId="urn:microsoft.com/office/officeart/2005/8/layout/vList2"/>
    <dgm:cxn modelId="{7A5B2473-83EF-4158-B4D9-BC396F3A68C9}" type="presParOf" srcId="{F9050BB1-71D9-4CCA-B871-43AF66A6DC7E}" destId="{D1469EA8-433F-4466-99B5-3B96428F1C0D}" srcOrd="1" destOrd="0" presId="urn:microsoft.com/office/officeart/2005/8/layout/vList2"/>
    <dgm:cxn modelId="{73B3D6B7-819F-4225-8938-03E372EA92D2}" type="presParOf" srcId="{F9050BB1-71D9-4CCA-B871-43AF66A6DC7E}" destId="{A4DE5C36-3C96-42F5-890C-553B991A490C}" srcOrd="2" destOrd="0" presId="urn:microsoft.com/office/officeart/2005/8/layout/vList2"/>
    <dgm:cxn modelId="{6F6F2761-748D-4C80-A325-580EDDCBB33C}" type="presParOf" srcId="{F9050BB1-71D9-4CCA-B871-43AF66A6DC7E}" destId="{810A7D40-33B3-4855-B49B-0AAD8895A49D}"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CB9EB3-D9DB-4211-917D-CB645FDA7D2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fr-FR"/>
        </a:p>
      </dgm:t>
    </dgm:pt>
    <dgm:pt modelId="{4970717C-5310-42C7-B9EC-AEDE794840E8}">
      <dgm:prSet phldrT="[Texte]" custT="1"/>
      <dgm:spPr/>
      <dgm:t>
        <a:bodyPr/>
        <a:lstStyle/>
        <a:p>
          <a:r>
            <a:rPr lang="fr-FR" sz="1800" err="1"/>
            <a:t>Severe</a:t>
          </a:r>
          <a:r>
            <a:rPr lang="fr-FR" sz="1800"/>
            <a:t> </a:t>
          </a:r>
          <a:r>
            <a:rPr lang="fr-FR" sz="1800" err="1"/>
            <a:t>intellectual</a:t>
          </a:r>
          <a:r>
            <a:rPr lang="fr-FR" sz="1800"/>
            <a:t> </a:t>
          </a:r>
          <a:r>
            <a:rPr lang="fr-FR" sz="1800" err="1"/>
            <a:t>disabilities</a:t>
          </a:r>
          <a:endParaRPr lang="fr-FR" sz="1800"/>
        </a:p>
      </dgm:t>
    </dgm:pt>
    <dgm:pt modelId="{092F2225-F34C-4091-91F6-BB286604C315}" type="parTrans" cxnId="{14012DAE-F1FE-4D00-8825-BC76BEB2CADA}">
      <dgm:prSet/>
      <dgm:spPr/>
      <dgm:t>
        <a:bodyPr/>
        <a:lstStyle/>
        <a:p>
          <a:endParaRPr lang="fr-FR"/>
        </a:p>
      </dgm:t>
    </dgm:pt>
    <dgm:pt modelId="{47A380EB-11DE-4D9E-B88B-AB7CEC09A888}" type="sibTrans" cxnId="{14012DAE-F1FE-4D00-8825-BC76BEB2CADA}">
      <dgm:prSet/>
      <dgm:spPr/>
      <dgm:t>
        <a:bodyPr/>
        <a:lstStyle/>
        <a:p>
          <a:endParaRPr lang="fr-FR"/>
        </a:p>
      </dgm:t>
    </dgm:pt>
    <dgm:pt modelId="{943AFE23-D269-48CB-A1AE-6618BE4FA582}">
      <dgm:prSet phldrT="[Texte]" custT="1"/>
      <dgm:spPr/>
      <dgm:t>
        <a:bodyPr/>
        <a:lstStyle/>
        <a:p>
          <a:r>
            <a:rPr lang="fr-FR" sz="1600" err="1"/>
            <a:t>Understand</a:t>
          </a:r>
          <a:r>
            <a:rPr lang="fr-FR" sz="1600"/>
            <a:t> simple speech </a:t>
          </a:r>
          <a:r>
            <a:rPr lang="fr-FR" sz="1600" err="1"/>
            <a:t>related</a:t>
          </a:r>
          <a:r>
            <a:rPr lang="fr-FR" sz="1600"/>
            <a:t> to </a:t>
          </a:r>
          <a:r>
            <a:rPr lang="fr-FR" sz="1600" err="1"/>
            <a:t>familiar</a:t>
          </a:r>
          <a:r>
            <a:rPr lang="fr-FR" sz="1600"/>
            <a:t> situations</a:t>
          </a:r>
        </a:p>
      </dgm:t>
    </dgm:pt>
    <dgm:pt modelId="{0C996536-2195-461E-B215-44EEB008024C}" type="parTrans" cxnId="{99AAC88C-BC58-43FF-B723-0EF04CFB9B03}">
      <dgm:prSet/>
      <dgm:spPr/>
      <dgm:t>
        <a:bodyPr/>
        <a:lstStyle/>
        <a:p>
          <a:endParaRPr lang="fr-FR"/>
        </a:p>
      </dgm:t>
    </dgm:pt>
    <dgm:pt modelId="{AD96C1DB-1CC3-43D1-B668-C496A87C5804}" type="sibTrans" cxnId="{99AAC88C-BC58-43FF-B723-0EF04CFB9B03}">
      <dgm:prSet/>
      <dgm:spPr/>
      <dgm:t>
        <a:bodyPr/>
        <a:lstStyle/>
        <a:p>
          <a:endParaRPr lang="fr-FR"/>
        </a:p>
      </dgm:t>
    </dgm:pt>
    <dgm:pt modelId="{12721229-0950-475F-B0E3-38BAB1992D65}">
      <dgm:prSet phldrT="[Texte]" custT="1"/>
      <dgm:spPr/>
      <dgm:t>
        <a:bodyPr/>
        <a:lstStyle/>
        <a:p>
          <a:r>
            <a:rPr lang="fr-FR" sz="1600"/>
            <a:t>Need </a:t>
          </a:r>
          <a:r>
            <a:rPr lang="fr-FR" sz="1600" err="1"/>
            <a:t>means</a:t>
          </a:r>
          <a:r>
            <a:rPr lang="fr-FR" sz="1600"/>
            <a:t> to support and replace speech (facial expressions, </a:t>
          </a:r>
          <a:r>
            <a:rPr lang="fr-FR" sz="1600" err="1"/>
            <a:t>pointing</a:t>
          </a:r>
          <a:r>
            <a:rPr lang="fr-FR" sz="1600"/>
            <a:t>,…) and AAC</a:t>
          </a:r>
        </a:p>
      </dgm:t>
    </dgm:pt>
    <dgm:pt modelId="{E8AC6135-0426-40C1-9034-16F9A735990B}" type="parTrans" cxnId="{40ACB879-3FF2-446C-9A73-D73F80860D0C}">
      <dgm:prSet/>
      <dgm:spPr/>
      <dgm:t>
        <a:bodyPr/>
        <a:lstStyle/>
        <a:p>
          <a:endParaRPr lang="fr-FR"/>
        </a:p>
      </dgm:t>
    </dgm:pt>
    <dgm:pt modelId="{227B42D5-1D93-4676-B396-C6426638197C}" type="sibTrans" cxnId="{40ACB879-3FF2-446C-9A73-D73F80860D0C}">
      <dgm:prSet/>
      <dgm:spPr/>
      <dgm:t>
        <a:bodyPr/>
        <a:lstStyle/>
        <a:p>
          <a:endParaRPr lang="fr-FR"/>
        </a:p>
      </dgm:t>
    </dgm:pt>
    <dgm:pt modelId="{203E1A92-5A49-462E-B923-6DB997FDCD2D}">
      <dgm:prSet phldrT="[Texte]" custT="1"/>
      <dgm:spPr/>
      <dgm:t>
        <a:bodyPr/>
        <a:lstStyle/>
        <a:p>
          <a:r>
            <a:rPr lang="fr-FR" sz="1800" err="1"/>
            <a:t>Profound</a:t>
          </a:r>
          <a:r>
            <a:rPr lang="fr-FR" sz="1800"/>
            <a:t> </a:t>
          </a:r>
          <a:r>
            <a:rPr lang="fr-FR" sz="1800" err="1"/>
            <a:t>intellectual</a:t>
          </a:r>
          <a:r>
            <a:rPr lang="fr-FR" sz="1800"/>
            <a:t> </a:t>
          </a:r>
          <a:r>
            <a:rPr lang="fr-FR" sz="1800" err="1"/>
            <a:t>disabilities</a:t>
          </a:r>
          <a:endParaRPr lang="fr-FR" sz="1800"/>
        </a:p>
      </dgm:t>
    </dgm:pt>
    <dgm:pt modelId="{E6442967-CFB6-47C5-9CF0-C29854478987}" type="parTrans" cxnId="{27C82C3E-EB61-4B95-8BDA-CE53D208B129}">
      <dgm:prSet/>
      <dgm:spPr/>
      <dgm:t>
        <a:bodyPr/>
        <a:lstStyle/>
        <a:p>
          <a:endParaRPr lang="fr-FR"/>
        </a:p>
      </dgm:t>
    </dgm:pt>
    <dgm:pt modelId="{392CB43E-1383-43F9-B4F3-579827CC93D2}" type="sibTrans" cxnId="{27C82C3E-EB61-4B95-8BDA-CE53D208B129}">
      <dgm:prSet/>
      <dgm:spPr/>
      <dgm:t>
        <a:bodyPr/>
        <a:lstStyle/>
        <a:p>
          <a:endParaRPr lang="fr-FR"/>
        </a:p>
      </dgm:t>
    </dgm:pt>
    <dgm:pt modelId="{0DAC4377-7E4D-45E8-A88C-A2C0458E326B}">
      <dgm:prSet phldrT="[Texte]" custT="1"/>
      <dgm:spPr/>
      <dgm:t>
        <a:bodyPr/>
        <a:lstStyle/>
        <a:p>
          <a:r>
            <a:rPr lang="fr-FR" sz="1600" err="1"/>
            <a:t>Quite</a:t>
          </a:r>
          <a:r>
            <a:rPr lang="fr-FR" sz="1600"/>
            <a:t> </a:t>
          </a:r>
          <a:r>
            <a:rPr lang="fr-FR" sz="1600" err="1"/>
            <a:t>dependent</a:t>
          </a:r>
          <a:r>
            <a:rPr lang="fr-FR" sz="1600"/>
            <a:t> to </a:t>
          </a:r>
          <a:r>
            <a:rPr lang="fr-FR" sz="1600" err="1"/>
            <a:t>establish</a:t>
          </a:r>
          <a:r>
            <a:rPr lang="fr-FR" sz="1600"/>
            <a:t> contact</a:t>
          </a:r>
        </a:p>
      </dgm:t>
    </dgm:pt>
    <dgm:pt modelId="{EF691EB5-8B8C-40E1-91CF-1AC9ED707470}" type="parTrans" cxnId="{B16DED32-6B89-4506-A8BC-6099B1BDECC9}">
      <dgm:prSet/>
      <dgm:spPr/>
      <dgm:t>
        <a:bodyPr/>
        <a:lstStyle/>
        <a:p>
          <a:endParaRPr lang="fr-FR"/>
        </a:p>
      </dgm:t>
    </dgm:pt>
    <dgm:pt modelId="{BD66BF01-FE74-4DCE-8658-010785BD29D8}" type="sibTrans" cxnId="{B16DED32-6B89-4506-A8BC-6099B1BDECC9}">
      <dgm:prSet/>
      <dgm:spPr/>
      <dgm:t>
        <a:bodyPr/>
        <a:lstStyle/>
        <a:p>
          <a:endParaRPr lang="fr-FR"/>
        </a:p>
      </dgm:t>
    </dgm:pt>
    <dgm:pt modelId="{138DE72B-5AC6-410D-8DBF-5F598E55BF44}">
      <dgm:prSet phldrT="[Texte]" custT="1"/>
      <dgm:spPr/>
      <dgm:t>
        <a:bodyPr/>
        <a:lstStyle/>
        <a:p>
          <a:r>
            <a:rPr lang="fr-FR" sz="1600" err="1"/>
            <a:t>Means</a:t>
          </a:r>
          <a:r>
            <a:rPr lang="fr-FR" sz="1600"/>
            <a:t> of expression </a:t>
          </a:r>
          <a:r>
            <a:rPr lang="fr-FR" sz="1600" err="1"/>
            <a:t>often</a:t>
          </a:r>
          <a:r>
            <a:rPr lang="fr-FR" sz="1600"/>
            <a:t> </a:t>
          </a:r>
          <a:r>
            <a:rPr lang="fr-FR" sz="1600" err="1"/>
            <a:t>limited</a:t>
          </a:r>
          <a:r>
            <a:rPr lang="fr-FR" sz="1600"/>
            <a:t> to </a:t>
          </a:r>
          <a:r>
            <a:rPr lang="fr-FR" sz="1600" err="1"/>
            <a:t>vocalization</a:t>
          </a:r>
          <a:r>
            <a:rPr lang="fr-FR" sz="1600"/>
            <a:t>, gaze, simple </a:t>
          </a:r>
          <a:r>
            <a:rPr lang="fr-FR" sz="1600" err="1"/>
            <a:t>gestures</a:t>
          </a:r>
          <a:endParaRPr lang="fr-FR" sz="1600"/>
        </a:p>
      </dgm:t>
    </dgm:pt>
    <dgm:pt modelId="{D192C468-5AD8-4480-99CF-74E571B47A6C}" type="parTrans" cxnId="{B07EBF61-858F-43EF-9316-F64C4B225F07}">
      <dgm:prSet/>
      <dgm:spPr/>
      <dgm:t>
        <a:bodyPr/>
        <a:lstStyle/>
        <a:p>
          <a:endParaRPr lang="fr-FR"/>
        </a:p>
      </dgm:t>
    </dgm:pt>
    <dgm:pt modelId="{9C4DA70A-31C4-48F8-AFD4-D3C9568CEC5D}" type="sibTrans" cxnId="{B07EBF61-858F-43EF-9316-F64C4B225F07}">
      <dgm:prSet/>
      <dgm:spPr/>
      <dgm:t>
        <a:bodyPr/>
        <a:lstStyle/>
        <a:p>
          <a:endParaRPr lang="fr-FR"/>
        </a:p>
      </dgm:t>
    </dgm:pt>
    <dgm:pt modelId="{2BB6244D-8014-45FB-92F9-7B64660BCE3A}">
      <dgm:prSet phldrT="[Texte]" custT="1"/>
      <dgm:spPr/>
      <dgm:t>
        <a:bodyPr/>
        <a:lstStyle/>
        <a:p>
          <a:r>
            <a:rPr lang="fr-FR" sz="1600" err="1"/>
            <a:t>Significant</a:t>
          </a:r>
          <a:r>
            <a:rPr lang="fr-FR" sz="1600"/>
            <a:t> </a:t>
          </a:r>
          <a:r>
            <a:rPr lang="fr-FR" sz="1600" err="1"/>
            <a:t>role</a:t>
          </a:r>
          <a:r>
            <a:rPr lang="fr-FR" sz="1600"/>
            <a:t> of the </a:t>
          </a:r>
          <a:r>
            <a:rPr lang="fr-FR" sz="1600" err="1"/>
            <a:t>environment</a:t>
          </a:r>
          <a:r>
            <a:rPr lang="fr-FR" sz="1600"/>
            <a:t> in the </a:t>
          </a:r>
          <a:r>
            <a:rPr lang="fr-FR" sz="1600" err="1"/>
            <a:t>success</a:t>
          </a:r>
          <a:r>
            <a:rPr lang="fr-FR" sz="1600"/>
            <a:t> of communication</a:t>
          </a:r>
        </a:p>
      </dgm:t>
    </dgm:pt>
    <dgm:pt modelId="{03B4CF10-7062-4657-9A3D-EA9C506E0CFD}" type="parTrans" cxnId="{4F0183D1-51D4-411E-B510-401A2FE8FE11}">
      <dgm:prSet/>
      <dgm:spPr/>
      <dgm:t>
        <a:bodyPr/>
        <a:lstStyle/>
        <a:p>
          <a:endParaRPr lang="fr-FR"/>
        </a:p>
      </dgm:t>
    </dgm:pt>
    <dgm:pt modelId="{CA305B57-F76A-43BA-A8F4-2EA613F845FB}" type="sibTrans" cxnId="{4F0183D1-51D4-411E-B510-401A2FE8FE11}">
      <dgm:prSet/>
      <dgm:spPr/>
      <dgm:t>
        <a:bodyPr/>
        <a:lstStyle/>
        <a:p>
          <a:endParaRPr lang="fr-FR"/>
        </a:p>
      </dgm:t>
    </dgm:pt>
    <dgm:pt modelId="{AAF217F7-913C-43F8-AFFA-0E55D2F93FE2}">
      <dgm:prSet phldrT="[Texte]" custT="1"/>
      <dgm:spPr/>
      <dgm:t>
        <a:bodyPr/>
        <a:lstStyle/>
        <a:p>
          <a:r>
            <a:rPr lang="fr-FR" sz="1600"/>
            <a:t>AAC </a:t>
          </a:r>
          <a:r>
            <a:rPr lang="fr-FR" sz="1600" err="1"/>
            <a:t>required</a:t>
          </a:r>
          <a:endParaRPr lang="fr-FR" sz="1600"/>
        </a:p>
      </dgm:t>
    </dgm:pt>
    <dgm:pt modelId="{FC38A539-A1F0-4965-85C4-FDC2463DA055}" type="parTrans" cxnId="{544602A7-8B92-408C-92EB-2D7714B62DD1}">
      <dgm:prSet/>
      <dgm:spPr/>
      <dgm:t>
        <a:bodyPr/>
        <a:lstStyle/>
        <a:p>
          <a:endParaRPr lang="fr-FR"/>
        </a:p>
      </dgm:t>
    </dgm:pt>
    <dgm:pt modelId="{BD59A1AD-43F1-4256-AC6D-83DCB3CD28BB}" type="sibTrans" cxnId="{544602A7-8B92-408C-92EB-2D7714B62DD1}">
      <dgm:prSet/>
      <dgm:spPr/>
      <dgm:t>
        <a:bodyPr/>
        <a:lstStyle/>
        <a:p>
          <a:endParaRPr lang="fr-FR"/>
        </a:p>
      </dgm:t>
    </dgm:pt>
    <dgm:pt modelId="{F9050BB1-71D9-4CCA-B871-43AF66A6DC7E}" type="pres">
      <dgm:prSet presAssocID="{A4CB9EB3-D9DB-4211-917D-CB645FDA7D24}" presName="linear" presStyleCnt="0">
        <dgm:presLayoutVars>
          <dgm:animLvl val="lvl"/>
          <dgm:resizeHandles val="exact"/>
        </dgm:presLayoutVars>
      </dgm:prSet>
      <dgm:spPr/>
    </dgm:pt>
    <dgm:pt modelId="{2A0C5DA5-CDBE-4C0A-B797-329FD16A87CF}" type="pres">
      <dgm:prSet presAssocID="{4970717C-5310-42C7-B9EC-AEDE794840E8}" presName="parentText" presStyleLbl="node1" presStyleIdx="0" presStyleCnt="2" custScaleY="64897">
        <dgm:presLayoutVars>
          <dgm:chMax val="0"/>
          <dgm:bulletEnabled val="1"/>
        </dgm:presLayoutVars>
      </dgm:prSet>
      <dgm:spPr/>
    </dgm:pt>
    <dgm:pt modelId="{07670995-9129-44FA-869A-35501A6DEF2F}" type="pres">
      <dgm:prSet presAssocID="{4970717C-5310-42C7-B9EC-AEDE794840E8}" presName="childText" presStyleLbl="revTx" presStyleIdx="0" presStyleCnt="2">
        <dgm:presLayoutVars>
          <dgm:bulletEnabled val="1"/>
        </dgm:presLayoutVars>
      </dgm:prSet>
      <dgm:spPr/>
    </dgm:pt>
    <dgm:pt modelId="{1A93DF85-559C-4A2F-BA47-18E23F33C5EB}" type="pres">
      <dgm:prSet presAssocID="{203E1A92-5A49-462E-B923-6DB997FDCD2D}" presName="parentText" presStyleLbl="node1" presStyleIdx="1" presStyleCnt="2" custScaleY="61915">
        <dgm:presLayoutVars>
          <dgm:chMax val="0"/>
          <dgm:bulletEnabled val="1"/>
        </dgm:presLayoutVars>
      </dgm:prSet>
      <dgm:spPr/>
    </dgm:pt>
    <dgm:pt modelId="{95278BBF-170A-43CF-959D-E08F3E25D430}" type="pres">
      <dgm:prSet presAssocID="{203E1A92-5A49-462E-B923-6DB997FDCD2D}" presName="childText" presStyleLbl="revTx" presStyleIdx="1" presStyleCnt="2">
        <dgm:presLayoutVars>
          <dgm:bulletEnabled val="1"/>
        </dgm:presLayoutVars>
      </dgm:prSet>
      <dgm:spPr/>
    </dgm:pt>
  </dgm:ptLst>
  <dgm:cxnLst>
    <dgm:cxn modelId="{B16DED32-6B89-4506-A8BC-6099B1BDECC9}" srcId="{203E1A92-5A49-462E-B923-6DB997FDCD2D}" destId="{0DAC4377-7E4D-45E8-A88C-A2C0458E326B}" srcOrd="0" destOrd="0" parTransId="{EF691EB5-8B8C-40E1-91CF-1AC9ED707470}" sibTransId="{BD66BF01-FE74-4DCE-8658-010785BD29D8}"/>
    <dgm:cxn modelId="{FC50DE35-A651-4C94-BB5D-021219B30A71}" type="presOf" srcId="{AAF217F7-913C-43F8-AFFA-0E55D2F93FE2}" destId="{95278BBF-170A-43CF-959D-E08F3E25D430}" srcOrd="0" destOrd="3" presId="urn:microsoft.com/office/officeart/2005/8/layout/vList2"/>
    <dgm:cxn modelId="{27C82C3E-EB61-4B95-8BDA-CE53D208B129}" srcId="{A4CB9EB3-D9DB-4211-917D-CB645FDA7D24}" destId="{203E1A92-5A49-462E-B923-6DB997FDCD2D}" srcOrd="1" destOrd="0" parTransId="{E6442967-CFB6-47C5-9CF0-C29854478987}" sibTransId="{392CB43E-1383-43F9-B4F3-579827CC93D2}"/>
    <dgm:cxn modelId="{B07EBF61-858F-43EF-9316-F64C4B225F07}" srcId="{203E1A92-5A49-462E-B923-6DB997FDCD2D}" destId="{138DE72B-5AC6-410D-8DBF-5F598E55BF44}" srcOrd="1" destOrd="0" parTransId="{D192C468-5AD8-4480-99CF-74E571B47A6C}" sibTransId="{9C4DA70A-31C4-48F8-AFD4-D3C9568CEC5D}"/>
    <dgm:cxn modelId="{A1753C42-A285-45FF-9D60-69AC003ABDFD}" type="presOf" srcId="{203E1A92-5A49-462E-B923-6DB997FDCD2D}" destId="{1A93DF85-559C-4A2F-BA47-18E23F33C5EB}" srcOrd="0" destOrd="0" presId="urn:microsoft.com/office/officeart/2005/8/layout/vList2"/>
    <dgm:cxn modelId="{FF27586C-3D87-41D6-9869-132851345FD7}" type="presOf" srcId="{943AFE23-D269-48CB-A1AE-6618BE4FA582}" destId="{07670995-9129-44FA-869A-35501A6DEF2F}" srcOrd="0" destOrd="0" presId="urn:microsoft.com/office/officeart/2005/8/layout/vList2"/>
    <dgm:cxn modelId="{40ACB879-3FF2-446C-9A73-D73F80860D0C}" srcId="{4970717C-5310-42C7-B9EC-AEDE794840E8}" destId="{12721229-0950-475F-B0E3-38BAB1992D65}" srcOrd="1" destOrd="0" parTransId="{E8AC6135-0426-40C1-9034-16F9A735990B}" sibTransId="{227B42D5-1D93-4676-B396-C6426638197C}"/>
    <dgm:cxn modelId="{99AAC88C-BC58-43FF-B723-0EF04CFB9B03}" srcId="{4970717C-5310-42C7-B9EC-AEDE794840E8}" destId="{943AFE23-D269-48CB-A1AE-6618BE4FA582}" srcOrd="0" destOrd="0" parTransId="{0C996536-2195-461E-B215-44EEB008024C}" sibTransId="{AD96C1DB-1CC3-43D1-B668-C496A87C5804}"/>
    <dgm:cxn modelId="{C155838D-8274-4710-A97C-A09D78D3BE32}" type="presOf" srcId="{12721229-0950-475F-B0E3-38BAB1992D65}" destId="{07670995-9129-44FA-869A-35501A6DEF2F}" srcOrd="0" destOrd="1" presId="urn:microsoft.com/office/officeart/2005/8/layout/vList2"/>
    <dgm:cxn modelId="{544602A7-8B92-408C-92EB-2D7714B62DD1}" srcId="{203E1A92-5A49-462E-B923-6DB997FDCD2D}" destId="{AAF217F7-913C-43F8-AFFA-0E55D2F93FE2}" srcOrd="3" destOrd="0" parTransId="{FC38A539-A1F0-4965-85C4-FDC2463DA055}" sibTransId="{BD59A1AD-43F1-4256-AC6D-83DCB3CD28BB}"/>
    <dgm:cxn modelId="{14012DAE-F1FE-4D00-8825-BC76BEB2CADA}" srcId="{A4CB9EB3-D9DB-4211-917D-CB645FDA7D24}" destId="{4970717C-5310-42C7-B9EC-AEDE794840E8}" srcOrd="0" destOrd="0" parTransId="{092F2225-F34C-4091-91F6-BB286604C315}" sibTransId="{47A380EB-11DE-4D9E-B88B-AB7CEC09A888}"/>
    <dgm:cxn modelId="{AA9FBCAF-4DD9-43AD-992D-A72D33D6AA7C}" type="presOf" srcId="{2BB6244D-8014-45FB-92F9-7B64660BCE3A}" destId="{95278BBF-170A-43CF-959D-E08F3E25D430}" srcOrd="0" destOrd="2" presId="urn:microsoft.com/office/officeart/2005/8/layout/vList2"/>
    <dgm:cxn modelId="{185304B2-48E2-4E49-A657-375368D91BA3}" type="presOf" srcId="{4970717C-5310-42C7-B9EC-AEDE794840E8}" destId="{2A0C5DA5-CDBE-4C0A-B797-329FD16A87CF}" srcOrd="0" destOrd="0" presId="urn:microsoft.com/office/officeart/2005/8/layout/vList2"/>
    <dgm:cxn modelId="{10A6F9C5-2FB8-4A04-95D1-7B92A5134845}" type="presOf" srcId="{A4CB9EB3-D9DB-4211-917D-CB645FDA7D24}" destId="{F9050BB1-71D9-4CCA-B871-43AF66A6DC7E}" srcOrd="0" destOrd="0" presId="urn:microsoft.com/office/officeart/2005/8/layout/vList2"/>
    <dgm:cxn modelId="{4F0183D1-51D4-411E-B510-401A2FE8FE11}" srcId="{203E1A92-5A49-462E-B923-6DB997FDCD2D}" destId="{2BB6244D-8014-45FB-92F9-7B64660BCE3A}" srcOrd="2" destOrd="0" parTransId="{03B4CF10-7062-4657-9A3D-EA9C506E0CFD}" sibTransId="{CA305B57-F76A-43BA-A8F4-2EA613F845FB}"/>
    <dgm:cxn modelId="{7ACC3CDC-B82F-48DB-A61E-12C2C12EAAD9}" type="presOf" srcId="{138DE72B-5AC6-410D-8DBF-5F598E55BF44}" destId="{95278BBF-170A-43CF-959D-E08F3E25D430}" srcOrd="0" destOrd="1" presId="urn:microsoft.com/office/officeart/2005/8/layout/vList2"/>
    <dgm:cxn modelId="{77EC1BFA-6369-4221-8D92-D4484A664127}" type="presOf" srcId="{0DAC4377-7E4D-45E8-A88C-A2C0458E326B}" destId="{95278BBF-170A-43CF-959D-E08F3E25D430}" srcOrd="0" destOrd="0" presId="urn:microsoft.com/office/officeart/2005/8/layout/vList2"/>
    <dgm:cxn modelId="{93508667-BAC6-4A26-8EB0-896F1462591E}" type="presParOf" srcId="{F9050BB1-71D9-4CCA-B871-43AF66A6DC7E}" destId="{2A0C5DA5-CDBE-4C0A-B797-329FD16A87CF}" srcOrd="0" destOrd="0" presId="urn:microsoft.com/office/officeart/2005/8/layout/vList2"/>
    <dgm:cxn modelId="{66F37EA4-9871-4E24-AA25-DCDAC945266C}" type="presParOf" srcId="{F9050BB1-71D9-4CCA-B871-43AF66A6DC7E}" destId="{07670995-9129-44FA-869A-35501A6DEF2F}" srcOrd="1" destOrd="0" presId="urn:microsoft.com/office/officeart/2005/8/layout/vList2"/>
    <dgm:cxn modelId="{B8346C14-625A-46C3-B8A8-8F9F1DC515D1}" type="presParOf" srcId="{F9050BB1-71D9-4CCA-B871-43AF66A6DC7E}" destId="{1A93DF85-559C-4A2F-BA47-18E23F33C5EB}" srcOrd="2" destOrd="0" presId="urn:microsoft.com/office/officeart/2005/8/layout/vList2"/>
    <dgm:cxn modelId="{B3C4FA77-AD3D-4604-93CE-AE45D527D9AE}" type="presParOf" srcId="{F9050BB1-71D9-4CCA-B871-43AF66A6DC7E}" destId="{95278BBF-170A-43CF-959D-E08F3E25D430}"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CB9EB3-D9DB-4211-917D-CB645FDA7D24}"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fr-FR"/>
        </a:p>
      </dgm:t>
    </dgm:pt>
    <dgm:pt modelId="{4970717C-5310-42C7-B9EC-AEDE794840E8}">
      <dgm:prSet phldrT="[Texte]" custT="1"/>
      <dgm:spPr/>
      <dgm:t>
        <a:bodyPr/>
        <a:lstStyle/>
        <a:p>
          <a:r>
            <a:rPr lang="fr-FR" sz="1600"/>
            <a:t>Guidelines for meeting the communication </a:t>
          </a:r>
          <a:r>
            <a:rPr lang="fr-FR" sz="1600" err="1"/>
            <a:t>needs</a:t>
          </a:r>
          <a:r>
            <a:rPr lang="fr-FR" sz="1600"/>
            <a:t> of </a:t>
          </a:r>
          <a:r>
            <a:rPr lang="fr-FR" sz="1600" err="1"/>
            <a:t>persons</a:t>
          </a:r>
          <a:r>
            <a:rPr lang="fr-FR" sz="1600"/>
            <a:t> </a:t>
          </a:r>
          <a:r>
            <a:rPr lang="fr-FR" sz="1600" err="1"/>
            <a:t>with</a:t>
          </a:r>
          <a:r>
            <a:rPr lang="fr-FR" sz="1600"/>
            <a:t> </a:t>
          </a:r>
          <a:r>
            <a:rPr lang="fr-FR" sz="1600" err="1"/>
            <a:t>severe</a:t>
          </a:r>
          <a:r>
            <a:rPr lang="fr-FR" sz="1600"/>
            <a:t> </a:t>
          </a:r>
          <a:r>
            <a:rPr lang="fr-FR" sz="1600" err="1"/>
            <a:t>disabilities</a:t>
          </a:r>
          <a:r>
            <a:rPr lang="fr-FR" sz="1600"/>
            <a:t> (ASHA, 1992)</a:t>
          </a:r>
        </a:p>
      </dgm:t>
    </dgm:pt>
    <dgm:pt modelId="{092F2225-F34C-4091-91F6-BB286604C315}" type="parTrans" cxnId="{14012DAE-F1FE-4D00-8825-BC76BEB2CADA}">
      <dgm:prSet/>
      <dgm:spPr/>
      <dgm:t>
        <a:bodyPr/>
        <a:lstStyle/>
        <a:p>
          <a:endParaRPr lang="fr-FR"/>
        </a:p>
      </dgm:t>
    </dgm:pt>
    <dgm:pt modelId="{47A380EB-11DE-4D9E-B88B-AB7CEC09A888}" type="sibTrans" cxnId="{14012DAE-F1FE-4D00-8825-BC76BEB2CADA}">
      <dgm:prSet/>
      <dgm:spPr/>
      <dgm:t>
        <a:bodyPr/>
        <a:lstStyle/>
        <a:p>
          <a:endParaRPr lang="fr-FR"/>
        </a:p>
      </dgm:t>
    </dgm:pt>
    <dgm:pt modelId="{D14C9A82-4812-4034-8409-8D036C152590}">
      <dgm:prSet phldrT="[Texte]" custT="1"/>
      <dgm:spPr/>
      <dgm:t>
        <a:bodyPr bIns="360000"/>
        <a:lstStyle/>
        <a:p>
          <a:pPr>
            <a:lnSpc>
              <a:spcPct val="150000"/>
            </a:lnSpc>
            <a:spcBef>
              <a:spcPts val="1200"/>
            </a:spcBef>
            <a:spcAft>
              <a:spcPts val="0"/>
            </a:spcAft>
          </a:pPr>
          <a:r>
            <a:rPr lang="fr-FR" sz="1600" err="1"/>
            <a:t>Allow</a:t>
          </a:r>
          <a:r>
            <a:rPr lang="fr-FR" sz="1600"/>
            <a:t> people to </a:t>
          </a:r>
          <a:r>
            <a:rPr lang="fr-FR" sz="1600" err="1"/>
            <a:t>attain</a:t>
          </a:r>
          <a:r>
            <a:rPr lang="fr-FR" sz="1600"/>
            <a:t> </a:t>
          </a:r>
          <a:r>
            <a:rPr lang="fr-FR" sz="1600" err="1"/>
            <a:t>socially</a:t>
          </a:r>
          <a:r>
            <a:rPr lang="fr-FR" sz="1600"/>
            <a:t> effective communication </a:t>
          </a:r>
        </a:p>
      </dgm:t>
    </dgm:pt>
    <dgm:pt modelId="{E597523C-6D1F-4221-80E2-1483F7C5E93B}" type="parTrans" cxnId="{29D3CAA1-3CAF-46D5-A733-C02DFA904814}">
      <dgm:prSet/>
      <dgm:spPr/>
      <dgm:t>
        <a:bodyPr/>
        <a:lstStyle/>
        <a:p>
          <a:endParaRPr lang="fr-FR"/>
        </a:p>
      </dgm:t>
    </dgm:pt>
    <dgm:pt modelId="{489E4DF9-16E3-4922-BB6A-E23F6715FC0D}" type="sibTrans" cxnId="{29D3CAA1-3CAF-46D5-A733-C02DFA904814}">
      <dgm:prSet/>
      <dgm:spPr/>
      <dgm:t>
        <a:bodyPr/>
        <a:lstStyle/>
        <a:p>
          <a:endParaRPr lang="fr-FR"/>
        </a:p>
      </dgm:t>
    </dgm:pt>
    <dgm:pt modelId="{1AFA6716-0E61-4153-8A61-EF89D16C0131}">
      <dgm:prSet phldrT="[Texte]" custT="1"/>
      <dgm:spPr/>
      <dgm:t>
        <a:bodyPr bIns="360000"/>
        <a:lstStyle/>
        <a:p>
          <a:pPr>
            <a:lnSpc>
              <a:spcPct val="150000"/>
            </a:lnSpc>
            <a:spcBef>
              <a:spcPts val="1200"/>
            </a:spcBef>
            <a:spcAft>
              <a:spcPts val="0"/>
            </a:spcAft>
          </a:pPr>
          <a:r>
            <a:rPr lang="fr-FR" sz="1600" err="1"/>
            <a:t>Depends</a:t>
          </a:r>
          <a:r>
            <a:rPr lang="fr-FR" sz="1600"/>
            <a:t> on </a:t>
          </a:r>
          <a:r>
            <a:rPr lang="fr-FR" sz="1600" err="1"/>
            <a:t>specific</a:t>
          </a:r>
          <a:r>
            <a:rPr lang="fr-FR" sz="1600"/>
            <a:t> and </a:t>
          </a:r>
          <a:r>
            <a:rPr lang="fr-FR" sz="1600" err="1"/>
            <a:t>comprehensive</a:t>
          </a:r>
          <a:r>
            <a:rPr lang="fr-FR" sz="1600"/>
            <a:t> </a:t>
          </a:r>
          <a:r>
            <a:rPr lang="fr-FR" sz="1600" err="1"/>
            <a:t>interdisciplinary</a:t>
          </a:r>
          <a:r>
            <a:rPr lang="fr-FR" sz="1600"/>
            <a:t> practices</a:t>
          </a:r>
        </a:p>
      </dgm:t>
    </dgm:pt>
    <dgm:pt modelId="{D12E440D-65DF-4C2A-B01B-780F896A2F11}" type="parTrans" cxnId="{5C72CE02-06D8-45C3-85DB-B7439F4A34ED}">
      <dgm:prSet/>
      <dgm:spPr/>
      <dgm:t>
        <a:bodyPr/>
        <a:lstStyle/>
        <a:p>
          <a:endParaRPr lang="fr-FR"/>
        </a:p>
      </dgm:t>
    </dgm:pt>
    <dgm:pt modelId="{5D2FEFFE-DB24-4130-BC1E-F9D7A00D0807}" type="sibTrans" cxnId="{5C72CE02-06D8-45C3-85DB-B7439F4A34ED}">
      <dgm:prSet/>
      <dgm:spPr/>
      <dgm:t>
        <a:bodyPr/>
        <a:lstStyle/>
        <a:p>
          <a:endParaRPr lang="fr-FR"/>
        </a:p>
      </dgm:t>
    </dgm:pt>
    <dgm:pt modelId="{E5757633-405A-4082-8B24-A585FFE86664}">
      <dgm:prSet phldrT="[Texte]" custT="1"/>
      <dgm:spPr/>
      <dgm:t>
        <a:bodyPr bIns="360000"/>
        <a:lstStyle/>
        <a:p>
          <a:pPr>
            <a:lnSpc>
              <a:spcPct val="150000"/>
            </a:lnSpc>
            <a:spcBef>
              <a:spcPts val="1200"/>
            </a:spcBef>
            <a:spcAft>
              <a:spcPts val="0"/>
            </a:spcAft>
          </a:pPr>
          <a:r>
            <a:rPr lang="fr-FR" sz="1600" err="1"/>
            <a:t>Implemented</a:t>
          </a:r>
          <a:r>
            <a:rPr lang="fr-FR" sz="1600"/>
            <a:t> by </a:t>
          </a:r>
          <a:r>
            <a:rPr lang="fr-FR" sz="1600" err="1"/>
            <a:t>everyone</a:t>
          </a:r>
          <a:r>
            <a:rPr lang="fr-FR" sz="1600"/>
            <a:t> in the </a:t>
          </a:r>
          <a:r>
            <a:rPr lang="fr-FR" sz="1600" err="1"/>
            <a:t>environment</a:t>
          </a:r>
          <a:r>
            <a:rPr lang="fr-FR" sz="1600"/>
            <a:t> (</a:t>
          </a:r>
          <a:r>
            <a:rPr lang="fr-FR" sz="1600" err="1"/>
            <a:t>specifically</a:t>
          </a:r>
          <a:r>
            <a:rPr lang="fr-FR" sz="1600"/>
            <a:t> the </a:t>
          </a:r>
          <a:r>
            <a:rPr lang="fr-FR" sz="1600" err="1"/>
            <a:t>family</a:t>
          </a:r>
          <a:r>
            <a:rPr lang="fr-FR" sz="1600"/>
            <a:t> and </a:t>
          </a:r>
          <a:r>
            <a:rPr lang="fr-FR" sz="1600" err="1"/>
            <a:t>professionals</a:t>
          </a:r>
          <a:r>
            <a:rPr lang="fr-FR" sz="1600"/>
            <a:t>)</a:t>
          </a:r>
        </a:p>
      </dgm:t>
    </dgm:pt>
    <dgm:pt modelId="{A03A5984-0B7D-4262-81BE-448EA3FD31CB}" type="parTrans" cxnId="{FFECB97D-70DD-48AF-832F-6B26E9E8ECC5}">
      <dgm:prSet/>
      <dgm:spPr/>
      <dgm:t>
        <a:bodyPr/>
        <a:lstStyle/>
        <a:p>
          <a:endParaRPr lang="fr-FR"/>
        </a:p>
      </dgm:t>
    </dgm:pt>
    <dgm:pt modelId="{B259D3FC-09EA-4917-802A-D46D1F8ACEF8}" type="sibTrans" cxnId="{FFECB97D-70DD-48AF-832F-6B26E9E8ECC5}">
      <dgm:prSet/>
      <dgm:spPr/>
      <dgm:t>
        <a:bodyPr/>
        <a:lstStyle/>
        <a:p>
          <a:endParaRPr lang="fr-FR"/>
        </a:p>
      </dgm:t>
    </dgm:pt>
    <dgm:pt modelId="{FD09778A-9D4C-4565-B13B-AEB3D3A06D8F}">
      <dgm:prSet phldrT="[Texte]" custT="1"/>
      <dgm:spPr/>
      <dgm:t>
        <a:bodyPr bIns="360000"/>
        <a:lstStyle/>
        <a:p>
          <a:pPr>
            <a:lnSpc>
              <a:spcPct val="150000"/>
            </a:lnSpc>
            <a:spcBef>
              <a:spcPts val="1200"/>
            </a:spcBef>
            <a:spcAft>
              <a:spcPts val="0"/>
            </a:spcAft>
          </a:pPr>
          <a:r>
            <a:rPr lang="fr-FR" sz="1600" err="1"/>
            <a:t>Consider</a:t>
          </a:r>
          <a:r>
            <a:rPr lang="fr-FR" sz="1600"/>
            <a:t> the information </a:t>
          </a:r>
          <a:r>
            <a:rPr lang="fr-FR" sz="1600" err="1"/>
            <a:t>form</a:t>
          </a:r>
          <a:r>
            <a:rPr lang="fr-FR" sz="1600"/>
            <a:t> </a:t>
          </a:r>
          <a:r>
            <a:rPr lang="fr-FR" sz="1600" err="1"/>
            <a:t>assessment</a:t>
          </a:r>
          <a:r>
            <a:rPr lang="fr-FR" sz="1600"/>
            <a:t> and goal-setting process </a:t>
          </a:r>
        </a:p>
      </dgm:t>
    </dgm:pt>
    <dgm:pt modelId="{CB62DCDF-F405-4466-88E1-EC3F8C161502}" type="parTrans" cxnId="{B15B4748-F616-4BF9-BD52-E821C7CFE1C9}">
      <dgm:prSet/>
      <dgm:spPr/>
      <dgm:t>
        <a:bodyPr/>
        <a:lstStyle/>
        <a:p>
          <a:endParaRPr lang="fr-FR"/>
        </a:p>
      </dgm:t>
    </dgm:pt>
    <dgm:pt modelId="{A6D414CF-06AF-40EB-AB46-6CD7FA502BC9}" type="sibTrans" cxnId="{B15B4748-F616-4BF9-BD52-E821C7CFE1C9}">
      <dgm:prSet/>
      <dgm:spPr/>
      <dgm:t>
        <a:bodyPr/>
        <a:lstStyle/>
        <a:p>
          <a:endParaRPr lang="fr-FR"/>
        </a:p>
      </dgm:t>
    </dgm:pt>
    <dgm:pt modelId="{8BFC3CE6-1C0A-4FD7-A9EE-74E354D9FDB7}">
      <dgm:prSet phldrT="[Texte]" custT="1"/>
      <dgm:spPr/>
      <dgm:t>
        <a:bodyPr bIns="360000"/>
        <a:lstStyle/>
        <a:p>
          <a:pPr>
            <a:lnSpc>
              <a:spcPct val="150000"/>
            </a:lnSpc>
            <a:spcBef>
              <a:spcPts val="1200"/>
            </a:spcBef>
            <a:spcAft>
              <a:spcPts val="0"/>
            </a:spcAft>
          </a:pPr>
          <a:r>
            <a:rPr lang="fr-FR" sz="1600" err="1"/>
            <a:t>Coordinate</a:t>
          </a:r>
          <a:r>
            <a:rPr lang="fr-FR" sz="1600"/>
            <a:t> </a:t>
          </a:r>
          <a:r>
            <a:rPr lang="fr-FR" sz="1600" err="1"/>
            <a:t>their</a:t>
          </a:r>
          <a:r>
            <a:rPr lang="fr-FR" sz="1600"/>
            <a:t> efforts</a:t>
          </a:r>
        </a:p>
      </dgm:t>
    </dgm:pt>
    <dgm:pt modelId="{9176C721-B6F2-4D51-9787-1F63102703B7}" type="parTrans" cxnId="{16EC34BB-CCD4-4B4B-A91A-E05C4A91A46C}">
      <dgm:prSet/>
      <dgm:spPr/>
      <dgm:t>
        <a:bodyPr/>
        <a:lstStyle/>
        <a:p>
          <a:endParaRPr lang="fr-FR"/>
        </a:p>
      </dgm:t>
    </dgm:pt>
    <dgm:pt modelId="{26EE3827-2661-4E06-BC44-AAE92FC86D25}" type="sibTrans" cxnId="{16EC34BB-CCD4-4B4B-A91A-E05C4A91A46C}">
      <dgm:prSet/>
      <dgm:spPr/>
      <dgm:t>
        <a:bodyPr/>
        <a:lstStyle/>
        <a:p>
          <a:endParaRPr lang="fr-FR"/>
        </a:p>
      </dgm:t>
    </dgm:pt>
    <dgm:pt modelId="{EA5C3953-6C46-4B47-99D6-4B02D7048E55}">
      <dgm:prSet phldrT="[Texte]" custT="1"/>
      <dgm:spPr/>
      <dgm:t>
        <a:bodyPr/>
        <a:lstStyle/>
        <a:p>
          <a:r>
            <a:rPr lang="fr-FR" sz="1600"/>
            <a:t>Start </a:t>
          </a:r>
          <a:r>
            <a:rPr lang="fr-FR" sz="1600" err="1"/>
            <a:t>with</a:t>
          </a:r>
          <a:r>
            <a:rPr lang="fr-FR" sz="1600"/>
            <a:t> </a:t>
          </a:r>
          <a:r>
            <a:rPr lang="fr-FR" sz="1600" err="1"/>
            <a:t>assessment</a:t>
          </a:r>
          <a:r>
            <a:rPr lang="fr-FR" sz="1600"/>
            <a:t> practices and the </a:t>
          </a:r>
          <a:r>
            <a:rPr lang="fr-FR" sz="1600" err="1"/>
            <a:t>definition</a:t>
          </a:r>
          <a:r>
            <a:rPr lang="fr-FR" sz="1600"/>
            <a:t> of an </a:t>
          </a:r>
          <a:r>
            <a:rPr lang="fr-FR" sz="1600" err="1"/>
            <a:t>individualized</a:t>
          </a:r>
          <a:r>
            <a:rPr lang="fr-FR" sz="1600"/>
            <a:t> intervention plan</a:t>
          </a:r>
        </a:p>
      </dgm:t>
    </dgm:pt>
    <dgm:pt modelId="{94E98BDB-0273-4A06-8F67-3C5CF90EB255}" type="parTrans" cxnId="{0A583E03-0358-4D0C-AFED-9D581C97C453}">
      <dgm:prSet/>
      <dgm:spPr/>
      <dgm:t>
        <a:bodyPr/>
        <a:lstStyle/>
        <a:p>
          <a:endParaRPr lang="fr-FR"/>
        </a:p>
      </dgm:t>
    </dgm:pt>
    <dgm:pt modelId="{4462182C-CA76-42D7-9A98-E770F270AEEE}" type="sibTrans" cxnId="{0A583E03-0358-4D0C-AFED-9D581C97C453}">
      <dgm:prSet/>
      <dgm:spPr/>
      <dgm:t>
        <a:bodyPr/>
        <a:lstStyle/>
        <a:p>
          <a:endParaRPr lang="fr-FR"/>
        </a:p>
      </dgm:t>
    </dgm:pt>
    <dgm:pt modelId="{F9050BB1-71D9-4CCA-B871-43AF66A6DC7E}" type="pres">
      <dgm:prSet presAssocID="{A4CB9EB3-D9DB-4211-917D-CB645FDA7D24}" presName="linear" presStyleCnt="0">
        <dgm:presLayoutVars>
          <dgm:animLvl val="lvl"/>
          <dgm:resizeHandles val="exact"/>
        </dgm:presLayoutVars>
      </dgm:prSet>
      <dgm:spPr/>
    </dgm:pt>
    <dgm:pt modelId="{2A0C5DA5-CDBE-4C0A-B797-329FD16A87CF}" type="pres">
      <dgm:prSet presAssocID="{4970717C-5310-42C7-B9EC-AEDE794840E8}" presName="parentText" presStyleLbl="node1" presStyleIdx="0" presStyleCnt="2" custScaleY="64897">
        <dgm:presLayoutVars>
          <dgm:chMax val="0"/>
          <dgm:bulletEnabled val="1"/>
        </dgm:presLayoutVars>
      </dgm:prSet>
      <dgm:spPr/>
    </dgm:pt>
    <dgm:pt modelId="{565E049B-F09C-43E1-92B5-BD195EC40B9D}" type="pres">
      <dgm:prSet presAssocID="{4970717C-5310-42C7-B9EC-AEDE794840E8}" presName="childText" presStyleLbl="revTx" presStyleIdx="0" presStyleCnt="1">
        <dgm:presLayoutVars>
          <dgm:bulletEnabled val="1"/>
        </dgm:presLayoutVars>
      </dgm:prSet>
      <dgm:spPr/>
    </dgm:pt>
    <dgm:pt modelId="{1834E613-6A85-4131-9129-95712D43CAB9}" type="pres">
      <dgm:prSet presAssocID="{EA5C3953-6C46-4B47-99D6-4B02D7048E55}" presName="parentText" presStyleLbl="node1" presStyleIdx="1" presStyleCnt="2" custScaleY="64351">
        <dgm:presLayoutVars>
          <dgm:chMax val="0"/>
          <dgm:bulletEnabled val="1"/>
        </dgm:presLayoutVars>
      </dgm:prSet>
      <dgm:spPr/>
    </dgm:pt>
  </dgm:ptLst>
  <dgm:cxnLst>
    <dgm:cxn modelId="{5C72CE02-06D8-45C3-85DB-B7439F4A34ED}" srcId="{4970717C-5310-42C7-B9EC-AEDE794840E8}" destId="{1AFA6716-0E61-4153-8A61-EF89D16C0131}" srcOrd="1" destOrd="0" parTransId="{D12E440D-65DF-4C2A-B01B-780F896A2F11}" sibTransId="{5D2FEFFE-DB24-4130-BC1E-F9D7A00D0807}"/>
    <dgm:cxn modelId="{0A583E03-0358-4D0C-AFED-9D581C97C453}" srcId="{A4CB9EB3-D9DB-4211-917D-CB645FDA7D24}" destId="{EA5C3953-6C46-4B47-99D6-4B02D7048E55}" srcOrd="1" destOrd="0" parTransId="{94E98BDB-0273-4A06-8F67-3C5CF90EB255}" sibTransId="{4462182C-CA76-42D7-9A98-E770F270AEEE}"/>
    <dgm:cxn modelId="{16C60B12-EE6C-420B-B80A-643C87E07D9E}" type="presOf" srcId="{E5757633-405A-4082-8B24-A585FFE86664}" destId="{565E049B-F09C-43E1-92B5-BD195EC40B9D}" srcOrd="0" destOrd="2" presId="urn:microsoft.com/office/officeart/2005/8/layout/vList2"/>
    <dgm:cxn modelId="{FF4CC119-98A8-49F7-8C69-6140A2DEE3F0}" type="presOf" srcId="{FD09778A-9D4C-4565-B13B-AEB3D3A06D8F}" destId="{565E049B-F09C-43E1-92B5-BD195EC40B9D}" srcOrd="0" destOrd="3" presId="urn:microsoft.com/office/officeart/2005/8/layout/vList2"/>
    <dgm:cxn modelId="{ACD7C43C-FE0F-42D4-A26B-400CA1436F47}" type="presOf" srcId="{1AFA6716-0E61-4153-8A61-EF89D16C0131}" destId="{565E049B-F09C-43E1-92B5-BD195EC40B9D}" srcOrd="0" destOrd="1" presId="urn:microsoft.com/office/officeart/2005/8/layout/vList2"/>
    <dgm:cxn modelId="{B15B4748-F616-4BF9-BD52-E821C7CFE1C9}" srcId="{4970717C-5310-42C7-B9EC-AEDE794840E8}" destId="{FD09778A-9D4C-4565-B13B-AEB3D3A06D8F}" srcOrd="3" destOrd="0" parTransId="{CB62DCDF-F405-4466-88E1-EC3F8C161502}" sibTransId="{A6D414CF-06AF-40EB-AB46-6CD7FA502BC9}"/>
    <dgm:cxn modelId="{FFECB97D-70DD-48AF-832F-6B26E9E8ECC5}" srcId="{4970717C-5310-42C7-B9EC-AEDE794840E8}" destId="{E5757633-405A-4082-8B24-A585FFE86664}" srcOrd="2" destOrd="0" parTransId="{A03A5984-0B7D-4262-81BE-448EA3FD31CB}" sibTransId="{B259D3FC-09EA-4917-802A-D46D1F8ACEF8}"/>
    <dgm:cxn modelId="{29D3CAA1-3CAF-46D5-A733-C02DFA904814}" srcId="{4970717C-5310-42C7-B9EC-AEDE794840E8}" destId="{D14C9A82-4812-4034-8409-8D036C152590}" srcOrd="0" destOrd="0" parTransId="{E597523C-6D1F-4221-80E2-1483F7C5E93B}" sibTransId="{489E4DF9-16E3-4922-BB6A-E23F6715FC0D}"/>
    <dgm:cxn modelId="{14012DAE-F1FE-4D00-8825-BC76BEB2CADA}" srcId="{A4CB9EB3-D9DB-4211-917D-CB645FDA7D24}" destId="{4970717C-5310-42C7-B9EC-AEDE794840E8}" srcOrd="0" destOrd="0" parTransId="{092F2225-F34C-4091-91F6-BB286604C315}" sibTransId="{47A380EB-11DE-4D9E-B88B-AB7CEC09A888}"/>
    <dgm:cxn modelId="{185304B2-48E2-4E49-A657-375368D91BA3}" type="presOf" srcId="{4970717C-5310-42C7-B9EC-AEDE794840E8}" destId="{2A0C5DA5-CDBE-4C0A-B797-329FD16A87CF}" srcOrd="0" destOrd="0" presId="urn:microsoft.com/office/officeart/2005/8/layout/vList2"/>
    <dgm:cxn modelId="{16EC34BB-CCD4-4B4B-A91A-E05C4A91A46C}" srcId="{4970717C-5310-42C7-B9EC-AEDE794840E8}" destId="{8BFC3CE6-1C0A-4FD7-A9EE-74E354D9FDB7}" srcOrd="4" destOrd="0" parTransId="{9176C721-B6F2-4D51-9787-1F63102703B7}" sibTransId="{26EE3827-2661-4E06-BC44-AAE92FC86D25}"/>
    <dgm:cxn modelId="{10A6F9C5-2FB8-4A04-95D1-7B92A5134845}" type="presOf" srcId="{A4CB9EB3-D9DB-4211-917D-CB645FDA7D24}" destId="{F9050BB1-71D9-4CCA-B871-43AF66A6DC7E}" srcOrd="0" destOrd="0" presId="urn:microsoft.com/office/officeart/2005/8/layout/vList2"/>
    <dgm:cxn modelId="{6BAF3CC8-22E6-46EB-AC13-68A855BA7E25}" type="presOf" srcId="{D14C9A82-4812-4034-8409-8D036C152590}" destId="{565E049B-F09C-43E1-92B5-BD195EC40B9D}" srcOrd="0" destOrd="0" presId="urn:microsoft.com/office/officeart/2005/8/layout/vList2"/>
    <dgm:cxn modelId="{3B8FB2D6-9640-4E3B-A490-400232395FBC}" type="presOf" srcId="{8BFC3CE6-1C0A-4FD7-A9EE-74E354D9FDB7}" destId="{565E049B-F09C-43E1-92B5-BD195EC40B9D}" srcOrd="0" destOrd="4" presId="urn:microsoft.com/office/officeart/2005/8/layout/vList2"/>
    <dgm:cxn modelId="{15E0E8D8-F2CE-4584-8C50-FB0A66A29124}" type="presOf" srcId="{EA5C3953-6C46-4B47-99D6-4B02D7048E55}" destId="{1834E613-6A85-4131-9129-95712D43CAB9}" srcOrd="0" destOrd="0" presId="urn:microsoft.com/office/officeart/2005/8/layout/vList2"/>
    <dgm:cxn modelId="{93508667-BAC6-4A26-8EB0-896F1462591E}" type="presParOf" srcId="{F9050BB1-71D9-4CCA-B871-43AF66A6DC7E}" destId="{2A0C5DA5-CDBE-4C0A-B797-329FD16A87CF}" srcOrd="0" destOrd="0" presId="urn:microsoft.com/office/officeart/2005/8/layout/vList2"/>
    <dgm:cxn modelId="{31BBDCB3-3769-497F-918F-6EE6E7BFC4ED}" type="presParOf" srcId="{F9050BB1-71D9-4CCA-B871-43AF66A6DC7E}" destId="{565E049B-F09C-43E1-92B5-BD195EC40B9D}" srcOrd="1" destOrd="0" presId="urn:microsoft.com/office/officeart/2005/8/layout/vList2"/>
    <dgm:cxn modelId="{6C3F8CB6-FE10-4E15-A262-F0FD6BE1A1A6}" type="presParOf" srcId="{F9050BB1-71D9-4CCA-B871-43AF66A6DC7E}" destId="{1834E613-6A85-4131-9129-95712D43CAB9}" srcOrd="2"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B27F50-DFD4-4865-83C9-53C4E6185023}">
      <dsp:nvSpPr>
        <dsp:cNvPr id="0" name=""/>
        <dsp:cNvSpPr/>
      </dsp:nvSpPr>
      <dsp:spPr>
        <a:xfrm>
          <a:off x="0" y="167859"/>
          <a:ext cx="8111248" cy="836063"/>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err="1"/>
            <a:t>Mild</a:t>
          </a:r>
          <a:r>
            <a:rPr lang="fr-FR" sz="1800" kern="1200"/>
            <a:t> </a:t>
          </a:r>
          <a:r>
            <a:rPr lang="fr-FR" sz="1800" kern="1200" err="1"/>
            <a:t>intellectual</a:t>
          </a:r>
          <a:r>
            <a:rPr lang="fr-FR" sz="1800" kern="1200"/>
            <a:t> </a:t>
          </a:r>
          <a:r>
            <a:rPr lang="fr-FR" sz="1800" kern="1200" err="1"/>
            <a:t>disabilities</a:t>
          </a:r>
          <a:r>
            <a:rPr lang="fr-FR" sz="1800" kern="1200"/>
            <a:t>: </a:t>
          </a:r>
          <a:r>
            <a:rPr lang="fr-FR" sz="1800" kern="1200" err="1"/>
            <a:t>limited</a:t>
          </a:r>
          <a:r>
            <a:rPr lang="fr-FR" sz="1800" kern="1200"/>
            <a:t> support </a:t>
          </a:r>
          <a:r>
            <a:rPr lang="fr-FR" sz="1800" kern="1200" err="1"/>
            <a:t>needs</a:t>
          </a:r>
          <a:endParaRPr lang="fr-FR" sz="1800" kern="1200"/>
        </a:p>
      </dsp:txBody>
      <dsp:txXfrm>
        <a:off x="40813" y="208672"/>
        <a:ext cx="8029622" cy="754437"/>
      </dsp:txXfrm>
    </dsp:sp>
    <dsp:sp modelId="{D1469EA8-433F-4466-99B5-3B96428F1C0D}">
      <dsp:nvSpPr>
        <dsp:cNvPr id="0" name=""/>
        <dsp:cNvSpPr/>
      </dsp:nvSpPr>
      <dsp:spPr>
        <a:xfrm>
          <a:off x="0" y="1003922"/>
          <a:ext cx="8111248"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53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Understand</a:t>
          </a:r>
          <a:r>
            <a:rPr lang="fr-FR" sz="1600" kern="1200"/>
            <a:t> </a:t>
          </a:r>
          <a:r>
            <a:rPr lang="fr-FR" sz="1600" kern="1200" err="1"/>
            <a:t>concrete</a:t>
          </a:r>
          <a:r>
            <a:rPr lang="fr-FR" sz="1600" kern="1200"/>
            <a:t> and </a:t>
          </a:r>
          <a:r>
            <a:rPr lang="fr-FR" sz="1600" kern="1200" err="1"/>
            <a:t>clear</a:t>
          </a:r>
          <a:r>
            <a:rPr lang="fr-FR" sz="1600" kern="1200"/>
            <a:t> sentences</a:t>
          </a:r>
        </a:p>
        <a:p>
          <a:pPr marL="171450" lvl="1" indent="-171450" algn="l" defTabSz="711200">
            <a:lnSpc>
              <a:spcPct val="90000"/>
            </a:lnSpc>
            <a:spcBef>
              <a:spcPct val="0"/>
            </a:spcBef>
            <a:spcAft>
              <a:spcPct val="20000"/>
            </a:spcAft>
            <a:buChar char="•"/>
          </a:pPr>
          <a:r>
            <a:rPr lang="fr-FR" sz="1600" kern="1200"/>
            <a:t>Reading and </a:t>
          </a:r>
          <a:r>
            <a:rPr lang="fr-FR" sz="1600" kern="1200" err="1"/>
            <a:t>writing</a:t>
          </a:r>
          <a:r>
            <a:rPr lang="fr-FR" sz="1600" kern="1200"/>
            <a:t> but </a:t>
          </a:r>
          <a:r>
            <a:rPr lang="fr-FR" sz="1600" kern="1200" err="1"/>
            <a:t>learning</a:t>
          </a:r>
          <a:r>
            <a:rPr lang="fr-FR" sz="1600" kern="1200"/>
            <a:t> </a:t>
          </a:r>
          <a:r>
            <a:rPr lang="fr-FR" sz="1600" kern="1200" err="1"/>
            <a:t>difficulties</a:t>
          </a:r>
          <a:endParaRPr lang="fr-FR" sz="1600" kern="1200"/>
        </a:p>
        <a:p>
          <a:pPr marL="171450" lvl="1" indent="-171450" algn="l" defTabSz="711200">
            <a:lnSpc>
              <a:spcPct val="90000"/>
            </a:lnSpc>
            <a:spcBef>
              <a:spcPct val="0"/>
            </a:spcBef>
            <a:spcAft>
              <a:spcPct val="20000"/>
            </a:spcAft>
            <a:buChar char="•"/>
          </a:pPr>
          <a:r>
            <a:rPr lang="fr-FR" sz="1600" kern="1200" err="1"/>
            <a:t>Pronunciation</a:t>
          </a:r>
          <a:r>
            <a:rPr lang="fr-FR" sz="1600" kern="1200"/>
            <a:t>, grammatical </a:t>
          </a:r>
          <a:r>
            <a:rPr lang="fr-FR" sz="1600" kern="1200" err="1"/>
            <a:t>errors</a:t>
          </a:r>
          <a:endParaRPr lang="fr-FR" sz="1600" kern="1200"/>
        </a:p>
        <a:p>
          <a:pPr marL="171450" lvl="1" indent="-171450" algn="l" defTabSz="711200">
            <a:lnSpc>
              <a:spcPct val="90000"/>
            </a:lnSpc>
            <a:spcBef>
              <a:spcPct val="0"/>
            </a:spcBef>
            <a:spcAft>
              <a:spcPct val="20000"/>
            </a:spcAft>
            <a:buChar char="•"/>
          </a:pPr>
          <a:r>
            <a:rPr lang="fr-FR" sz="1600" kern="1200" err="1"/>
            <a:t>Independant</a:t>
          </a:r>
          <a:r>
            <a:rPr lang="fr-FR" sz="1600" kern="1200"/>
            <a:t> living and </a:t>
          </a:r>
          <a:r>
            <a:rPr lang="fr-FR" sz="1600" kern="1200" err="1"/>
            <a:t>working</a:t>
          </a:r>
          <a:r>
            <a:rPr lang="fr-FR" sz="1600" kern="1200"/>
            <a:t> but support </a:t>
          </a:r>
          <a:r>
            <a:rPr lang="fr-FR" sz="1600" kern="1200" err="1"/>
            <a:t>needed</a:t>
          </a:r>
          <a:r>
            <a:rPr lang="fr-FR" sz="1600" kern="1200"/>
            <a:t> </a:t>
          </a:r>
        </a:p>
      </dsp:txBody>
      <dsp:txXfrm>
        <a:off x="0" y="1003922"/>
        <a:ext cx="8111248" cy="1076400"/>
      </dsp:txXfrm>
    </dsp:sp>
    <dsp:sp modelId="{A4DE5C36-3C96-42F5-890C-553B991A490C}">
      <dsp:nvSpPr>
        <dsp:cNvPr id="0" name=""/>
        <dsp:cNvSpPr/>
      </dsp:nvSpPr>
      <dsp:spPr>
        <a:xfrm>
          <a:off x="0" y="2080322"/>
          <a:ext cx="8111248" cy="659529"/>
        </a:xfrm>
        <a:prstGeom prst="roundRect">
          <a:avLst/>
        </a:prstGeom>
        <a:solidFill>
          <a:schemeClr val="accent5">
            <a:hueOff val="-859015"/>
            <a:satOff val="-3722"/>
            <a:lumOff val="-1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err="1"/>
            <a:t>Moderate</a:t>
          </a:r>
          <a:r>
            <a:rPr lang="fr-FR" sz="1800" kern="1200"/>
            <a:t> </a:t>
          </a:r>
          <a:r>
            <a:rPr lang="fr-FR" sz="1800" kern="1200" err="1"/>
            <a:t>intellectual</a:t>
          </a:r>
          <a:r>
            <a:rPr lang="fr-FR" sz="1800" kern="1200"/>
            <a:t> </a:t>
          </a:r>
          <a:r>
            <a:rPr lang="fr-FR" sz="1800" kern="1200" err="1"/>
            <a:t>disabilities</a:t>
          </a:r>
          <a:endParaRPr lang="fr-FR" sz="1800" kern="1200"/>
        </a:p>
      </dsp:txBody>
      <dsp:txXfrm>
        <a:off x="32196" y="2112518"/>
        <a:ext cx="8046856" cy="595137"/>
      </dsp:txXfrm>
    </dsp:sp>
    <dsp:sp modelId="{810A7D40-33B3-4855-B49B-0AAD8895A49D}">
      <dsp:nvSpPr>
        <dsp:cNvPr id="0" name=""/>
        <dsp:cNvSpPr/>
      </dsp:nvSpPr>
      <dsp:spPr>
        <a:xfrm>
          <a:off x="0" y="2739852"/>
          <a:ext cx="8111248" cy="13118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53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Learn</a:t>
          </a:r>
          <a:r>
            <a:rPr lang="fr-FR" sz="1600" kern="1200"/>
            <a:t> speech </a:t>
          </a:r>
          <a:r>
            <a:rPr lang="fr-FR" sz="1600" kern="1200" err="1"/>
            <a:t>used</a:t>
          </a:r>
          <a:r>
            <a:rPr lang="fr-FR" sz="1600" kern="1200"/>
            <a:t> in </a:t>
          </a:r>
          <a:r>
            <a:rPr lang="fr-FR" sz="1600" kern="1200" err="1"/>
            <a:t>everyday</a:t>
          </a:r>
          <a:r>
            <a:rPr lang="fr-FR" sz="1600" kern="1200"/>
            <a:t> situations</a:t>
          </a:r>
        </a:p>
        <a:p>
          <a:pPr marL="171450" lvl="1" indent="-171450" algn="l" defTabSz="711200">
            <a:lnSpc>
              <a:spcPct val="90000"/>
            </a:lnSpc>
            <a:spcBef>
              <a:spcPct val="0"/>
            </a:spcBef>
            <a:spcAft>
              <a:spcPct val="20000"/>
            </a:spcAft>
            <a:buChar char="•"/>
          </a:pPr>
          <a:r>
            <a:rPr lang="fr-FR" sz="1600" kern="1200" err="1"/>
            <a:t>Take</a:t>
          </a:r>
          <a:r>
            <a:rPr lang="fr-FR" sz="1600" kern="1200"/>
            <a:t> the initiative in communication and </a:t>
          </a:r>
          <a:r>
            <a:rPr lang="fr-FR" sz="1600" kern="1200" err="1"/>
            <a:t>reciprocate</a:t>
          </a:r>
          <a:endParaRPr lang="fr-FR" sz="1600" kern="1200"/>
        </a:p>
        <a:p>
          <a:pPr marL="171450" lvl="1" indent="-171450" algn="l" defTabSz="711200">
            <a:lnSpc>
              <a:spcPct val="90000"/>
            </a:lnSpc>
            <a:spcBef>
              <a:spcPct val="0"/>
            </a:spcBef>
            <a:spcAft>
              <a:spcPct val="20000"/>
            </a:spcAft>
            <a:buChar char="•"/>
          </a:pPr>
          <a:r>
            <a:rPr lang="fr-FR" sz="1600" kern="1200"/>
            <a:t>Challenges in </a:t>
          </a:r>
          <a:r>
            <a:rPr lang="fr-FR" sz="1600" kern="1200" err="1"/>
            <a:t>understanding</a:t>
          </a:r>
          <a:r>
            <a:rPr lang="fr-FR" sz="1600" kern="1200"/>
            <a:t> abstract </a:t>
          </a:r>
          <a:r>
            <a:rPr lang="fr-FR" sz="1600" kern="1200" err="1"/>
            <a:t>language</a:t>
          </a:r>
          <a:endParaRPr lang="fr-FR" sz="1600" kern="1200"/>
        </a:p>
        <a:p>
          <a:pPr marL="171450" lvl="1" indent="-171450" algn="l" defTabSz="711200">
            <a:lnSpc>
              <a:spcPct val="90000"/>
            </a:lnSpc>
            <a:spcBef>
              <a:spcPct val="0"/>
            </a:spcBef>
            <a:spcAft>
              <a:spcPct val="20000"/>
            </a:spcAft>
            <a:buChar char="•"/>
          </a:pPr>
          <a:r>
            <a:rPr lang="fr-FR" sz="1600" kern="1200"/>
            <a:t>Augmentative and alternative communication (AAC) </a:t>
          </a:r>
          <a:r>
            <a:rPr lang="fr-FR" sz="1600" kern="1200" err="1"/>
            <a:t>required</a:t>
          </a:r>
          <a:endParaRPr lang="fr-FR" sz="1600" kern="1200"/>
        </a:p>
        <a:p>
          <a:pPr marL="171450" lvl="1" indent="-171450" algn="l" defTabSz="711200">
            <a:lnSpc>
              <a:spcPct val="90000"/>
            </a:lnSpc>
            <a:spcBef>
              <a:spcPct val="0"/>
            </a:spcBef>
            <a:spcAft>
              <a:spcPct val="20000"/>
            </a:spcAft>
            <a:buChar char="•"/>
          </a:pPr>
          <a:r>
            <a:rPr lang="fr-FR" sz="1600" kern="1200" err="1"/>
            <a:t>Difficulties</a:t>
          </a:r>
          <a:r>
            <a:rPr lang="fr-FR" sz="1600" kern="1200"/>
            <a:t> </a:t>
          </a:r>
          <a:r>
            <a:rPr lang="fr-FR" sz="1600" kern="1200" err="1"/>
            <a:t>with</a:t>
          </a:r>
          <a:r>
            <a:rPr lang="fr-FR" sz="1600" kern="1200"/>
            <a:t> </a:t>
          </a:r>
          <a:r>
            <a:rPr lang="fr-FR" sz="1600" kern="1200" err="1"/>
            <a:t>literacy</a:t>
          </a:r>
          <a:r>
            <a:rPr lang="fr-FR" sz="1600" kern="1200"/>
            <a:t> </a:t>
          </a:r>
          <a:r>
            <a:rPr lang="fr-FR" sz="1600" kern="1200" err="1"/>
            <a:t>skills</a:t>
          </a:r>
          <a:endParaRPr lang="fr-FR" sz="1600" kern="1200"/>
        </a:p>
      </dsp:txBody>
      <dsp:txXfrm>
        <a:off x="0" y="2739852"/>
        <a:ext cx="8111248" cy="1311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0C5DA5-CDBE-4C0A-B797-329FD16A87CF}">
      <dsp:nvSpPr>
        <dsp:cNvPr id="0" name=""/>
        <dsp:cNvSpPr/>
      </dsp:nvSpPr>
      <dsp:spPr>
        <a:xfrm>
          <a:off x="0" y="350478"/>
          <a:ext cx="8701999" cy="78966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err="1"/>
            <a:t>Severe</a:t>
          </a:r>
          <a:r>
            <a:rPr lang="fr-FR" sz="1800" kern="1200"/>
            <a:t> </a:t>
          </a:r>
          <a:r>
            <a:rPr lang="fr-FR" sz="1800" kern="1200" err="1"/>
            <a:t>intellectual</a:t>
          </a:r>
          <a:r>
            <a:rPr lang="fr-FR" sz="1800" kern="1200"/>
            <a:t> </a:t>
          </a:r>
          <a:r>
            <a:rPr lang="fr-FR" sz="1800" kern="1200" err="1"/>
            <a:t>disabilities</a:t>
          </a:r>
          <a:endParaRPr lang="fr-FR" sz="1800" kern="1200"/>
        </a:p>
      </dsp:txBody>
      <dsp:txXfrm>
        <a:off x="38548" y="389026"/>
        <a:ext cx="8624903" cy="712570"/>
      </dsp:txXfrm>
    </dsp:sp>
    <dsp:sp modelId="{07670995-9129-44FA-869A-35501A6DEF2F}">
      <dsp:nvSpPr>
        <dsp:cNvPr id="0" name=""/>
        <dsp:cNvSpPr/>
      </dsp:nvSpPr>
      <dsp:spPr>
        <a:xfrm>
          <a:off x="0" y="1140144"/>
          <a:ext cx="8701999"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288"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Understand</a:t>
          </a:r>
          <a:r>
            <a:rPr lang="fr-FR" sz="1600" kern="1200"/>
            <a:t> simple speech </a:t>
          </a:r>
          <a:r>
            <a:rPr lang="fr-FR" sz="1600" kern="1200" err="1"/>
            <a:t>related</a:t>
          </a:r>
          <a:r>
            <a:rPr lang="fr-FR" sz="1600" kern="1200"/>
            <a:t> to </a:t>
          </a:r>
          <a:r>
            <a:rPr lang="fr-FR" sz="1600" kern="1200" err="1"/>
            <a:t>familiar</a:t>
          </a:r>
          <a:r>
            <a:rPr lang="fr-FR" sz="1600" kern="1200"/>
            <a:t> situations</a:t>
          </a:r>
        </a:p>
        <a:p>
          <a:pPr marL="171450" lvl="1" indent="-171450" algn="l" defTabSz="711200">
            <a:lnSpc>
              <a:spcPct val="90000"/>
            </a:lnSpc>
            <a:spcBef>
              <a:spcPct val="0"/>
            </a:spcBef>
            <a:spcAft>
              <a:spcPct val="20000"/>
            </a:spcAft>
            <a:buChar char="•"/>
          </a:pPr>
          <a:r>
            <a:rPr lang="fr-FR" sz="1600" kern="1200"/>
            <a:t>Need </a:t>
          </a:r>
          <a:r>
            <a:rPr lang="fr-FR" sz="1600" kern="1200" err="1"/>
            <a:t>means</a:t>
          </a:r>
          <a:r>
            <a:rPr lang="fr-FR" sz="1600" kern="1200"/>
            <a:t> to support and replace speech (facial expressions, </a:t>
          </a:r>
          <a:r>
            <a:rPr lang="fr-FR" sz="1600" kern="1200" err="1"/>
            <a:t>pointing</a:t>
          </a:r>
          <a:r>
            <a:rPr lang="fr-FR" sz="1600" kern="1200"/>
            <a:t>,…) and AAC</a:t>
          </a:r>
        </a:p>
      </dsp:txBody>
      <dsp:txXfrm>
        <a:off x="0" y="1140144"/>
        <a:ext cx="8701999" cy="1076400"/>
      </dsp:txXfrm>
    </dsp:sp>
    <dsp:sp modelId="{1A93DF85-559C-4A2F-BA47-18E23F33C5EB}">
      <dsp:nvSpPr>
        <dsp:cNvPr id="0" name=""/>
        <dsp:cNvSpPr/>
      </dsp:nvSpPr>
      <dsp:spPr>
        <a:xfrm>
          <a:off x="0" y="2216544"/>
          <a:ext cx="8701999" cy="753381"/>
        </a:xfrm>
        <a:prstGeom prst="roundRect">
          <a:avLst/>
        </a:prstGeom>
        <a:solidFill>
          <a:schemeClr val="accent5">
            <a:hueOff val="-859015"/>
            <a:satOff val="-3722"/>
            <a:lumOff val="-1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err="1"/>
            <a:t>Profound</a:t>
          </a:r>
          <a:r>
            <a:rPr lang="fr-FR" sz="1800" kern="1200"/>
            <a:t> </a:t>
          </a:r>
          <a:r>
            <a:rPr lang="fr-FR" sz="1800" kern="1200" err="1"/>
            <a:t>intellectual</a:t>
          </a:r>
          <a:r>
            <a:rPr lang="fr-FR" sz="1800" kern="1200"/>
            <a:t> </a:t>
          </a:r>
          <a:r>
            <a:rPr lang="fr-FR" sz="1800" kern="1200" err="1"/>
            <a:t>disabilities</a:t>
          </a:r>
          <a:endParaRPr lang="fr-FR" sz="1800" kern="1200"/>
        </a:p>
      </dsp:txBody>
      <dsp:txXfrm>
        <a:off x="36777" y="2253321"/>
        <a:ext cx="8628445" cy="679827"/>
      </dsp:txXfrm>
    </dsp:sp>
    <dsp:sp modelId="{95278BBF-170A-43CF-959D-E08F3E25D430}">
      <dsp:nvSpPr>
        <dsp:cNvPr id="0" name=""/>
        <dsp:cNvSpPr/>
      </dsp:nvSpPr>
      <dsp:spPr>
        <a:xfrm>
          <a:off x="0" y="2969926"/>
          <a:ext cx="8701999"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288"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fr-FR" sz="1600" kern="1200" err="1"/>
            <a:t>Quite</a:t>
          </a:r>
          <a:r>
            <a:rPr lang="fr-FR" sz="1600" kern="1200"/>
            <a:t> </a:t>
          </a:r>
          <a:r>
            <a:rPr lang="fr-FR" sz="1600" kern="1200" err="1"/>
            <a:t>dependent</a:t>
          </a:r>
          <a:r>
            <a:rPr lang="fr-FR" sz="1600" kern="1200"/>
            <a:t> to </a:t>
          </a:r>
          <a:r>
            <a:rPr lang="fr-FR" sz="1600" kern="1200" err="1"/>
            <a:t>establish</a:t>
          </a:r>
          <a:r>
            <a:rPr lang="fr-FR" sz="1600" kern="1200"/>
            <a:t> contact</a:t>
          </a:r>
        </a:p>
        <a:p>
          <a:pPr marL="171450" lvl="1" indent="-171450" algn="l" defTabSz="711200">
            <a:lnSpc>
              <a:spcPct val="90000"/>
            </a:lnSpc>
            <a:spcBef>
              <a:spcPct val="0"/>
            </a:spcBef>
            <a:spcAft>
              <a:spcPct val="20000"/>
            </a:spcAft>
            <a:buChar char="•"/>
          </a:pPr>
          <a:r>
            <a:rPr lang="fr-FR" sz="1600" kern="1200" err="1"/>
            <a:t>Means</a:t>
          </a:r>
          <a:r>
            <a:rPr lang="fr-FR" sz="1600" kern="1200"/>
            <a:t> of expression </a:t>
          </a:r>
          <a:r>
            <a:rPr lang="fr-FR" sz="1600" kern="1200" err="1"/>
            <a:t>often</a:t>
          </a:r>
          <a:r>
            <a:rPr lang="fr-FR" sz="1600" kern="1200"/>
            <a:t> </a:t>
          </a:r>
          <a:r>
            <a:rPr lang="fr-FR" sz="1600" kern="1200" err="1"/>
            <a:t>limited</a:t>
          </a:r>
          <a:r>
            <a:rPr lang="fr-FR" sz="1600" kern="1200"/>
            <a:t> to </a:t>
          </a:r>
          <a:r>
            <a:rPr lang="fr-FR" sz="1600" kern="1200" err="1"/>
            <a:t>vocalization</a:t>
          </a:r>
          <a:r>
            <a:rPr lang="fr-FR" sz="1600" kern="1200"/>
            <a:t>, gaze, simple </a:t>
          </a:r>
          <a:r>
            <a:rPr lang="fr-FR" sz="1600" kern="1200" err="1"/>
            <a:t>gestures</a:t>
          </a:r>
          <a:endParaRPr lang="fr-FR" sz="1600" kern="1200"/>
        </a:p>
        <a:p>
          <a:pPr marL="171450" lvl="1" indent="-171450" algn="l" defTabSz="711200">
            <a:lnSpc>
              <a:spcPct val="90000"/>
            </a:lnSpc>
            <a:spcBef>
              <a:spcPct val="0"/>
            </a:spcBef>
            <a:spcAft>
              <a:spcPct val="20000"/>
            </a:spcAft>
            <a:buChar char="•"/>
          </a:pPr>
          <a:r>
            <a:rPr lang="fr-FR" sz="1600" kern="1200" err="1"/>
            <a:t>Significant</a:t>
          </a:r>
          <a:r>
            <a:rPr lang="fr-FR" sz="1600" kern="1200"/>
            <a:t> </a:t>
          </a:r>
          <a:r>
            <a:rPr lang="fr-FR" sz="1600" kern="1200" err="1"/>
            <a:t>role</a:t>
          </a:r>
          <a:r>
            <a:rPr lang="fr-FR" sz="1600" kern="1200"/>
            <a:t> of the </a:t>
          </a:r>
          <a:r>
            <a:rPr lang="fr-FR" sz="1600" kern="1200" err="1"/>
            <a:t>environment</a:t>
          </a:r>
          <a:r>
            <a:rPr lang="fr-FR" sz="1600" kern="1200"/>
            <a:t> in the </a:t>
          </a:r>
          <a:r>
            <a:rPr lang="fr-FR" sz="1600" kern="1200" err="1"/>
            <a:t>success</a:t>
          </a:r>
          <a:r>
            <a:rPr lang="fr-FR" sz="1600" kern="1200"/>
            <a:t> of communication</a:t>
          </a:r>
        </a:p>
        <a:p>
          <a:pPr marL="171450" lvl="1" indent="-171450" algn="l" defTabSz="711200">
            <a:lnSpc>
              <a:spcPct val="90000"/>
            </a:lnSpc>
            <a:spcBef>
              <a:spcPct val="0"/>
            </a:spcBef>
            <a:spcAft>
              <a:spcPct val="20000"/>
            </a:spcAft>
            <a:buChar char="•"/>
          </a:pPr>
          <a:r>
            <a:rPr lang="fr-FR" sz="1600" kern="1200"/>
            <a:t>AAC </a:t>
          </a:r>
          <a:r>
            <a:rPr lang="fr-FR" sz="1600" kern="1200" err="1"/>
            <a:t>required</a:t>
          </a:r>
          <a:endParaRPr lang="fr-FR" sz="1600" kern="1200"/>
        </a:p>
      </dsp:txBody>
      <dsp:txXfrm>
        <a:off x="0" y="2969926"/>
        <a:ext cx="8701999"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0C5DA5-CDBE-4C0A-B797-329FD16A87CF}">
      <dsp:nvSpPr>
        <dsp:cNvPr id="0" name=""/>
        <dsp:cNvSpPr/>
      </dsp:nvSpPr>
      <dsp:spPr>
        <a:xfrm>
          <a:off x="0" y="237842"/>
          <a:ext cx="9811657" cy="78966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fr-FR" sz="1600" kern="1200"/>
            <a:t>Guidelines for meeting the communication </a:t>
          </a:r>
          <a:r>
            <a:rPr lang="fr-FR" sz="1600" kern="1200" err="1"/>
            <a:t>needs</a:t>
          </a:r>
          <a:r>
            <a:rPr lang="fr-FR" sz="1600" kern="1200"/>
            <a:t> of </a:t>
          </a:r>
          <a:r>
            <a:rPr lang="fr-FR" sz="1600" kern="1200" err="1"/>
            <a:t>persons</a:t>
          </a:r>
          <a:r>
            <a:rPr lang="fr-FR" sz="1600" kern="1200"/>
            <a:t> </a:t>
          </a:r>
          <a:r>
            <a:rPr lang="fr-FR" sz="1600" kern="1200" err="1"/>
            <a:t>with</a:t>
          </a:r>
          <a:r>
            <a:rPr lang="fr-FR" sz="1600" kern="1200"/>
            <a:t> </a:t>
          </a:r>
          <a:r>
            <a:rPr lang="fr-FR" sz="1600" kern="1200" err="1"/>
            <a:t>severe</a:t>
          </a:r>
          <a:r>
            <a:rPr lang="fr-FR" sz="1600" kern="1200"/>
            <a:t> </a:t>
          </a:r>
          <a:r>
            <a:rPr lang="fr-FR" sz="1600" kern="1200" err="1"/>
            <a:t>disabilities</a:t>
          </a:r>
          <a:r>
            <a:rPr lang="fr-FR" sz="1600" kern="1200"/>
            <a:t> (ASHA, 1992)</a:t>
          </a:r>
        </a:p>
      </dsp:txBody>
      <dsp:txXfrm>
        <a:off x="38548" y="276390"/>
        <a:ext cx="9734561" cy="712570"/>
      </dsp:txXfrm>
    </dsp:sp>
    <dsp:sp modelId="{565E049B-F09C-43E1-92B5-BD195EC40B9D}">
      <dsp:nvSpPr>
        <dsp:cNvPr id="0" name=""/>
        <dsp:cNvSpPr/>
      </dsp:nvSpPr>
      <dsp:spPr>
        <a:xfrm>
          <a:off x="0" y="1027509"/>
          <a:ext cx="9811657" cy="21191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1520" tIns="20320" rIns="113792" bIns="360000" numCol="1" spcCol="1270" anchor="t" anchorCtr="0">
          <a:noAutofit/>
        </a:bodyPr>
        <a:lstStyle/>
        <a:p>
          <a:pPr marL="171450" lvl="1" indent="-171450" algn="l" defTabSz="711200">
            <a:lnSpc>
              <a:spcPct val="150000"/>
            </a:lnSpc>
            <a:spcBef>
              <a:spcPct val="0"/>
            </a:spcBef>
            <a:spcAft>
              <a:spcPts val="0"/>
            </a:spcAft>
            <a:buChar char="•"/>
          </a:pPr>
          <a:r>
            <a:rPr lang="fr-FR" sz="1600" kern="1200" err="1"/>
            <a:t>Allow</a:t>
          </a:r>
          <a:r>
            <a:rPr lang="fr-FR" sz="1600" kern="1200"/>
            <a:t> people to </a:t>
          </a:r>
          <a:r>
            <a:rPr lang="fr-FR" sz="1600" kern="1200" err="1"/>
            <a:t>attain</a:t>
          </a:r>
          <a:r>
            <a:rPr lang="fr-FR" sz="1600" kern="1200"/>
            <a:t> </a:t>
          </a:r>
          <a:r>
            <a:rPr lang="fr-FR" sz="1600" kern="1200" err="1"/>
            <a:t>socially</a:t>
          </a:r>
          <a:r>
            <a:rPr lang="fr-FR" sz="1600" kern="1200"/>
            <a:t> effective communication </a:t>
          </a:r>
        </a:p>
        <a:p>
          <a:pPr marL="171450" lvl="1" indent="-171450" algn="l" defTabSz="711200">
            <a:lnSpc>
              <a:spcPct val="150000"/>
            </a:lnSpc>
            <a:spcBef>
              <a:spcPct val="0"/>
            </a:spcBef>
            <a:spcAft>
              <a:spcPts val="0"/>
            </a:spcAft>
            <a:buChar char="•"/>
          </a:pPr>
          <a:r>
            <a:rPr lang="fr-FR" sz="1600" kern="1200" err="1"/>
            <a:t>Depends</a:t>
          </a:r>
          <a:r>
            <a:rPr lang="fr-FR" sz="1600" kern="1200"/>
            <a:t> on </a:t>
          </a:r>
          <a:r>
            <a:rPr lang="fr-FR" sz="1600" kern="1200" err="1"/>
            <a:t>specific</a:t>
          </a:r>
          <a:r>
            <a:rPr lang="fr-FR" sz="1600" kern="1200"/>
            <a:t> and </a:t>
          </a:r>
          <a:r>
            <a:rPr lang="fr-FR" sz="1600" kern="1200" err="1"/>
            <a:t>comprehensive</a:t>
          </a:r>
          <a:r>
            <a:rPr lang="fr-FR" sz="1600" kern="1200"/>
            <a:t> </a:t>
          </a:r>
          <a:r>
            <a:rPr lang="fr-FR" sz="1600" kern="1200" err="1"/>
            <a:t>interdisciplinary</a:t>
          </a:r>
          <a:r>
            <a:rPr lang="fr-FR" sz="1600" kern="1200"/>
            <a:t> practices</a:t>
          </a:r>
        </a:p>
        <a:p>
          <a:pPr marL="171450" lvl="1" indent="-171450" algn="l" defTabSz="711200">
            <a:lnSpc>
              <a:spcPct val="150000"/>
            </a:lnSpc>
            <a:spcBef>
              <a:spcPct val="0"/>
            </a:spcBef>
            <a:spcAft>
              <a:spcPts val="0"/>
            </a:spcAft>
            <a:buChar char="•"/>
          </a:pPr>
          <a:r>
            <a:rPr lang="fr-FR" sz="1600" kern="1200" err="1"/>
            <a:t>Implemented</a:t>
          </a:r>
          <a:r>
            <a:rPr lang="fr-FR" sz="1600" kern="1200"/>
            <a:t> by </a:t>
          </a:r>
          <a:r>
            <a:rPr lang="fr-FR" sz="1600" kern="1200" err="1"/>
            <a:t>everyone</a:t>
          </a:r>
          <a:r>
            <a:rPr lang="fr-FR" sz="1600" kern="1200"/>
            <a:t> in the </a:t>
          </a:r>
          <a:r>
            <a:rPr lang="fr-FR" sz="1600" kern="1200" err="1"/>
            <a:t>environment</a:t>
          </a:r>
          <a:r>
            <a:rPr lang="fr-FR" sz="1600" kern="1200"/>
            <a:t> (</a:t>
          </a:r>
          <a:r>
            <a:rPr lang="fr-FR" sz="1600" kern="1200" err="1"/>
            <a:t>specifically</a:t>
          </a:r>
          <a:r>
            <a:rPr lang="fr-FR" sz="1600" kern="1200"/>
            <a:t> the </a:t>
          </a:r>
          <a:r>
            <a:rPr lang="fr-FR" sz="1600" kern="1200" err="1"/>
            <a:t>family</a:t>
          </a:r>
          <a:r>
            <a:rPr lang="fr-FR" sz="1600" kern="1200"/>
            <a:t> and </a:t>
          </a:r>
          <a:r>
            <a:rPr lang="fr-FR" sz="1600" kern="1200" err="1"/>
            <a:t>professionals</a:t>
          </a:r>
          <a:r>
            <a:rPr lang="fr-FR" sz="1600" kern="1200"/>
            <a:t>)</a:t>
          </a:r>
        </a:p>
        <a:p>
          <a:pPr marL="171450" lvl="1" indent="-171450" algn="l" defTabSz="711200">
            <a:lnSpc>
              <a:spcPct val="150000"/>
            </a:lnSpc>
            <a:spcBef>
              <a:spcPct val="0"/>
            </a:spcBef>
            <a:spcAft>
              <a:spcPts val="0"/>
            </a:spcAft>
            <a:buChar char="•"/>
          </a:pPr>
          <a:r>
            <a:rPr lang="fr-FR" sz="1600" kern="1200" err="1"/>
            <a:t>Consider</a:t>
          </a:r>
          <a:r>
            <a:rPr lang="fr-FR" sz="1600" kern="1200"/>
            <a:t> the information </a:t>
          </a:r>
          <a:r>
            <a:rPr lang="fr-FR" sz="1600" kern="1200" err="1"/>
            <a:t>form</a:t>
          </a:r>
          <a:r>
            <a:rPr lang="fr-FR" sz="1600" kern="1200"/>
            <a:t> </a:t>
          </a:r>
          <a:r>
            <a:rPr lang="fr-FR" sz="1600" kern="1200" err="1"/>
            <a:t>assessment</a:t>
          </a:r>
          <a:r>
            <a:rPr lang="fr-FR" sz="1600" kern="1200"/>
            <a:t> and goal-setting process </a:t>
          </a:r>
        </a:p>
        <a:p>
          <a:pPr marL="171450" lvl="1" indent="-171450" algn="l" defTabSz="711200">
            <a:lnSpc>
              <a:spcPct val="150000"/>
            </a:lnSpc>
            <a:spcBef>
              <a:spcPct val="0"/>
            </a:spcBef>
            <a:spcAft>
              <a:spcPts val="0"/>
            </a:spcAft>
            <a:buChar char="•"/>
          </a:pPr>
          <a:r>
            <a:rPr lang="fr-FR" sz="1600" kern="1200" err="1"/>
            <a:t>Coordinate</a:t>
          </a:r>
          <a:r>
            <a:rPr lang="fr-FR" sz="1600" kern="1200"/>
            <a:t> </a:t>
          </a:r>
          <a:r>
            <a:rPr lang="fr-FR" sz="1600" kern="1200" err="1"/>
            <a:t>their</a:t>
          </a:r>
          <a:r>
            <a:rPr lang="fr-FR" sz="1600" kern="1200"/>
            <a:t> efforts</a:t>
          </a:r>
        </a:p>
      </dsp:txBody>
      <dsp:txXfrm>
        <a:off x="0" y="1027509"/>
        <a:ext cx="9811657" cy="2119162"/>
      </dsp:txXfrm>
    </dsp:sp>
    <dsp:sp modelId="{1834E613-6A85-4131-9129-95712D43CAB9}">
      <dsp:nvSpPr>
        <dsp:cNvPr id="0" name=""/>
        <dsp:cNvSpPr/>
      </dsp:nvSpPr>
      <dsp:spPr>
        <a:xfrm>
          <a:off x="0" y="3146672"/>
          <a:ext cx="9811657" cy="783022"/>
        </a:xfrm>
        <a:prstGeom prst="roundRect">
          <a:avLst/>
        </a:prstGeom>
        <a:solidFill>
          <a:schemeClr val="accent5">
            <a:hueOff val="-859015"/>
            <a:satOff val="-3722"/>
            <a:lumOff val="-10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fr-FR" sz="1600" kern="1200"/>
            <a:t>Start </a:t>
          </a:r>
          <a:r>
            <a:rPr lang="fr-FR" sz="1600" kern="1200" err="1"/>
            <a:t>with</a:t>
          </a:r>
          <a:r>
            <a:rPr lang="fr-FR" sz="1600" kern="1200"/>
            <a:t> </a:t>
          </a:r>
          <a:r>
            <a:rPr lang="fr-FR" sz="1600" kern="1200" err="1"/>
            <a:t>assessment</a:t>
          </a:r>
          <a:r>
            <a:rPr lang="fr-FR" sz="1600" kern="1200"/>
            <a:t> practices and the </a:t>
          </a:r>
          <a:r>
            <a:rPr lang="fr-FR" sz="1600" kern="1200" err="1"/>
            <a:t>definition</a:t>
          </a:r>
          <a:r>
            <a:rPr lang="fr-FR" sz="1600" kern="1200"/>
            <a:t> of an </a:t>
          </a:r>
          <a:r>
            <a:rPr lang="fr-FR" sz="1600" kern="1200" err="1"/>
            <a:t>individualized</a:t>
          </a:r>
          <a:r>
            <a:rPr lang="fr-FR" sz="1600" kern="1200"/>
            <a:t> intervention plan</a:t>
          </a:r>
        </a:p>
      </dsp:txBody>
      <dsp:txXfrm>
        <a:off x="38224" y="3184896"/>
        <a:ext cx="9735209" cy="70657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At an </a:t>
            </a:r>
            <a:r>
              <a:rPr lang="fr-BE" err="1"/>
              <a:t>anatomical</a:t>
            </a:r>
            <a:r>
              <a:rPr lang="fr-BE"/>
              <a:t> </a:t>
            </a:r>
            <a:r>
              <a:rPr lang="fr-BE" err="1"/>
              <a:t>level</a:t>
            </a:r>
            <a:r>
              <a:rPr lang="fr-BE"/>
              <a:t>, the </a:t>
            </a:r>
            <a:r>
              <a:rPr lang="fr-BE" err="1"/>
              <a:t>receptor</a:t>
            </a:r>
            <a:r>
              <a:rPr lang="fr-BE"/>
              <a:t> position </a:t>
            </a:r>
            <a:r>
              <a:rPr lang="fr-BE" err="1"/>
              <a:t>is</a:t>
            </a:r>
            <a:r>
              <a:rPr lang="fr-BE"/>
              <a:t> </a:t>
            </a:r>
            <a:r>
              <a:rPr lang="fr-BE" err="1"/>
              <a:t>complicated</a:t>
            </a:r>
            <a:r>
              <a:rPr lang="fr-BE"/>
              <a:t> by the </a:t>
            </a:r>
            <a:r>
              <a:rPr lang="fr-BE" err="1"/>
              <a:t>hearing</a:t>
            </a:r>
            <a:r>
              <a:rPr lang="fr-BE"/>
              <a:t> </a:t>
            </a:r>
            <a:r>
              <a:rPr lang="fr-BE" err="1"/>
              <a:t>loss</a:t>
            </a:r>
            <a:r>
              <a:rPr lang="fr-BE"/>
              <a:t> </a:t>
            </a:r>
            <a:r>
              <a:rPr lang="fr-BE" err="1"/>
              <a:t>that</a:t>
            </a:r>
            <a:r>
              <a:rPr lang="fr-BE"/>
              <a:t> </a:t>
            </a:r>
            <a:r>
              <a:rPr lang="fr-BE" err="1"/>
              <a:t>is</a:t>
            </a:r>
            <a:r>
              <a:rPr lang="fr-BE"/>
              <a:t> </a:t>
            </a:r>
            <a:r>
              <a:rPr lang="fr-BE" err="1"/>
              <a:t>potentially</a:t>
            </a:r>
            <a:r>
              <a:rPr lang="fr-BE"/>
              <a:t> </a:t>
            </a:r>
            <a:r>
              <a:rPr lang="fr-BE" err="1"/>
              <a:t>frequent</a:t>
            </a:r>
            <a:r>
              <a:rPr lang="fr-BE"/>
              <a:t> in </a:t>
            </a:r>
            <a:r>
              <a:rPr lang="fr-BE" err="1"/>
              <a:t>many</a:t>
            </a:r>
            <a:r>
              <a:rPr lang="fr-BE"/>
              <a:t> IDD syndromes.</a:t>
            </a:r>
          </a:p>
          <a:p>
            <a:pPr marL="0" lvl="0" indent="0" algn="l" rtl="0">
              <a:spcBef>
                <a:spcPts val="0"/>
              </a:spcBef>
              <a:spcAft>
                <a:spcPts val="0"/>
              </a:spcAft>
              <a:buNone/>
            </a:pPr>
            <a:endParaRPr lang="fr-BE"/>
          </a:p>
          <a:p>
            <a:pPr marL="0" lvl="0" indent="0" algn="l" rtl="0">
              <a:spcBef>
                <a:spcPts val="0"/>
              </a:spcBef>
              <a:spcAft>
                <a:spcPts val="0"/>
              </a:spcAft>
              <a:buNone/>
            </a:pPr>
            <a:r>
              <a:rPr lang="fr-BE" err="1"/>
              <a:t>Depending</a:t>
            </a:r>
            <a:r>
              <a:rPr lang="fr-BE"/>
              <a:t> on the </a:t>
            </a:r>
            <a:r>
              <a:rPr lang="fr-BE" err="1"/>
              <a:t>extent</a:t>
            </a:r>
            <a:r>
              <a:rPr lang="fr-BE"/>
              <a:t> of the </a:t>
            </a:r>
            <a:r>
              <a:rPr lang="fr-BE" err="1"/>
              <a:t>hearing</a:t>
            </a:r>
            <a:r>
              <a:rPr lang="fr-BE"/>
              <a:t> </a:t>
            </a:r>
            <a:r>
              <a:rPr lang="fr-BE" err="1"/>
              <a:t>loss</a:t>
            </a:r>
            <a:r>
              <a:rPr lang="fr-BE"/>
              <a:t>, speech </a:t>
            </a:r>
            <a:r>
              <a:rPr lang="fr-BE" err="1"/>
              <a:t>sounds</a:t>
            </a:r>
            <a:r>
              <a:rPr lang="fr-BE"/>
              <a:t> are </a:t>
            </a:r>
            <a:r>
              <a:rPr lang="fr-BE" err="1"/>
              <a:t>poorly</a:t>
            </a:r>
            <a:r>
              <a:rPr lang="fr-BE"/>
              <a:t> </a:t>
            </a:r>
            <a:r>
              <a:rPr lang="fr-BE" err="1"/>
              <a:t>discriminated</a:t>
            </a:r>
            <a:r>
              <a:rPr lang="fr-BE"/>
              <a:t>, </a:t>
            </a:r>
            <a:r>
              <a:rPr lang="fr-BE" err="1"/>
              <a:t>which</a:t>
            </a:r>
            <a:r>
              <a:rPr lang="fr-BE"/>
              <a:t> has an impact on </a:t>
            </a:r>
            <a:r>
              <a:rPr lang="fr-BE" err="1"/>
              <a:t>language</a:t>
            </a:r>
            <a:r>
              <a:rPr lang="fr-BE"/>
              <a:t> </a:t>
            </a:r>
            <a:r>
              <a:rPr lang="fr-BE" err="1"/>
              <a:t>comprehension</a:t>
            </a:r>
            <a:r>
              <a:rPr lang="fr-BE"/>
              <a:t>. </a:t>
            </a:r>
          </a:p>
          <a:p>
            <a:pPr marL="0" lvl="0" indent="0" algn="l" rtl="0">
              <a:spcBef>
                <a:spcPts val="0"/>
              </a:spcBef>
              <a:spcAft>
                <a:spcPts val="0"/>
              </a:spcAft>
              <a:buNone/>
            </a:pPr>
            <a:r>
              <a:rPr lang="fr-BE"/>
              <a:t>This </a:t>
            </a:r>
            <a:r>
              <a:rPr lang="fr-BE" err="1"/>
              <a:t>inevitably</a:t>
            </a:r>
            <a:r>
              <a:rPr lang="fr-BE"/>
              <a:t> has an impact on the acquisition and </a:t>
            </a:r>
            <a:r>
              <a:rPr lang="fr-BE" err="1"/>
              <a:t>mastery</a:t>
            </a:r>
            <a:r>
              <a:rPr lang="fr-BE"/>
              <a:t> of speech </a:t>
            </a:r>
            <a:r>
              <a:rPr lang="fr-BE" err="1"/>
              <a:t>sounds</a:t>
            </a:r>
            <a:endParaRPr lang="fr-BE"/>
          </a:p>
          <a:p>
            <a:pPr marL="0" lvl="0" indent="0" algn="l" rtl="0">
              <a:spcBef>
                <a:spcPts val="0"/>
              </a:spcBef>
              <a:spcAft>
                <a:spcPts val="0"/>
              </a:spcAft>
              <a:buNone/>
            </a:pP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err="1"/>
              <a:t>Detection</a:t>
            </a:r>
            <a:r>
              <a:rPr lang="fr-BE"/>
              <a:t>, estimation of the </a:t>
            </a:r>
            <a:r>
              <a:rPr lang="fr-BE" err="1"/>
              <a:t>level</a:t>
            </a:r>
            <a:r>
              <a:rPr lang="fr-BE"/>
              <a:t> of </a:t>
            </a:r>
            <a:r>
              <a:rPr lang="fr-BE" err="1"/>
              <a:t>loss</a:t>
            </a:r>
            <a:r>
              <a:rPr lang="fr-BE"/>
              <a:t> and, </a:t>
            </a:r>
            <a:r>
              <a:rPr lang="fr-BE" err="1"/>
              <a:t>subsequently</a:t>
            </a:r>
            <a:r>
              <a:rPr lang="fr-BE"/>
              <a:t>, compensation for </a:t>
            </a:r>
            <a:r>
              <a:rPr lang="fr-BE" err="1"/>
              <a:t>hearing</a:t>
            </a:r>
            <a:r>
              <a:rPr lang="fr-BE"/>
              <a:t> </a:t>
            </a:r>
            <a:r>
              <a:rPr lang="fr-BE" err="1"/>
              <a:t>loss</a:t>
            </a:r>
            <a:r>
              <a:rPr lang="fr-BE"/>
              <a:t> are made </a:t>
            </a:r>
            <a:r>
              <a:rPr lang="fr-BE" err="1"/>
              <a:t>difficult</a:t>
            </a:r>
            <a:r>
              <a:rPr lang="fr-BE"/>
              <a:t> by the </a:t>
            </a:r>
            <a:r>
              <a:rPr lang="fr-BE" err="1"/>
              <a:t>level</a:t>
            </a:r>
            <a:r>
              <a:rPr lang="fr-BE"/>
              <a:t> of IDD, </a:t>
            </a:r>
            <a:r>
              <a:rPr lang="fr-BE" err="1"/>
              <a:t>which</a:t>
            </a:r>
            <a:r>
              <a:rPr lang="fr-BE"/>
              <a:t> </a:t>
            </a:r>
            <a:r>
              <a:rPr lang="fr-BE" err="1"/>
              <a:t>makes</a:t>
            </a:r>
            <a:r>
              <a:rPr lang="fr-BE"/>
              <a:t> </a:t>
            </a:r>
            <a:r>
              <a:rPr lang="fr-BE" err="1"/>
              <a:t>assessment</a:t>
            </a:r>
            <a:r>
              <a:rPr lang="fr-BE"/>
              <a:t> </a:t>
            </a:r>
            <a:r>
              <a:rPr lang="fr-BE" err="1"/>
              <a:t>difficult</a:t>
            </a:r>
            <a:r>
              <a:rPr lang="fr-BE"/>
              <a:t> (</a:t>
            </a:r>
            <a:r>
              <a:rPr lang="fr-BE" err="1"/>
              <a:t>particularly</a:t>
            </a:r>
            <a:r>
              <a:rPr lang="fr-BE"/>
              <a:t> </a:t>
            </a:r>
            <a:r>
              <a:rPr lang="fr-BE" err="1"/>
              <a:t>because</a:t>
            </a:r>
            <a:r>
              <a:rPr lang="fr-BE"/>
              <a:t> of the </a:t>
            </a:r>
            <a:r>
              <a:rPr lang="fr-BE" err="1"/>
              <a:t>lack</a:t>
            </a:r>
            <a:r>
              <a:rPr lang="fr-BE"/>
              <a:t> of </a:t>
            </a:r>
            <a:r>
              <a:rPr lang="fr-BE" err="1"/>
              <a:t>understanding</a:t>
            </a:r>
            <a:r>
              <a:rPr lang="fr-BE"/>
              <a:t> of the test instructions). </a:t>
            </a:r>
          </a:p>
          <a:p>
            <a:pPr marL="0" lvl="0" indent="0" algn="l" rtl="0">
              <a:spcBef>
                <a:spcPts val="0"/>
              </a:spcBef>
              <a:spcAft>
                <a:spcPts val="0"/>
              </a:spcAft>
              <a:buNone/>
            </a:pPr>
            <a:endParaRPr lang="fr-BE"/>
          </a:p>
          <a:p>
            <a:pPr marL="0" lvl="0" indent="0" algn="l" rtl="0">
              <a:spcBef>
                <a:spcPts val="0"/>
              </a:spcBef>
              <a:spcAft>
                <a:spcPts val="0"/>
              </a:spcAft>
              <a:buNone/>
            </a:pPr>
            <a:r>
              <a:rPr lang="fr-BE"/>
              <a:t>The </a:t>
            </a:r>
            <a:r>
              <a:rPr lang="fr-BE" err="1"/>
              <a:t>same</a:t>
            </a:r>
            <a:r>
              <a:rPr lang="fr-BE"/>
              <a:t> </a:t>
            </a:r>
            <a:r>
              <a:rPr lang="fr-BE" err="1"/>
              <a:t>applies</a:t>
            </a:r>
            <a:r>
              <a:rPr lang="fr-BE"/>
              <a:t> to vision.</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4096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BE"/>
              <a:t>See transmitter</a:t>
            </a:r>
          </a:p>
          <a:p>
            <a:pPr marL="0" lvl="0" indent="0" algn="l" rtl="0">
              <a:spcBef>
                <a:spcPts val="0"/>
              </a:spcBef>
              <a:spcAft>
                <a:spcPts val="0"/>
              </a:spcAft>
              <a:buNone/>
            </a:pPr>
            <a:endParaRPr lang="nl-BE"/>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100">
                <a:effectLst/>
                <a:latin typeface="Calibri" panose="020F0502020204030204" pitchFamily="34" charset="0"/>
                <a:ea typeface="Times New Roman" panose="02020603050405020304" pitchFamily="18" charset="0"/>
                <a:cs typeface="Times New Roman" panose="02020603050405020304" pitchFamily="18" charset="0"/>
              </a:rPr>
              <a:t>The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richness</a:t>
            </a:r>
            <a:r>
              <a:rPr lang="fr-BE" sz="1100">
                <a:effectLst/>
                <a:latin typeface="Calibri" panose="020F0502020204030204" pitchFamily="34" charset="0"/>
                <a:ea typeface="Times New Roman" panose="02020603050405020304" pitchFamily="18" charset="0"/>
                <a:cs typeface="Times New Roman" panose="02020603050405020304" pitchFamily="18" charset="0"/>
              </a:rPr>
              <a:t> of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semantic</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representations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very</a:t>
            </a:r>
            <a:r>
              <a:rPr lang="fr-BE" sz="1100">
                <a:effectLst/>
                <a:latin typeface="Calibri" panose="020F0502020204030204" pitchFamily="34" charset="0"/>
                <a:ea typeface="Times New Roman" panose="02020603050405020304" pitchFamily="18" charset="0"/>
                <a:cs typeface="Times New Roman" panose="02020603050405020304" pitchFamily="18" charset="0"/>
              </a:rPr>
              <a:t> important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when</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comes</a:t>
            </a:r>
            <a:r>
              <a:rPr lang="fr-BE" sz="1100">
                <a:effectLst/>
                <a:latin typeface="Calibri" panose="020F0502020204030204" pitchFamily="34" charset="0"/>
                <a:ea typeface="Times New Roman" panose="02020603050405020304" pitchFamily="18" charset="0"/>
                <a:cs typeface="Times New Roman" panose="02020603050405020304" pitchFamily="18" charset="0"/>
              </a:rPr>
              <a:t> to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generalising</a:t>
            </a:r>
            <a:r>
              <a:rPr lang="fr-BE" sz="1100">
                <a:effectLst/>
                <a:latin typeface="Calibri" panose="020F0502020204030204" pitchFamily="34" charset="0"/>
                <a:ea typeface="Times New Roman" panose="02020603050405020304" pitchFamily="18" charset="0"/>
                <a:cs typeface="Times New Roman" panose="02020603050405020304" pitchFamily="18" charset="0"/>
              </a:rPr>
              <a:t> a verbal label to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other</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members</a:t>
            </a:r>
            <a:r>
              <a:rPr lang="fr-BE" sz="1100">
                <a:effectLst/>
                <a:latin typeface="Calibri" panose="020F0502020204030204" pitchFamily="34" charset="0"/>
                <a:ea typeface="Times New Roman" panose="02020603050405020304" pitchFamily="18" charset="0"/>
                <a:cs typeface="Times New Roman" panose="02020603050405020304" pitchFamily="18" charset="0"/>
              </a:rPr>
              <a:t> of the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same</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category</a:t>
            </a:r>
            <a:r>
              <a:rPr lang="fr-BE" sz="1100">
                <a:effectLst/>
                <a:latin typeface="Calibri" panose="020F0502020204030204" pitchFamily="34" charset="0"/>
                <a:ea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100" b="1">
                <a:effectLst/>
                <a:latin typeface="Calibri" panose="020F0502020204030204" pitchFamily="34" charset="0"/>
                <a:ea typeface="Times New Roman" panose="02020603050405020304" pitchFamily="18" charset="0"/>
                <a:cs typeface="Times New Roman" panose="02020603050405020304" pitchFamily="18" charset="0"/>
              </a:rPr>
              <a:t>For </a:t>
            </a:r>
            <a:r>
              <a:rPr lang="fr-BE" sz="1100" b="1" err="1">
                <a:effectLst/>
                <a:latin typeface="Calibri" panose="020F0502020204030204" pitchFamily="34" charset="0"/>
                <a:ea typeface="Times New Roman" panose="02020603050405020304" pitchFamily="18" charset="0"/>
                <a:cs typeface="Times New Roman" panose="02020603050405020304" pitchFamily="18" charset="0"/>
              </a:rPr>
              <a:t>example</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knowing</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that</a:t>
            </a:r>
            <a:r>
              <a:rPr lang="fr-BE" sz="1100">
                <a:effectLst/>
                <a:latin typeface="Calibri" panose="020F0502020204030204" pitchFamily="34" charset="0"/>
                <a:ea typeface="Times New Roman" panose="02020603050405020304" pitchFamily="18" charset="0"/>
                <a:cs typeface="Times New Roman" panose="02020603050405020304" pitchFamily="18" charset="0"/>
              </a:rPr>
              <a:t> a dog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 four-</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legged</a:t>
            </a:r>
            <a:r>
              <a:rPr lang="fr-BE" sz="1100">
                <a:effectLst/>
                <a:latin typeface="Calibri" panose="020F0502020204030204" pitchFamily="34" charset="0"/>
                <a:ea typeface="Times New Roman" panose="02020603050405020304" pitchFamily="18" charset="0"/>
                <a:cs typeface="Times New Roman" panose="02020603050405020304" pitchFamily="18" charset="0"/>
              </a:rPr>
              <a:t> animal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that</a:t>
            </a:r>
            <a:r>
              <a:rPr lang="fr-BE" sz="1100">
                <a:effectLst/>
                <a:latin typeface="Calibri" panose="020F0502020204030204" pitchFamily="34" charset="0"/>
                <a:ea typeface="Times New Roman" panose="02020603050405020304" pitchFamily="18" charset="0"/>
                <a:cs typeface="Times New Roman" panose="02020603050405020304" pitchFamily="18" charset="0"/>
              </a:rPr>
              <a:t> has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hair</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barks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 carnivore,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generally</a:t>
            </a:r>
            <a:r>
              <a:rPr lang="fr-BE" sz="1100">
                <a:effectLst/>
                <a:latin typeface="Calibri" panose="020F0502020204030204" pitchFamily="34" charset="0"/>
                <a:ea typeface="Times New Roman" panose="02020603050405020304" pitchFamily="18" charset="0"/>
                <a:cs typeface="Times New Roman" panose="02020603050405020304" pitchFamily="18" charset="0"/>
              </a:rPr>
              <a:t> has an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elongated</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snout</a:t>
            </a:r>
            <a:r>
              <a:rPr lang="fr-BE" sz="1100">
                <a:effectLst/>
                <a:latin typeface="Calibri" panose="020F0502020204030204" pitchFamily="34" charset="0"/>
                <a:ea typeface="Times New Roman" panose="02020603050405020304" pitchFamily="18" charset="0"/>
                <a:cs typeface="Times New Roman" panose="02020603050405020304" pitchFamily="18" charset="0"/>
              </a:rPr>
              <a:t> and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100">
                <a:effectLst/>
                <a:latin typeface="Calibri" panose="020F0502020204030204" pitchFamily="34" charset="0"/>
                <a:ea typeface="Times New Roman" panose="02020603050405020304" pitchFamily="18" charset="0"/>
                <a:cs typeface="Times New Roman" panose="02020603050405020304" pitchFamily="18" charset="0"/>
              </a:rPr>
              <a:t> of variable size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helps</a:t>
            </a:r>
            <a:r>
              <a:rPr lang="fr-BE" sz="1100">
                <a:effectLst/>
                <a:latin typeface="Calibri" panose="020F0502020204030204" pitchFamily="34" charset="0"/>
                <a:ea typeface="Times New Roman" panose="02020603050405020304" pitchFamily="18" charset="0"/>
                <a:cs typeface="Times New Roman" panose="02020603050405020304" pitchFamily="18" charset="0"/>
              </a:rPr>
              <a:t> to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distinguish</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from</a:t>
            </a:r>
            <a:r>
              <a:rPr lang="fr-BE" sz="1100">
                <a:effectLst/>
                <a:latin typeface="Calibri" panose="020F0502020204030204" pitchFamily="34" charset="0"/>
                <a:ea typeface="Times New Roman" panose="02020603050405020304" pitchFamily="18" charset="0"/>
                <a:cs typeface="Times New Roman" panose="02020603050405020304" pitchFamily="18" charset="0"/>
              </a:rPr>
              <a:t> a cat,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which</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although</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also</a:t>
            </a:r>
            <a:r>
              <a:rPr lang="fr-BE" sz="1100">
                <a:effectLst/>
                <a:latin typeface="Calibri" panose="020F0502020204030204" pitchFamily="34" charset="0"/>
                <a:ea typeface="Times New Roman" panose="02020603050405020304" pitchFamily="18" charset="0"/>
                <a:cs typeface="Times New Roman" panose="02020603050405020304" pitchFamily="18" charset="0"/>
              </a:rPr>
              <a:t> has four legs and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hair</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100">
                <a:effectLst/>
                <a:latin typeface="Calibri" panose="020F0502020204030204" pitchFamily="34" charset="0"/>
                <a:ea typeface="Times New Roman" panose="02020603050405020304" pitchFamily="18" charset="0"/>
                <a:cs typeface="Times New Roman" panose="02020603050405020304" pitchFamily="18" charset="0"/>
              </a:rPr>
              <a:t> more stable in size,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meows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with</a:t>
            </a:r>
            <a:r>
              <a:rPr lang="fr-BE" sz="1100">
                <a:effectLst/>
                <a:latin typeface="Calibri" panose="020F0502020204030204" pitchFamily="34" charset="0"/>
                <a:ea typeface="Times New Roman" panose="02020603050405020304" pitchFamily="18" charset="0"/>
                <a:cs typeface="Times New Roman" panose="02020603050405020304" pitchFamily="18" charset="0"/>
              </a:rPr>
              <a:t> a large moustache and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fairly</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independent</a:t>
            </a:r>
            <a:r>
              <a:rPr lang="fr-BE" sz="1100">
                <a:effectLst/>
                <a:latin typeface="Calibri" panose="020F0502020204030204" pitchFamily="34" charset="0"/>
                <a:ea typeface="Times New Roman" panose="02020603050405020304" pitchFamily="18" charset="0"/>
                <a:cs typeface="Times New Roman" panose="02020603050405020304" pitchFamily="18" charset="0"/>
              </a:rPr>
              <a:t>, etc. The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richness</a:t>
            </a:r>
            <a:r>
              <a:rPr lang="fr-BE" sz="1100">
                <a:effectLst/>
                <a:latin typeface="Calibri" panose="020F0502020204030204" pitchFamily="34" charset="0"/>
                <a:ea typeface="Times New Roman" panose="02020603050405020304" pitchFamily="18" charset="0"/>
                <a:cs typeface="Times New Roman" panose="02020603050405020304" pitchFamily="18" charset="0"/>
              </a:rPr>
              <a:t> of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semantic</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representations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very</a:t>
            </a:r>
            <a:r>
              <a:rPr lang="fr-BE" sz="1100">
                <a:effectLst/>
                <a:latin typeface="Calibri" panose="020F0502020204030204" pitchFamily="34" charset="0"/>
                <a:ea typeface="Times New Roman" panose="02020603050405020304" pitchFamily="18" charset="0"/>
                <a:cs typeface="Times New Roman" panose="02020603050405020304" pitchFamily="18" charset="0"/>
              </a:rPr>
              <a:t> important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when</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comes</a:t>
            </a:r>
            <a:r>
              <a:rPr lang="fr-BE" sz="1100">
                <a:effectLst/>
                <a:latin typeface="Calibri" panose="020F0502020204030204" pitchFamily="34" charset="0"/>
                <a:ea typeface="Times New Roman" panose="02020603050405020304" pitchFamily="18" charset="0"/>
                <a:cs typeface="Times New Roman" panose="02020603050405020304" pitchFamily="18" charset="0"/>
              </a:rPr>
              <a:t> to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generalising</a:t>
            </a:r>
            <a:r>
              <a:rPr lang="fr-BE" sz="1100">
                <a:effectLst/>
                <a:latin typeface="Calibri" panose="020F0502020204030204" pitchFamily="34" charset="0"/>
                <a:ea typeface="Times New Roman" panose="02020603050405020304" pitchFamily="18" charset="0"/>
                <a:cs typeface="Times New Roman" panose="02020603050405020304" pitchFamily="18" charset="0"/>
              </a:rPr>
              <a:t> a verbal label to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other</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members</a:t>
            </a:r>
            <a:r>
              <a:rPr lang="fr-BE" sz="1100">
                <a:effectLst/>
                <a:latin typeface="Calibri" panose="020F0502020204030204" pitchFamily="34" charset="0"/>
                <a:ea typeface="Times New Roman" panose="02020603050405020304" pitchFamily="18" charset="0"/>
                <a:cs typeface="Times New Roman" panose="02020603050405020304" pitchFamily="18" charset="0"/>
              </a:rPr>
              <a:t> of the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same</a:t>
            </a:r>
            <a:r>
              <a:rPr lang="fr-BE" sz="1100">
                <a:effectLst/>
                <a:latin typeface="Calibri" panose="020F0502020204030204" pitchFamily="34" charset="0"/>
                <a:ea typeface="Times New Roman" panose="02020603050405020304" pitchFamily="18" charset="0"/>
                <a:cs typeface="Times New Roman" panose="02020603050405020304" pitchFamily="18" charset="0"/>
              </a:rPr>
              <a:t> </a:t>
            </a:r>
            <a:r>
              <a:rPr lang="fr-BE" sz="1100" err="1">
                <a:effectLst/>
                <a:latin typeface="Calibri" panose="020F0502020204030204" pitchFamily="34" charset="0"/>
                <a:ea typeface="Times New Roman" panose="02020603050405020304" pitchFamily="18" charset="0"/>
                <a:cs typeface="Times New Roman" panose="02020603050405020304" pitchFamily="18" charset="0"/>
              </a:rPr>
              <a:t>category</a:t>
            </a:r>
            <a:r>
              <a:rPr lang="fr-BE" sz="1100">
                <a:effectLst/>
                <a:latin typeface="Calibri" panose="020F0502020204030204" pitchFamily="34" charset="0"/>
                <a:ea typeface="Times New Roman" panose="02020603050405020304" pitchFamily="18" charset="0"/>
                <a:cs typeface="Times New Roman" panose="02020603050405020304" pitchFamily="18" charset="0"/>
              </a:rPr>
              <a:t>.</a:t>
            </a:r>
          </a:p>
          <a:p>
            <a:pPr marL="0" lvl="0" indent="0" algn="l" rtl="0">
              <a:spcBef>
                <a:spcPts val="0"/>
              </a:spcBef>
              <a:spcAft>
                <a:spcPts val="0"/>
              </a:spcAft>
              <a:buNone/>
            </a:pPr>
            <a:endParaRPr lang="fr-BE"/>
          </a:p>
          <a:p>
            <a:pPr marL="0" lvl="0" indent="0" algn="l" rtl="0">
              <a:spcBef>
                <a:spcPts val="0"/>
              </a:spcBef>
              <a:spcAft>
                <a:spcPts val="0"/>
              </a:spcAft>
              <a:buNone/>
            </a:pPr>
            <a:r>
              <a:rPr lang="fr-BE" err="1"/>
              <a:t>Furthermore</a:t>
            </a:r>
            <a:r>
              <a:rPr lang="fr-BE"/>
              <a:t>, </a:t>
            </a:r>
            <a:r>
              <a:rPr lang="fr-BE" err="1"/>
              <a:t>conceptual</a:t>
            </a:r>
            <a:r>
              <a:rPr lang="fr-BE"/>
              <a:t> lexis (</a:t>
            </a:r>
            <a:r>
              <a:rPr lang="fr-BE" err="1"/>
              <a:t>relating</a:t>
            </a:r>
            <a:r>
              <a:rPr lang="fr-BE"/>
              <a:t> to time, </a:t>
            </a:r>
            <a:r>
              <a:rPr lang="fr-BE" err="1"/>
              <a:t>space</a:t>
            </a:r>
            <a:r>
              <a:rPr lang="fr-BE"/>
              <a:t>, etc.) </a:t>
            </a:r>
            <a:r>
              <a:rPr lang="fr-BE" err="1"/>
              <a:t>is</a:t>
            </a:r>
            <a:r>
              <a:rPr lang="fr-BE"/>
              <a:t> </a:t>
            </a:r>
            <a:r>
              <a:rPr lang="fr-BE" err="1"/>
              <a:t>acquired</a:t>
            </a:r>
            <a:r>
              <a:rPr lang="fr-BE"/>
              <a:t> </a:t>
            </a:r>
            <a:r>
              <a:rPr lang="fr-BE" err="1"/>
              <a:t>relatively</a:t>
            </a:r>
            <a:r>
              <a:rPr lang="fr-BE"/>
              <a:t> </a:t>
            </a:r>
            <a:r>
              <a:rPr lang="fr-BE" err="1"/>
              <a:t>late</a:t>
            </a:r>
            <a:r>
              <a:rPr lang="fr-BE"/>
              <a:t> in </a:t>
            </a:r>
            <a:r>
              <a:rPr lang="fr-BE" err="1"/>
              <a:t>IDDs</a:t>
            </a:r>
            <a:r>
              <a:rPr lang="fr-BE"/>
              <a:t> and </a:t>
            </a:r>
            <a:r>
              <a:rPr lang="fr-BE" err="1"/>
              <a:t>is</a:t>
            </a:r>
            <a:r>
              <a:rPr lang="fr-BE"/>
              <a:t> </a:t>
            </a:r>
            <a:r>
              <a:rPr lang="fr-BE" err="1"/>
              <a:t>generally</a:t>
            </a:r>
            <a:r>
              <a:rPr lang="fr-BE"/>
              <a:t> </a:t>
            </a:r>
            <a:r>
              <a:rPr lang="fr-BE" err="1"/>
              <a:t>poorly</a:t>
            </a:r>
            <a:r>
              <a:rPr lang="fr-BE"/>
              <a:t> </a:t>
            </a:r>
            <a:r>
              <a:rPr lang="fr-BE" err="1"/>
              <a:t>mastered</a:t>
            </a:r>
            <a:r>
              <a:rPr lang="fr-BE"/>
              <a:t>.</a:t>
            </a:r>
          </a:p>
          <a:p>
            <a:pPr marL="0" lvl="0" indent="0" algn="l" rtl="0">
              <a:spcBef>
                <a:spcPts val="0"/>
              </a:spcBef>
              <a:spcAft>
                <a:spcPts val="0"/>
              </a:spcAft>
              <a:buNone/>
            </a:pPr>
            <a:r>
              <a:rPr lang="fr-BE"/>
              <a:t>The </a:t>
            </a:r>
            <a:r>
              <a:rPr lang="fr-BE" err="1"/>
              <a:t>low</a:t>
            </a:r>
            <a:r>
              <a:rPr lang="fr-BE"/>
              <a:t> lexical stock has a direct impact on the more </a:t>
            </a:r>
            <a:r>
              <a:rPr lang="fr-BE" err="1"/>
              <a:t>complex</a:t>
            </a:r>
            <a:r>
              <a:rPr lang="fr-BE"/>
              <a:t> </a:t>
            </a:r>
            <a:r>
              <a:rPr lang="fr-BE" err="1"/>
              <a:t>language</a:t>
            </a:r>
            <a:r>
              <a:rPr lang="fr-BE"/>
              <a:t>. A </a:t>
            </a:r>
            <a:r>
              <a:rPr lang="fr-BE" err="1"/>
              <a:t>relatively</a:t>
            </a:r>
            <a:r>
              <a:rPr lang="fr-BE"/>
              <a:t> large </a:t>
            </a:r>
            <a:r>
              <a:rPr lang="fr-BE" err="1"/>
              <a:t>vocabulary</a:t>
            </a:r>
            <a:r>
              <a:rPr lang="fr-BE"/>
              <a:t> </a:t>
            </a:r>
            <a:r>
              <a:rPr lang="fr-BE" err="1"/>
              <a:t>is</a:t>
            </a:r>
            <a:r>
              <a:rPr lang="fr-BE"/>
              <a:t> </a:t>
            </a:r>
            <a:r>
              <a:rPr lang="fr-BE" err="1"/>
              <a:t>needed</a:t>
            </a:r>
            <a:r>
              <a:rPr lang="fr-BE"/>
              <a:t> to </a:t>
            </a:r>
            <a:r>
              <a:rPr lang="fr-BE" err="1"/>
              <a:t>understand</a:t>
            </a:r>
            <a:r>
              <a:rPr lang="fr-BE"/>
              <a:t> sentences </a:t>
            </a:r>
            <a:r>
              <a:rPr lang="fr-BE" err="1"/>
              <a:t>that</a:t>
            </a:r>
            <a:r>
              <a:rPr lang="fr-BE"/>
              <a:t> express more </a:t>
            </a:r>
            <a:r>
              <a:rPr lang="fr-BE" err="1"/>
              <a:t>complex</a:t>
            </a:r>
            <a:r>
              <a:rPr lang="fr-BE"/>
              <a:t> </a:t>
            </a:r>
            <a:r>
              <a:rPr lang="fr-BE" err="1"/>
              <a:t>meanings</a:t>
            </a:r>
            <a:r>
              <a:rPr lang="fr-BE"/>
              <a:t> </a:t>
            </a:r>
            <a:r>
              <a:rPr lang="fr-BE" err="1"/>
              <a:t>than</a:t>
            </a:r>
            <a:r>
              <a:rPr lang="fr-BE"/>
              <a:t> a single </a:t>
            </a:r>
            <a:r>
              <a:rPr lang="fr-BE" err="1"/>
              <a:t>word</a:t>
            </a:r>
            <a:r>
              <a:rPr lang="fr-BE"/>
              <a:t>.</a:t>
            </a: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1670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BE"/>
              <a:t>See transmitter</a:t>
            </a:r>
          </a:p>
          <a:p>
            <a:pPr marL="0" lvl="0" indent="0" algn="l" rtl="0">
              <a:spcBef>
                <a:spcPts val="0"/>
              </a:spcBef>
              <a:spcAft>
                <a:spcPts val="0"/>
              </a:spcAft>
              <a:buNone/>
            </a:pPr>
            <a:endParaRPr lang="nl-BE"/>
          </a:p>
          <a:p>
            <a:pPr marL="0" lvl="0" indent="0" algn="l" rtl="0">
              <a:spcBef>
                <a:spcPts val="0"/>
              </a:spcBef>
              <a:spcAft>
                <a:spcPts val="0"/>
              </a:spcAft>
              <a:buNone/>
            </a:pPr>
            <a:r>
              <a:rPr lang="fr-BE" err="1"/>
              <a:t>Working</a:t>
            </a:r>
            <a:r>
              <a:rPr lang="fr-BE"/>
              <a:t> memory </a:t>
            </a:r>
            <a:r>
              <a:rPr lang="fr-BE" err="1"/>
              <a:t>is</a:t>
            </a:r>
            <a:r>
              <a:rPr lang="fr-BE"/>
              <a:t> a </a:t>
            </a:r>
            <a:r>
              <a:rPr lang="fr-BE" err="1"/>
              <a:t>form</a:t>
            </a:r>
            <a:r>
              <a:rPr lang="fr-BE"/>
              <a:t> of short-</a:t>
            </a:r>
            <a:r>
              <a:rPr lang="fr-BE" err="1"/>
              <a:t>term</a:t>
            </a:r>
            <a:r>
              <a:rPr lang="fr-BE"/>
              <a:t> memory </a:t>
            </a:r>
            <a:r>
              <a:rPr lang="fr-BE" err="1"/>
              <a:t>that</a:t>
            </a:r>
            <a:r>
              <a:rPr lang="fr-BE"/>
              <a:t> enables information to </a:t>
            </a:r>
            <a:r>
              <a:rPr lang="fr-BE" err="1"/>
              <a:t>be</a:t>
            </a:r>
            <a:r>
              <a:rPr lang="fr-BE"/>
              <a:t> </a:t>
            </a:r>
            <a:r>
              <a:rPr lang="fr-BE" err="1"/>
              <a:t>stored</a:t>
            </a:r>
            <a:r>
              <a:rPr lang="fr-BE"/>
              <a:t> and </a:t>
            </a:r>
            <a:r>
              <a:rPr lang="fr-BE" err="1"/>
              <a:t>manipulated</a:t>
            </a:r>
            <a:r>
              <a:rPr lang="fr-BE"/>
              <a:t> for a short </a:t>
            </a:r>
            <a:r>
              <a:rPr lang="fr-BE" err="1"/>
              <a:t>period</a:t>
            </a:r>
            <a:r>
              <a:rPr lang="fr-BE"/>
              <a:t> of time (a few seconds) </a:t>
            </a:r>
            <a:r>
              <a:rPr lang="fr-BE" err="1"/>
              <a:t>with</a:t>
            </a:r>
            <a:r>
              <a:rPr lang="fr-BE"/>
              <a:t> a </a:t>
            </a:r>
            <a:r>
              <a:rPr lang="fr-BE" err="1"/>
              <a:t>view</a:t>
            </a:r>
            <a:r>
              <a:rPr lang="fr-BE"/>
              <a:t> to </a:t>
            </a:r>
            <a:r>
              <a:rPr lang="fr-BE" err="1"/>
              <a:t>using</a:t>
            </a:r>
            <a:r>
              <a:rPr lang="fr-BE"/>
              <a:t> </a:t>
            </a:r>
            <a:r>
              <a:rPr lang="fr-BE" err="1"/>
              <a:t>it</a:t>
            </a:r>
            <a:r>
              <a:rPr lang="fr-BE"/>
              <a:t> to carry out a </a:t>
            </a:r>
            <a:r>
              <a:rPr lang="fr-BE" err="1"/>
              <a:t>task</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a:t>People </a:t>
            </a:r>
            <a:r>
              <a:rPr lang="fr-BE" err="1"/>
              <a:t>with</a:t>
            </a:r>
            <a:r>
              <a:rPr lang="fr-BE"/>
              <a:t> IDD </a:t>
            </a:r>
            <a:r>
              <a:rPr lang="fr-BE" err="1"/>
              <a:t>generally</a:t>
            </a:r>
            <a:r>
              <a:rPr lang="fr-BE"/>
              <a:t> have a </a:t>
            </a:r>
            <a:r>
              <a:rPr lang="fr-BE" err="1"/>
              <a:t>deficit</a:t>
            </a:r>
            <a:r>
              <a:rPr lang="fr-BE"/>
              <a:t> in </a:t>
            </a:r>
            <a:r>
              <a:rPr lang="fr-BE" err="1"/>
              <a:t>this</a:t>
            </a:r>
            <a:r>
              <a:rPr lang="fr-BE"/>
              <a:t> area. The </a:t>
            </a:r>
            <a:r>
              <a:rPr lang="fr-BE" err="1"/>
              <a:t>fact</a:t>
            </a:r>
            <a:r>
              <a:rPr lang="fr-BE"/>
              <a:t> </a:t>
            </a:r>
            <a:r>
              <a:rPr lang="fr-BE" err="1"/>
              <a:t>that</a:t>
            </a:r>
            <a:r>
              <a:rPr lang="fr-BE"/>
              <a:t> </a:t>
            </a:r>
            <a:r>
              <a:rPr lang="fr-BE" err="1"/>
              <a:t>they</a:t>
            </a:r>
            <a:r>
              <a:rPr lang="fr-BE"/>
              <a:t> can </a:t>
            </a:r>
            <a:r>
              <a:rPr lang="fr-BE" err="1"/>
              <a:t>only</a:t>
            </a:r>
            <a:r>
              <a:rPr lang="fr-BE"/>
              <a:t> </a:t>
            </a:r>
            <a:r>
              <a:rPr lang="fr-BE" err="1"/>
              <a:t>retain</a:t>
            </a:r>
            <a:r>
              <a:rPr lang="fr-BE"/>
              <a:t> a </a:t>
            </a:r>
            <a:r>
              <a:rPr lang="fr-BE" err="1"/>
              <a:t>small</a:t>
            </a:r>
            <a:r>
              <a:rPr lang="fr-BE"/>
              <a:t> </a:t>
            </a:r>
            <a:r>
              <a:rPr lang="fr-BE" err="1"/>
              <a:t>amount</a:t>
            </a:r>
            <a:r>
              <a:rPr lang="fr-BE"/>
              <a:t> of verbal information and have </a:t>
            </a:r>
            <a:r>
              <a:rPr lang="fr-BE" err="1"/>
              <a:t>too</a:t>
            </a:r>
            <a:r>
              <a:rPr lang="fr-BE"/>
              <a:t> few </a:t>
            </a:r>
            <a:r>
              <a:rPr lang="fr-BE" err="1"/>
              <a:t>resources</a:t>
            </a:r>
            <a:r>
              <a:rPr lang="fr-BE"/>
              <a:t> to </a:t>
            </a:r>
            <a:r>
              <a:rPr lang="fr-BE" err="1"/>
              <a:t>manipulate</a:t>
            </a:r>
            <a:r>
              <a:rPr lang="fr-BE"/>
              <a:t> </a:t>
            </a:r>
            <a:r>
              <a:rPr lang="fr-BE" err="1"/>
              <a:t>it</a:t>
            </a:r>
            <a:r>
              <a:rPr lang="fr-BE"/>
              <a:t> (in addition to inefficient memory </a:t>
            </a:r>
            <a:r>
              <a:rPr lang="fr-BE" err="1"/>
              <a:t>strategies</a:t>
            </a:r>
            <a:r>
              <a:rPr lang="fr-BE"/>
              <a:t>) </a:t>
            </a:r>
            <a:r>
              <a:rPr lang="fr-BE" err="1"/>
              <a:t>will</a:t>
            </a:r>
            <a:r>
              <a:rPr lang="fr-BE"/>
              <a:t> have an impact on </a:t>
            </a:r>
            <a:r>
              <a:rPr lang="fr-BE" err="1"/>
              <a:t>language</a:t>
            </a:r>
            <a:r>
              <a:rPr lang="fr-BE"/>
              <a:t> </a:t>
            </a:r>
            <a:r>
              <a:rPr lang="fr-BE" err="1"/>
              <a:t>processing</a:t>
            </a:r>
            <a:r>
              <a:rPr lang="fr-BE"/>
              <a:t> and in </a:t>
            </a:r>
            <a:r>
              <a:rPr lang="fr-BE" err="1"/>
              <a:t>particular</a:t>
            </a:r>
            <a:r>
              <a:rPr lang="fr-BE"/>
              <a:t> the </a:t>
            </a:r>
            <a:r>
              <a:rPr lang="fr-BE" err="1"/>
              <a:t>comprehension</a:t>
            </a:r>
            <a:r>
              <a:rPr lang="fr-BE"/>
              <a:t> of long and </a:t>
            </a:r>
            <a:r>
              <a:rPr lang="fr-BE" err="1"/>
              <a:t>complex</a:t>
            </a:r>
            <a:r>
              <a:rPr lang="fr-BE"/>
              <a:t> sentences </a:t>
            </a:r>
            <a:r>
              <a:rPr lang="fr-BE" err="1"/>
              <a:t>requiring</a:t>
            </a:r>
            <a:r>
              <a:rPr lang="fr-BE"/>
              <a:t> the mobilisation of memory </a:t>
            </a:r>
            <a:r>
              <a:rPr lang="fr-BE" err="1"/>
              <a:t>resources</a:t>
            </a:r>
            <a:r>
              <a:rPr lang="fr-BE"/>
              <a:t>.</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72483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7415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0342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cap="none">
                <a:solidFill>
                  <a:srgbClr val="000000"/>
                </a:solidFill>
                <a:effectLst/>
                <a:latin typeface="Arial"/>
                <a:ea typeface="Arial"/>
                <a:cs typeface="Arial"/>
                <a:sym typeface="Arial"/>
              </a:rPr>
              <a:t>As we have just seen, the roles of transmitter and receiver are strongly impacted by the intellectual disability itself, which affects the message and the way it is transmitted. Since intellectual disability is often associated with sensory and motor impairments, the means of communication (verbal, gestural or tactile) and the code (gestures, pictograms, blinking, verbal code) used will also be determined by the person's characteristics. </a:t>
            </a:r>
            <a:endParaRPr lang="fr-FR" sz="1100" b="0" i="0" u="none" strike="noStrike" cap="none">
              <a:solidFill>
                <a:srgbClr val="000000"/>
              </a:solidFill>
              <a:effectLst/>
              <a:latin typeface="Arial"/>
              <a:ea typeface="Arial"/>
              <a:cs typeface="Arial"/>
              <a:sym typeface="Arial"/>
            </a:endParaRP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3567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b="1" u="sng" err="1"/>
              <a:t>Anatomical</a:t>
            </a:r>
            <a:r>
              <a:rPr lang="fr-BE" b="1" u="sng"/>
              <a:t> structures and </a:t>
            </a:r>
            <a:r>
              <a:rPr lang="fr-BE" b="1" u="sng" err="1"/>
              <a:t>speeh</a:t>
            </a:r>
            <a:r>
              <a:rPr lang="fr-BE" b="1" u="sng"/>
              <a:t> and </a:t>
            </a:r>
            <a:r>
              <a:rPr lang="fr-BE" b="1" u="sng" err="1"/>
              <a:t>language</a:t>
            </a:r>
            <a:r>
              <a:rPr lang="fr-BE" b="1" u="sng"/>
              <a:t> production</a:t>
            </a:r>
          </a:p>
          <a:p>
            <a:pPr marL="0" lvl="0" indent="0" algn="l" rtl="0">
              <a:spcBef>
                <a:spcPts val="0"/>
              </a:spcBef>
              <a:spcAft>
                <a:spcPts val="0"/>
              </a:spcAft>
              <a:buNone/>
            </a:pPr>
            <a:endParaRPr lang="fr-BE" b="0" u="sng"/>
          </a:p>
          <a:p>
            <a:pPr marL="0" lvl="0" indent="0" algn="l" rtl="0">
              <a:spcBef>
                <a:spcPts val="0"/>
              </a:spcBef>
              <a:spcAft>
                <a:spcPts val="0"/>
              </a:spcAft>
              <a:buNone/>
            </a:pPr>
            <a:r>
              <a:rPr lang="fr-BE" b="0" u="sng"/>
              <a:t>Facial </a:t>
            </a:r>
            <a:r>
              <a:rPr lang="fr-BE" b="0" u="sng" err="1"/>
              <a:t>morphology</a:t>
            </a:r>
            <a:r>
              <a:rPr lang="fr-BE" b="0" u="sng"/>
              <a:t> </a:t>
            </a:r>
            <a:r>
              <a:rPr lang="fr-BE" err="1"/>
              <a:t>is</a:t>
            </a:r>
            <a:r>
              <a:rPr lang="fr-BE"/>
              <a:t> a direct </a:t>
            </a:r>
            <a:r>
              <a:rPr lang="fr-BE" err="1"/>
              <a:t>consequence</a:t>
            </a:r>
            <a:r>
              <a:rPr lang="fr-BE"/>
              <a:t> of </a:t>
            </a:r>
            <a:r>
              <a:rPr lang="fr-BE" err="1"/>
              <a:t>chromosomal</a:t>
            </a:r>
            <a:r>
              <a:rPr lang="fr-BE"/>
              <a:t> aberration (triplication of chromosome 21).</a:t>
            </a:r>
          </a:p>
          <a:p>
            <a:pPr marL="0" lvl="0" indent="0" algn="l" rtl="0">
              <a:spcBef>
                <a:spcPts val="0"/>
              </a:spcBef>
              <a:spcAft>
                <a:spcPts val="0"/>
              </a:spcAft>
              <a:buNone/>
            </a:pPr>
            <a:endParaRPr lang="fr-BE"/>
          </a:p>
          <a:p>
            <a:pPr marL="0" lvl="0" indent="0" algn="l" rtl="0">
              <a:spcBef>
                <a:spcPts val="0"/>
              </a:spcBef>
              <a:spcAft>
                <a:spcPts val="0"/>
              </a:spcAft>
              <a:buNone/>
            </a:pPr>
            <a:r>
              <a:rPr lang="fr-BE" u="sng"/>
              <a:t>The </a:t>
            </a:r>
            <a:r>
              <a:rPr lang="fr-BE" u="sng" err="1"/>
              <a:t>tongue</a:t>
            </a:r>
            <a:r>
              <a:rPr lang="fr-BE" u="sng"/>
              <a:t> </a:t>
            </a:r>
            <a:r>
              <a:rPr lang="fr-BE" err="1"/>
              <a:t>is</a:t>
            </a:r>
            <a:r>
              <a:rPr lang="fr-BE"/>
              <a:t> large, </a:t>
            </a:r>
            <a:r>
              <a:rPr lang="fr-BE" err="1"/>
              <a:t>fissured</a:t>
            </a:r>
            <a:r>
              <a:rPr lang="fr-BE"/>
              <a:t> and </a:t>
            </a:r>
            <a:r>
              <a:rPr lang="fr-BE" err="1"/>
              <a:t>hypotonic</a:t>
            </a:r>
            <a:r>
              <a:rPr lang="fr-BE"/>
              <a:t>. It </a:t>
            </a:r>
            <a:r>
              <a:rPr lang="fr-BE" err="1"/>
              <a:t>is</a:t>
            </a:r>
            <a:r>
              <a:rPr lang="fr-BE"/>
              <a:t> </a:t>
            </a:r>
            <a:r>
              <a:rPr lang="fr-BE" err="1"/>
              <a:t>often</a:t>
            </a:r>
            <a:r>
              <a:rPr lang="fr-BE"/>
              <a:t> spread out </a:t>
            </a:r>
            <a:r>
              <a:rPr lang="fr-BE" err="1"/>
              <a:t>between</a:t>
            </a:r>
            <a:r>
              <a:rPr lang="fr-BE"/>
              <a:t> the dental arches or protrudes </a:t>
            </a:r>
            <a:r>
              <a:rPr lang="fr-BE" err="1"/>
              <a:t>from</a:t>
            </a:r>
            <a:r>
              <a:rPr lang="fr-BE"/>
              <a:t> the </a:t>
            </a:r>
            <a:r>
              <a:rPr lang="fr-BE" err="1"/>
              <a:t>mouth</a:t>
            </a:r>
            <a:r>
              <a:rPr lang="fr-BE"/>
              <a:t> (lingual protrusion).</a:t>
            </a:r>
          </a:p>
          <a:p>
            <a:pPr marL="0" lvl="0" indent="0" algn="l" rtl="0">
              <a:spcBef>
                <a:spcPts val="0"/>
              </a:spcBef>
              <a:spcAft>
                <a:spcPts val="0"/>
              </a:spcAft>
              <a:buNone/>
            </a:pPr>
            <a:endParaRPr lang="fr-BE"/>
          </a:p>
          <a:p>
            <a:pPr marL="0" lvl="0" indent="0" algn="l" rtl="0">
              <a:spcBef>
                <a:spcPts val="0"/>
              </a:spcBef>
              <a:spcAft>
                <a:spcPts val="0"/>
              </a:spcAft>
              <a:buNone/>
            </a:pPr>
            <a:r>
              <a:rPr lang="fr-BE" u="sng"/>
              <a:t>The </a:t>
            </a:r>
            <a:r>
              <a:rPr lang="fr-BE" u="sng" err="1"/>
              <a:t>lips</a:t>
            </a:r>
            <a:r>
              <a:rPr lang="fr-BE" u="sng"/>
              <a:t> </a:t>
            </a:r>
            <a:r>
              <a:rPr lang="fr-BE"/>
              <a:t>are </a:t>
            </a:r>
            <a:r>
              <a:rPr lang="fr-BE" err="1"/>
              <a:t>often</a:t>
            </a:r>
            <a:r>
              <a:rPr lang="fr-BE"/>
              <a:t> dry and </a:t>
            </a:r>
            <a:r>
              <a:rPr lang="fr-BE" err="1"/>
              <a:t>cracked</a:t>
            </a:r>
            <a:endParaRPr lang="fr-BE"/>
          </a:p>
          <a:p>
            <a:pPr marL="0" lvl="0" indent="0" algn="l" rtl="0">
              <a:spcBef>
                <a:spcPts val="0"/>
              </a:spcBef>
              <a:spcAft>
                <a:spcPts val="0"/>
              </a:spcAft>
              <a:buNone/>
            </a:pPr>
            <a:r>
              <a:rPr lang="fr-BE"/>
              <a:t>The corners of the </a:t>
            </a:r>
            <a:r>
              <a:rPr lang="fr-BE" err="1"/>
              <a:t>mouth</a:t>
            </a:r>
            <a:r>
              <a:rPr lang="fr-BE"/>
              <a:t> </a:t>
            </a:r>
            <a:r>
              <a:rPr lang="fr-BE" err="1"/>
              <a:t>may</a:t>
            </a:r>
            <a:r>
              <a:rPr lang="fr-BE"/>
              <a:t> </a:t>
            </a:r>
            <a:r>
              <a:rPr lang="fr-BE" err="1"/>
              <a:t>develop</a:t>
            </a:r>
            <a:r>
              <a:rPr lang="fr-BE"/>
              <a:t> persistent perlage, i.e. dry, </a:t>
            </a:r>
            <a:r>
              <a:rPr lang="fr-BE" err="1"/>
              <a:t>reddish</a:t>
            </a:r>
            <a:r>
              <a:rPr lang="fr-BE"/>
              <a:t> </a:t>
            </a:r>
            <a:r>
              <a:rPr lang="fr-BE" err="1"/>
              <a:t>ulcers</a:t>
            </a:r>
            <a:r>
              <a:rPr lang="fr-BE"/>
              <a:t> </a:t>
            </a:r>
            <a:r>
              <a:rPr lang="fr-BE" err="1"/>
              <a:t>that</a:t>
            </a:r>
            <a:r>
              <a:rPr lang="fr-BE"/>
              <a:t> can </a:t>
            </a:r>
            <a:r>
              <a:rPr lang="fr-BE" err="1"/>
              <a:t>make</a:t>
            </a:r>
            <a:r>
              <a:rPr lang="fr-BE"/>
              <a:t> </a:t>
            </a:r>
            <a:r>
              <a:rPr lang="fr-BE" err="1"/>
              <a:t>lip</a:t>
            </a:r>
            <a:r>
              <a:rPr lang="fr-BE"/>
              <a:t> </a:t>
            </a:r>
            <a:r>
              <a:rPr lang="fr-BE" err="1"/>
              <a:t>movements</a:t>
            </a:r>
            <a:r>
              <a:rPr lang="fr-BE"/>
              <a:t> </a:t>
            </a:r>
            <a:r>
              <a:rPr lang="fr-BE" err="1"/>
              <a:t>difficult</a:t>
            </a: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a:t>As </a:t>
            </a:r>
            <a:r>
              <a:rPr lang="fr-BE" err="1"/>
              <a:t>already</a:t>
            </a:r>
            <a:r>
              <a:rPr lang="fr-BE"/>
              <a:t> </a:t>
            </a:r>
            <a:r>
              <a:rPr lang="fr-BE" err="1"/>
              <a:t>mentioned</a:t>
            </a:r>
            <a:r>
              <a:rPr lang="fr-BE"/>
              <a:t>, the </a:t>
            </a:r>
            <a:r>
              <a:rPr lang="fr-BE" err="1"/>
              <a:t>tongue</a:t>
            </a:r>
            <a:r>
              <a:rPr lang="fr-BE"/>
              <a:t> </a:t>
            </a:r>
            <a:r>
              <a:rPr lang="fr-BE" err="1"/>
              <a:t>is</a:t>
            </a:r>
            <a:r>
              <a:rPr lang="fr-BE"/>
              <a:t> </a:t>
            </a:r>
            <a:r>
              <a:rPr lang="fr-BE" err="1"/>
              <a:t>often</a:t>
            </a:r>
            <a:r>
              <a:rPr lang="fr-BE"/>
              <a:t> </a:t>
            </a:r>
            <a:r>
              <a:rPr lang="fr-BE" err="1"/>
              <a:t>much</a:t>
            </a:r>
            <a:r>
              <a:rPr lang="fr-BE"/>
              <a:t> </a:t>
            </a:r>
            <a:r>
              <a:rPr lang="fr-BE" err="1"/>
              <a:t>larger</a:t>
            </a:r>
            <a:r>
              <a:rPr lang="fr-BE"/>
              <a:t> </a:t>
            </a:r>
            <a:r>
              <a:rPr lang="fr-BE" err="1"/>
              <a:t>than</a:t>
            </a:r>
            <a:r>
              <a:rPr lang="fr-BE"/>
              <a:t> the </a:t>
            </a:r>
            <a:r>
              <a:rPr lang="fr-BE" err="1"/>
              <a:t>narrow</a:t>
            </a:r>
            <a:r>
              <a:rPr lang="fr-BE"/>
              <a:t> </a:t>
            </a:r>
            <a:r>
              <a:rPr lang="fr-BE" err="1"/>
              <a:t>maxilla</a:t>
            </a:r>
            <a:r>
              <a:rPr lang="fr-BE"/>
              <a:t>. </a:t>
            </a:r>
            <a:r>
              <a:rPr lang="fr-BE" err="1"/>
              <a:t>We</a:t>
            </a:r>
            <a:r>
              <a:rPr lang="fr-BE"/>
              <a:t> </a:t>
            </a:r>
            <a:r>
              <a:rPr lang="fr-BE" err="1"/>
              <a:t>therefore</a:t>
            </a:r>
            <a:r>
              <a:rPr lang="fr-BE"/>
              <a:t> </a:t>
            </a:r>
            <a:r>
              <a:rPr lang="fr-BE" err="1"/>
              <a:t>speak</a:t>
            </a:r>
            <a:r>
              <a:rPr lang="fr-BE"/>
              <a:t> of relative </a:t>
            </a:r>
            <a:r>
              <a:rPr lang="fr-BE" err="1"/>
              <a:t>macroglossia</a:t>
            </a:r>
            <a:r>
              <a:rPr lang="fr-BE"/>
              <a:t>.</a:t>
            </a:r>
          </a:p>
          <a:p>
            <a:pPr marL="0" lvl="0" indent="0" algn="l" rtl="0">
              <a:spcBef>
                <a:spcPts val="0"/>
              </a:spcBef>
              <a:spcAft>
                <a:spcPts val="0"/>
              </a:spcAft>
              <a:buNone/>
            </a:pPr>
            <a:r>
              <a:rPr lang="fr-BE"/>
              <a:t>This </a:t>
            </a:r>
            <a:r>
              <a:rPr lang="fr-BE" err="1"/>
              <a:t>low</a:t>
            </a:r>
            <a:r>
              <a:rPr lang="fr-BE"/>
              <a:t>, </a:t>
            </a:r>
            <a:r>
              <a:rPr lang="fr-BE" err="1"/>
              <a:t>hypotonic</a:t>
            </a:r>
            <a:r>
              <a:rPr lang="fr-BE"/>
              <a:t> </a:t>
            </a:r>
            <a:r>
              <a:rPr lang="fr-BE" err="1"/>
              <a:t>tongue</a:t>
            </a:r>
            <a:r>
              <a:rPr lang="fr-BE"/>
              <a:t> </a:t>
            </a:r>
            <a:r>
              <a:rPr lang="fr-BE" err="1"/>
              <a:t>coupled</a:t>
            </a:r>
            <a:r>
              <a:rPr lang="fr-BE"/>
              <a:t> </a:t>
            </a:r>
            <a:r>
              <a:rPr lang="fr-BE" err="1"/>
              <a:t>with</a:t>
            </a:r>
            <a:r>
              <a:rPr lang="fr-BE"/>
              <a:t> labial </a:t>
            </a:r>
            <a:r>
              <a:rPr lang="fr-BE" err="1"/>
              <a:t>hypotonia</a:t>
            </a:r>
            <a:r>
              <a:rPr lang="fr-BE"/>
              <a:t> </a:t>
            </a:r>
            <a:r>
              <a:rPr lang="fr-BE" err="1"/>
              <a:t>increases</a:t>
            </a:r>
            <a:r>
              <a:rPr lang="fr-BE"/>
              <a:t> the </a:t>
            </a:r>
            <a:r>
              <a:rPr lang="fr-BE" err="1"/>
              <a:t>tendency</a:t>
            </a:r>
            <a:r>
              <a:rPr lang="fr-BE"/>
              <a:t> for lingual interposition </a:t>
            </a:r>
            <a:r>
              <a:rPr lang="fr-BE" err="1"/>
              <a:t>between</a:t>
            </a:r>
            <a:r>
              <a:rPr lang="fr-BE"/>
              <a:t> the </a:t>
            </a:r>
            <a:r>
              <a:rPr lang="fr-BE" err="1"/>
              <a:t>teeth</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a:t>At the </a:t>
            </a:r>
            <a:r>
              <a:rPr lang="fr-BE" err="1"/>
              <a:t>same</a:t>
            </a:r>
            <a:r>
              <a:rPr lang="fr-BE"/>
              <a:t> time, people </a:t>
            </a:r>
            <a:r>
              <a:rPr lang="fr-BE" err="1"/>
              <a:t>with</a:t>
            </a:r>
            <a:r>
              <a:rPr lang="fr-BE"/>
              <a:t> </a:t>
            </a:r>
            <a:r>
              <a:rPr lang="fr-BE" err="1"/>
              <a:t>Down's</a:t>
            </a:r>
            <a:r>
              <a:rPr lang="fr-BE"/>
              <a:t> syndrome </a:t>
            </a:r>
            <a:r>
              <a:rPr lang="fr-BE" err="1"/>
              <a:t>react</a:t>
            </a:r>
            <a:r>
              <a:rPr lang="fr-BE"/>
              <a:t> </a:t>
            </a:r>
            <a:r>
              <a:rPr lang="fr-BE" err="1"/>
              <a:t>differently</a:t>
            </a:r>
            <a:r>
              <a:rPr lang="fr-BE"/>
              <a:t> to stimuli in the oral </a:t>
            </a:r>
            <a:r>
              <a:rPr lang="fr-BE" err="1"/>
              <a:t>cavity</a:t>
            </a:r>
            <a:r>
              <a:rPr lang="fr-BE"/>
              <a:t>. </a:t>
            </a:r>
            <a:r>
              <a:rPr lang="fr-BE" err="1"/>
              <a:t>We</a:t>
            </a:r>
            <a:r>
              <a:rPr lang="fr-BE"/>
              <a:t> observe :</a:t>
            </a:r>
          </a:p>
          <a:p>
            <a:pPr marL="0" lvl="0" indent="0" algn="l" rtl="0">
              <a:spcBef>
                <a:spcPts val="0"/>
              </a:spcBef>
              <a:spcAft>
                <a:spcPts val="0"/>
              </a:spcAft>
              <a:buNone/>
            </a:pPr>
            <a:r>
              <a:rPr lang="fr-BE" err="1"/>
              <a:t>slowness</a:t>
            </a:r>
            <a:r>
              <a:rPr lang="fr-BE"/>
              <a:t> of </a:t>
            </a:r>
            <a:r>
              <a:rPr lang="fr-BE" err="1"/>
              <a:t>reactivity</a:t>
            </a:r>
            <a:endParaRPr lang="fr-BE"/>
          </a:p>
          <a:p>
            <a:pPr marL="0" lvl="0" indent="0" algn="l" rtl="0">
              <a:spcBef>
                <a:spcPts val="0"/>
              </a:spcBef>
              <a:spcAft>
                <a:spcPts val="0"/>
              </a:spcAft>
              <a:buNone/>
            </a:pPr>
            <a:r>
              <a:rPr lang="fr-BE" err="1"/>
              <a:t>difficulty</a:t>
            </a:r>
            <a:r>
              <a:rPr lang="fr-BE"/>
              <a:t> locating stimuli or </a:t>
            </a:r>
            <a:r>
              <a:rPr lang="fr-BE" err="1"/>
              <a:t>expressing</a:t>
            </a:r>
            <a:r>
              <a:rPr lang="fr-BE"/>
              <a:t> pain</a:t>
            </a:r>
          </a:p>
          <a:p>
            <a:pPr marL="0" lvl="0" indent="0" algn="l" rtl="0">
              <a:spcBef>
                <a:spcPts val="0"/>
              </a:spcBef>
              <a:spcAft>
                <a:spcPts val="0"/>
              </a:spcAft>
              <a:buNone/>
            </a:pP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u="sng"/>
              <a:t>Dental anomalies </a:t>
            </a:r>
            <a:r>
              <a:rPr lang="fr-BE"/>
              <a:t>are </a:t>
            </a:r>
            <a:r>
              <a:rPr lang="fr-BE" err="1"/>
              <a:t>often</a:t>
            </a:r>
            <a:r>
              <a:rPr lang="fr-BE"/>
              <a:t> </a:t>
            </a:r>
            <a:r>
              <a:rPr lang="fr-BE" err="1"/>
              <a:t>present</a:t>
            </a:r>
            <a:r>
              <a:rPr lang="fr-BE"/>
              <a:t>:</a:t>
            </a:r>
          </a:p>
          <a:p>
            <a:pPr marL="0" lvl="0" indent="0" algn="l" rtl="0">
              <a:spcBef>
                <a:spcPts val="0"/>
              </a:spcBef>
              <a:spcAft>
                <a:spcPts val="0"/>
              </a:spcAft>
              <a:buNone/>
            </a:pPr>
            <a:r>
              <a:rPr lang="fr-BE"/>
              <a:t>- malpositions</a:t>
            </a:r>
          </a:p>
          <a:p>
            <a:pPr marL="0" lvl="0" indent="0" algn="l" rtl="0">
              <a:spcBef>
                <a:spcPts val="0"/>
              </a:spcBef>
              <a:spcAft>
                <a:spcPts val="0"/>
              </a:spcAft>
              <a:buNone/>
            </a:pPr>
            <a:r>
              <a:rPr lang="fr-BE"/>
              <a:t>- </a:t>
            </a:r>
            <a:r>
              <a:rPr lang="fr-BE" err="1"/>
              <a:t>incomplete</a:t>
            </a:r>
            <a:r>
              <a:rPr lang="fr-BE"/>
              <a:t> </a:t>
            </a:r>
            <a:r>
              <a:rPr lang="fr-BE" err="1"/>
              <a:t>adult</a:t>
            </a:r>
            <a:r>
              <a:rPr lang="fr-BE"/>
              <a:t> dentition</a:t>
            </a:r>
          </a:p>
          <a:p>
            <a:pPr marL="0" lvl="0" indent="0" algn="l" rtl="0">
              <a:spcBef>
                <a:spcPts val="0"/>
              </a:spcBef>
              <a:spcAft>
                <a:spcPts val="0"/>
              </a:spcAft>
              <a:buNone/>
            </a:pPr>
            <a:r>
              <a:rPr lang="fr-BE"/>
              <a:t>as </a:t>
            </a:r>
            <a:r>
              <a:rPr lang="fr-BE" err="1"/>
              <a:t>well</a:t>
            </a:r>
            <a:r>
              <a:rPr lang="fr-BE"/>
              <a:t> as </a:t>
            </a:r>
            <a:r>
              <a:rPr lang="fr-BE" err="1"/>
              <a:t>jaw</a:t>
            </a:r>
            <a:r>
              <a:rPr lang="fr-BE"/>
              <a:t> </a:t>
            </a:r>
            <a:r>
              <a:rPr lang="fr-BE" err="1"/>
              <a:t>deformity</a:t>
            </a:r>
            <a:r>
              <a:rPr lang="fr-BE"/>
              <a:t> </a:t>
            </a:r>
            <a:r>
              <a:rPr lang="fr-BE" err="1"/>
              <a:t>resulting</a:t>
            </a:r>
            <a:r>
              <a:rPr lang="fr-BE"/>
              <a:t> in a </a:t>
            </a:r>
            <a:r>
              <a:rPr lang="fr-BE" err="1"/>
              <a:t>narrowing</a:t>
            </a:r>
            <a:r>
              <a:rPr lang="fr-BE"/>
              <a:t> of the </a:t>
            </a:r>
            <a:r>
              <a:rPr lang="fr-BE" err="1"/>
              <a:t>maxilla</a:t>
            </a:r>
            <a:r>
              <a:rPr lang="fr-BE"/>
              <a:t> (</a:t>
            </a:r>
            <a:r>
              <a:rPr lang="fr-BE" err="1"/>
              <a:t>which</a:t>
            </a:r>
            <a:r>
              <a:rPr lang="fr-BE"/>
              <a:t> </a:t>
            </a:r>
            <a:r>
              <a:rPr lang="fr-BE" err="1"/>
              <a:t>makes</a:t>
            </a:r>
            <a:r>
              <a:rPr lang="fr-BE"/>
              <a:t> </a:t>
            </a:r>
            <a:r>
              <a:rPr lang="fr-BE" err="1"/>
              <a:t>it</a:t>
            </a:r>
            <a:r>
              <a:rPr lang="fr-BE"/>
              <a:t> </a:t>
            </a:r>
            <a:r>
              <a:rPr lang="fr-BE" err="1"/>
              <a:t>even</a:t>
            </a:r>
            <a:r>
              <a:rPr lang="fr-BE"/>
              <a:t> more </a:t>
            </a:r>
            <a:r>
              <a:rPr lang="fr-BE" err="1"/>
              <a:t>difficult</a:t>
            </a:r>
            <a:r>
              <a:rPr lang="fr-BE"/>
              <a:t> to </a:t>
            </a:r>
            <a:r>
              <a:rPr lang="fr-BE" err="1"/>
              <a:t>hold</a:t>
            </a:r>
            <a:r>
              <a:rPr lang="fr-BE"/>
              <a:t> the </a:t>
            </a:r>
            <a:r>
              <a:rPr lang="fr-BE" err="1"/>
              <a:t>tongue</a:t>
            </a:r>
            <a:r>
              <a:rPr lang="fr-BE"/>
              <a:t> in the </a:t>
            </a:r>
            <a:r>
              <a:rPr lang="fr-BE" err="1"/>
              <a:t>mouth</a:t>
            </a:r>
            <a:r>
              <a:rPr lang="fr-BE"/>
              <a:t>).</a:t>
            </a:r>
          </a:p>
          <a:p>
            <a:pPr marL="0" lvl="0" indent="0" algn="l" rtl="0">
              <a:spcBef>
                <a:spcPts val="0"/>
              </a:spcBef>
              <a:spcAft>
                <a:spcPts val="0"/>
              </a:spcAft>
              <a:buNone/>
            </a:pPr>
            <a:endParaRPr lang="fr-BE"/>
          </a:p>
          <a:p>
            <a:pPr marL="0" lvl="0" indent="0" algn="l" rtl="0">
              <a:spcBef>
                <a:spcPts val="0"/>
              </a:spcBef>
              <a:spcAft>
                <a:spcPts val="0"/>
              </a:spcAft>
              <a:buNone/>
            </a:pPr>
            <a:endParaRPr lang="fr-BE"/>
          </a:p>
          <a:p>
            <a:pPr marL="0" lvl="0" indent="0" algn="l" rtl="0">
              <a:spcBef>
                <a:spcPts val="0"/>
              </a:spcBef>
              <a:spcAft>
                <a:spcPts val="0"/>
              </a:spcAft>
              <a:buNone/>
            </a:pPr>
            <a:r>
              <a:rPr lang="fr-BE" u="sng"/>
              <a:t>The </a:t>
            </a:r>
            <a:r>
              <a:rPr lang="fr-BE" u="sng" err="1"/>
              <a:t>tonsils</a:t>
            </a:r>
            <a:r>
              <a:rPr lang="fr-BE" u="sng"/>
              <a:t> </a:t>
            </a:r>
            <a:r>
              <a:rPr lang="fr-BE"/>
              <a:t>are </a:t>
            </a:r>
            <a:r>
              <a:rPr lang="fr-BE" err="1"/>
              <a:t>often</a:t>
            </a:r>
            <a:r>
              <a:rPr lang="fr-BE"/>
              <a:t> </a:t>
            </a:r>
            <a:r>
              <a:rPr lang="fr-BE" err="1"/>
              <a:t>enlarged</a:t>
            </a:r>
            <a:r>
              <a:rPr lang="fr-BE"/>
              <a:t>, as are the </a:t>
            </a:r>
            <a:r>
              <a:rPr lang="fr-BE" err="1"/>
              <a:t>vegetations</a:t>
            </a:r>
            <a:r>
              <a:rPr lang="fr-BE"/>
              <a:t>, </a:t>
            </a:r>
            <a:r>
              <a:rPr lang="fr-BE" err="1"/>
              <a:t>which</a:t>
            </a:r>
            <a:r>
              <a:rPr lang="fr-BE"/>
              <a:t> </a:t>
            </a:r>
            <a:r>
              <a:rPr lang="fr-BE" err="1"/>
              <a:t>give</a:t>
            </a:r>
            <a:r>
              <a:rPr lang="fr-BE"/>
              <a:t> a </a:t>
            </a:r>
            <a:r>
              <a:rPr lang="fr-BE" err="1"/>
              <a:t>strong</a:t>
            </a:r>
            <a:r>
              <a:rPr lang="fr-BE"/>
              <a:t> nasal </a:t>
            </a:r>
            <a:r>
              <a:rPr lang="fr-BE" err="1"/>
              <a:t>sound</a:t>
            </a:r>
            <a:r>
              <a:rPr lang="fr-BE"/>
              <a:t> to speech but </a:t>
            </a:r>
            <a:r>
              <a:rPr lang="fr-BE" err="1"/>
              <a:t>also</a:t>
            </a:r>
            <a:r>
              <a:rPr lang="fr-BE"/>
              <a:t> encourage </a:t>
            </a:r>
            <a:r>
              <a:rPr lang="fr-BE" err="1"/>
              <a:t>repeated</a:t>
            </a:r>
            <a:r>
              <a:rPr lang="fr-BE"/>
              <a:t> infections.</a:t>
            </a:r>
          </a:p>
          <a:p>
            <a:pPr marL="0" lvl="0" indent="0" algn="l" rtl="0">
              <a:spcBef>
                <a:spcPts val="0"/>
              </a:spcBef>
              <a:spcAft>
                <a:spcPts val="0"/>
              </a:spcAft>
              <a:buNone/>
            </a:pPr>
            <a:r>
              <a:rPr lang="fr-BE" err="1"/>
              <a:t>These</a:t>
            </a:r>
            <a:r>
              <a:rPr lang="fr-BE"/>
              <a:t> </a:t>
            </a:r>
            <a:r>
              <a:rPr lang="fr-BE" err="1"/>
              <a:t>frequent</a:t>
            </a:r>
            <a:r>
              <a:rPr lang="fr-BE"/>
              <a:t> </a:t>
            </a:r>
            <a:r>
              <a:rPr lang="fr-BE" err="1"/>
              <a:t>otorhinolaryngologic</a:t>
            </a:r>
            <a:r>
              <a:rPr lang="fr-BE"/>
              <a:t> infections and the </a:t>
            </a:r>
            <a:r>
              <a:rPr lang="fr-BE" err="1"/>
              <a:t>frequent</a:t>
            </a:r>
            <a:r>
              <a:rPr lang="fr-BE"/>
              <a:t> </a:t>
            </a:r>
            <a:r>
              <a:rPr lang="fr-BE" err="1"/>
              <a:t>ear</a:t>
            </a:r>
            <a:r>
              <a:rPr lang="fr-BE"/>
              <a:t> infections </a:t>
            </a:r>
            <a:r>
              <a:rPr lang="fr-BE" err="1"/>
              <a:t>they</a:t>
            </a:r>
            <a:r>
              <a:rPr lang="fr-BE"/>
              <a:t> cause can have an impact on a </a:t>
            </a:r>
            <a:r>
              <a:rPr lang="fr-BE" err="1"/>
              <a:t>person's</a:t>
            </a:r>
            <a:r>
              <a:rPr lang="fr-BE"/>
              <a:t> </a:t>
            </a:r>
            <a:r>
              <a:rPr lang="fr-BE" err="1"/>
              <a:t>hearing</a:t>
            </a:r>
            <a:r>
              <a:rPr lang="fr-BE"/>
              <a:t>.</a:t>
            </a:r>
          </a:p>
          <a:p>
            <a:pPr marL="0" lvl="0" indent="0" algn="l" rtl="0">
              <a:spcBef>
                <a:spcPts val="0"/>
              </a:spcBef>
              <a:spcAft>
                <a:spcPts val="0"/>
              </a:spcAft>
              <a:buNone/>
            </a:pPr>
            <a:endParaRPr lang="fr-BE"/>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fr-BE" b="1" u="sng"/>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b="1" u="sng" err="1"/>
              <a:t>Auditory</a:t>
            </a:r>
            <a:r>
              <a:rPr lang="fr-BE" b="1" u="sng"/>
              <a:t> </a:t>
            </a:r>
            <a:r>
              <a:rPr lang="fr-BE" b="1" u="sng" err="1"/>
              <a:t>deficit</a:t>
            </a:r>
            <a:r>
              <a:rPr lang="fr-BE" b="1" u="sng"/>
              <a:t> and </a:t>
            </a:r>
            <a:r>
              <a:rPr lang="fr-BE" b="1" u="sng" err="1"/>
              <a:t>speeh</a:t>
            </a:r>
            <a:r>
              <a:rPr lang="fr-BE" b="1" u="sng"/>
              <a:t> and </a:t>
            </a:r>
            <a:r>
              <a:rPr lang="fr-BE" b="1" u="sng" err="1"/>
              <a:t>language</a:t>
            </a:r>
            <a:r>
              <a:rPr lang="fr-BE" b="1" u="sng"/>
              <a:t> </a:t>
            </a:r>
            <a:r>
              <a:rPr lang="fr-BE" b="1" u="sng" err="1"/>
              <a:t>comprehension</a:t>
            </a:r>
            <a:endParaRPr lang="fr-BE" b="1" u="sng"/>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b="0" u="none" err="1"/>
              <a:t>Hearing</a:t>
            </a:r>
            <a:r>
              <a:rPr lang="fr-BE" b="0" u="none"/>
              <a:t> </a:t>
            </a:r>
            <a:r>
              <a:rPr lang="fr-BE" b="0" u="none" err="1"/>
              <a:t>loss</a:t>
            </a:r>
            <a:r>
              <a:rPr lang="fr-BE" b="0" u="none"/>
              <a:t> </a:t>
            </a:r>
            <a:r>
              <a:rPr lang="fr-BE" b="0" u="none" err="1"/>
              <a:t>occurs</a:t>
            </a:r>
            <a:r>
              <a:rPr lang="fr-BE" b="0" u="none"/>
              <a:t> in </a:t>
            </a:r>
            <a:r>
              <a:rPr lang="fr-BE" b="0" u="none" err="1"/>
              <a:t>around</a:t>
            </a:r>
            <a:r>
              <a:rPr lang="fr-BE" b="0" u="none"/>
              <a:t> 2/3 of </a:t>
            </a:r>
            <a:r>
              <a:rPr lang="fr-BE" b="0" u="none" err="1"/>
              <a:t>individuals</a:t>
            </a:r>
            <a:r>
              <a:rPr lang="fr-BE" b="0" u="none"/>
              <a:t>. It can </a:t>
            </a:r>
            <a:r>
              <a:rPr lang="fr-BE" b="0" u="none" err="1"/>
              <a:t>be</a:t>
            </a:r>
            <a:r>
              <a:rPr lang="fr-BE" b="0" u="none"/>
              <a:t> </a:t>
            </a:r>
            <a:r>
              <a:rPr lang="fr-BE" b="0" u="none" err="1"/>
              <a:t>mild</a:t>
            </a:r>
            <a:r>
              <a:rPr lang="fr-BE" b="0" u="none"/>
              <a:t> to </a:t>
            </a:r>
            <a:r>
              <a:rPr lang="fr-BE" b="0" u="none" err="1"/>
              <a:t>moderate</a:t>
            </a:r>
            <a:r>
              <a:rPr lang="fr-BE" b="0" u="none"/>
              <a:t>, uni or </a:t>
            </a:r>
            <a:r>
              <a:rPr lang="fr-BE" b="0" u="none" err="1"/>
              <a:t>bilateral</a:t>
            </a:r>
            <a:r>
              <a:rPr lang="fr-BE" b="0" u="none"/>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b="0" u="none"/>
              <a:t>It </a:t>
            </a:r>
            <a:r>
              <a:rPr lang="fr-BE" b="0" u="none" err="1"/>
              <a:t>may</a:t>
            </a:r>
            <a:r>
              <a:rPr lang="fr-BE" b="0" u="none"/>
              <a:t> </a:t>
            </a:r>
            <a:r>
              <a:rPr lang="fr-BE" b="0" u="none" err="1"/>
              <a:t>partly</a:t>
            </a:r>
            <a:r>
              <a:rPr lang="fr-BE" b="0" u="none"/>
              <a:t> </a:t>
            </a:r>
            <a:r>
              <a:rPr lang="fr-BE" b="0" u="none" err="1"/>
              <a:t>explain</a:t>
            </a:r>
            <a:r>
              <a:rPr lang="fr-BE" b="0" u="none"/>
              <a:t> the speech </a:t>
            </a:r>
            <a:r>
              <a:rPr lang="fr-BE" b="0" u="none" err="1"/>
              <a:t>problems</a:t>
            </a:r>
            <a:r>
              <a:rPr lang="fr-BE" b="0" u="none"/>
              <a:t> </a:t>
            </a:r>
            <a:r>
              <a:rPr lang="fr-BE" b="0" u="none" err="1"/>
              <a:t>observed</a:t>
            </a:r>
            <a:r>
              <a:rPr lang="fr-BE" b="0" u="none"/>
              <a:t> in the syndrome.</a:t>
            </a: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6592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BE" b="1" u="sng" dirty="0"/>
              <a:t>Lexical level</a:t>
            </a:r>
          </a:p>
          <a:p>
            <a:pPr marL="0" lvl="0" indent="0" algn="l" rtl="0">
              <a:spcBef>
                <a:spcPts val="0"/>
              </a:spcBef>
              <a:spcAft>
                <a:spcPts val="0"/>
              </a:spcAft>
              <a:buNone/>
            </a:pPr>
            <a:endParaRPr lang="nl-BE" dirty="0"/>
          </a:p>
          <a:p>
            <a:pPr marL="0" lvl="0" indent="0" algn="l" rtl="0">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We can observe a reduced lexicon in terms of both number of words and semantic features associated with these words (e.g. problems in building categories or generalization of names to similar items in a same category)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discrepancies with neuro-typical infants start to appear as early as the first month of life. These initial gaps will have a major impact on subsequent language and communication development, in which the gap with neuro-typical children will gradually widen in terms of both production and comprehension. Let's note that if autistic features are associated to the IDD condition, the gap between the IDD-autistic person communicational behavior and neurotypical infant communication behavior is much more important.</a:t>
            </a:r>
            <a:endParaRPr lang="fr-BE"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lang="nl-BE" dirty="0"/>
          </a:p>
          <a:p>
            <a:pPr marL="0" lvl="0" indent="0" algn="l" rtl="0">
              <a:spcBef>
                <a:spcPts val="0"/>
              </a:spcBef>
              <a:spcAft>
                <a:spcPts val="0"/>
              </a:spcAft>
              <a:buNone/>
            </a:pPr>
            <a:r>
              <a:rPr lang="fr-BE" b="1" u="sng" dirty="0" err="1"/>
              <a:t>Morphosyntactic</a:t>
            </a:r>
            <a:r>
              <a:rPr lang="fr-BE" b="1" u="sng" dirty="0"/>
              <a:t> </a:t>
            </a:r>
            <a:r>
              <a:rPr lang="fr-BE" b="1" u="sng" dirty="0" err="1"/>
              <a:t>level</a:t>
            </a:r>
            <a:r>
              <a:rPr lang="fr-BE" b="1" u="sng" dirty="0"/>
              <a:t> - Main production </a:t>
            </a:r>
            <a:r>
              <a:rPr lang="fr-BE" b="1" u="sng" dirty="0" err="1"/>
              <a:t>characteristics</a:t>
            </a:r>
            <a:endParaRPr lang="fr-BE" b="1" u="sng" dirty="0"/>
          </a:p>
          <a:p>
            <a:pPr marL="0" lvl="0" indent="0" algn="l" rtl="0">
              <a:spcBef>
                <a:spcPts val="0"/>
              </a:spcBef>
              <a:spcAft>
                <a:spcPts val="0"/>
              </a:spcAft>
              <a:buNone/>
            </a:pPr>
            <a:endParaRPr lang="fr-BE" dirty="0"/>
          </a:p>
          <a:p>
            <a:pPr marL="0" lvl="0" indent="0" algn="l" rtl="0">
              <a:spcBef>
                <a:spcPts val="0"/>
              </a:spcBef>
              <a:spcAft>
                <a:spcPts val="0"/>
              </a:spcAft>
              <a:buNone/>
            </a:pPr>
            <a:r>
              <a:rPr lang="fr-BE" dirty="0" err="1"/>
              <a:t>Complex</a:t>
            </a:r>
            <a:r>
              <a:rPr lang="fr-BE" dirty="0"/>
              <a:t>, </a:t>
            </a:r>
            <a:r>
              <a:rPr lang="fr-BE" dirty="0" err="1"/>
              <a:t>elaborate</a:t>
            </a:r>
            <a:r>
              <a:rPr lang="fr-BE" dirty="0"/>
              <a:t> </a:t>
            </a:r>
            <a:r>
              <a:rPr lang="fr-BE" dirty="0" err="1"/>
              <a:t>syntax</a:t>
            </a:r>
            <a:r>
              <a:rPr lang="fr-BE" dirty="0"/>
              <a:t> not </a:t>
            </a:r>
            <a:r>
              <a:rPr lang="fr-BE" dirty="0" err="1"/>
              <a:t>acquired</a:t>
            </a:r>
            <a:endParaRPr lang="fr-BE" dirty="0"/>
          </a:p>
          <a:p>
            <a:pPr marL="0" lvl="0" indent="0" algn="l" rtl="0">
              <a:spcBef>
                <a:spcPts val="0"/>
              </a:spcBef>
              <a:spcAft>
                <a:spcPts val="0"/>
              </a:spcAft>
              <a:buNone/>
            </a:pPr>
            <a:r>
              <a:rPr lang="fr-BE" dirty="0" err="1"/>
              <a:t>Lack</a:t>
            </a:r>
            <a:r>
              <a:rPr lang="fr-BE" dirty="0"/>
              <a:t> of coordination, subordination (</a:t>
            </a:r>
            <a:r>
              <a:rPr lang="fr-BE" dirty="0" err="1"/>
              <a:t>including</a:t>
            </a:r>
            <a:r>
              <a:rPr lang="fr-BE" dirty="0"/>
              <a:t> relatives) and passivation</a:t>
            </a:r>
          </a:p>
          <a:p>
            <a:pPr marL="0" lvl="0" indent="0" algn="l" rtl="0">
              <a:spcBef>
                <a:spcPts val="0"/>
              </a:spcBef>
              <a:spcAft>
                <a:spcPts val="0"/>
              </a:spcAft>
              <a:buNone/>
            </a:pPr>
            <a:endParaRPr lang="fr-BE" dirty="0"/>
          </a:p>
          <a:p>
            <a:pPr marL="0" lvl="0" indent="0" algn="l" rtl="0">
              <a:spcBef>
                <a:spcPts val="0"/>
              </a:spcBef>
              <a:spcAft>
                <a:spcPts val="0"/>
              </a:spcAft>
              <a:buNone/>
            </a:pPr>
            <a:r>
              <a:rPr lang="fr-BE" dirty="0"/>
              <a:t>Omission of grammatical </a:t>
            </a:r>
            <a:r>
              <a:rPr lang="fr-BE" dirty="0" err="1"/>
              <a:t>morphemes</a:t>
            </a:r>
            <a:endParaRPr lang="fr-BE" dirty="0"/>
          </a:p>
          <a:p>
            <a:pPr marL="0" lvl="0" indent="0" algn="l" rtl="0">
              <a:spcBef>
                <a:spcPts val="0"/>
              </a:spcBef>
              <a:spcAft>
                <a:spcPts val="0"/>
              </a:spcAft>
              <a:buNone/>
            </a:pPr>
            <a:r>
              <a:rPr lang="fr-BE" dirty="0"/>
              <a:t>few </a:t>
            </a:r>
            <a:r>
              <a:rPr lang="fr-BE" dirty="0" err="1"/>
              <a:t>gender</a:t>
            </a:r>
            <a:r>
              <a:rPr lang="fr-BE" dirty="0"/>
              <a:t> and </a:t>
            </a:r>
            <a:r>
              <a:rPr lang="fr-BE" dirty="0" err="1"/>
              <a:t>number</a:t>
            </a:r>
            <a:r>
              <a:rPr lang="fr-BE" dirty="0"/>
              <a:t> </a:t>
            </a:r>
            <a:r>
              <a:rPr lang="fr-BE" dirty="0" err="1"/>
              <a:t>markings</a:t>
            </a:r>
            <a:r>
              <a:rPr lang="fr-BE" dirty="0"/>
              <a:t> (</a:t>
            </a:r>
            <a:r>
              <a:rPr lang="fr-BE" dirty="0" err="1"/>
              <a:t>especially</a:t>
            </a:r>
            <a:r>
              <a:rPr lang="fr-BE" dirty="0"/>
              <a:t> on </a:t>
            </a:r>
            <a:r>
              <a:rPr lang="fr-BE" dirty="0" err="1"/>
              <a:t>nouns</a:t>
            </a:r>
            <a:r>
              <a:rPr lang="fr-BE" dirty="0"/>
              <a:t> and adjectives)</a:t>
            </a:r>
          </a:p>
          <a:p>
            <a:pPr marL="0" lvl="0" indent="0" algn="l" rtl="0">
              <a:spcBef>
                <a:spcPts val="0"/>
              </a:spcBef>
              <a:spcAft>
                <a:spcPts val="0"/>
              </a:spcAft>
              <a:buNone/>
            </a:pPr>
            <a:r>
              <a:rPr lang="fr-BE" dirty="0" err="1"/>
              <a:t>little</a:t>
            </a:r>
            <a:r>
              <a:rPr lang="fr-BE" dirty="0"/>
              <a:t> </a:t>
            </a:r>
            <a:r>
              <a:rPr lang="fr-BE" dirty="0" err="1"/>
              <a:t>marking</a:t>
            </a:r>
            <a:r>
              <a:rPr lang="fr-BE" dirty="0"/>
              <a:t> of </a:t>
            </a:r>
            <a:r>
              <a:rPr lang="fr-BE" dirty="0" err="1"/>
              <a:t>number</a:t>
            </a:r>
            <a:r>
              <a:rPr lang="fr-BE" dirty="0"/>
              <a:t> and </a:t>
            </a:r>
            <a:r>
              <a:rPr lang="fr-BE" dirty="0" err="1"/>
              <a:t>conjugation</a:t>
            </a:r>
            <a:r>
              <a:rPr lang="fr-BE" dirty="0"/>
              <a:t> </a:t>
            </a:r>
            <a:r>
              <a:rPr lang="fr-BE" dirty="0" err="1"/>
              <a:t>tense</a:t>
            </a:r>
            <a:r>
              <a:rPr lang="fr-BE" dirty="0"/>
              <a:t> on </a:t>
            </a:r>
            <a:r>
              <a:rPr lang="fr-BE" dirty="0" err="1"/>
              <a:t>verbs</a:t>
            </a:r>
            <a:endParaRPr lang="fr-BE" dirty="0"/>
          </a:p>
          <a:p>
            <a:pPr marL="0" lvl="0" indent="0" algn="l" rtl="0">
              <a:spcBef>
                <a:spcPts val="0"/>
              </a:spcBef>
              <a:spcAft>
                <a:spcPts val="0"/>
              </a:spcAft>
              <a:buNone/>
            </a:pPr>
            <a:endParaRPr lang="fr-BE" dirty="0"/>
          </a:p>
          <a:p>
            <a:pPr marL="0" lvl="0" indent="0" algn="l" rtl="0">
              <a:spcBef>
                <a:spcPts val="0"/>
              </a:spcBef>
              <a:spcAft>
                <a:spcPts val="0"/>
              </a:spcAft>
              <a:buNone/>
            </a:pPr>
            <a:r>
              <a:rPr lang="fr-BE" dirty="0" err="1"/>
              <a:t>Frequent</a:t>
            </a:r>
            <a:r>
              <a:rPr lang="fr-BE" dirty="0"/>
              <a:t> omission of </a:t>
            </a:r>
            <a:r>
              <a:rPr lang="fr-BE" dirty="0" err="1"/>
              <a:t>function</a:t>
            </a:r>
            <a:r>
              <a:rPr lang="fr-BE" dirty="0"/>
              <a:t> </a:t>
            </a:r>
            <a:r>
              <a:rPr lang="fr-BE" dirty="0" err="1"/>
              <a:t>words</a:t>
            </a:r>
            <a:r>
              <a:rPr lang="fr-BE" dirty="0"/>
              <a:t> </a:t>
            </a:r>
            <a:r>
              <a:rPr lang="fr-BE" dirty="0" err="1"/>
              <a:t>such</a:t>
            </a:r>
            <a:r>
              <a:rPr lang="fr-BE" dirty="0"/>
              <a:t> as articles and </a:t>
            </a:r>
            <a:r>
              <a:rPr lang="fr-BE" dirty="0" err="1"/>
              <a:t>prepositions</a:t>
            </a:r>
            <a:endParaRPr lang="fr-BE" dirty="0"/>
          </a:p>
          <a:p>
            <a:pPr marL="0" lvl="0" indent="0" algn="l" rtl="0">
              <a:spcBef>
                <a:spcPts val="0"/>
              </a:spcBef>
              <a:spcAft>
                <a:spcPts val="0"/>
              </a:spcAft>
              <a:buNone/>
            </a:pPr>
            <a:endParaRPr lang="fr-BE" dirty="0"/>
          </a:p>
          <a:p>
            <a:pPr marL="0" lvl="0" indent="0" algn="l" rtl="0">
              <a:spcBef>
                <a:spcPts val="0"/>
              </a:spcBef>
              <a:spcAft>
                <a:spcPts val="0"/>
              </a:spcAft>
              <a:buNone/>
            </a:pPr>
            <a:r>
              <a:rPr lang="fr-BE" dirty="0"/>
              <a:t>Production </a:t>
            </a:r>
            <a:r>
              <a:rPr lang="fr-BE" dirty="0" err="1"/>
              <a:t>quality</a:t>
            </a:r>
            <a:r>
              <a:rPr lang="fr-BE" dirty="0"/>
              <a:t> (</a:t>
            </a:r>
            <a:r>
              <a:rPr lang="fr-BE" dirty="0" err="1"/>
              <a:t>even</a:t>
            </a:r>
            <a:r>
              <a:rPr lang="fr-BE" dirty="0"/>
              <a:t> in </a:t>
            </a:r>
            <a:r>
              <a:rPr lang="fr-BE" dirty="0" err="1"/>
              <a:t>adulthood</a:t>
            </a:r>
            <a:r>
              <a:rPr lang="fr-BE" dirty="0"/>
              <a:t>) </a:t>
            </a:r>
            <a:r>
              <a:rPr lang="fr-BE" dirty="0" err="1"/>
              <a:t>is</a:t>
            </a:r>
            <a:r>
              <a:rPr lang="fr-BE" dirty="0"/>
              <a:t> </a:t>
            </a:r>
            <a:r>
              <a:rPr lang="fr-BE" dirty="0" err="1"/>
              <a:t>generally</a:t>
            </a:r>
            <a:r>
              <a:rPr lang="fr-BE" dirty="0"/>
              <a:t> </a:t>
            </a:r>
            <a:r>
              <a:rPr lang="fr-BE" dirty="0" err="1"/>
              <a:t>inferior</a:t>
            </a:r>
            <a:r>
              <a:rPr lang="fr-BE" dirty="0"/>
              <a:t> to </a:t>
            </a:r>
            <a:r>
              <a:rPr lang="fr-BE" dirty="0" err="1"/>
              <a:t>that</a:t>
            </a:r>
            <a:r>
              <a:rPr lang="fr-BE" dirty="0"/>
              <a:t> of people </a:t>
            </a:r>
            <a:r>
              <a:rPr lang="fr-BE" dirty="0" err="1"/>
              <a:t>with</a:t>
            </a:r>
            <a:r>
              <a:rPr lang="fr-BE" dirty="0"/>
              <a:t> IDD of </a:t>
            </a:r>
            <a:r>
              <a:rPr lang="fr-BE" dirty="0" err="1"/>
              <a:t>other</a:t>
            </a:r>
            <a:r>
              <a:rPr lang="fr-BE" dirty="0"/>
              <a:t> </a:t>
            </a:r>
            <a:r>
              <a:rPr lang="fr-BE" dirty="0" err="1"/>
              <a:t>aetiologies</a:t>
            </a:r>
            <a:endParaRPr lang="fr-BE" dirty="0"/>
          </a:p>
          <a:p>
            <a:pPr marL="0" lvl="0" indent="0" algn="l" rtl="0">
              <a:spcBef>
                <a:spcPts val="0"/>
              </a:spcBef>
              <a:spcAft>
                <a:spcPts val="0"/>
              </a:spcAft>
              <a:buNone/>
            </a:pPr>
            <a:endParaRPr lang="fr-BE" dirty="0"/>
          </a:p>
          <a:p>
            <a:pPr marL="0" lvl="0" indent="0" algn="l" rtl="0">
              <a:spcBef>
                <a:spcPts val="0"/>
              </a:spcBef>
              <a:spcAft>
                <a:spcPts val="0"/>
              </a:spcAft>
              <a:buNone/>
            </a:pPr>
            <a:r>
              <a:rPr lang="fr-BE" dirty="0"/>
              <a:t>In the case of </a:t>
            </a:r>
            <a:r>
              <a:rPr lang="fr-BE" dirty="0" err="1"/>
              <a:t>syntax</a:t>
            </a:r>
            <a:r>
              <a:rPr lang="fr-BE" dirty="0"/>
              <a:t> (sentence structure) and </a:t>
            </a:r>
            <a:r>
              <a:rPr lang="fr-BE" dirty="0" err="1"/>
              <a:t>morphology</a:t>
            </a:r>
            <a:r>
              <a:rPr lang="fr-BE" dirty="0"/>
              <a:t> (</a:t>
            </a:r>
            <a:r>
              <a:rPr lang="fr-BE" dirty="0" err="1"/>
              <a:t>inflections</a:t>
            </a:r>
            <a:r>
              <a:rPr lang="fr-BE" dirty="0"/>
              <a:t> of </a:t>
            </a:r>
            <a:r>
              <a:rPr lang="fr-BE" dirty="0" err="1"/>
              <a:t>verbs</a:t>
            </a:r>
            <a:r>
              <a:rPr lang="fr-BE" dirty="0"/>
              <a:t>, </a:t>
            </a:r>
            <a:r>
              <a:rPr lang="fr-BE" dirty="0" err="1"/>
              <a:t>nouns</a:t>
            </a:r>
            <a:r>
              <a:rPr lang="fr-BE" dirty="0"/>
              <a:t>, </a:t>
            </a:r>
            <a:r>
              <a:rPr lang="fr-BE" dirty="0" err="1"/>
              <a:t>determiners</a:t>
            </a:r>
            <a:r>
              <a:rPr lang="fr-BE" dirty="0"/>
              <a:t>, etc.), production </a:t>
            </a:r>
            <a:r>
              <a:rPr lang="fr-BE" dirty="0" err="1"/>
              <a:t>skills</a:t>
            </a:r>
            <a:r>
              <a:rPr lang="fr-BE" dirty="0"/>
              <a:t> are </a:t>
            </a:r>
            <a:r>
              <a:rPr lang="fr-BE" dirty="0" err="1"/>
              <a:t>inferior</a:t>
            </a:r>
            <a:r>
              <a:rPr lang="fr-BE" dirty="0"/>
              <a:t> to </a:t>
            </a:r>
            <a:r>
              <a:rPr lang="fr-BE" dirty="0" err="1"/>
              <a:t>comprehension</a:t>
            </a:r>
            <a:r>
              <a:rPr lang="fr-BE" dirty="0"/>
              <a:t> </a:t>
            </a:r>
            <a:r>
              <a:rPr lang="fr-BE" dirty="0" err="1"/>
              <a:t>skills</a:t>
            </a:r>
            <a:r>
              <a:rPr lang="fr-BE" dirty="0"/>
              <a:t>.</a:t>
            </a: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41349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dirty="0" err="1"/>
              <a:t>Several</a:t>
            </a:r>
            <a:r>
              <a:rPr lang="fr-BE" dirty="0"/>
              <a:t> aspects are important in the </a:t>
            </a:r>
            <a:r>
              <a:rPr lang="fr-BE" dirty="0" err="1"/>
              <a:t>pragmatics</a:t>
            </a:r>
            <a:r>
              <a:rPr lang="fr-BE" dirty="0"/>
              <a:t> and management of the social aspects of communication.</a:t>
            </a:r>
          </a:p>
          <a:p>
            <a:pPr marL="0" lvl="0" indent="0" algn="l" rtl="0">
              <a:spcBef>
                <a:spcPts val="0"/>
              </a:spcBef>
              <a:spcAft>
                <a:spcPts val="0"/>
              </a:spcAft>
              <a:buNone/>
            </a:pPr>
            <a:endParaRPr lang="fr-BE" dirty="0"/>
          </a:p>
          <a:p>
            <a:pPr marL="0" lvl="0" indent="0" algn="l" rtl="0">
              <a:spcBef>
                <a:spcPts val="0"/>
              </a:spcBef>
              <a:spcAft>
                <a:spcPts val="0"/>
              </a:spcAft>
              <a:buNone/>
            </a:pPr>
            <a:r>
              <a:rPr lang="fr-BE" b="1" u="sng" dirty="0" err="1"/>
              <a:t>Conversational</a:t>
            </a:r>
            <a:r>
              <a:rPr lang="fr-BE" b="1" u="sng" dirty="0"/>
              <a:t> </a:t>
            </a:r>
            <a:r>
              <a:rPr lang="fr-BE" b="1" u="sng" dirty="0" err="1"/>
              <a:t>turns</a:t>
            </a:r>
            <a:endParaRPr lang="fr-BE" b="1" u="sng" dirty="0"/>
          </a:p>
          <a:p>
            <a:pPr marL="0" lvl="0" indent="0" algn="l" rtl="0">
              <a:spcBef>
                <a:spcPts val="0"/>
              </a:spcBef>
              <a:spcAft>
                <a:spcPts val="0"/>
              </a:spcAft>
              <a:buNone/>
            </a:pPr>
            <a:r>
              <a:rPr lang="fr-BE" dirty="0" err="1"/>
              <a:t>While</a:t>
            </a:r>
            <a:r>
              <a:rPr lang="fr-BE" dirty="0"/>
              <a:t> </a:t>
            </a:r>
            <a:r>
              <a:rPr lang="fr-BE" dirty="0" err="1"/>
              <a:t>there</a:t>
            </a:r>
            <a:r>
              <a:rPr lang="fr-BE" dirty="0"/>
              <a:t> are few </a:t>
            </a:r>
            <a:r>
              <a:rPr lang="fr-BE" dirty="0" err="1"/>
              <a:t>problems</a:t>
            </a:r>
            <a:r>
              <a:rPr lang="fr-BE" dirty="0"/>
              <a:t> in </a:t>
            </a:r>
            <a:r>
              <a:rPr lang="fr-BE" dirty="0" err="1"/>
              <a:t>organising</a:t>
            </a:r>
            <a:r>
              <a:rPr lang="fr-BE" dirty="0"/>
              <a:t> and </a:t>
            </a:r>
            <a:r>
              <a:rPr lang="fr-BE" dirty="0" err="1"/>
              <a:t>managing</a:t>
            </a:r>
            <a:r>
              <a:rPr lang="fr-BE" dirty="0"/>
              <a:t> exchanges </a:t>
            </a:r>
            <a:r>
              <a:rPr lang="fr-BE" dirty="0" err="1"/>
              <a:t>with</a:t>
            </a:r>
            <a:r>
              <a:rPr lang="fr-BE" dirty="0"/>
              <a:t> close relatives, </a:t>
            </a:r>
            <a:r>
              <a:rPr lang="fr-BE" dirty="0" err="1"/>
              <a:t>there</a:t>
            </a:r>
            <a:r>
              <a:rPr lang="fr-BE" dirty="0"/>
              <a:t> are </a:t>
            </a:r>
            <a:r>
              <a:rPr lang="fr-BE" dirty="0" err="1"/>
              <a:t>around</a:t>
            </a:r>
            <a:r>
              <a:rPr lang="fr-BE" dirty="0"/>
              <a:t> 10% </a:t>
            </a:r>
            <a:r>
              <a:rPr lang="fr-BE" dirty="0" err="1"/>
              <a:t>failures</a:t>
            </a:r>
            <a:r>
              <a:rPr lang="fr-BE" dirty="0"/>
              <a:t> in </a:t>
            </a:r>
            <a:r>
              <a:rPr lang="fr-BE" dirty="0" err="1"/>
              <a:t>taking</a:t>
            </a:r>
            <a:r>
              <a:rPr lang="fr-BE" dirty="0"/>
              <a:t> </a:t>
            </a:r>
            <a:r>
              <a:rPr lang="fr-BE" dirty="0" err="1"/>
              <a:t>conversational</a:t>
            </a:r>
            <a:r>
              <a:rPr lang="fr-BE" dirty="0"/>
              <a:t> </a:t>
            </a:r>
            <a:r>
              <a:rPr lang="fr-BE" dirty="0" err="1"/>
              <a:t>turns</a:t>
            </a:r>
            <a:r>
              <a:rPr lang="fr-BE" dirty="0"/>
              <a:t> </a:t>
            </a:r>
            <a:r>
              <a:rPr lang="fr-BE" dirty="0" err="1"/>
              <a:t>with</a:t>
            </a:r>
            <a:r>
              <a:rPr lang="fr-BE" dirty="0"/>
              <a:t> </a:t>
            </a:r>
            <a:r>
              <a:rPr lang="fr-BE" dirty="0" err="1"/>
              <a:t>less</a:t>
            </a:r>
            <a:r>
              <a:rPr lang="fr-BE" dirty="0"/>
              <a:t> </a:t>
            </a:r>
            <a:r>
              <a:rPr lang="fr-BE" dirty="0" err="1"/>
              <a:t>familiar</a:t>
            </a:r>
            <a:r>
              <a:rPr lang="fr-BE" dirty="0"/>
              <a:t> </a:t>
            </a:r>
            <a:r>
              <a:rPr lang="fr-BE" dirty="0" err="1"/>
              <a:t>adults</a:t>
            </a:r>
            <a:r>
              <a:rPr lang="fr-BE" dirty="0"/>
              <a:t>. </a:t>
            </a:r>
            <a:r>
              <a:rPr lang="fr-BE" dirty="0" err="1"/>
              <a:t>We</a:t>
            </a:r>
            <a:r>
              <a:rPr lang="fr-BE" dirty="0"/>
              <a:t> </a:t>
            </a:r>
            <a:r>
              <a:rPr lang="fr-BE" dirty="0" err="1"/>
              <a:t>also</a:t>
            </a:r>
            <a:r>
              <a:rPr lang="fr-BE" dirty="0"/>
              <a:t> note </a:t>
            </a:r>
            <a:r>
              <a:rPr lang="fr-BE" dirty="0" err="1"/>
              <a:t>that</a:t>
            </a:r>
            <a:r>
              <a:rPr lang="fr-BE" dirty="0"/>
              <a:t> people </a:t>
            </a:r>
            <a:r>
              <a:rPr lang="fr-BE" dirty="0" err="1"/>
              <a:t>with</a:t>
            </a:r>
            <a:r>
              <a:rPr lang="fr-BE" dirty="0"/>
              <a:t> </a:t>
            </a:r>
            <a:r>
              <a:rPr lang="fr-BE" dirty="0" err="1"/>
              <a:t>Down's</a:t>
            </a:r>
            <a:r>
              <a:rPr lang="fr-BE" dirty="0"/>
              <a:t> syndrome are </a:t>
            </a:r>
            <a:r>
              <a:rPr lang="fr-BE" dirty="0" err="1"/>
              <a:t>less</a:t>
            </a:r>
            <a:r>
              <a:rPr lang="fr-BE" dirty="0"/>
              <a:t> effective </a:t>
            </a:r>
            <a:r>
              <a:rPr lang="fr-BE" dirty="0" err="1"/>
              <a:t>with</a:t>
            </a:r>
            <a:r>
              <a:rPr lang="fr-BE" dirty="0"/>
              <a:t> </a:t>
            </a:r>
            <a:r>
              <a:rPr lang="fr-BE" dirty="0" err="1"/>
              <a:t>peers</a:t>
            </a:r>
            <a:r>
              <a:rPr lang="fr-BE" dirty="0"/>
              <a:t>.</a:t>
            </a:r>
          </a:p>
          <a:p>
            <a:pPr marL="0" lvl="0" indent="0" algn="l" rtl="0">
              <a:spcBef>
                <a:spcPts val="0"/>
              </a:spcBef>
              <a:spcAft>
                <a:spcPts val="0"/>
              </a:spcAft>
              <a:buNone/>
            </a:pPr>
            <a:endParaRPr lang="fr-BE" dirty="0"/>
          </a:p>
          <a:p>
            <a:pPr marL="0" lvl="0" indent="0" algn="l" rtl="0">
              <a:spcBef>
                <a:spcPts val="0"/>
              </a:spcBef>
              <a:spcAft>
                <a:spcPts val="0"/>
              </a:spcAft>
              <a:buNone/>
            </a:pPr>
            <a:r>
              <a:rPr lang="fr-BE" b="1" u="sng" dirty="0"/>
              <a:t>Speech </a:t>
            </a:r>
            <a:r>
              <a:rPr lang="fr-BE" b="1" u="sng" dirty="0" err="1"/>
              <a:t>acts</a:t>
            </a:r>
            <a:r>
              <a:rPr lang="fr-BE" b="1" u="sng" dirty="0"/>
              <a:t> </a:t>
            </a:r>
          </a:p>
          <a:p>
            <a:pPr marL="0" lvl="0" indent="0" algn="l" rtl="0">
              <a:spcBef>
                <a:spcPts val="0"/>
              </a:spcBef>
              <a:spcAft>
                <a:spcPts val="0"/>
              </a:spcAft>
              <a:buNone/>
            </a:pPr>
            <a:r>
              <a:rPr lang="fr-BE" dirty="0" err="1"/>
              <a:t>It's</a:t>
            </a:r>
            <a:r>
              <a:rPr lang="fr-BE" dirty="0"/>
              <a:t> about </a:t>
            </a:r>
            <a:r>
              <a:rPr lang="fr-BE" dirty="0" err="1"/>
              <a:t>asserting</a:t>
            </a:r>
            <a:r>
              <a:rPr lang="fr-BE" dirty="0"/>
              <a:t>, </a:t>
            </a:r>
            <a:r>
              <a:rPr lang="fr-BE" dirty="0" err="1"/>
              <a:t>questioning</a:t>
            </a:r>
            <a:r>
              <a:rPr lang="fr-BE" dirty="0"/>
              <a:t>, </a:t>
            </a:r>
            <a:r>
              <a:rPr lang="fr-BE" dirty="0" err="1"/>
              <a:t>ordering</a:t>
            </a:r>
            <a:r>
              <a:rPr lang="fr-BE" dirty="0"/>
              <a:t>; in </a:t>
            </a:r>
            <a:r>
              <a:rPr lang="fr-BE" dirty="0" err="1"/>
              <a:t>other</a:t>
            </a:r>
            <a:r>
              <a:rPr lang="fr-BE" dirty="0"/>
              <a:t> </a:t>
            </a:r>
            <a:r>
              <a:rPr lang="fr-BE" dirty="0" err="1"/>
              <a:t>words</a:t>
            </a:r>
            <a:r>
              <a:rPr lang="fr-BE" dirty="0"/>
              <a:t>, </a:t>
            </a:r>
            <a:r>
              <a:rPr lang="fr-BE" dirty="0" err="1"/>
              <a:t>influencing</a:t>
            </a:r>
            <a:r>
              <a:rPr lang="fr-BE" dirty="0"/>
              <a:t> the </a:t>
            </a:r>
            <a:r>
              <a:rPr lang="fr-BE" dirty="0" err="1"/>
              <a:t>other</a:t>
            </a:r>
            <a:r>
              <a:rPr lang="fr-BE" dirty="0"/>
              <a:t> participants in the conversation.</a:t>
            </a:r>
          </a:p>
          <a:p>
            <a:pPr marL="0" lvl="0" indent="0" algn="l" rtl="0">
              <a:spcBef>
                <a:spcPts val="0"/>
              </a:spcBef>
              <a:spcAft>
                <a:spcPts val="0"/>
              </a:spcAft>
              <a:buNone/>
            </a:pPr>
            <a:endParaRPr lang="nl-BE" dirty="0"/>
          </a:p>
          <a:p>
            <a:pPr marL="0" lvl="0" indent="0" algn="l" rtl="0">
              <a:spcBef>
                <a:spcPts val="0"/>
              </a:spcBef>
              <a:spcAft>
                <a:spcPts val="0"/>
              </a:spcAft>
              <a:buNone/>
            </a:pPr>
            <a:r>
              <a:rPr lang="fr-BE" dirty="0" err="1"/>
              <a:t>Neurotypical</a:t>
            </a:r>
            <a:r>
              <a:rPr lang="fr-BE" dirty="0"/>
              <a:t> </a:t>
            </a:r>
            <a:r>
              <a:rPr lang="fr-BE" dirty="0" err="1"/>
              <a:t>children</a:t>
            </a:r>
            <a:r>
              <a:rPr lang="fr-BE" dirty="0"/>
              <a:t> have </a:t>
            </a:r>
            <a:r>
              <a:rPr lang="fr-BE" dirty="0" err="1"/>
              <a:t>incomplete</a:t>
            </a:r>
            <a:r>
              <a:rPr lang="fr-BE" dirty="0"/>
              <a:t> </a:t>
            </a:r>
            <a:r>
              <a:rPr lang="fr-BE" dirty="0" err="1"/>
              <a:t>knowledge</a:t>
            </a:r>
            <a:r>
              <a:rPr lang="fr-BE" dirty="0"/>
              <a:t> of speech </a:t>
            </a:r>
            <a:r>
              <a:rPr lang="fr-BE" dirty="0" err="1"/>
              <a:t>acts</a:t>
            </a:r>
            <a:r>
              <a:rPr lang="fr-BE" dirty="0"/>
              <a:t> up to the </a:t>
            </a:r>
            <a:r>
              <a:rPr lang="fr-BE" dirty="0" err="1"/>
              <a:t>age</a:t>
            </a:r>
            <a:r>
              <a:rPr lang="fr-BE" dirty="0"/>
              <a:t> of 8-9, </a:t>
            </a:r>
            <a:r>
              <a:rPr lang="fr-BE" dirty="0" err="1"/>
              <a:t>even</a:t>
            </a:r>
            <a:r>
              <a:rPr lang="fr-BE" dirty="0"/>
              <a:t> </a:t>
            </a:r>
            <a:r>
              <a:rPr lang="fr-BE" dirty="0" err="1"/>
              <a:t>though</a:t>
            </a:r>
            <a:r>
              <a:rPr lang="fr-BE" dirty="0"/>
              <a:t> </a:t>
            </a:r>
            <a:r>
              <a:rPr lang="fr-BE" dirty="0" err="1"/>
              <a:t>they</a:t>
            </a:r>
            <a:r>
              <a:rPr lang="fr-BE" dirty="0"/>
              <a:t> are able to </a:t>
            </a:r>
            <a:r>
              <a:rPr lang="fr-BE" dirty="0" err="1"/>
              <a:t>identify</a:t>
            </a:r>
            <a:r>
              <a:rPr lang="fr-BE" dirty="0"/>
              <a:t> </a:t>
            </a:r>
            <a:r>
              <a:rPr lang="fr-BE" dirty="0" err="1"/>
              <a:t>some</a:t>
            </a:r>
            <a:r>
              <a:rPr lang="fr-BE" dirty="0"/>
              <a:t> of </a:t>
            </a:r>
            <a:r>
              <a:rPr lang="fr-BE" dirty="0" err="1"/>
              <a:t>them</a:t>
            </a:r>
            <a:r>
              <a:rPr lang="fr-BE" dirty="0"/>
              <a:t> </a:t>
            </a:r>
            <a:r>
              <a:rPr lang="fr-BE" dirty="0" err="1"/>
              <a:t>from</a:t>
            </a:r>
            <a:r>
              <a:rPr lang="fr-BE" dirty="0"/>
              <a:t> the </a:t>
            </a:r>
            <a:r>
              <a:rPr lang="fr-BE" dirty="0" err="1"/>
              <a:t>age</a:t>
            </a:r>
            <a:r>
              <a:rPr lang="fr-BE" dirty="0"/>
              <a:t> of 2-3.</a:t>
            </a:r>
          </a:p>
          <a:p>
            <a:pPr marL="0" lvl="0" indent="0" algn="l" rtl="0">
              <a:spcBef>
                <a:spcPts val="0"/>
              </a:spcBef>
              <a:spcAft>
                <a:spcPts val="0"/>
              </a:spcAft>
              <a:buNone/>
            </a:pPr>
            <a:r>
              <a:rPr lang="fr-BE" dirty="0"/>
              <a:t>People </a:t>
            </a:r>
            <a:r>
              <a:rPr lang="fr-BE" dirty="0" err="1"/>
              <a:t>with</a:t>
            </a:r>
            <a:r>
              <a:rPr lang="fr-BE" dirty="0"/>
              <a:t> </a:t>
            </a:r>
            <a:r>
              <a:rPr lang="fr-BE" dirty="0" err="1"/>
              <a:t>Down's</a:t>
            </a:r>
            <a:r>
              <a:rPr lang="fr-BE" dirty="0"/>
              <a:t> syndrome, </a:t>
            </a:r>
            <a:r>
              <a:rPr lang="fr-BE" dirty="0" err="1"/>
              <a:t>although</a:t>
            </a:r>
            <a:r>
              <a:rPr lang="fr-BE" dirty="0"/>
              <a:t> able to use certain speech </a:t>
            </a:r>
            <a:r>
              <a:rPr lang="fr-BE" dirty="0" err="1"/>
              <a:t>acts</a:t>
            </a:r>
            <a:r>
              <a:rPr lang="fr-BE" dirty="0"/>
              <a:t> </a:t>
            </a:r>
            <a:r>
              <a:rPr lang="fr-BE" dirty="0" err="1"/>
              <a:t>appropriately</a:t>
            </a:r>
            <a:r>
              <a:rPr lang="fr-BE" dirty="0"/>
              <a:t>, are </a:t>
            </a:r>
            <a:r>
              <a:rPr lang="fr-BE" dirty="0" err="1"/>
              <a:t>often</a:t>
            </a:r>
            <a:r>
              <a:rPr lang="fr-BE" dirty="0"/>
              <a:t> </a:t>
            </a:r>
            <a:r>
              <a:rPr lang="fr-BE" dirty="0" err="1"/>
              <a:t>imprecise</a:t>
            </a:r>
            <a:r>
              <a:rPr lang="fr-BE" dirty="0"/>
              <a:t> and </a:t>
            </a:r>
            <a:r>
              <a:rPr lang="fr-BE" dirty="0" err="1"/>
              <a:t>may</a:t>
            </a:r>
            <a:r>
              <a:rPr lang="fr-BE" dirty="0"/>
              <a:t> </a:t>
            </a:r>
            <a:r>
              <a:rPr lang="fr-BE" dirty="0" err="1"/>
              <a:t>make</a:t>
            </a:r>
            <a:r>
              <a:rPr lang="fr-BE" dirty="0"/>
              <a:t> </a:t>
            </a:r>
            <a:r>
              <a:rPr lang="fr-BE" dirty="0" err="1"/>
              <a:t>poor</a:t>
            </a:r>
            <a:r>
              <a:rPr lang="fr-BE" dirty="0"/>
              <a:t> </a:t>
            </a:r>
            <a:r>
              <a:rPr lang="fr-BE" dirty="0" err="1"/>
              <a:t>choices</a:t>
            </a:r>
            <a:r>
              <a:rPr lang="fr-BE" dirty="0"/>
              <a:t> (e.g. </a:t>
            </a:r>
            <a:r>
              <a:rPr lang="fr-BE" dirty="0" err="1"/>
              <a:t>they</a:t>
            </a:r>
            <a:r>
              <a:rPr lang="fr-BE" dirty="0"/>
              <a:t> more </a:t>
            </a:r>
            <a:r>
              <a:rPr lang="fr-BE" dirty="0" err="1"/>
              <a:t>rarely</a:t>
            </a:r>
            <a:r>
              <a:rPr lang="fr-BE" dirty="0"/>
              <a:t> </a:t>
            </a:r>
            <a:r>
              <a:rPr lang="fr-BE" dirty="0" err="1"/>
              <a:t>choose</a:t>
            </a:r>
            <a:r>
              <a:rPr lang="fr-BE" dirty="0"/>
              <a:t> the </a:t>
            </a:r>
            <a:r>
              <a:rPr lang="fr-BE" dirty="0" err="1"/>
              <a:t>polite</a:t>
            </a:r>
            <a:r>
              <a:rPr lang="fr-BE" dirty="0"/>
              <a:t> </a:t>
            </a:r>
            <a:r>
              <a:rPr lang="fr-BE" dirty="0" err="1"/>
              <a:t>form</a:t>
            </a:r>
            <a:r>
              <a:rPr lang="fr-BE" dirty="0"/>
              <a:t> and </a:t>
            </a:r>
            <a:r>
              <a:rPr lang="fr-BE" dirty="0" err="1"/>
              <a:t>prefer</a:t>
            </a:r>
            <a:r>
              <a:rPr lang="fr-BE" dirty="0"/>
              <a:t> '</a:t>
            </a:r>
            <a:r>
              <a:rPr lang="fr-BE" dirty="0" err="1"/>
              <a:t>order</a:t>
            </a:r>
            <a:r>
              <a:rPr lang="fr-BE" dirty="0"/>
              <a:t>' </a:t>
            </a:r>
            <a:r>
              <a:rPr lang="fr-BE" dirty="0" err="1"/>
              <a:t>when</a:t>
            </a:r>
            <a:r>
              <a:rPr lang="fr-BE" dirty="0"/>
              <a:t> </a:t>
            </a:r>
            <a:r>
              <a:rPr lang="fr-BE" dirty="0" err="1"/>
              <a:t>making</a:t>
            </a:r>
            <a:r>
              <a:rPr lang="fr-BE" dirty="0"/>
              <a:t> a </a:t>
            </a:r>
            <a:r>
              <a:rPr lang="fr-BE" dirty="0" err="1"/>
              <a:t>request</a:t>
            </a:r>
            <a:r>
              <a:rPr lang="fr-BE" dirty="0"/>
              <a:t>)</a:t>
            </a:r>
          </a:p>
          <a:p>
            <a:pPr marL="0" lvl="0" indent="0" algn="l" rtl="0">
              <a:spcBef>
                <a:spcPts val="0"/>
              </a:spcBef>
              <a:spcAft>
                <a:spcPts val="0"/>
              </a:spcAft>
              <a:buNone/>
            </a:pPr>
            <a:endParaRPr lang="fr-BE" dirty="0"/>
          </a:p>
          <a:p>
            <a:pPr marL="0" lvl="0" indent="0" algn="l" rtl="0">
              <a:spcBef>
                <a:spcPts val="0"/>
              </a:spcBef>
              <a:spcAft>
                <a:spcPts val="0"/>
              </a:spcAft>
              <a:buNone/>
            </a:pPr>
            <a:r>
              <a:rPr lang="fr-BE" b="1" u="sng" dirty="0"/>
              <a:t>Notification of </a:t>
            </a:r>
            <a:r>
              <a:rPr lang="fr-BE" b="1" u="sng" dirty="0" err="1"/>
              <a:t>referrers</a:t>
            </a:r>
            <a:r>
              <a:rPr lang="fr-BE" b="1" u="sng" dirty="0"/>
              <a:t> in the conversation</a:t>
            </a:r>
          </a:p>
          <a:p>
            <a:pPr marL="0" lvl="0" indent="0" algn="l" rtl="0">
              <a:spcBef>
                <a:spcPts val="0"/>
              </a:spcBef>
              <a:spcAft>
                <a:spcPts val="0"/>
              </a:spcAft>
              <a:buNone/>
            </a:pPr>
            <a:r>
              <a:rPr lang="fr-BE" dirty="0"/>
              <a:t>The use of </a:t>
            </a:r>
            <a:r>
              <a:rPr lang="fr-BE" dirty="0" err="1"/>
              <a:t>deictics</a:t>
            </a:r>
            <a:r>
              <a:rPr lang="fr-BE" dirty="0"/>
              <a:t> (</a:t>
            </a:r>
            <a:r>
              <a:rPr lang="fr-BE" dirty="0" err="1"/>
              <a:t>pronouns</a:t>
            </a:r>
            <a:r>
              <a:rPr lang="fr-BE" dirty="0"/>
              <a:t>, </a:t>
            </a:r>
            <a:r>
              <a:rPr lang="fr-BE" dirty="0" err="1"/>
              <a:t>adverbs</a:t>
            </a:r>
            <a:r>
              <a:rPr lang="fr-BE" dirty="0"/>
              <a:t>, etc.) to </a:t>
            </a:r>
            <a:r>
              <a:rPr lang="fr-BE" dirty="0" err="1"/>
              <a:t>accurately</a:t>
            </a:r>
            <a:r>
              <a:rPr lang="fr-BE" dirty="0"/>
              <a:t> </a:t>
            </a:r>
            <a:r>
              <a:rPr lang="fr-BE" dirty="0" err="1"/>
              <a:t>identify</a:t>
            </a:r>
            <a:r>
              <a:rPr lang="fr-BE" dirty="0"/>
              <a:t> the people, places and </a:t>
            </a:r>
            <a:r>
              <a:rPr lang="fr-BE" dirty="0" err="1"/>
              <a:t>things</a:t>
            </a:r>
            <a:r>
              <a:rPr lang="fr-BE" dirty="0"/>
              <a:t> </a:t>
            </a:r>
            <a:r>
              <a:rPr lang="fr-BE" dirty="0" err="1"/>
              <a:t>referred</a:t>
            </a:r>
            <a:r>
              <a:rPr lang="fr-BE" dirty="0"/>
              <a:t> to.</a:t>
            </a:r>
          </a:p>
          <a:p>
            <a:pPr marL="0" lvl="0" indent="0" algn="l" rtl="0">
              <a:spcBef>
                <a:spcPts val="0"/>
              </a:spcBef>
              <a:spcAft>
                <a:spcPts val="0"/>
              </a:spcAft>
              <a:buNone/>
            </a:pPr>
            <a:endParaRPr lang="nl-BE" dirty="0"/>
          </a:p>
          <a:p>
            <a:pPr marL="0" lvl="0" indent="0" algn="l" rtl="0">
              <a:spcBef>
                <a:spcPts val="0"/>
              </a:spcBef>
              <a:spcAft>
                <a:spcPts val="0"/>
              </a:spcAft>
              <a:buNone/>
            </a:pPr>
            <a:r>
              <a:rPr lang="fr-BE" dirty="0"/>
              <a:t>It </a:t>
            </a:r>
            <a:r>
              <a:rPr lang="fr-BE" dirty="0" err="1"/>
              <a:t>is</a:t>
            </a:r>
            <a:r>
              <a:rPr lang="fr-BE" dirty="0"/>
              <a:t> not </a:t>
            </a:r>
            <a:r>
              <a:rPr lang="fr-BE" dirty="0" err="1"/>
              <a:t>until</a:t>
            </a:r>
            <a:r>
              <a:rPr lang="fr-BE" dirty="0"/>
              <a:t> </a:t>
            </a:r>
            <a:r>
              <a:rPr lang="fr-BE" dirty="0" err="1"/>
              <a:t>they</a:t>
            </a:r>
            <a:r>
              <a:rPr lang="fr-BE" dirty="0"/>
              <a:t> are </a:t>
            </a:r>
            <a:r>
              <a:rPr lang="fr-BE" dirty="0" err="1"/>
              <a:t>around</a:t>
            </a:r>
            <a:r>
              <a:rPr lang="fr-BE" dirty="0"/>
              <a:t> 7 </a:t>
            </a:r>
            <a:r>
              <a:rPr lang="fr-BE" dirty="0" err="1"/>
              <a:t>years</a:t>
            </a:r>
            <a:r>
              <a:rPr lang="fr-BE" dirty="0"/>
              <a:t> </a:t>
            </a:r>
            <a:r>
              <a:rPr lang="fr-BE" dirty="0" err="1"/>
              <a:t>old</a:t>
            </a:r>
            <a:r>
              <a:rPr lang="fr-BE" dirty="0"/>
              <a:t> </a:t>
            </a:r>
            <a:r>
              <a:rPr lang="fr-BE" dirty="0" err="1"/>
              <a:t>that</a:t>
            </a:r>
            <a:r>
              <a:rPr lang="fr-BE" dirty="0"/>
              <a:t> </a:t>
            </a:r>
            <a:r>
              <a:rPr lang="fr-BE" dirty="0" err="1"/>
              <a:t>neurotypical</a:t>
            </a:r>
            <a:r>
              <a:rPr lang="fr-BE" dirty="0"/>
              <a:t> </a:t>
            </a:r>
            <a:r>
              <a:rPr lang="fr-BE" dirty="0" err="1"/>
              <a:t>children</a:t>
            </a:r>
            <a:r>
              <a:rPr lang="fr-BE" dirty="0"/>
              <a:t> are able to </a:t>
            </a:r>
            <a:r>
              <a:rPr lang="fr-BE" dirty="0" err="1"/>
              <a:t>really</a:t>
            </a:r>
            <a:r>
              <a:rPr lang="fr-BE" dirty="0"/>
              <a:t> </a:t>
            </a:r>
            <a:r>
              <a:rPr lang="fr-BE" dirty="0" err="1"/>
              <a:t>identify</a:t>
            </a:r>
            <a:r>
              <a:rPr lang="fr-BE" dirty="0"/>
              <a:t> the notification </a:t>
            </a:r>
            <a:r>
              <a:rPr lang="fr-BE" dirty="0" err="1"/>
              <a:t>needs</a:t>
            </a:r>
            <a:r>
              <a:rPr lang="fr-BE" dirty="0"/>
              <a:t> of </a:t>
            </a:r>
            <a:r>
              <a:rPr lang="fr-BE" dirty="0" err="1"/>
              <a:t>referents</a:t>
            </a:r>
            <a:r>
              <a:rPr lang="fr-BE" dirty="0"/>
              <a:t> </a:t>
            </a:r>
            <a:r>
              <a:rPr lang="fr-BE" dirty="0" err="1"/>
              <a:t>from</a:t>
            </a:r>
            <a:r>
              <a:rPr lang="fr-BE" dirty="0"/>
              <a:t> a </a:t>
            </a:r>
            <a:r>
              <a:rPr lang="fr-BE" dirty="0" err="1"/>
              <a:t>conversational</a:t>
            </a:r>
            <a:r>
              <a:rPr lang="fr-BE" dirty="0"/>
              <a:t> situation.</a:t>
            </a:r>
          </a:p>
          <a:p>
            <a:pPr marL="0" lvl="0" indent="0" algn="l" rtl="0">
              <a:spcBef>
                <a:spcPts val="0"/>
              </a:spcBef>
              <a:spcAft>
                <a:spcPts val="0"/>
              </a:spcAft>
              <a:buNone/>
            </a:pPr>
            <a:r>
              <a:rPr lang="fr-BE" dirty="0"/>
              <a:t>In people </a:t>
            </a:r>
            <a:r>
              <a:rPr lang="fr-BE" dirty="0" err="1"/>
              <a:t>with</a:t>
            </a:r>
            <a:r>
              <a:rPr lang="fr-BE" dirty="0"/>
              <a:t> </a:t>
            </a:r>
            <a:r>
              <a:rPr lang="fr-BE" dirty="0" err="1"/>
              <a:t>Down's</a:t>
            </a:r>
            <a:r>
              <a:rPr lang="fr-BE" dirty="0"/>
              <a:t> syndrome, </a:t>
            </a:r>
            <a:r>
              <a:rPr lang="fr-BE" dirty="0" err="1"/>
              <a:t>there</a:t>
            </a:r>
            <a:r>
              <a:rPr lang="fr-BE" dirty="0"/>
              <a:t> </a:t>
            </a:r>
            <a:r>
              <a:rPr lang="fr-BE" dirty="0" err="1"/>
              <a:t>is</a:t>
            </a:r>
            <a:r>
              <a:rPr lang="fr-BE" dirty="0"/>
              <a:t> a </a:t>
            </a:r>
            <a:r>
              <a:rPr lang="fr-BE" dirty="0" err="1"/>
              <a:t>deficit</a:t>
            </a:r>
            <a:r>
              <a:rPr lang="fr-BE" dirty="0"/>
              <a:t> at </a:t>
            </a:r>
            <a:r>
              <a:rPr lang="fr-BE" dirty="0" err="1"/>
              <a:t>this</a:t>
            </a:r>
            <a:r>
              <a:rPr lang="fr-BE" dirty="0"/>
              <a:t> </a:t>
            </a:r>
            <a:r>
              <a:rPr lang="fr-BE" dirty="0" err="1"/>
              <a:t>level</a:t>
            </a:r>
            <a:r>
              <a:rPr lang="fr-BE" dirty="0"/>
              <a:t>. </a:t>
            </a:r>
            <a:r>
              <a:rPr lang="fr-BE" dirty="0" err="1"/>
              <a:t>They</a:t>
            </a:r>
            <a:r>
              <a:rPr lang="fr-BE" dirty="0"/>
              <a:t> </a:t>
            </a:r>
            <a:r>
              <a:rPr lang="fr-BE" dirty="0" err="1"/>
              <a:t>remain</a:t>
            </a:r>
            <a:r>
              <a:rPr lang="fr-BE" dirty="0"/>
              <a:t> </a:t>
            </a:r>
            <a:r>
              <a:rPr lang="fr-BE" dirty="0" err="1"/>
              <a:t>unaware</a:t>
            </a:r>
            <a:r>
              <a:rPr lang="fr-BE" dirty="0"/>
              <a:t> of the communication </a:t>
            </a:r>
            <a:r>
              <a:rPr lang="fr-BE" dirty="0" err="1"/>
              <a:t>needs</a:t>
            </a:r>
            <a:r>
              <a:rPr lang="fr-BE" dirty="0"/>
              <a:t> of the </a:t>
            </a:r>
            <a:r>
              <a:rPr lang="fr-BE" dirty="0" err="1"/>
              <a:t>interlocutor</a:t>
            </a:r>
            <a:r>
              <a:rPr lang="fr-BE" dirty="0"/>
              <a:t> and are </a:t>
            </a:r>
            <a:r>
              <a:rPr lang="fr-BE" dirty="0" err="1"/>
              <a:t>unaware</a:t>
            </a:r>
            <a:r>
              <a:rPr lang="fr-BE" dirty="0"/>
              <a:t> </a:t>
            </a:r>
            <a:r>
              <a:rPr lang="fr-BE" dirty="0" err="1"/>
              <a:t>that</a:t>
            </a:r>
            <a:r>
              <a:rPr lang="fr-BE" dirty="0"/>
              <a:t> the </a:t>
            </a:r>
            <a:r>
              <a:rPr lang="fr-BE" dirty="0" err="1"/>
              <a:t>success</a:t>
            </a:r>
            <a:r>
              <a:rPr lang="fr-BE" dirty="0"/>
              <a:t> of communication lies in the </a:t>
            </a:r>
            <a:r>
              <a:rPr lang="fr-BE" dirty="0" err="1"/>
              <a:t>quality</a:t>
            </a:r>
            <a:r>
              <a:rPr lang="fr-BE" dirty="0"/>
              <a:t> of the message </a:t>
            </a:r>
            <a:r>
              <a:rPr lang="fr-BE" dirty="0" err="1"/>
              <a:t>produced</a:t>
            </a:r>
            <a:r>
              <a:rPr lang="fr-BE" dirty="0"/>
              <a:t>. In </a:t>
            </a:r>
            <a:r>
              <a:rPr lang="fr-BE" dirty="0" err="1"/>
              <a:t>other</a:t>
            </a:r>
            <a:r>
              <a:rPr lang="fr-BE" dirty="0"/>
              <a:t> </a:t>
            </a:r>
            <a:r>
              <a:rPr lang="fr-BE" dirty="0" err="1"/>
              <a:t>words</a:t>
            </a:r>
            <a:r>
              <a:rPr lang="fr-BE" dirty="0"/>
              <a:t>, </a:t>
            </a:r>
            <a:r>
              <a:rPr lang="fr-BE" dirty="0" err="1"/>
              <a:t>they</a:t>
            </a:r>
            <a:r>
              <a:rPr lang="fr-BE" dirty="0"/>
              <a:t> do not </a:t>
            </a:r>
            <a:r>
              <a:rPr lang="fr-BE" dirty="0" err="1"/>
              <a:t>understand</a:t>
            </a:r>
            <a:r>
              <a:rPr lang="fr-BE" dirty="0"/>
              <a:t> </a:t>
            </a:r>
            <a:r>
              <a:rPr lang="fr-BE" dirty="0" err="1"/>
              <a:t>that</a:t>
            </a:r>
            <a:r>
              <a:rPr lang="fr-BE" dirty="0"/>
              <a:t> the message </a:t>
            </a:r>
            <a:r>
              <a:rPr lang="fr-BE" dirty="0" err="1"/>
              <a:t>may</a:t>
            </a:r>
            <a:r>
              <a:rPr lang="fr-BE" dirty="0"/>
              <a:t> </a:t>
            </a:r>
            <a:r>
              <a:rPr lang="fr-BE" dirty="0" err="1"/>
              <a:t>be</a:t>
            </a:r>
            <a:r>
              <a:rPr lang="fr-BE" dirty="0"/>
              <a:t> </a:t>
            </a:r>
            <a:r>
              <a:rPr lang="fr-BE" dirty="0" err="1"/>
              <a:t>inadequate</a:t>
            </a:r>
            <a:r>
              <a:rPr lang="fr-BE" dirty="0"/>
              <a:t> and </a:t>
            </a:r>
            <a:r>
              <a:rPr lang="fr-BE" dirty="0" err="1"/>
              <a:t>require</a:t>
            </a:r>
            <a:r>
              <a:rPr lang="fr-BE" dirty="0"/>
              <a:t> clarification.</a:t>
            </a:r>
          </a:p>
          <a:p>
            <a:pPr marL="0" lvl="0" indent="0" algn="l" rtl="0">
              <a:spcBef>
                <a:spcPts val="0"/>
              </a:spcBef>
              <a:spcAft>
                <a:spcPts val="0"/>
              </a:spcAft>
              <a:buNone/>
            </a:pPr>
            <a:endParaRPr lang="fr-BE" dirty="0"/>
          </a:p>
          <a:p>
            <a:pPr marL="0" lvl="0" indent="0" algn="l" rtl="0">
              <a:spcBef>
                <a:spcPts val="0"/>
              </a:spcBef>
              <a:spcAft>
                <a:spcPts val="0"/>
              </a:spcAft>
              <a:buNone/>
            </a:pPr>
            <a:r>
              <a:rPr lang="fr-BE" b="1" dirty="0" err="1"/>
              <a:t>Requests</a:t>
            </a:r>
            <a:r>
              <a:rPr lang="fr-BE" b="1" dirty="0"/>
              <a:t> for clarification.</a:t>
            </a:r>
          </a:p>
          <a:p>
            <a:pPr marL="0" lvl="0" indent="0" algn="l" rtl="0">
              <a:spcBef>
                <a:spcPts val="0"/>
              </a:spcBef>
              <a:spcAft>
                <a:spcPts val="0"/>
              </a:spcAft>
              <a:buNone/>
            </a:pPr>
            <a:r>
              <a:rPr lang="fr-BE" dirty="0" err="1"/>
              <a:t>These</a:t>
            </a:r>
            <a:r>
              <a:rPr lang="fr-BE" dirty="0"/>
              <a:t> are </a:t>
            </a:r>
            <a:r>
              <a:rPr lang="fr-BE" dirty="0" err="1"/>
              <a:t>necessary</a:t>
            </a:r>
            <a:r>
              <a:rPr lang="fr-BE" dirty="0"/>
              <a:t> </a:t>
            </a:r>
            <a:r>
              <a:rPr lang="fr-BE" dirty="0" err="1"/>
              <a:t>when</a:t>
            </a:r>
            <a:r>
              <a:rPr lang="fr-BE" dirty="0"/>
              <a:t> the </a:t>
            </a:r>
            <a:r>
              <a:rPr lang="fr-BE" dirty="0" err="1"/>
              <a:t>other</a:t>
            </a:r>
            <a:r>
              <a:rPr lang="fr-BE" dirty="0"/>
              <a:t> party </a:t>
            </a:r>
            <a:r>
              <a:rPr lang="fr-BE" dirty="0" err="1"/>
              <a:t>is</a:t>
            </a:r>
            <a:r>
              <a:rPr lang="fr-BE" dirty="0"/>
              <a:t> not </a:t>
            </a:r>
            <a:r>
              <a:rPr lang="fr-BE" dirty="0" err="1"/>
              <a:t>clear</a:t>
            </a:r>
            <a:r>
              <a:rPr lang="fr-BE" dirty="0"/>
              <a:t> in </a:t>
            </a:r>
            <a:r>
              <a:rPr lang="fr-BE" dirty="0" err="1"/>
              <a:t>what</a:t>
            </a:r>
            <a:r>
              <a:rPr lang="fr-BE" dirty="0"/>
              <a:t> </a:t>
            </a:r>
            <a:r>
              <a:rPr lang="fr-BE" dirty="0" err="1"/>
              <a:t>he</a:t>
            </a:r>
            <a:r>
              <a:rPr lang="fr-BE" dirty="0"/>
              <a:t> or </a:t>
            </a:r>
            <a:r>
              <a:rPr lang="fr-BE" dirty="0" err="1"/>
              <a:t>she</a:t>
            </a:r>
            <a:r>
              <a:rPr lang="fr-BE" dirty="0"/>
              <a:t> </a:t>
            </a:r>
            <a:r>
              <a:rPr lang="fr-BE" dirty="0" err="1"/>
              <a:t>is</a:t>
            </a:r>
            <a:r>
              <a:rPr lang="fr-BE" dirty="0"/>
              <a:t> </a:t>
            </a:r>
            <a:r>
              <a:rPr lang="fr-BE" dirty="0" err="1"/>
              <a:t>saying</a:t>
            </a:r>
            <a:r>
              <a:rPr lang="fr-BE" dirty="0"/>
              <a:t> and the message </a:t>
            </a:r>
            <a:r>
              <a:rPr lang="fr-BE" dirty="0" err="1"/>
              <a:t>requires</a:t>
            </a:r>
            <a:r>
              <a:rPr lang="fr-BE" dirty="0"/>
              <a:t> clarification and confirmation.</a:t>
            </a:r>
          </a:p>
          <a:p>
            <a:pPr marL="0" lvl="0" indent="0" algn="l" rtl="0">
              <a:spcBef>
                <a:spcPts val="0"/>
              </a:spcBef>
              <a:spcAft>
                <a:spcPts val="0"/>
              </a:spcAft>
              <a:buNone/>
            </a:pPr>
            <a:r>
              <a:rPr lang="fr-BE" dirty="0" err="1"/>
              <a:t>Neurotypical</a:t>
            </a:r>
            <a:r>
              <a:rPr lang="fr-BE" dirty="0"/>
              <a:t> </a:t>
            </a:r>
            <a:r>
              <a:rPr lang="fr-BE" dirty="0" err="1"/>
              <a:t>children</a:t>
            </a:r>
            <a:r>
              <a:rPr lang="fr-BE" dirty="0"/>
              <a:t> </a:t>
            </a:r>
            <a:r>
              <a:rPr lang="fr-BE" dirty="0" err="1"/>
              <a:t>aged</a:t>
            </a:r>
            <a:r>
              <a:rPr lang="fr-BE" dirty="0"/>
              <a:t> 3 are able to </a:t>
            </a:r>
            <a:r>
              <a:rPr lang="fr-BE" dirty="0" err="1"/>
              <a:t>produce</a:t>
            </a:r>
            <a:r>
              <a:rPr lang="fr-BE" dirty="0"/>
              <a:t> and </a:t>
            </a:r>
            <a:r>
              <a:rPr lang="fr-BE" dirty="0" err="1"/>
              <a:t>respond</a:t>
            </a:r>
            <a:r>
              <a:rPr lang="fr-BE" dirty="0"/>
              <a:t> </a:t>
            </a:r>
            <a:r>
              <a:rPr lang="fr-BE" dirty="0" err="1"/>
              <a:t>correctly</a:t>
            </a:r>
            <a:r>
              <a:rPr lang="fr-BE" dirty="0"/>
              <a:t> to certain </a:t>
            </a:r>
            <a:r>
              <a:rPr lang="fr-BE" dirty="0" err="1"/>
              <a:t>requests</a:t>
            </a:r>
            <a:r>
              <a:rPr lang="fr-BE" dirty="0"/>
              <a:t> for clarification</a:t>
            </a:r>
          </a:p>
          <a:p>
            <a:pPr marL="0" lvl="0" indent="0" algn="l" rtl="0">
              <a:spcBef>
                <a:spcPts val="0"/>
              </a:spcBef>
              <a:spcAft>
                <a:spcPts val="0"/>
              </a:spcAft>
              <a:buNone/>
            </a:pPr>
            <a:r>
              <a:rPr lang="fr-BE" dirty="0"/>
              <a:t>but have </a:t>
            </a:r>
            <a:r>
              <a:rPr lang="fr-BE" dirty="0" err="1"/>
              <a:t>little</a:t>
            </a:r>
            <a:r>
              <a:rPr lang="fr-BE" dirty="0"/>
              <a:t> </a:t>
            </a:r>
            <a:r>
              <a:rPr lang="fr-BE" dirty="0" err="1"/>
              <a:t>ability</a:t>
            </a:r>
            <a:r>
              <a:rPr lang="fr-BE" dirty="0"/>
              <a:t> to </a:t>
            </a:r>
            <a:r>
              <a:rPr lang="fr-BE" dirty="0" err="1"/>
              <a:t>identify</a:t>
            </a:r>
            <a:r>
              <a:rPr lang="fr-BE" dirty="0"/>
              <a:t> situations in </a:t>
            </a:r>
            <a:r>
              <a:rPr lang="fr-BE" dirty="0" err="1"/>
              <a:t>which</a:t>
            </a:r>
            <a:r>
              <a:rPr lang="fr-BE" dirty="0"/>
              <a:t> clarification </a:t>
            </a:r>
            <a:r>
              <a:rPr lang="fr-BE" dirty="0" err="1"/>
              <a:t>is</a:t>
            </a:r>
            <a:r>
              <a:rPr lang="fr-BE" dirty="0"/>
              <a:t> </a:t>
            </a:r>
            <a:r>
              <a:rPr lang="fr-BE" dirty="0" err="1"/>
              <a:t>needed</a:t>
            </a:r>
            <a:r>
              <a:rPr lang="fr-BE" dirty="0"/>
              <a:t> to </a:t>
            </a:r>
            <a:r>
              <a:rPr lang="fr-BE" dirty="0" err="1"/>
              <a:t>ensure</a:t>
            </a:r>
            <a:r>
              <a:rPr lang="fr-BE" dirty="0"/>
              <a:t> the </a:t>
            </a:r>
            <a:r>
              <a:rPr lang="fr-BE" dirty="0" err="1"/>
              <a:t>speaker's</a:t>
            </a:r>
            <a:r>
              <a:rPr lang="fr-BE" dirty="0"/>
              <a:t> </a:t>
            </a:r>
            <a:r>
              <a:rPr lang="fr-BE" dirty="0" err="1"/>
              <a:t>understanding</a:t>
            </a:r>
            <a:r>
              <a:rPr lang="fr-BE" dirty="0"/>
              <a:t>.</a:t>
            </a:r>
          </a:p>
          <a:p>
            <a:pPr marL="0" lvl="0" indent="0" algn="l" rtl="0">
              <a:spcBef>
                <a:spcPts val="0"/>
              </a:spcBef>
              <a:spcAft>
                <a:spcPts val="0"/>
              </a:spcAft>
              <a:buNone/>
            </a:pPr>
            <a:endParaRPr lang="fr-BE" dirty="0"/>
          </a:p>
          <a:p>
            <a:pPr marL="0" lvl="0" indent="0" algn="l" rtl="0">
              <a:spcBef>
                <a:spcPts val="0"/>
              </a:spcBef>
              <a:spcAft>
                <a:spcPts val="0"/>
              </a:spcAft>
              <a:buNone/>
            </a:pPr>
            <a:r>
              <a:rPr lang="fr-BE" dirty="0"/>
              <a:t>People </a:t>
            </a:r>
            <a:r>
              <a:rPr lang="fr-BE" dirty="0" err="1"/>
              <a:t>with</a:t>
            </a:r>
            <a:r>
              <a:rPr lang="fr-BE" dirty="0"/>
              <a:t> </a:t>
            </a:r>
            <a:r>
              <a:rPr lang="fr-BE" dirty="0" err="1"/>
              <a:t>Down's</a:t>
            </a:r>
            <a:r>
              <a:rPr lang="fr-BE" dirty="0"/>
              <a:t> syndrome </a:t>
            </a:r>
            <a:r>
              <a:rPr lang="fr-BE" dirty="0" err="1"/>
              <a:t>make</a:t>
            </a:r>
            <a:r>
              <a:rPr lang="fr-BE" dirty="0"/>
              <a:t> few </a:t>
            </a:r>
            <a:r>
              <a:rPr lang="fr-BE" dirty="0" err="1"/>
              <a:t>requests</a:t>
            </a:r>
            <a:r>
              <a:rPr lang="fr-BE" dirty="0"/>
              <a:t> for clarification </a:t>
            </a:r>
            <a:r>
              <a:rPr lang="fr-BE" dirty="0" err="1"/>
              <a:t>when</a:t>
            </a:r>
            <a:r>
              <a:rPr lang="fr-BE" dirty="0"/>
              <a:t> </a:t>
            </a:r>
            <a:r>
              <a:rPr lang="fr-BE" dirty="0" err="1"/>
              <a:t>they</a:t>
            </a:r>
            <a:r>
              <a:rPr lang="fr-BE" dirty="0"/>
              <a:t> are in </a:t>
            </a:r>
            <a:r>
              <a:rPr lang="fr-BE" dirty="0" err="1"/>
              <a:t>difficulty</a:t>
            </a:r>
            <a:r>
              <a:rPr lang="fr-BE" dirty="0"/>
              <a:t>; </a:t>
            </a:r>
            <a:r>
              <a:rPr lang="fr-BE" dirty="0" err="1"/>
              <a:t>it</a:t>
            </a:r>
            <a:r>
              <a:rPr lang="fr-BE" dirty="0"/>
              <a:t> </a:t>
            </a:r>
            <a:r>
              <a:rPr lang="fr-BE" dirty="0" err="1"/>
              <a:t>is</a:t>
            </a:r>
            <a:r>
              <a:rPr lang="fr-BE" dirty="0"/>
              <a:t> as if </a:t>
            </a:r>
            <a:r>
              <a:rPr lang="fr-BE" dirty="0" err="1"/>
              <a:t>they</a:t>
            </a:r>
            <a:r>
              <a:rPr lang="fr-BE" dirty="0"/>
              <a:t> have </a:t>
            </a:r>
            <a:r>
              <a:rPr lang="fr-BE" dirty="0" err="1"/>
              <a:t>difficulty</a:t>
            </a:r>
            <a:r>
              <a:rPr lang="fr-BE" dirty="0"/>
              <a:t> </a:t>
            </a:r>
            <a:r>
              <a:rPr lang="fr-BE" dirty="0" err="1"/>
              <a:t>understanding</a:t>
            </a:r>
            <a:r>
              <a:rPr lang="fr-BE" dirty="0"/>
              <a:t> </a:t>
            </a:r>
            <a:r>
              <a:rPr lang="fr-BE" dirty="0" err="1"/>
              <a:t>that</a:t>
            </a:r>
            <a:r>
              <a:rPr lang="fr-BE" dirty="0"/>
              <a:t> </a:t>
            </a:r>
            <a:r>
              <a:rPr lang="fr-BE" dirty="0" err="1"/>
              <a:t>they</a:t>
            </a:r>
            <a:r>
              <a:rPr lang="fr-BE" dirty="0"/>
              <a:t> do not </a:t>
            </a:r>
            <a:r>
              <a:rPr lang="fr-BE" dirty="0" err="1"/>
              <a:t>understand</a:t>
            </a:r>
            <a:r>
              <a:rPr lang="fr-BE" dirty="0"/>
              <a:t> or </a:t>
            </a:r>
            <a:r>
              <a:rPr lang="fr-BE" dirty="0" err="1"/>
              <a:t>identifying</a:t>
            </a:r>
            <a:r>
              <a:rPr lang="fr-BE" dirty="0"/>
              <a:t> </a:t>
            </a:r>
            <a:r>
              <a:rPr lang="fr-BE" dirty="0" err="1"/>
              <a:t>that</a:t>
            </a:r>
            <a:r>
              <a:rPr lang="fr-BE" dirty="0"/>
              <a:t> the </a:t>
            </a:r>
            <a:r>
              <a:rPr lang="fr-BE" dirty="0" err="1"/>
              <a:t>other</a:t>
            </a:r>
            <a:r>
              <a:rPr lang="fr-BE" dirty="0"/>
              <a:t> </a:t>
            </a:r>
            <a:r>
              <a:rPr lang="fr-BE" dirty="0" err="1"/>
              <a:t>person's</a:t>
            </a:r>
            <a:r>
              <a:rPr lang="fr-BE" dirty="0"/>
              <a:t> message </a:t>
            </a:r>
            <a:r>
              <a:rPr lang="fr-BE" dirty="0" err="1"/>
              <a:t>is</a:t>
            </a:r>
            <a:r>
              <a:rPr lang="fr-BE" dirty="0"/>
              <a:t> vague and </a:t>
            </a:r>
            <a:r>
              <a:rPr lang="fr-BE" dirty="0" err="1"/>
              <a:t>incomplete</a:t>
            </a:r>
            <a:r>
              <a:rPr lang="fr-BE" dirty="0"/>
              <a:t>.</a:t>
            </a:r>
          </a:p>
          <a:p>
            <a:pPr marL="0" lvl="0" indent="0" algn="l" rtl="0">
              <a:spcBef>
                <a:spcPts val="0"/>
              </a:spcBef>
              <a:spcAft>
                <a:spcPts val="0"/>
              </a:spcAft>
              <a:buNone/>
            </a:pPr>
            <a:r>
              <a:rPr lang="fr-BE" dirty="0"/>
              <a:t>People </a:t>
            </a:r>
            <a:r>
              <a:rPr lang="fr-BE" dirty="0" err="1"/>
              <a:t>with</a:t>
            </a:r>
            <a:r>
              <a:rPr lang="fr-BE" dirty="0"/>
              <a:t> </a:t>
            </a:r>
            <a:r>
              <a:rPr lang="fr-BE" dirty="0" err="1"/>
              <a:t>Down's</a:t>
            </a:r>
            <a:r>
              <a:rPr lang="fr-BE" dirty="0"/>
              <a:t> syndrome are </a:t>
            </a:r>
            <a:r>
              <a:rPr lang="fr-BE" dirty="0" err="1"/>
              <a:t>also</a:t>
            </a:r>
            <a:r>
              <a:rPr lang="fr-BE" dirty="0"/>
              <a:t> not </a:t>
            </a:r>
            <a:r>
              <a:rPr lang="fr-BE" dirty="0" err="1"/>
              <a:t>very</a:t>
            </a:r>
            <a:r>
              <a:rPr lang="fr-BE" dirty="0"/>
              <a:t> effective </a:t>
            </a:r>
            <a:r>
              <a:rPr lang="fr-BE" dirty="0" err="1"/>
              <a:t>when</a:t>
            </a:r>
            <a:r>
              <a:rPr lang="fr-BE" dirty="0"/>
              <a:t> </a:t>
            </a:r>
            <a:r>
              <a:rPr lang="fr-BE" dirty="0" err="1"/>
              <a:t>it</a:t>
            </a:r>
            <a:r>
              <a:rPr lang="fr-BE" dirty="0"/>
              <a:t> </a:t>
            </a:r>
            <a:r>
              <a:rPr lang="fr-BE" dirty="0" err="1"/>
              <a:t>comes</a:t>
            </a:r>
            <a:r>
              <a:rPr lang="fr-BE" dirty="0"/>
              <a:t> to </a:t>
            </a:r>
            <a:r>
              <a:rPr lang="fr-BE" dirty="0" err="1"/>
              <a:t>responding</a:t>
            </a:r>
            <a:r>
              <a:rPr lang="fr-BE" dirty="0"/>
              <a:t> to </a:t>
            </a:r>
            <a:r>
              <a:rPr lang="fr-BE" dirty="0" err="1"/>
              <a:t>other</a:t>
            </a:r>
            <a:r>
              <a:rPr lang="fr-BE" dirty="0"/>
              <a:t> </a:t>
            </a:r>
            <a:r>
              <a:rPr lang="fr-BE" dirty="0" err="1"/>
              <a:t>people's</a:t>
            </a:r>
            <a:r>
              <a:rPr lang="fr-BE" dirty="0"/>
              <a:t> </a:t>
            </a:r>
            <a:r>
              <a:rPr lang="fr-BE" dirty="0" err="1"/>
              <a:t>requests</a:t>
            </a:r>
            <a:r>
              <a:rPr lang="fr-BE" dirty="0"/>
              <a:t> for clarification.</a:t>
            </a:r>
          </a:p>
          <a:p>
            <a:pPr marL="0" lvl="0" indent="0" algn="l" rtl="0">
              <a:spcBef>
                <a:spcPts val="0"/>
              </a:spcBef>
              <a:spcAft>
                <a:spcPts val="0"/>
              </a:spcAft>
              <a:buNone/>
            </a:pPr>
            <a:endParaRPr dirty="0"/>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7225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9062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sz="1100" b="0" i="0" u="none" strike="noStrike" cap="none">
                <a:solidFill>
                  <a:srgbClr val="000000"/>
                </a:solidFill>
                <a:effectLst/>
                <a:latin typeface="Arial"/>
                <a:ea typeface="Arial"/>
                <a:cs typeface="Arial"/>
                <a:sym typeface="Arial"/>
              </a:rPr>
              <a:t>The </a:t>
            </a:r>
            <a:r>
              <a:rPr lang="fr-FR" sz="1100" b="0" i="0" u="none" strike="noStrike" cap="none" err="1">
                <a:solidFill>
                  <a:srgbClr val="000000"/>
                </a:solidFill>
                <a:effectLst/>
                <a:latin typeface="Arial"/>
                <a:ea typeface="Arial"/>
                <a:cs typeface="Arial"/>
                <a:sym typeface="Arial"/>
              </a:rPr>
              <a:t>difficulties</a:t>
            </a:r>
            <a:r>
              <a:rPr lang="fr-FR" sz="1100" b="0" i="0" u="none" strike="noStrike" cap="none">
                <a:solidFill>
                  <a:srgbClr val="000000"/>
                </a:solidFill>
                <a:effectLst/>
                <a:latin typeface="Arial"/>
                <a:ea typeface="Arial"/>
                <a:cs typeface="Arial"/>
                <a:sym typeface="Arial"/>
              </a:rPr>
              <a:t> in communication </a:t>
            </a:r>
            <a:r>
              <a:rPr lang="fr-FR" sz="1100" b="0" i="0" u="none" strike="noStrike" cap="none" err="1">
                <a:solidFill>
                  <a:srgbClr val="000000"/>
                </a:solidFill>
                <a:effectLst/>
                <a:latin typeface="Arial"/>
                <a:ea typeface="Arial"/>
                <a:cs typeface="Arial"/>
                <a:sym typeface="Arial"/>
              </a:rPr>
              <a:t>vary</a:t>
            </a:r>
            <a:r>
              <a:rPr lang="fr-FR" sz="1100" b="0" i="0" u="none" strike="noStrike" cap="none">
                <a:solidFill>
                  <a:srgbClr val="000000"/>
                </a:solidFill>
                <a:effectLst/>
                <a:latin typeface="Arial"/>
                <a:ea typeface="Arial"/>
                <a:cs typeface="Arial"/>
                <a:sym typeface="Arial"/>
              </a:rPr>
              <a:t> in </a:t>
            </a:r>
            <a:r>
              <a:rPr lang="fr-FR" sz="1100" b="0" i="0" u="none" strike="noStrike" cap="none" err="1">
                <a:solidFill>
                  <a:srgbClr val="000000"/>
                </a:solidFill>
                <a:effectLst/>
                <a:latin typeface="Arial"/>
                <a:ea typeface="Arial"/>
                <a:cs typeface="Arial"/>
                <a:sym typeface="Arial"/>
              </a:rPr>
              <a:t>function</a:t>
            </a:r>
            <a:r>
              <a:rPr lang="fr-FR" sz="1100" b="0" i="0" u="none" strike="noStrike" cap="none">
                <a:solidFill>
                  <a:srgbClr val="000000"/>
                </a:solidFill>
                <a:effectLst/>
                <a:latin typeface="Arial"/>
                <a:ea typeface="Arial"/>
                <a:cs typeface="Arial"/>
                <a:sym typeface="Arial"/>
              </a:rPr>
              <a:t> of the syndrome but </a:t>
            </a:r>
            <a:r>
              <a:rPr lang="fr-FR" sz="1100" b="0" i="0" u="none" strike="noStrike" cap="none" err="1">
                <a:solidFill>
                  <a:srgbClr val="000000"/>
                </a:solidFill>
                <a:effectLst/>
                <a:latin typeface="Arial"/>
                <a:ea typeface="Arial"/>
                <a:cs typeface="Arial"/>
                <a:sym typeface="Arial"/>
              </a:rPr>
              <a:t>also</a:t>
            </a:r>
            <a:r>
              <a:rPr lang="fr-FR" sz="1100" b="0" i="0" u="none" strike="noStrike" cap="none">
                <a:solidFill>
                  <a:srgbClr val="000000"/>
                </a:solidFill>
                <a:effectLst/>
                <a:latin typeface="Arial"/>
                <a:ea typeface="Arial"/>
                <a:cs typeface="Arial"/>
                <a:sym typeface="Arial"/>
              </a:rPr>
              <a:t> in </a:t>
            </a:r>
            <a:r>
              <a:rPr lang="fr-FR" sz="1100" b="0" i="0" u="none" strike="noStrike" cap="none" err="1">
                <a:solidFill>
                  <a:srgbClr val="000000"/>
                </a:solidFill>
                <a:effectLst/>
                <a:latin typeface="Arial"/>
                <a:ea typeface="Arial"/>
                <a:cs typeface="Arial"/>
                <a:sym typeface="Arial"/>
              </a:rPr>
              <a:t>functon</a:t>
            </a:r>
            <a:r>
              <a:rPr lang="fr-FR" sz="1100" b="0" i="0" u="none" strike="noStrike" cap="none">
                <a:solidFill>
                  <a:srgbClr val="000000"/>
                </a:solidFill>
                <a:effectLst/>
                <a:latin typeface="Arial"/>
                <a:ea typeface="Arial"/>
                <a:cs typeface="Arial"/>
                <a:sym typeface="Arial"/>
              </a:rPr>
              <a:t> of the </a:t>
            </a:r>
            <a:r>
              <a:rPr lang="fr-FR" sz="1100" b="0" i="0" u="none" strike="noStrike" cap="none" err="1">
                <a:solidFill>
                  <a:srgbClr val="000000"/>
                </a:solidFill>
                <a:effectLst/>
                <a:latin typeface="Arial"/>
                <a:ea typeface="Arial"/>
                <a:cs typeface="Arial"/>
                <a:sym typeface="Arial"/>
              </a:rPr>
              <a:t>level</a:t>
            </a:r>
            <a:r>
              <a:rPr lang="fr-FR" sz="1100" b="0" i="0" u="none" strike="noStrike" cap="none">
                <a:solidFill>
                  <a:srgbClr val="000000"/>
                </a:solidFill>
                <a:effectLst/>
                <a:latin typeface="Arial"/>
                <a:ea typeface="Arial"/>
                <a:cs typeface="Arial"/>
                <a:sym typeface="Arial"/>
              </a:rPr>
              <a:t> of </a:t>
            </a:r>
            <a:r>
              <a:rPr lang="fr-FR" sz="1100" b="0" i="0" u="none" strike="noStrike" cap="none" err="1">
                <a:solidFill>
                  <a:srgbClr val="000000"/>
                </a:solidFill>
                <a:effectLst/>
                <a:latin typeface="Arial"/>
                <a:ea typeface="Arial"/>
                <a:cs typeface="Arial"/>
                <a:sym typeface="Arial"/>
              </a:rPr>
              <a:t>intellectual</a:t>
            </a:r>
            <a:r>
              <a:rPr lang="fr-FR" sz="1100" b="0" i="0" u="none" strike="noStrike" cap="none">
                <a:solidFill>
                  <a:srgbClr val="000000"/>
                </a:solidFill>
                <a:effectLst/>
                <a:latin typeface="Arial"/>
                <a:ea typeface="Arial"/>
                <a:cs typeface="Arial"/>
                <a:sym typeface="Arial"/>
              </a:rPr>
              <a:t> </a:t>
            </a:r>
            <a:r>
              <a:rPr lang="fr-FR" sz="1100" b="0" i="0" u="none" strike="noStrike" cap="none" err="1">
                <a:solidFill>
                  <a:srgbClr val="000000"/>
                </a:solidFill>
                <a:effectLst/>
                <a:latin typeface="Arial"/>
                <a:ea typeface="Arial"/>
                <a:cs typeface="Arial"/>
                <a:sym typeface="Arial"/>
              </a:rPr>
              <a:t>disabilities</a:t>
            </a:r>
            <a:r>
              <a:rPr lang="fr-FR" sz="1100" b="0" i="0" u="none" strike="noStrike" cap="none">
                <a:solidFill>
                  <a:srgbClr val="000000"/>
                </a:solidFill>
                <a:effectLst/>
                <a:latin typeface="Arial"/>
                <a:ea typeface="Arial"/>
                <a:cs typeface="Arial"/>
                <a:sym typeface="Arial"/>
              </a:rPr>
              <a:t>. </a:t>
            </a: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sz="1100" b="0" i="0" u="none" strike="noStrike" cap="none" err="1">
                <a:solidFill>
                  <a:srgbClr val="000000"/>
                </a:solidFill>
                <a:effectLst/>
                <a:latin typeface="Arial"/>
                <a:ea typeface="Arial"/>
                <a:cs typeface="Arial"/>
                <a:sym typeface="Arial"/>
              </a:rPr>
              <a:t>Typically</a:t>
            </a:r>
            <a:r>
              <a:rPr lang="fr-FR" sz="1100" b="0" i="0" u="none" strike="noStrike" cap="none">
                <a:solidFill>
                  <a:srgbClr val="000000"/>
                </a:solidFill>
                <a:effectLst/>
                <a:latin typeface="Arial"/>
                <a:ea typeface="Arial"/>
                <a:cs typeface="Arial"/>
                <a:sym typeface="Arial"/>
              </a:rPr>
              <a:t>, people </a:t>
            </a:r>
            <a:r>
              <a:rPr lang="fr-FR" sz="1100" b="0" i="0" u="none" strike="noStrike" cap="none" err="1">
                <a:solidFill>
                  <a:srgbClr val="000000"/>
                </a:solidFill>
                <a:effectLst/>
                <a:latin typeface="Arial"/>
                <a:ea typeface="Arial"/>
                <a:cs typeface="Arial"/>
                <a:sym typeface="Arial"/>
              </a:rPr>
              <a:t>with</a:t>
            </a:r>
            <a:r>
              <a:rPr lang="fr-FR" sz="1100" b="0" i="0" u="none" strike="noStrike" cap="none">
                <a:solidFill>
                  <a:srgbClr val="000000"/>
                </a:solidFill>
                <a:effectLst/>
                <a:latin typeface="Arial"/>
                <a:ea typeface="Arial"/>
                <a:cs typeface="Arial"/>
                <a:sym typeface="Arial"/>
              </a:rPr>
              <a:t> </a:t>
            </a:r>
            <a:r>
              <a:rPr lang="en-GB" sz="1100" b="0" i="0" u="none" strike="noStrike" cap="none">
                <a:solidFill>
                  <a:srgbClr val="000000"/>
                </a:solidFill>
                <a:effectLst/>
                <a:latin typeface="Arial"/>
                <a:ea typeface="Arial"/>
                <a:cs typeface="Arial"/>
                <a:sym typeface="Arial"/>
              </a:rPr>
              <a:t>a mild IDD more often need limited support. As a rule, communication in a mild IDD does not cause problems, they understand concrete and clear sentence structures 8 speeches well and most often learn to read and write to some extent. However, they may experience special linguistic disorders that hinder the development of functional speech expression or prevent it altogether. They may also have learning difficulties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As a means of communication, person with mild IDD use speech, in which some grammatical or pronunciation errors may occur. They most often can reciprocate in contact. However, the topics of discussion are mainly limited to fairly concrete issues. If necessary, they use alternative methods to support their communication. Sometimes people with mild IDD develop special linguistic disorders that can interfere with speech expression or prevent it altogether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With the help of support and guidance, people with mild IDD can learn to act quite independently in everyday matters. However, they often need help with various household chores, finances, and housing, but they can often live alone and take care of the basics of their finances. They can also find employment in various supported or sheltered jobs. However, the work requires a lot of guidance and help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a:t>
            </a:r>
            <a:endParaRPr lang="fr-FR" sz="1100" b="0" i="0" u="none" strike="noStrike" cap="none">
              <a:solidFill>
                <a:srgbClr val="000000"/>
              </a:solidFill>
              <a:effectLst/>
              <a:latin typeface="Arial"/>
              <a:ea typeface="Arial"/>
              <a:cs typeface="Arial"/>
              <a:sym typeface="Arial"/>
            </a:endParaRPr>
          </a:p>
          <a:p>
            <a:pPr marL="158750" indent="0">
              <a:buNone/>
            </a:pPr>
            <a:endParaRPr lang="fr-FR" sz="1100" b="0" i="0" u="none" strike="noStrike" cap="none">
              <a:solidFill>
                <a:srgbClr val="000000"/>
              </a:solidFill>
              <a:effectLst/>
              <a:latin typeface="Arial"/>
              <a:ea typeface="Arial"/>
              <a:cs typeface="Arial"/>
              <a:sym typeface="Arial"/>
            </a:endParaRPr>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41731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728200A3-4FA0-4D44-99C6-3DA39C0100AE}"/>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2C8C3448-02D0-2B57-A18C-1E86032D6B7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GB" sz="1100" b="1" i="1" u="none" strike="noStrike" cap="none">
                <a:solidFill>
                  <a:srgbClr val="000000"/>
                </a:solidFill>
                <a:effectLst/>
                <a:latin typeface="Arial"/>
                <a:ea typeface="Arial"/>
                <a:cs typeface="Arial"/>
                <a:sym typeface="Arial"/>
              </a:rPr>
              <a:t>Features of communication in a severe intellectual disability</a:t>
            </a:r>
            <a:endParaRPr lang="fr-FR" sz="1100" b="1" i="1" u="none" strike="noStrike" cap="none">
              <a:solidFill>
                <a:srgbClr val="000000"/>
              </a:solidFill>
              <a:effectLst/>
              <a:latin typeface="Arial"/>
              <a:ea typeface="Arial"/>
              <a:cs typeface="Arial"/>
              <a:sym typeface="Arial"/>
            </a:endParaRPr>
          </a:p>
          <a:p>
            <a:pPr marL="158750" indent="0">
              <a:buNone/>
            </a:pPr>
            <a:r>
              <a:rPr lang="en-GB" sz="1100" b="0" i="0" u="none" strike="noStrike" cap="none">
                <a:solidFill>
                  <a:srgbClr val="000000"/>
                </a:solidFill>
                <a:effectLst/>
                <a:latin typeface="Arial"/>
                <a:ea typeface="Arial"/>
                <a:cs typeface="Arial"/>
                <a:sym typeface="Arial"/>
              </a:rPr>
              <a:t>Most people with severe IDD have communication difficulties. They often understand simple speech related to a familiar situation. To support understanding, they often need various means to support and replace speech, such as facial expressions, pointing, voice weights or other visual or concrete means of perception. Most of them need different alternative methods of communication throughout their lives.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People with severe IDD need continuous support and assistance in different areas of life, such as daily activities, such as hygiene and clothing selection. They lack reading and writing skills and do not perceive the times of day or know, for example, monetary values. Therefore, supporting and interacting with other people is essential for a good quality of life for them.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With the help of long and goal-oriented rehabilitation, a person with severe IDD can learn the skills of daily activities and cope with activities quite independently. They can carry out limited and supervised tasks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a:t>
            </a:r>
            <a:endParaRPr lang="fr-FR" sz="1100" b="0" i="0" u="none" strike="noStrike" cap="none">
              <a:solidFill>
                <a:srgbClr val="000000"/>
              </a:solidFill>
              <a:effectLst/>
              <a:latin typeface="Arial"/>
              <a:ea typeface="Arial"/>
              <a:cs typeface="Arial"/>
              <a:sym typeface="Arial"/>
            </a:endParaRPr>
          </a:p>
          <a:p>
            <a:pPr marL="158750" indent="0">
              <a:buNone/>
            </a:pPr>
            <a:r>
              <a:rPr lang="en-GB" sz="1100" b="1" i="1" u="none" strike="noStrike" cap="none">
                <a:solidFill>
                  <a:srgbClr val="000000"/>
                </a:solidFill>
                <a:effectLst/>
                <a:latin typeface="Arial"/>
                <a:ea typeface="Arial"/>
                <a:cs typeface="Arial"/>
                <a:sym typeface="Arial"/>
              </a:rPr>
              <a:t>Features of communication in a profound intellectual disability</a:t>
            </a:r>
            <a:endParaRPr lang="fr-FR" sz="1100" b="1" i="1" u="none" strike="noStrike" cap="none">
              <a:solidFill>
                <a:srgbClr val="000000"/>
              </a:solidFill>
              <a:effectLst/>
              <a:latin typeface="Arial"/>
              <a:ea typeface="Arial"/>
              <a:cs typeface="Arial"/>
              <a:sym typeface="Arial"/>
            </a:endParaRPr>
          </a:p>
          <a:p>
            <a:pPr marL="158750" indent="0">
              <a:buNone/>
            </a:pPr>
            <a:r>
              <a:rPr lang="en-GB" sz="1100" b="0" i="0" u="none" strike="noStrike" cap="none">
                <a:solidFill>
                  <a:srgbClr val="000000"/>
                </a:solidFill>
                <a:effectLst/>
                <a:latin typeface="Arial"/>
                <a:ea typeface="Arial"/>
                <a:cs typeface="Arial"/>
                <a:sym typeface="Arial"/>
              </a:rPr>
              <a:t>In most cases, persons with a profound IDD have a rather unstructured perception of the world around them and their relationship with it. They often lack sufficient conditions for initiative and active action, for these reasons they are quite dependent on the efforts of close people to establish contact and forms of action, for example, communication and interaction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People with IDD have communication difficulties, and the means of expression are often vocalization, physical appearance, gaze, simple gestures such as pointing or reaching, and general activity or passivity. For interaction to be successful, the close person must consider ways that enable the person with IDD to sense clear sensory experiences that stand out from the rest of the environment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People with profound IDD can perceive the world around them despite sensory deficits and movement limitations, but this requires people close to them to adapt to the environment to support their needs. In this situation, the environment plays a significant role in the success of communication and interpretation, so that people can understand their message, which is conveyed even in a very individual way. They often learn to distinguish between situations and people to which they can react with, smiles, for example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For a person with profound IDD, understanding of speech expressions is limited. Therefore, the communication partner should use other communication channels alongside speech expressions. Messages can be clarified by using different tones, objects, object communication and facial expressions when speaking. The communication partner must use the same AAC methods in interaction situations as the person with IDD uses (</a:t>
            </a:r>
            <a:r>
              <a:rPr lang="en-GB" sz="1100" b="0" i="0" u="none" strike="noStrike" cap="none" err="1">
                <a:solidFill>
                  <a:srgbClr val="000000"/>
                </a:solidFill>
                <a:effectLst/>
                <a:latin typeface="Arial"/>
                <a:ea typeface="Arial"/>
                <a:cs typeface="Arial"/>
                <a:sym typeface="Arial"/>
              </a:rPr>
              <a:t>Launonen</a:t>
            </a:r>
            <a:r>
              <a:rPr lang="en-GB" sz="1100" b="0" i="0" u="none" strike="noStrike" cap="none">
                <a:solidFill>
                  <a:srgbClr val="000000"/>
                </a:solidFill>
                <a:effectLst/>
                <a:latin typeface="Arial"/>
                <a:ea typeface="Arial"/>
                <a:cs typeface="Arial"/>
                <a:sym typeface="Arial"/>
              </a:rPr>
              <a:t> 2007;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People with profound IDD are also characterized by various mobility difficulties, so they are subject to a lot of different procedures. The aim is to activate them through various special methods. People with profound IDD can learn simple work tasks, however, they need constant guidance and care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 A person with a profound IDD is completely dependent on other people's help, and the basic requirement is round-the-clock supervision. S/he needs help with all daily activities because it is difficult for him/her to take care of his/her personal affairs (</a:t>
            </a:r>
            <a:r>
              <a:rPr lang="en-GB" sz="1100" b="0" i="0" u="none" strike="noStrike" cap="none" err="1">
                <a:solidFill>
                  <a:srgbClr val="000000"/>
                </a:solidFill>
                <a:effectLst/>
                <a:latin typeface="Arial"/>
                <a:ea typeface="Arial"/>
                <a:cs typeface="Arial"/>
                <a:sym typeface="Arial"/>
              </a:rPr>
              <a:t>Arvio</a:t>
            </a:r>
            <a:r>
              <a:rPr lang="en-GB" sz="1100" b="0" i="0" u="none" strike="noStrike" cap="none">
                <a:solidFill>
                  <a:srgbClr val="000000"/>
                </a:solidFill>
                <a:effectLst/>
                <a:latin typeface="Arial"/>
                <a:ea typeface="Arial"/>
                <a:cs typeface="Arial"/>
                <a:sym typeface="Arial"/>
              </a:rPr>
              <a:t> &amp; </a:t>
            </a:r>
            <a:r>
              <a:rPr lang="en-GB" sz="1100" b="0" i="0" u="none" strike="noStrike" cap="none" err="1">
                <a:solidFill>
                  <a:srgbClr val="000000"/>
                </a:solidFill>
                <a:effectLst/>
                <a:latin typeface="Arial"/>
                <a:ea typeface="Arial"/>
                <a:cs typeface="Arial"/>
                <a:sym typeface="Arial"/>
              </a:rPr>
              <a:t>Aaltonen</a:t>
            </a:r>
            <a:r>
              <a:rPr lang="en-GB" sz="1100" b="0" i="0" u="none" strike="noStrike" cap="none">
                <a:solidFill>
                  <a:srgbClr val="000000"/>
                </a:solidFill>
                <a:effectLst/>
                <a:latin typeface="Arial"/>
                <a:ea typeface="Arial"/>
                <a:cs typeface="Arial"/>
                <a:sym typeface="Arial"/>
              </a:rPr>
              <a:t>, 2011; </a:t>
            </a:r>
            <a:r>
              <a:rPr lang="en-GB" sz="1100" b="0" i="0" u="none" strike="noStrike" cap="none" err="1">
                <a:solidFill>
                  <a:srgbClr val="000000"/>
                </a:solidFill>
                <a:effectLst/>
                <a:latin typeface="Arial"/>
                <a:ea typeface="Arial"/>
                <a:cs typeface="Arial"/>
                <a:sym typeface="Arial"/>
              </a:rPr>
              <a:t>Malm</a:t>
            </a:r>
            <a:r>
              <a:rPr lang="en-GB" sz="1100" b="0" i="0" u="none" strike="noStrike" cap="none">
                <a:solidFill>
                  <a:srgbClr val="000000"/>
                </a:solidFill>
                <a:effectLst/>
                <a:latin typeface="Arial"/>
                <a:ea typeface="Arial"/>
                <a:cs typeface="Arial"/>
                <a:sym typeface="Arial"/>
              </a:rPr>
              <a:t> et al., 2006).</a:t>
            </a:r>
            <a:endParaRPr lang="fr-FR" sz="1100" b="0" i="0" u="none" strike="noStrike" cap="none">
              <a:solidFill>
                <a:srgbClr val="000000"/>
              </a:solidFill>
              <a:effectLst/>
              <a:latin typeface="Arial"/>
              <a:ea typeface="Arial"/>
              <a:cs typeface="Arial"/>
              <a:sym typeface="Arial"/>
            </a:endParaRPr>
          </a:p>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cap="none">
                <a:solidFill>
                  <a:srgbClr val="000000"/>
                </a:solidFill>
                <a:effectLst/>
                <a:latin typeface="Arial"/>
                <a:ea typeface="Arial"/>
                <a:cs typeface="Arial"/>
                <a:sym typeface="Arial"/>
              </a:rPr>
              <a:t> </a:t>
            </a:r>
            <a:endParaRPr lang="fr-FR" sz="1100" b="0" i="0" u="none" strike="noStrike" cap="none">
              <a:solidFill>
                <a:srgbClr val="000000"/>
              </a:solidFill>
              <a:effectLst/>
              <a:latin typeface="Arial"/>
              <a:ea typeface="Arial"/>
              <a:cs typeface="Arial"/>
              <a:sym typeface="Arial"/>
            </a:endParaRPr>
          </a:p>
          <a:p>
            <a:pPr marL="158750" indent="0">
              <a:buNone/>
            </a:pPr>
            <a:endParaRPr lang="fr-FR" sz="1100" b="0" i="0" u="none" strike="noStrike" cap="none">
              <a:solidFill>
                <a:srgbClr val="000000"/>
              </a:solidFill>
              <a:effectLst/>
              <a:latin typeface="Arial"/>
              <a:ea typeface="Arial"/>
              <a:cs typeface="Arial"/>
              <a:sym typeface="Arial"/>
            </a:endParaRPr>
          </a:p>
          <a:p>
            <a:pPr marL="0" lvl="0" indent="0" algn="l" rtl="0">
              <a:spcBef>
                <a:spcPts val="0"/>
              </a:spcBef>
              <a:spcAft>
                <a:spcPts val="0"/>
              </a:spcAft>
              <a:buNone/>
            </a:pPr>
            <a:endParaRPr/>
          </a:p>
        </p:txBody>
      </p:sp>
      <p:sp>
        <p:nvSpPr>
          <p:cNvPr id="108" name="Google Shape;108;p2:notes">
            <a:extLst>
              <a:ext uri="{FF2B5EF4-FFF2-40B4-BE49-F238E27FC236}">
                <a16:creationId xmlns:a16="http://schemas.microsoft.com/office/drawing/2014/main" id="{B93AD43F-7E29-41F4-7376-AA556C52A6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2466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b="0" i="0" u="none" strike="noStrike" cap="none">
                <a:solidFill>
                  <a:srgbClr val="000000"/>
                </a:solidFill>
                <a:effectLst/>
                <a:latin typeface="Arial"/>
                <a:ea typeface="Arial"/>
                <a:cs typeface="Arial"/>
                <a:sym typeface="Arial"/>
              </a:rPr>
              <a:t>Ultimately, to understand a person, it is important to look at the whole person and understand how their experiences influence their daily life and their interactions with others (</a:t>
            </a:r>
            <a:r>
              <a:rPr lang="en-US" sz="1100" b="0" i="0" u="none" strike="noStrike" cap="none" err="1">
                <a:solidFill>
                  <a:srgbClr val="000000"/>
                </a:solidFill>
                <a:effectLst/>
                <a:latin typeface="Arial"/>
                <a:ea typeface="Arial"/>
                <a:cs typeface="Arial"/>
                <a:sym typeface="Arial"/>
              </a:rPr>
              <a:t>Crunelle</a:t>
            </a:r>
            <a:r>
              <a:rPr lang="en-US" sz="1100" b="0" i="0" u="none" strike="noStrike" cap="none">
                <a:solidFill>
                  <a:srgbClr val="000000"/>
                </a:solidFill>
                <a:effectLst/>
                <a:latin typeface="Arial"/>
                <a:ea typeface="Arial"/>
                <a:cs typeface="Arial"/>
                <a:sym typeface="Arial"/>
              </a:rPr>
              <a:t>, 2018). </a:t>
            </a:r>
          </a:p>
          <a:p>
            <a:pPr marL="0" lvl="0" indent="0" algn="l" rtl="0">
              <a:spcBef>
                <a:spcPts val="0"/>
              </a:spcBef>
              <a:spcAft>
                <a:spcPts val="0"/>
              </a:spcAft>
              <a:buNone/>
            </a:pPr>
            <a:r>
              <a:rPr lang="en-US" sz="1100" b="0" i="0" u="none" strike="noStrike" cap="none">
                <a:solidFill>
                  <a:srgbClr val="000000"/>
                </a:solidFill>
                <a:effectLst/>
                <a:latin typeface="Arial"/>
                <a:ea typeface="Arial"/>
                <a:cs typeface="Arial"/>
                <a:sym typeface="Arial"/>
              </a:rPr>
              <a:t>Fröhlich's interaction model is an interesting tool for understanding the action of communicating in people with IDD or complex disabilities (Fröhlich, 2000, 2011). It places the act of communication at the intersection of different domains (sensory, emotional, relational, physical, cognitive, and dynamic), leading us to consider the person as a whole and to consider the various interactions that make up their life experiences. It represents this vision of the act of communicating in a diagram where communication is at the </a:t>
            </a:r>
            <a:r>
              <a:rPr lang="en-US" sz="1100" b="0" i="0" u="none" strike="noStrike" cap="none" err="1">
                <a:solidFill>
                  <a:srgbClr val="000000"/>
                </a:solidFill>
                <a:effectLst/>
                <a:latin typeface="Arial"/>
                <a:ea typeface="Arial"/>
                <a:cs typeface="Arial"/>
                <a:sym typeface="Arial"/>
              </a:rPr>
              <a:t>centre</a:t>
            </a:r>
            <a:r>
              <a:rPr lang="en-US" sz="1100" b="0" i="0" u="none" strike="noStrike" cap="none">
                <a:solidFill>
                  <a:srgbClr val="000000"/>
                </a:solidFill>
                <a:effectLst/>
                <a:latin typeface="Arial"/>
                <a:ea typeface="Arial"/>
                <a:cs typeface="Arial"/>
                <a:sym typeface="Arial"/>
              </a:rPr>
              <a:t> of a set of constantly interacting domains that build the individual. </a:t>
            </a: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8443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fontAlgn="base">
              <a:buNone/>
            </a:pPr>
            <a:r>
              <a:rPr lang="en-US" sz="1100" b="0" i="0" u="none" strike="noStrike" cap="none">
                <a:solidFill>
                  <a:srgbClr val="000000"/>
                </a:solidFill>
                <a:effectLst/>
                <a:latin typeface="Arial"/>
                <a:ea typeface="Arial"/>
                <a:cs typeface="Arial"/>
                <a:sym typeface="Arial"/>
              </a:rPr>
              <a:t>How to support people with communication needs </a:t>
            </a:r>
            <a:r>
              <a:rPr lang="en-US"/>
              <a:t>?</a:t>
            </a:r>
            <a:endParaRPr lang="en-US" sz="1100" b="0" i="0" u="none" strike="noStrike" cap="none">
              <a:solidFill>
                <a:srgbClr val="000000"/>
              </a:solidFill>
              <a:effectLst/>
              <a:latin typeface="Arial"/>
              <a:ea typeface="Arial"/>
              <a:cs typeface="Arial"/>
              <a:sym typeface="Arial"/>
            </a:endParaRPr>
          </a:p>
          <a:p>
            <a:pPr marL="158750" indent="0" rtl="0" fontAlgn="base">
              <a:buNone/>
            </a:pPr>
            <a:r>
              <a:rPr lang="en-US" sz="1100" b="0" i="0" u="none" strike="noStrike" cap="none">
                <a:solidFill>
                  <a:srgbClr val="000000"/>
                </a:solidFill>
                <a:effectLst/>
                <a:latin typeface="Arial"/>
                <a:ea typeface="Arial"/>
                <a:cs typeface="Arial"/>
                <a:sym typeface="Arial"/>
              </a:rPr>
              <a:t>The American Speech-Language-Hearing Association has elaborated guidelines for meeting the communication needs of persons with severe disabilities  (ASHA, 1992).  </a:t>
            </a:r>
          </a:p>
          <a:p>
            <a:pPr marL="158750" indent="0" rtl="0" fontAlgn="base">
              <a:buNone/>
            </a:pPr>
            <a:r>
              <a:rPr lang="en-US" sz="1100" b="0" i="0" u="none" strike="noStrike" cap="none">
                <a:solidFill>
                  <a:srgbClr val="000000"/>
                </a:solidFill>
                <a:effectLst/>
                <a:latin typeface="Arial"/>
                <a:ea typeface="Arial"/>
                <a:cs typeface="Arial"/>
                <a:sym typeface="Arial"/>
              </a:rPr>
              <a:t>The guidelines outline that support dedicated to people with communication needs should be focused on the purpose to allow them to attain socially effective communication and that this aim depends on specific and comprehensive interdisciplinary practices. These practices should be implemented by everyone in their environment and specifically the family and professionals. All these individuals should consider the information provided during the assessment and goal-setting process, and they should coordinate their efforts to support the person. </a:t>
            </a:r>
          </a:p>
          <a:p>
            <a:pPr marL="158750" indent="0" rtl="0" fontAlgn="base">
              <a:buNone/>
            </a:pPr>
            <a:r>
              <a:rPr lang="en-US" sz="1100" b="0" i="0" u="none" strike="noStrike" cap="none">
                <a:solidFill>
                  <a:srgbClr val="000000"/>
                </a:solidFill>
                <a:effectLst/>
                <a:latin typeface="Arial"/>
                <a:ea typeface="Arial"/>
                <a:cs typeface="Arial"/>
                <a:sym typeface="Arial"/>
              </a:rPr>
              <a:t>Supports provided to a person with communication needs start with assessment practices from which an individualized intervention plan or project will be defined. </a:t>
            </a:r>
          </a:p>
          <a:p>
            <a:pPr marL="0" lvl="0" indent="0" algn="l" rtl="0">
              <a:spcBef>
                <a:spcPts val="0"/>
              </a:spcBef>
              <a:spcAft>
                <a:spcPts val="0"/>
              </a:spcAft>
              <a:buNone/>
            </a:pPr>
            <a:br>
              <a:rPr lang="en-GB" sz="1100" b="0" i="0" u="none" strike="noStrike" cap="none">
                <a:solidFill>
                  <a:srgbClr val="000000"/>
                </a:solidFill>
                <a:effectLst/>
                <a:latin typeface="Arial"/>
                <a:ea typeface="Arial"/>
                <a:cs typeface="Arial"/>
                <a:sym typeface="Arial"/>
              </a:rPr>
            </a:b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43314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rtl="0" fontAlgn="base">
              <a:buNone/>
            </a:pPr>
            <a:r>
              <a:rPr lang="en-US" sz="1100" b="0" i="0" u="none" strike="noStrike" cap="none">
                <a:solidFill>
                  <a:srgbClr val="000000"/>
                </a:solidFill>
                <a:effectLst/>
                <a:latin typeface="Arial"/>
                <a:ea typeface="Arial"/>
                <a:cs typeface="Arial"/>
                <a:sym typeface="Arial"/>
              </a:rPr>
              <a:t>Learning objectives </a:t>
            </a:r>
          </a:p>
          <a:p>
            <a:pPr marL="158750" indent="0" rtl="0" fontAlgn="base">
              <a:buNone/>
            </a:pPr>
            <a:r>
              <a:rPr lang="en-US" sz="1100" b="0" i="0" u="none" strike="noStrike" cap="none">
                <a:solidFill>
                  <a:srgbClr val="000000"/>
                </a:solidFill>
                <a:effectLst/>
                <a:latin typeface="Arial"/>
                <a:ea typeface="Arial"/>
                <a:cs typeface="Arial"/>
                <a:sym typeface="Arial"/>
              </a:rPr>
              <a:t>In this section, you will learn what are the support need effective communication in people with special needs and how to support them </a:t>
            </a:r>
          </a:p>
          <a:p>
            <a:pPr marL="158750" indent="0" rtl="0" fontAlgn="base">
              <a:buNone/>
            </a:pPr>
            <a:r>
              <a:rPr lang="en-US" sz="1100" b="0" i="0" u="none" strike="noStrike" cap="none">
                <a:solidFill>
                  <a:srgbClr val="000000"/>
                </a:solidFill>
                <a:effectLst/>
                <a:latin typeface="Arial"/>
                <a:ea typeface="Arial"/>
                <a:cs typeface="Arial"/>
                <a:sym typeface="Arial"/>
              </a:rPr>
              <a:t>What are the most frequent support needs for effective communication regarding people with ID?  </a:t>
            </a:r>
          </a:p>
          <a:p>
            <a:pPr rtl="0" fontAlgn="base"/>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1837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957475FF-817F-BEF0-2D92-6906DE9666B0}"/>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D8C6A049-4341-9E83-5166-E096C54C3AB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To </a:t>
            </a:r>
            <a:r>
              <a:rPr lang="fr-BE" err="1"/>
              <a:t>be</a:t>
            </a:r>
            <a:r>
              <a:rPr lang="fr-BE"/>
              <a:t> a good </a:t>
            </a:r>
            <a:r>
              <a:rPr lang="fr-BE" err="1"/>
              <a:t>sender</a:t>
            </a:r>
            <a:r>
              <a:rPr lang="fr-BE"/>
              <a:t> of a message, </a:t>
            </a:r>
            <a:r>
              <a:rPr lang="fr-BE" err="1"/>
              <a:t>you</a:t>
            </a:r>
            <a:r>
              <a:rPr lang="fr-BE"/>
              <a:t> </a:t>
            </a:r>
            <a:r>
              <a:rPr lang="fr-BE" err="1"/>
              <a:t>need</a:t>
            </a:r>
            <a:r>
              <a:rPr lang="fr-BE"/>
              <a:t> to </a:t>
            </a:r>
            <a:r>
              <a:rPr lang="fr-BE" err="1"/>
              <a:t>be</a:t>
            </a:r>
            <a:r>
              <a:rPr lang="fr-BE"/>
              <a:t> </a:t>
            </a:r>
            <a:r>
              <a:rPr lang="fr-BE" err="1"/>
              <a:t>equipped</a:t>
            </a:r>
            <a:r>
              <a:rPr lang="fr-BE"/>
              <a:t> to transmit </a:t>
            </a:r>
            <a:r>
              <a:rPr lang="fr-BE" err="1"/>
              <a:t>that</a:t>
            </a:r>
            <a:r>
              <a:rPr lang="fr-BE"/>
              <a:t> message</a:t>
            </a:r>
          </a:p>
          <a:p>
            <a:pPr marL="0" lvl="0" indent="0" algn="l" rtl="0">
              <a:spcBef>
                <a:spcPts val="0"/>
              </a:spcBef>
              <a:spcAft>
                <a:spcPts val="0"/>
              </a:spcAft>
              <a:buNone/>
            </a:pPr>
            <a:endParaRPr lang="fr-BE"/>
          </a:p>
          <a:p>
            <a:pPr marL="0" lvl="0" indent="0" algn="l" rtl="0">
              <a:spcBef>
                <a:spcPts val="0"/>
              </a:spcBef>
              <a:spcAft>
                <a:spcPts val="0"/>
              </a:spcAft>
              <a:buNone/>
            </a:pPr>
            <a:r>
              <a:rPr lang="fr-BE" err="1"/>
              <a:t>With</a:t>
            </a:r>
            <a:r>
              <a:rPr lang="fr-BE"/>
              <a:t> </a:t>
            </a:r>
            <a:r>
              <a:rPr lang="fr-BE" err="1"/>
              <a:t>this</a:t>
            </a:r>
            <a:r>
              <a:rPr lang="fr-BE"/>
              <a:t> in </a:t>
            </a:r>
            <a:r>
              <a:rPr lang="fr-BE" err="1"/>
              <a:t>mind</a:t>
            </a:r>
            <a:r>
              <a:rPr lang="fr-BE"/>
              <a:t>, the </a:t>
            </a:r>
            <a:r>
              <a:rPr lang="fr-BE" err="1"/>
              <a:t>motricity</a:t>
            </a:r>
            <a:r>
              <a:rPr lang="fr-BE"/>
              <a:t> of the </a:t>
            </a:r>
            <a:r>
              <a:rPr lang="fr-BE" err="1"/>
              <a:t>organs</a:t>
            </a:r>
            <a:r>
              <a:rPr lang="fr-BE"/>
              <a:t> </a:t>
            </a:r>
            <a:r>
              <a:rPr lang="fr-BE" err="1"/>
              <a:t>involved</a:t>
            </a:r>
            <a:r>
              <a:rPr lang="fr-BE"/>
              <a:t> in communication (</a:t>
            </a:r>
            <a:r>
              <a:rPr lang="fr-BE" err="1"/>
              <a:t>whatever</a:t>
            </a:r>
            <a:r>
              <a:rPr lang="fr-BE"/>
              <a:t> </a:t>
            </a:r>
            <a:r>
              <a:rPr lang="fr-BE" err="1"/>
              <a:t>its</a:t>
            </a:r>
            <a:r>
              <a:rPr lang="fr-BE"/>
              <a:t> </a:t>
            </a:r>
            <a:r>
              <a:rPr lang="fr-BE" err="1"/>
              <a:t>form</a:t>
            </a:r>
            <a:r>
              <a:rPr lang="fr-BE"/>
              <a:t>) must </a:t>
            </a:r>
            <a:r>
              <a:rPr lang="fr-BE" err="1"/>
              <a:t>be</a:t>
            </a:r>
            <a:r>
              <a:rPr lang="fr-BE"/>
              <a:t> at least </a:t>
            </a:r>
            <a:r>
              <a:rPr lang="fr-BE" err="1"/>
              <a:t>minimally</a:t>
            </a:r>
            <a:r>
              <a:rPr lang="fr-BE"/>
              <a:t> </a:t>
            </a:r>
            <a:r>
              <a:rPr lang="fr-BE" err="1"/>
              <a:t>preserved</a:t>
            </a:r>
            <a:r>
              <a:rPr lang="fr-BE"/>
              <a:t>.</a:t>
            </a:r>
          </a:p>
          <a:p>
            <a:pPr marL="171450" lvl="0" indent="-171450" algn="l" rtl="0">
              <a:spcBef>
                <a:spcPts val="0"/>
              </a:spcBef>
              <a:spcAft>
                <a:spcPts val="0"/>
              </a:spcAft>
            </a:pPr>
            <a:r>
              <a:rPr lang="fr-BE"/>
              <a:t>Oral </a:t>
            </a:r>
            <a:r>
              <a:rPr lang="fr-BE" err="1"/>
              <a:t>language</a:t>
            </a:r>
            <a:r>
              <a:rPr lang="fr-BE"/>
              <a:t>: </a:t>
            </a:r>
            <a:r>
              <a:rPr lang="fr-BE" err="1"/>
              <a:t>motor</a:t>
            </a:r>
            <a:r>
              <a:rPr lang="fr-BE"/>
              <a:t> control of </a:t>
            </a:r>
            <a:r>
              <a:rPr lang="fr-BE" err="1"/>
              <a:t>orofacial</a:t>
            </a:r>
            <a:r>
              <a:rPr lang="fr-BE"/>
              <a:t> structures</a:t>
            </a:r>
          </a:p>
          <a:p>
            <a:pPr marL="171450" lvl="0" indent="-171450" algn="l" rtl="0">
              <a:spcBef>
                <a:spcPts val="0"/>
              </a:spcBef>
              <a:spcAft>
                <a:spcPts val="0"/>
              </a:spcAft>
            </a:pPr>
            <a:r>
              <a:rPr lang="fr-BE" err="1"/>
              <a:t>Sign</a:t>
            </a:r>
            <a:r>
              <a:rPr lang="fr-BE"/>
              <a:t> </a:t>
            </a:r>
            <a:r>
              <a:rPr lang="fr-BE" err="1"/>
              <a:t>language</a:t>
            </a:r>
            <a:r>
              <a:rPr lang="fr-BE"/>
              <a:t> and ACC </a:t>
            </a:r>
            <a:r>
              <a:rPr lang="fr-BE" err="1"/>
              <a:t>devices</a:t>
            </a:r>
            <a:r>
              <a:rPr lang="fr-BE"/>
              <a:t> : </a:t>
            </a:r>
            <a:r>
              <a:rPr lang="fr-BE" err="1"/>
              <a:t>motor</a:t>
            </a:r>
            <a:r>
              <a:rPr lang="fr-BE"/>
              <a:t> control of the hands</a:t>
            </a:r>
          </a:p>
          <a:p>
            <a:pPr marL="0" lvl="0" indent="0" algn="l" rtl="0">
              <a:spcBef>
                <a:spcPts val="0"/>
              </a:spcBef>
              <a:spcAft>
                <a:spcPts val="0"/>
              </a:spcAft>
              <a:buFontTx/>
              <a:buNone/>
            </a:pPr>
            <a:endParaRPr lang="fr-BE"/>
          </a:p>
          <a:p>
            <a:pPr marL="0" lvl="0" indent="0" algn="l" rtl="0">
              <a:spcBef>
                <a:spcPts val="0"/>
              </a:spcBef>
              <a:spcAft>
                <a:spcPts val="0"/>
              </a:spcAft>
              <a:buFontTx/>
              <a:buNone/>
            </a:pPr>
            <a:r>
              <a:rPr lang="fr-BE"/>
              <a:t>But </a:t>
            </a:r>
            <a:r>
              <a:rPr lang="fr-BE" err="1"/>
              <a:t>while</a:t>
            </a:r>
            <a:r>
              <a:rPr lang="fr-BE"/>
              <a:t> the </a:t>
            </a:r>
            <a:r>
              <a:rPr lang="fr-BE" err="1"/>
              <a:t>means</a:t>
            </a:r>
            <a:r>
              <a:rPr lang="fr-BE"/>
              <a:t> of communication must </a:t>
            </a:r>
            <a:r>
              <a:rPr lang="fr-BE" err="1"/>
              <a:t>be</a:t>
            </a:r>
            <a:r>
              <a:rPr lang="fr-BE"/>
              <a:t> </a:t>
            </a:r>
            <a:r>
              <a:rPr lang="fr-BE" err="1"/>
              <a:t>preserved</a:t>
            </a:r>
            <a:r>
              <a:rPr lang="fr-BE"/>
              <a:t> (</a:t>
            </a:r>
            <a:r>
              <a:rPr lang="fr-BE" err="1"/>
              <a:t>motor</a:t>
            </a:r>
            <a:r>
              <a:rPr lang="fr-BE"/>
              <a:t> </a:t>
            </a:r>
            <a:r>
              <a:rPr lang="fr-BE" err="1"/>
              <a:t>skills</a:t>
            </a:r>
            <a:r>
              <a:rPr lang="fr-BE"/>
              <a:t>), cognitive and </a:t>
            </a:r>
            <a:r>
              <a:rPr lang="fr-BE" err="1"/>
              <a:t>language</a:t>
            </a:r>
            <a:r>
              <a:rPr lang="fr-BE"/>
              <a:t> </a:t>
            </a:r>
            <a:r>
              <a:rPr lang="fr-BE" err="1"/>
              <a:t>skills</a:t>
            </a:r>
            <a:r>
              <a:rPr lang="fr-BE"/>
              <a:t> must </a:t>
            </a:r>
            <a:r>
              <a:rPr lang="fr-BE" err="1"/>
              <a:t>also</a:t>
            </a:r>
            <a:r>
              <a:rPr lang="fr-BE"/>
              <a:t> </a:t>
            </a:r>
            <a:r>
              <a:rPr lang="fr-BE" err="1"/>
              <a:t>be</a:t>
            </a:r>
            <a:r>
              <a:rPr lang="fr-BE"/>
              <a:t> </a:t>
            </a:r>
            <a:r>
              <a:rPr lang="fr-BE" err="1"/>
              <a:t>sufficiently</a:t>
            </a:r>
            <a:r>
              <a:rPr lang="fr-BE"/>
              <a:t> </a:t>
            </a:r>
            <a:r>
              <a:rPr lang="fr-BE" err="1"/>
              <a:t>developed</a:t>
            </a:r>
            <a:r>
              <a:rPr lang="fr-BE"/>
              <a:t> to transmit informative content. So :</a:t>
            </a:r>
          </a:p>
          <a:p>
            <a:pPr marL="0" lvl="0" indent="0" algn="l" rtl="0">
              <a:spcBef>
                <a:spcPts val="0"/>
              </a:spcBef>
              <a:spcAft>
                <a:spcPts val="0"/>
              </a:spcAft>
              <a:buFontTx/>
              <a:buNone/>
            </a:pPr>
            <a:r>
              <a:rPr lang="fr-BE"/>
              <a:t>The </a:t>
            </a:r>
            <a:r>
              <a:rPr lang="fr-BE" err="1"/>
              <a:t>richness</a:t>
            </a:r>
            <a:r>
              <a:rPr lang="fr-BE"/>
              <a:t> and </a:t>
            </a:r>
            <a:r>
              <a:rPr lang="fr-BE" err="1"/>
              <a:t>diversity</a:t>
            </a:r>
            <a:r>
              <a:rPr lang="fr-BE"/>
              <a:t> of the lexical stock (</a:t>
            </a:r>
            <a:r>
              <a:rPr lang="fr-BE" err="1"/>
              <a:t>vocabulary</a:t>
            </a:r>
            <a:r>
              <a:rPr lang="fr-BE"/>
              <a:t>) </a:t>
            </a:r>
            <a:r>
              <a:rPr lang="fr-BE" err="1"/>
              <a:t>is</a:t>
            </a:r>
            <a:r>
              <a:rPr lang="fr-BE"/>
              <a:t> important to enable the combination of </a:t>
            </a:r>
            <a:r>
              <a:rPr lang="fr-BE" err="1"/>
              <a:t>words</a:t>
            </a:r>
            <a:r>
              <a:rPr lang="fr-BE"/>
              <a:t> to </a:t>
            </a:r>
            <a:r>
              <a:rPr lang="fr-BE" err="1"/>
              <a:t>produce</a:t>
            </a:r>
            <a:r>
              <a:rPr lang="fr-BE"/>
              <a:t> </a:t>
            </a:r>
            <a:r>
              <a:rPr lang="fr-BE" err="1"/>
              <a:t>complex</a:t>
            </a:r>
            <a:r>
              <a:rPr lang="fr-BE"/>
              <a:t> </a:t>
            </a:r>
            <a:r>
              <a:rPr lang="fr-BE" err="1"/>
              <a:t>meanings</a:t>
            </a:r>
            <a:r>
              <a:rPr lang="fr-BE"/>
              <a:t> (sentences and </a:t>
            </a:r>
            <a:r>
              <a:rPr lang="fr-BE" err="1"/>
              <a:t>discourse</a:t>
            </a:r>
            <a:r>
              <a:rPr lang="fr-BE"/>
              <a:t>).</a:t>
            </a:r>
          </a:p>
          <a:p>
            <a:pPr marL="0" lvl="0" indent="0" algn="l" rtl="0">
              <a:spcBef>
                <a:spcPts val="0"/>
              </a:spcBef>
              <a:spcAft>
                <a:spcPts val="0"/>
              </a:spcAft>
              <a:buFontTx/>
              <a:buNone/>
            </a:pPr>
            <a:endParaRPr/>
          </a:p>
        </p:txBody>
      </p:sp>
      <p:sp>
        <p:nvSpPr>
          <p:cNvPr id="108" name="Google Shape;108;p2:notes">
            <a:extLst>
              <a:ext uri="{FF2B5EF4-FFF2-40B4-BE49-F238E27FC236}">
                <a16:creationId xmlns:a16="http://schemas.microsoft.com/office/drawing/2014/main" id="{A0E26B43-8DA6-DD2E-AAC1-350540F3E6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3933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err="1"/>
              <a:t>Many</a:t>
            </a:r>
            <a:r>
              <a:rPr lang="fr-BE"/>
              <a:t> </a:t>
            </a:r>
            <a:r>
              <a:rPr lang="fr-BE" err="1"/>
              <a:t>genetic</a:t>
            </a:r>
            <a:r>
              <a:rPr lang="fr-BE"/>
              <a:t> syndromes of </a:t>
            </a:r>
            <a:r>
              <a:rPr lang="fr-BE" err="1"/>
              <a:t>intellectual</a:t>
            </a:r>
            <a:r>
              <a:rPr lang="fr-BE"/>
              <a:t> </a:t>
            </a:r>
            <a:r>
              <a:rPr lang="fr-BE" err="1"/>
              <a:t>disability</a:t>
            </a:r>
            <a:r>
              <a:rPr lang="fr-BE"/>
              <a:t> are </a:t>
            </a:r>
            <a:r>
              <a:rPr lang="fr-BE" err="1"/>
              <a:t>associated</a:t>
            </a:r>
            <a:r>
              <a:rPr lang="fr-BE"/>
              <a:t> </a:t>
            </a:r>
            <a:r>
              <a:rPr lang="fr-BE" err="1"/>
              <a:t>with</a:t>
            </a:r>
            <a:r>
              <a:rPr lang="fr-BE"/>
              <a:t> </a:t>
            </a:r>
            <a:r>
              <a:rPr lang="fr-BE" err="1"/>
              <a:t>abnormalities</a:t>
            </a:r>
            <a:r>
              <a:rPr lang="fr-BE"/>
              <a:t> of the face (facial </a:t>
            </a:r>
            <a:r>
              <a:rPr lang="fr-BE" err="1"/>
              <a:t>dysmorphia</a:t>
            </a:r>
            <a:r>
              <a:rPr lang="fr-BE"/>
              <a:t>) </a:t>
            </a:r>
            <a:r>
              <a:rPr lang="fr-BE" err="1"/>
              <a:t>that</a:t>
            </a:r>
            <a:r>
              <a:rPr lang="fr-BE"/>
              <a:t> </a:t>
            </a:r>
            <a:r>
              <a:rPr lang="fr-BE" err="1"/>
              <a:t>impede</a:t>
            </a:r>
            <a:r>
              <a:rPr lang="fr-BE"/>
              <a:t> </a:t>
            </a:r>
            <a:r>
              <a:rPr lang="fr-BE" err="1"/>
              <a:t>movement</a:t>
            </a:r>
            <a:r>
              <a:rPr lang="fr-BE"/>
              <a:t> of the </a:t>
            </a:r>
            <a:r>
              <a:rPr lang="fr-BE" err="1"/>
              <a:t>orofacial</a:t>
            </a:r>
            <a:r>
              <a:rPr lang="fr-BE"/>
              <a:t> structures </a:t>
            </a:r>
            <a:r>
              <a:rPr lang="fr-BE" err="1"/>
              <a:t>involved</a:t>
            </a:r>
            <a:r>
              <a:rPr lang="fr-BE"/>
              <a:t> in the articulation and </a:t>
            </a:r>
            <a:r>
              <a:rPr lang="fr-BE" err="1"/>
              <a:t>co-articulation</a:t>
            </a:r>
            <a:r>
              <a:rPr lang="fr-BE"/>
              <a:t> of the </a:t>
            </a:r>
            <a:r>
              <a:rPr lang="fr-BE" err="1"/>
              <a:t>sounds</a:t>
            </a:r>
            <a:r>
              <a:rPr lang="fr-BE"/>
              <a:t> of </a:t>
            </a:r>
            <a:r>
              <a:rPr lang="fr-BE" err="1"/>
              <a:t>language</a:t>
            </a:r>
            <a:r>
              <a:rPr lang="fr-BE"/>
              <a:t>.</a:t>
            </a:r>
          </a:p>
          <a:p>
            <a:pPr marL="0" lvl="0" indent="0" algn="l" rtl="0">
              <a:spcBef>
                <a:spcPts val="0"/>
              </a:spcBef>
              <a:spcAft>
                <a:spcPts val="0"/>
              </a:spcAft>
              <a:buNone/>
            </a:pPr>
            <a:r>
              <a:rPr lang="fr-BE" b="1"/>
              <a:t>For </a:t>
            </a:r>
            <a:r>
              <a:rPr lang="fr-BE" b="1" err="1"/>
              <a:t>example</a:t>
            </a:r>
            <a:r>
              <a:rPr lang="fr-BE"/>
              <a:t>, in </a:t>
            </a:r>
            <a:r>
              <a:rPr lang="fr-BE" err="1"/>
              <a:t>trisomy</a:t>
            </a:r>
            <a:r>
              <a:rPr lang="fr-BE"/>
              <a:t> 21, the protrusion of a </a:t>
            </a:r>
            <a:r>
              <a:rPr lang="fr-BE" err="1"/>
              <a:t>hypotonic</a:t>
            </a:r>
            <a:r>
              <a:rPr lang="fr-BE"/>
              <a:t> </a:t>
            </a:r>
            <a:r>
              <a:rPr lang="fr-BE" err="1"/>
              <a:t>tongue</a:t>
            </a:r>
            <a:r>
              <a:rPr lang="fr-BE"/>
              <a:t> </a:t>
            </a:r>
            <a:r>
              <a:rPr lang="fr-BE" err="1"/>
              <a:t>that</a:t>
            </a:r>
            <a:r>
              <a:rPr lang="fr-BE"/>
              <a:t> </a:t>
            </a:r>
            <a:r>
              <a:rPr lang="fr-BE" err="1"/>
              <a:t>is</a:t>
            </a:r>
            <a:r>
              <a:rPr lang="fr-BE"/>
              <a:t> </a:t>
            </a:r>
            <a:r>
              <a:rPr lang="fr-BE" err="1"/>
              <a:t>too</a:t>
            </a:r>
            <a:r>
              <a:rPr lang="fr-BE"/>
              <a:t> large for the buccal </a:t>
            </a:r>
            <a:r>
              <a:rPr lang="fr-BE" err="1"/>
              <a:t>cavity</a:t>
            </a:r>
            <a:r>
              <a:rPr lang="fr-BE"/>
              <a:t> </a:t>
            </a:r>
            <a:r>
              <a:rPr lang="fr-BE" err="1"/>
              <a:t>will</a:t>
            </a:r>
            <a:r>
              <a:rPr lang="fr-BE"/>
              <a:t> lead to </a:t>
            </a:r>
            <a:r>
              <a:rPr lang="fr-BE" err="1"/>
              <a:t>difficulties</a:t>
            </a:r>
            <a:r>
              <a:rPr lang="fr-BE"/>
              <a:t> in </a:t>
            </a:r>
            <a:r>
              <a:rPr lang="fr-BE" err="1"/>
              <a:t>articulating</a:t>
            </a:r>
            <a:r>
              <a:rPr lang="fr-BE"/>
              <a:t> </a:t>
            </a:r>
            <a:r>
              <a:rPr lang="fr-BE" err="1"/>
              <a:t>sounds</a:t>
            </a:r>
            <a:r>
              <a:rPr lang="fr-BE"/>
              <a:t> </a:t>
            </a:r>
            <a:r>
              <a:rPr lang="fr-BE" err="1"/>
              <a:t>requiring</a:t>
            </a:r>
            <a:r>
              <a:rPr lang="fr-BE"/>
              <a:t> mobilisation of the </a:t>
            </a:r>
            <a:r>
              <a:rPr lang="fr-BE" err="1"/>
              <a:t>tongue</a:t>
            </a:r>
            <a:r>
              <a:rPr lang="fr-BE"/>
              <a:t>. In addition, the excessive </a:t>
            </a:r>
            <a:r>
              <a:rPr lang="fr-BE" err="1"/>
              <a:t>drooling</a:t>
            </a:r>
            <a:r>
              <a:rPr lang="fr-BE"/>
              <a:t> </a:t>
            </a:r>
            <a:r>
              <a:rPr lang="fr-BE" err="1"/>
              <a:t>also</a:t>
            </a:r>
            <a:r>
              <a:rPr lang="fr-BE"/>
              <a:t> </a:t>
            </a:r>
            <a:r>
              <a:rPr lang="fr-BE" err="1"/>
              <a:t>seen</a:t>
            </a:r>
            <a:r>
              <a:rPr lang="fr-BE"/>
              <a:t> in </a:t>
            </a:r>
            <a:r>
              <a:rPr lang="fr-BE" err="1"/>
              <a:t>this</a:t>
            </a:r>
            <a:r>
              <a:rPr lang="fr-BE"/>
              <a:t> syndrome </a:t>
            </a:r>
            <a:r>
              <a:rPr lang="fr-BE" err="1"/>
              <a:t>will</a:t>
            </a:r>
            <a:r>
              <a:rPr lang="fr-BE"/>
              <a:t> </a:t>
            </a:r>
            <a:r>
              <a:rPr lang="fr-BE" err="1"/>
              <a:t>further</a:t>
            </a:r>
            <a:r>
              <a:rPr lang="fr-BE"/>
              <a:t> impair speech production, </a:t>
            </a:r>
            <a:r>
              <a:rPr lang="fr-BE" err="1"/>
              <a:t>even</a:t>
            </a:r>
            <a:r>
              <a:rPr lang="fr-BE"/>
              <a:t> to the point of rendering </a:t>
            </a:r>
            <a:r>
              <a:rPr lang="fr-BE" err="1"/>
              <a:t>it</a:t>
            </a:r>
            <a:r>
              <a:rPr lang="fr-BE"/>
              <a:t> </a:t>
            </a:r>
            <a:r>
              <a:rPr lang="fr-BE" err="1"/>
              <a:t>unintelligible</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a:t>In the case of </a:t>
            </a:r>
            <a:r>
              <a:rPr lang="fr-BE" err="1"/>
              <a:t>cerebral</a:t>
            </a:r>
            <a:r>
              <a:rPr lang="fr-BE"/>
              <a:t> </a:t>
            </a:r>
            <a:r>
              <a:rPr lang="fr-BE" err="1"/>
              <a:t>palsy</a:t>
            </a:r>
            <a:r>
              <a:rPr lang="fr-BE"/>
              <a:t>, the </a:t>
            </a:r>
            <a:r>
              <a:rPr lang="fr-BE" err="1"/>
              <a:t>orofacial</a:t>
            </a:r>
            <a:r>
              <a:rPr lang="fr-BE"/>
              <a:t> structures </a:t>
            </a:r>
            <a:r>
              <a:rPr lang="fr-BE" err="1"/>
              <a:t>may</a:t>
            </a:r>
            <a:r>
              <a:rPr lang="fr-BE"/>
              <a:t> </a:t>
            </a:r>
            <a:r>
              <a:rPr lang="fr-BE" err="1"/>
              <a:t>also</a:t>
            </a:r>
            <a:r>
              <a:rPr lang="fr-BE"/>
              <a:t> </a:t>
            </a:r>
            <a:r>
              <a:rPr lang="fr-BE" err="1"/>
              <a:t>be</a:t>
            </a:r>
            <a:r>
              <a:rPr lang="fr-BE"/>
              <a:t> </a:t>
            </a:r>
            <a:r>
              <a:rPr lang="fr-BE" err="1"/>
              <a:t>affected</a:t>
            </a:r>
            <a:r>
              <a:rPr lang="fr-BE"/>
              <a:t>. In </a:t>
            </a:r>
            <a:r>
              <a:rPr lang="fr-BE" err="1"/>
              <a:t>this</a:t>
            </a:r>
            <a:r>
              <a:rPr lang="fr-BE"/>
              <a:t> case, </a:t>
            </a:r>
            <a:r>
              <a:rPr lang="fr-BE" err="1"/>
              <a:t>it</a:t>
            </a:r>
            <a:r>
              <a:rPr lang="fr-BE"/>
              <a:t> </a:t>
            </a:r>
            <a:r>
              <a:rPr lang="fr-BE" err="1"/>
              <a:t>is</a:t>
            </a:r>
            <a:r>
              <a:rPr lang="fr-BE"/>
              <a:t> important to </a:t>
            </a:r>
            <a:r>
              <a:rPr lang="fr-BE" err="1"/>
              <a:t>preserve</a:t>
            </a:r>
            <a:r>
              <a:rPr lang="fr-BE"/>
              <a:t> the </a:t>
            </a:r>
            <a:r>
              <a:rPr lang="fr-BE" err="1"/>
              <a:t>motility</a:t>
            </a:r>
            <a:r>
              <a:rPr lang="fr-BE"/>
              <a:t> of the hands </a:t>
            </a:r>
            <a:r>
              <a:rPr lang="fr-BE" err="1"/>
              <a:t>so</a:t>
            </a:r>
            <a:r>
              <a:rPr lang="fr-BE"/>
              <a:t> </a:t>
            </a:r>
            <a:r>
              <a:rPr lang="fr-BE" err="1"/>
              <a:t>that</a:t>
            </a:r>
            <a:r>
              <a:rPr lang="fr-BE"/>
              <a:t> an AAC system can </a:t>
            </a:r>
            <a:r>
              <a:rPr lang="fr-BE" err="1"/>
              <a:t>be</a:t>
            </a:r>
            <a:r>
              <a:rPr lang="fr-BE"/>
              <a:t> </a:t>
            </a:r>
            <a:r>
              <a:rPr lang="fr-BE" err="1"/>
              <a:t>used</a:t>
            </a:r>
            <a:r>
              <a:rPr lang="fr-BE"/>
              <a:t>.</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3141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In </a:t>
            </a:r>
            <a:r>
              <a:rPr lang="fr-BE" err="1"/>
              <a:t>terms</a:t>
            </a:r>
            <a:r>
              <a:rPr lang="fr-BE"/>
              <a:t> of speech, </a:t>
            </a:r>
            <a:r>
              <a:rPr lang="fr-BE" err="1"/>
              <a:t>articulatory</a:t>
            </a:r>
            <a:r>
              <a:rPr lang="fr-BE"/>
              <a:t> and </a:t>
            </a:r>
            <a:r>
              <a:rPr lang="fr-BE" err="1"/>
              <a:t>co-articulatory</a:t>
            </a:r>
            <a:r>
              <a:rPr lang="fr-BE"/>
              <a:t> </a:t>
            </a:r>
            <a:r>
              <a:rPr lang="fr-BE" err="1"/>
              <a:t>difficulties</a:t>
            </a:r>
            <a:r>
              <a:rPr lang="fr-BE"/>
              <a:t> (</a:t>
            </a:r>
            <a:r>
              <a:rPr lang="fr-BE" err="1"/>
              <a:t>combining</a:t>
            </a:r>
            <a:r>
              <a:rPr lang="fr-BE"/>
              <a:t> speech </a:t>
            </a:r>
            <a:r>
              <a:rPr lang="fr-BE" err="1"/>
              <a:t>sounds</a:t>
            </a:r>
            <a:r>
              <a:rPr lang="fr-BE"/>
              <a:t>) can </a:t>
            </a:r>
            <a:r>
              <a:rPr lang="fr-BE" err="1"/>
              <a:t>severely</a:t>
            </a:r>
            <a:r>
              <a:rPr lang="fr-BE"/>
              <a:t> </a:t>
            </a:r>
            <a:r>
              <a:rPr lang="fr-BE" err="1"/>
              <a:t>hamper</a:t>
            </a:r>
            <a:r>
              <a:rPr lang="fr-BE"/>
              <a:t> </a:t>
            </a:r>
            <a:r>
              <a:rPr lang="fr-BE" err="1"/>
              <a:t>intelligibility</a:t>
            </a:r>
            <a:r>
              <a:rPr lang="fr-BE"/>
              <a:t>.</a:t>
            </a:r>
          </a:p>
          <a:p>
            <a:pPr marL="0" lvl="0" indent="0" algn="l" rtl="0">
              <a:spcBef>
                <a:spcPts val="0"/>
              </a:spcBef>
              <a:spcAft>
                <a:spcPts val="0"/>
              </a:spcAft>
              <a:buNone/>
            </a:pPr>
            <a:r>
              <a:rPr lang="fr-BE"/>
              <a:t>In the production of speech </a:t>
            </a:r>
            <a:r>
              <a:rPr lang="fr-BE" err="1"/>
              <a:t>sounds</a:t>
            </a:r>
            <a:r>
              <a:rPr lang="fr-BE"/>
              <a:t>, </a:t>
            </a:r>
            <a:r>
              <a:rPr lang="fr-BE" err="1"/>
              <a:t>difficulties</a:t>
            </a:r>
            <a:r>
              <a:rPr lang="fr-BE"/>
              <a:t> in </a:t>
            </a:r>
            <a:r>
              <a:rPr lang="fr-BE" err="1"/>
              <a:t>controlling</a:t>
            </a:r>
            <a:r>
              <a:rPr lang="fr-BE"/>
              <a:t> the flow of air </a:t>
            </a:r>
            <a:r>
              <a:rPr lang="fr-BE" err="1"/>
              <a:t>from</a:t>
            </a:r>
            <a:r>
              <a:rPr lang="fr-BE"/>
              <a:t> the </a:t>
            </a:r>
            <a:r>
              <a:rPr lang="fr-BE" err="1"/>
              <a:t>lungs</a:t>
            </a:r>
            <a:r>
              <a:rPr lang="fr-BE"/>
              <a:t> and in </a:t>
            </a:r>
            <a:r>
              <a:rPr lang="fr-BE" err="1"/>
              <a:t>maintaining</a:t>
            </a:r>
            <a:r>
              <a:rPr lang="fr-BE"/>
              <a:t> a </a:t>
            </a:r>
            <a:r>
              <a:rPr lang="fr-BE" err="1"/>
              <a:t>precise</a:t>
            </a:r>
            <a:r>
              <a:rPr lang="fr-BE"/>
              <a:t> </a:t>
            </a:r>
            <a:r>
              <a:rPr lang="fr-BE" err="1"/>
              <a:t>articulatory</a:t>
            </a:r>
            <a:r>
              <a:rPr lang="fr-BE"/>
              <a:t> position can </a:t>
            </a:r>
            <a:r>
              <a:rPr lang="fr-BE" err="1"/>
              <a:t>hamper</a:t>
            </a:r>
            <a:r>
              <a:rPr lang="fr-BE"/>
              <a:t> the production of </a:t>
            </a:r>
            <a:r>
              <a:rPr lang="fr-BE" err="1"/>
              <a:t>complex</a:t>
            </a:r>
            <a:r>
              <a:rPr lang="fr-BE"/>
              <a:t> </a:t>
            </a:r>
            <a:r>
              <a:rPr lang="fr-BE" err="1"/>
              <a:t>sounds</a:t>
            </a:r>
            <a:r>
              <a:rPr lang="fr-BE"/>
              <a:t> (e.g. s, z, </a:t>
            </a:r>
            <a:r>
              <a:rPr lang="fr-BE" err="1"/>
              <a:t>ch</a:t>
            </a:r>
            <a:r>
              <a:rPr lang="fr-BE"/>
              <a:t>, etc.).</a:t>
            </a:r>
          </a:p>
          <a:p>
            <a:pPr marL="0" lvl="0" indent="0" algn="l" rtl="0">
              <a:spcBef>
                <a:spcPts val="0"/>
              </a:spcBef>
              <a:spcAft>
                <a:spcPts val="0"/>
              </a:spcAft>
              <a:buNone/>
            </a:pPr>
            <a:endParaRPr lang="fr-BE"/>
          </a:p>
          <a:p>
            <a:pPr marL="0" lvl="0" indent="0" algn="l" rtl="0">
              <a:spcBef>
                <a:spcPts val="0"/>
              </a:spcBef>
              <a:spcAft>
                <a:spcPts val="0"/>
              </a:spcAft>
              <a:buNone/>
            </a:pPr>
            <a:r>
              <a:rPr lang="fr-BE"/>
              <a:t>There </a:t>
            </a:r>
            <a:r>
              <a:rPr lang="fr-BE" err="1"/>
              <a:t>is</a:t>
            </a:r>
            <a:r>
              <a:rPr lang="fr-BE"/>
              <a:t> </a:t>
            </a:r>
            <a:r>
              <a:rPr lang="fr-BE" err="1"/>
              <a:t>also</a:t>
            </a:r>
            <a:r>
              <a:rPr lang="fr-BE"/>
              <a:t> a slow and </a:t>
            </a:r>
            <a:r>
              <a:rPr lang="fr-BE" err="1"/>
              <a:t>incomplete</a:t>
            </a:r>
            <a:r>
              <a:rPr lang="fr-BE"/>
              <a:t> </a:t>
            </a:r>
            <a:r>
              <a:rPr lang="fr-BE" err="1"/>
              <a:t>development</a:t>
            </a:r>
            <a:r>
              <a:rPr lang="fr-BE"/>
              <a:t> of the </a:t>
            </a:r>
            <a:r>
              <a:rPr lang="fr-BE" err="1"/>
              <a:t>phonological</a:t>
            </a:r>
            <a:r>
              <a:rPr lang="fr-BE"/>
              <a:t> </a:t>
            </a:r>
            <a:r>
              <a:rPr lang="fr-BE" err="1"/>
              <a:t>inventory</a:t>
            </a:r>
            <a:r>
              <a:rPr lang="fr-BE"/>
              <a:t>, simplification of certain </a:t>
            </a:r>
            <a:r>
              <a:rPr lang="fr-BE" err="1"/>
              <a:t>phonemes</a:t>
            </a:r>
            <a:r>
              <a:rPr lang="fr-BE"/>
              <a:t> (e.g., s, </a:t>
            </a:r>
            <a:r>
              <a:rPr lang="fr-BE" err="1"/>
              <a:t>which</a:t>
            </a:r>
            <a:r>
              <a:rPr lang="fr-BE"/>
              <a:t> </a:t>
            </a:r>
            <a:r>
              <a:rPr lang="fr-BE" err="1"/>
              <a:t>is</a:t>
            </a:r>
            <a:r>
              <a:rPr lang="fr-BE"/>
              <a:t> </a:t>
            </a:r>
            <a:r>
              <a:rPr lang="fr-BE" err="1"/>
              <a:t>difficult</a:t>
            </a:r>
            <a:r>
              <a:rPr lang="fr-BE"/>
              <a:t> to </a:t>
            </a:r>
            <a:r>
              <a:rPr lang="fr-BE" err="1"/>
              <a:t>produce</a:t>
            </a:r>
            <a:r>
              <a:rPr lang="fr-BE"/>
              <a:t>, </a:t>
            </a:r>
            <a:r>
              <a:rPr lang="fr-BE" err="1"/>
              <a:t>becomes</a:t>
            </a:r>
            <a:r>
              <a:rPr lang="fr-BE"/>
              <a:t> </a:t>
            </a:r>
            <a:r>
              <a:rPr lang="fr-BE" err="1"/>
              <a:t>t</a:t>
            </a:r>
            <a:r>
              <a:rPr lang="fr-BE"/>
              <a:t>, </a:t>
            </a:r>
            <a:r>
              <a:rPr lang="fr-BE" err="1"/>
              <a:t>which</a:t>
            </a:r>
            <a:r>
              <a:rPr lang="fr-BE"/>
              <a:t> </a:t>
            </a:r>
            <a:r>
              <a:rPr lang="fr-BE" err="1"/>
              <a:t>is</a:t>
            </a:r>
            <a:r>
              <a:rPr lang="fr-BE"/>
              <a:t> </a:t>
            </a:r>
            <a:r>
              <a:rPr lang="fr-BE" err="1"/>
              <a:t>easier</a:t>
            </a:r>
            <a:r>
              <a:rPr lang="fr-BE"/>
              <a:t>), </a:t>
            </a:r>
            <a:r>
              <a:rPr lang="fr-BE" err="1"/>
              <a:t>reduction</a:t>
            </a:r>
            <a:r>
              <a:rPr lang="fr-BE"/>
              <a:t> of consonant clusters (e.g., tr </a:t>
            </a:r>
            <a:r>
              <a:rPr lang="fr-BE" err="1"/>
              <a:t>simply</a:t>
            </a:r>
            <a:r>
              <a:rPr lang="fr-BE"/>
              <a:t> </a:t>
            </a:r>
            <a:r>
              <a:rPr lang="fr-BE" err="1"/>
              <a:t>produces</a:t>
            </a:r>
            <a:r>
              <a:rPr lang="fr-BE"/>
              <a:t> </a:t>
            </a:r>
            <a:r>
              <a:rPr lang="fr-BE" err="1"/>
              <a:t>t</a:t>
            </a:r>
            <a:r>
              <a:rPr lang="fr-BE"/>
              <a:t> or r).</a:t>
            </a:r>
          </a:p>
          <a:p>
            <a:pPr marL="0" lvl="0" indent="0" algn="l" rtl="0">
              <a:spcBef>
                <a:spcPts val="0"/>
              </a:spcBef>
              <a:spcAft>
                <a:spcPts val="0"/>
              </a:spcAft>
              <a:buNone/>
            </a:pPr>
            <a:endParaRPr lang="fr-BE"/>
          </a:p>
          <a:p>
            <a:pPr marL="0" lvl="0" indent="0" algn="l" rtl="0">
              <a:spcBef>
                <a:spcPts val="0"/>
              </a:spcBef>
              <a:spcAft>
                <a:spcPts val="0"/>
              </a:spcAft>
              <a:buNone/>
            </a:pPr>
            <a:r>
              <a:rPr lang="fr-BE"/>
              <a:t>Speech </a:t>
            </a:r>
            <a:r>
              <a:rPr lang="fr-BE" err="1"/>
              <a:t>fluency</a:t>
            </a:r>
            <a:r>
              <a:rPr lang="fr-BE"/>
              <a:t> </a:t>
            </a:r>
            <a:r>
              <a:rPr lang="fr-BE" err="1"/>
              <a:t>is</a:t>
            </a:r>
            <a:r>
              <a:rPr lang="fr-BE"/>
              <a:t> </a:t>
            </a:r>
            <a:r>
              <a:rPr lang="fr-BE" err="1"/>
              <a:t>also</a:t>
            </a:r>
            <a:r>
              <a:rPr lang="fr-BE"/>
              <a:t> </a:t>
            </a:r>
            <a:r>
              <a:rPr lang="fr-BE" err="1"/>
              <a:t>often</a:t>
            </a:r>
            <a:r>
              <a:rPr lang="fr-BE"/>
              <a:t> </a:t>
            </a:r>
            <a:r>
              <a:rPr lang="fr-BE" err="1"/>
              <a:t>impaired</a:t>
            </a:r>
            <a:r>
              <a:rPr lang="fr-BE"/>
              <a:t>, </a:t>
            </a:r>
            <a:r>
              <a:rPr lang="fr-BE" err="1"/>
              <a:t>further</a:t>
            </a:r>
            <a:r>
              <a:rPr lang="fr-BE"/>
              <a:t> </a:t>
            </a:r>
            <a:r>
              <a:rPr lang="fr-BE" err="1"/>
              <a:t>impacting</a:t>
            </a:r>
            <a:r>
              <a:rPr lang="fr-BE"/>
              <a:t> on </a:t>
            </a:r>
            <a:r>
              <a:rPr lang="fr-BE" err="1"/>
              <a:t>intelligibility</a:t>
            </a:r>
            <a:r>
              <a:rPr lang="fr-BE"/>
              <a:t>.</a:t>
            </a:r>
          </a:p>
          <a:p>
            <a:pPr marL="0" lvl="0" indent="0" algn="l" rtl="0">
              <a:spcBef>
                <a:spcPts val="0"/>
              </a:spcBef>
              <a:spcAft>
                <a:spcPts val="0"/>
              </a:spcAft>
              <a:buNone/>
            </a:pPr>
            <a:endParaRPr lang="fr-BE"/>
          </a:p>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1072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nl-BE"/>
              <a:t>In IDD, </a:t>
            </a:r>
            <a:r>
              <a:rPr lang="en-GB" sz="1800">
                <a:effectLst/>
                <a:latin typeface="Calibri" panose="020F0502020204030204" pitchFamily="34" charset="0"/>
                <a:cs typeface="Calibri" panose="020F0502020204030204" pitchFamily="34" charset="0"/>
              </a:rPr>
              <a:t>v</a:t>
            </a:r>
            <a:r>
              <a:rPr lang="en-GB" sz="1800">
                <a:effectLst/>
                <a:latin typeface="Calibri" panose="020F0502020204030204" pitchFamily="34" charset="0"/>
                <a:ea typeface="Times New Roman" panose="02020603050405020304" pitchFamily="18" charset="0"/>
                <a:cs typeface="Calibri" panose="020F0502020204030204" pitchFamily="34" charset="0"/>
              </a:rPr>
              <a:t>ocabulary is generally reduced in terms of both the number of words and the semantic features associates with this words.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800">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800">
                <a:effectLst/>
                <a:latin typeface="Calibri" panose="020F0502020204030204" pitchFamily="34" charset="0"/>
                <a:ea typeface="Times New Roman" panose="02020603050405020304" pitchFamily="18" charset="0"/>
                <a:cs typeface="Times New Roman" panose="02020603050405020304" pitchFamily="18" charset="0"/>
              </a:rPr>
              <a:t>The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richness</a:t>
            </a:r>
            <a:r>
              <a:rPr lang="fr-BE" sz="1800">
                <a:effectLst/>
                <a:latin typeface="Calibri" panose="020F0502020204030204" pitchFamily="34" charset="0"/>
                <a:ea typeface="Times New Roman" panose="02020603050405020304" pitchFamily="18" charset="0"/>
                <a:cs typeface="Times New Roman" panose="02020603050405020304" pitchFamily="18" charset="0"/>
              </a:rPr>
              <a:t> of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semantic</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representations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very</a:t>
            </a:r>
            <a:r>
              <a:rPr lang="fr-BE" sz="1800">
                <a:effectLst/>
                <a:latin typeface="Calibri" panose="020F0502020204030204" pitchFamily="34" charset="0"/>
                <a:ea typeface="Times New Roman" panose="02020603050405020304" pitchFamily="18" charset="0"/>
                <a:cs typeface="Times New Roman" panose="02020603050405020304" pitchFamily="18" charset="0"/>
              </a:rPr>
              <a:t> important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when</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comes</a:t>
            </a:r>
            <a:r>
              <a:rPr lang="fr-BE" sz="1800">
                <a:effectLst/>
                <a:latin typeface="Calibri" panose="020F0502020204030204" pitchFamily="34" charset="0"/>
                <a:ea typeface="Times New Roman" panose="02020603050405020304" pitchFamily="18" charset="0"/>
                <a:cs typeface="Times New Roman" panose="02020603050405020304" pitchFamily="18" charset="0"/>
              </a:rPr>
              <a:t> to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generalising</a:t>
            </a:r>
            <a:r>
              <a:rPr lang="fr-BE" sz="1800">
                <a:effectLst/>
                <a:latin typeface="Calibri" panose="020F0502020204030204" pitchFamily="34" charset="0"/>
                <a:ea typeface="Times New Roman" panose="02020603050405020304" pitchFamily="18" charset="0"/>
                <a:cs typeface="Times New Roman" panose="02020603050405020304" pitchFamily="18" charset="0"/>
              </a:rPr>
              <a:t> a verbal label to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other</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members</a:t>
            </a:r>
            <a:r>
              <a:rPr lang="fr-BE" sz="1800">
                <a:effectLst/>
                <a:latin typeface="Calibri" panose="020F0502020204030204" pitchFamily="34" charset="0"/>
                <a:ea typeface="Times New Roman" panose="02020603050405020304" pitchFamily="18" charset="0"/>
                <a:cs typeface="Times New Roman" panose="02020603050405020304" pitchFamily="18" charset="0"/>
              </a:rPr>
              <a:t> of the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same</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category</a:t>
            </a:r>
            <a:r>
              <a:rPr lang="fr-BE" sz="1800">
                <a:effectLst/>
                <a:latin typeface="Calibri" panose="020F0502020204030204" pitchFamily="34" charset="0"/>
                <a:ea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BE" sz="1800" b="1">
                <a:effectLst/>
                <a:latin typeface="Calibri" panose="020F0502020204030204" pitchFamily="34" charset="0"/>
                <a:ea typeface="Times New Roman" panose="02020603050405020304" pitchFamily="18" charset="0"/>
                <a:cs typeface="Times New Roman" panose="02020603050405020304" pitchFamily="18" charset="0"/>
              </a:rPr>
              <a:t>For </a:t>
            </a:r>
            <a:r>
              <a:rPr lang="fr-BE" sz="1800" b="1" err="1">
                <a:effectLst/>
                <a:latin typeface="Calibri" panose="020F0502020204030204" pitchFamily="34" charset="0"/>
                <a:ea typeface="Times New Roman" panose="02020603050405020304" pitchFamily="18" charset="0"/>
                <a:cs typeface="Times New Roman" panose="02020603050405020304" pitchFamily="18" charset="0"/>
              </a:rPr>
              <a:t>example</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knowing</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that</a:t>
            </a:r>
            <a:r>
              <a:rPr lang="fr-BE" sz="1800">
                <a:effectLst/>
                <a:latin typeface="Calibri" panose="020F0502020204030204" pitchFamily="34" charset="0"/>
                <a:ea typeface="Times New Roman" panose="02020603050405020304" pitchFamily="18" charset="0"/>
                <a:cs typeface="Times New Roman" panose="02020603050405020304" pitchFamily="18" charset="0"/>
              </a:rPr>
              <a:t> a dog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 four-</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legged</a:t>
            </a:r>
            <a:r>
              <a:rPr lang="fr-BE" sz="1800">
                <a:effectLst/>
                <a:latin typeface="Calibri" panose="020F0502020204030204" pitchFamily="34" charset="0"/>
                <a:ea typeface="Times New Roman" panose="02020603050405020304" pitchFamily="18" charset="0"/>
                <a:cs typeface="Times New Roman" panose="02020603050405020304" pitchFamily="18" charset="0"/>
              </a:rPr>
              <a:t> animal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that</a:t>
            </a:r>
            <a:r>
              <a:rPr lang="fr-BE" sz="1800">
                <a:effectLst/>
                <a:latin typeface="Calibri" panose="020F0502020204030204" pitchFamily="34" charset="0"/>
                <a:ea typeface="Times New Roman" panose="02020603050405020304" pitchFamily="18" charset="0"/>
                <a:cs typeface="Times New Roman" panose="02020603050405020304" pitchFamily="18" charset="0"/>
              </a:rPr>
              <a:t> has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hair</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barks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 carnivore,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generally</a:t>
            </a:r>
            <a:r>
              <a:rPr lang="fr-BE" sz="1800">
                <a:effectLst/>
                <a:latin typeface="Calibri" panose="020F0502020204030204" pitchFamily="34" charset="0"/>
                <a:ea typeface="Times New Roman" panose="02020603050405020304" pitchFamily="18" charset="0"/>
                <a:cs typeface="Times New Roman" panose="02020603050405020304" pitchFamily="18" charset="0"/>
              </a:rPr>
              <a:t> has an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elongated</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snout</a:t>
            </a:r>
            <a:r>
              <a:rPr lang="fr-BE" sz="1800">
                <a:effectLst/>
                <a:latin typeface="Calibri" panose="020F0502020204030204" pitchFamily="34" charset="0"/>
                <a:ea typeface="Times New Roman" panose="02020603050405020304" pitchFamily="18" charset="0"/>
                <a:cs typeface="Times New Roman" panose="02020603050405020304" pitchFamily="18" charset="0"/>
              </a:rPr>
              <a:t> and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800">
                <a:effectLst/>
                <a:latin typeface="Calibri" panose="020F0502020204030204" pitchFamily="34" charset="0"/>
                <a:ea typeface="Times New Roman" panose="02020603050405020304" pitchFamily="18" charset="0"/>
                <a:cs typeface="Times New Roman" panose="02020603050405020304" pitchFamily="18" charset="0"/>
              </a:rPr>
              <a:t> of variable size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helps</a:t>
            </a:r>
            <a:r>
              <a:rPr lang="fr-BE" sz="1800">
                <a:effectLst/>
                <a:latin typeface="Calibri" panose="020F0502020204030204" pitchFamily="34" charset="0"/>
                <a:ea typeface="Times New Roman" panose="02020603050405020304" pitchFamily="18" charset="0"/>
                <a:cs typeface="Times New Roman" panose="02020603050405020304" pitchFamily="18" charset="0"/>
              </a:rPr>
              <a:t> to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distinguish</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from</a:t>
            </a:r>
            <a:r>
              <a:rPr lang="fr-BE" sz="1800">
                <a:effectLst/>
                <a:latin typeface="Calibri" panose="020F0502020204030204" pitchFamily="34" charset="0"/>
                <a:ea typeface="Times New Roman" panose="02020603050405020304" pitchFamily="18" charset="0"/>
                <a:cs typeface="Times New Roman" panose="02020603050405020304" pitchFamily="18" charset="0"/>
              </a:rPr>
              <a:t> a cat,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which</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although</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also</a:t>
            </a:r>
            <a:r>
              <a:rPr lang="fr-BE" sz="1800">
                <a:effectLst/>
                <a:latin typeface="Calibri" panose="020F0502020204030204" pitchFamily="34" charset="0"/>
                <a:ea typeface="Times New Roman" panose="02020603050405020304" pitchFamily="18" charset="0"/>
                <a:cs typeface="Times New Roman" panose="02020603050405020304" pitchFamily="18" charset="0"/>
              </a:rPr>
              <a:t> has four legs and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hair</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800">
                <a:effectLst/>
                <a:latin typeface="Calibri" panose="020F0502020204030204" pitchFamily="34" charset="0"/>
                <a:ea typeface="Times New Roman" panose="02020603050405020304" pitchFamily="18" charset="0"/>
                <a:cs typeface="Times New Roman" panose="02020603050405020304" pitchFamily="18" charset="0"/>
              </a:rPr>
              <a:t> more stable in size,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meows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with</a:t>
            </a:r>
            <a:r>
              <a:rPr lang="fr-BE" sz="1800">
                <a:effectLst/>
                <a:latin typeface="Calibri" panose="020F0502020204030204" pitchFamily="34" charset="0"/>
                <a:ea typeface="Times New Roman" panose="02020603050405020304" pitchFamily="18" charset="0"/>
                <a:cs typeface="Times New Roman" panose="02020603050405020304" pitchFamily="18" charset="0"/>
              </a:rPr>
              <a:t> a large moustache and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fairly</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independent</a:t>
            </a:r>
            <a:r>
              <a:rPr lang="fr-BE" sz="1800">
                <a:effectLst/>
                <a:latin typeface="Calibri" panose="020F0502020204030204" pitchFamily="34" charset="0"/>
                <a:ea typeface="Times New Roman" panose="02020603050405020304" pitchFamily="18" charset="0"/>
                <a:cs typeface="Times New Roman" panose="02020603050405020304" pitchFamily="18" charset="0"/>
              </a:rPr>
              <a:t>, etc. The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richness</a:t>
            </a:r>
            <a:r>
              <a:rPr lang="fr-BE" sz="1800">
                <a:effectLst/>
                <a:latin typeface="Calibri" panose="020F0502020204030204" pitchFamily="34" charset="0"/>
                <a:ea typeface="Times New Roman" panose="02020603050405020304" pitchFamily="18" charset="0"/>
                <a:cs typeface="Times New Roman" panose="02020603050405020304" pitchFamily="18" charset="0"/>
              </a:rPr>
              <a:t> of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semantic</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representations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is</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very</a:t>
            </a:r>
            <a:r>
              <a:rPr lang="fr-BE" sz="1800">
                <a:effectLst/>
                <a:latin typeface="Calibri" panose="020F0502020204030204" pitchFamily="34" charset="0"/>
                <a:ea typeface="Times New Roman" panose="02020603050405020304" pitchFamily="18" charset="0"/>
                <a:cs typeface="Times New Roman" panose="02020603050405020304" pitchFamily="18" charset="0"/>
              </a:rPr>
              <a:t> important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when</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it</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comes</a:t>
            </a:r>
            <a:r>
              <a:rPr lang="fr-BE" sz="1800">
                <a:effectLst/>
                <a:latin typeface="Calibri" panose="020F0502020204030204" pitchFamily="34" charset="0"/>
                <a:ea typeface="Times New Roman" panose="02020603050405020304" pitchFamily="18" charset="0"/>
                <a:cs typeface="Times New Roman" panose="02020603050405020304" pitchFamily="18" charset="0"/>
              </a:rPr>
              <a:t> to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generalising</a:t>
            </a:r>
            <a:r>
              <a:rPr lang="fr-BE" sz="1800">
                <a:effectLst/>
                <a:latin typeface="Calibri" panose="020F0502020204030204" pitchFamily="34" charset="0"/>
                <a:ea typeface="Times New Roman" panose="02020603050405020304" pitchFamily="18" charset="0"/>
                <a:cs typeface="Times New Roman" panose="02020603050405020304" pitchFamily="18" charset="0"/>
              </a:rPr>
              <a:t> a verbal label to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other</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members</a:t>
            </a:r>
            <a:r>
              <a:rPr lang="fr-BE" sz="1800">
                <a:effectLst/>
                <a:latin typeface="Calibri" panose="020F0502020204030204" pitchFamily="34" charset="0"/>
                <a:ea typeface="Times New Roman" panose="02020603050405020304" pitchFamily="18" charset="0"/>
                <a:cs typeface="Times New Roman" panose="02020603050405020304" pitchFamily="18" charset="0"/>
              </a:rPr>
              <a:t> of the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same</a:t>
            </a:r>
            <a:r>
              <a:rPr lang="fr-BE" sz="1800">
                <a:effectLst/>
                <a:latin typeface="Calibri" panose="020F0502020204030204" pitchFamily="34" charset="0"/>
                <a:ea typeface="Times New Roman" panose="02020603050405020304" pitchFamily="18" charset="0"/>
                <a:cs typeface="Times New Roman" panose="02020603050405020304" pitchFamily="18" charset="0"/>
              </a:rPr>
              <a:t> </a:t>
            </a:r>
            <a:r>
              <a:rPr lang="fr-BE" sz="1800" err="1">
                <a:effectLst/>
                <a:latin typeface="Calibri" panose="020F0502020204030204" pitchFamily="34" charset="0"/>
                <a:ea typeface="Times New Roman" panose="02020603050405020304" pitchFamily="18" charset="0"/>
                <a:cs typeface="Times New Roman" panose="02020603050405020304" pitchFamily="18" charset="0"/>
              </a:rPr>
              <a:t>category</a:t>
            </a:r>
            <a:r>
              <a:rPr lang="fr-BE" sz="1800">
                <a:effectLst/>
                <a:latin typeface="Calibri" panose="020F0502020204030204" pitchFamily="34" charset="0"/>
                <a:ea typeface="Times New Roman" panose="02020603050405020304" pitchFamily="18" charset="0"/>
                <a:cs typeface="Times New Roman" panose="02020603050405020304" pitchFamily="18" charset="0"/>
              </a:rPr>
              <a:t>.</a:t>
            </a:r>
          </a:p>
          <a:p>
            <a:pPr marL="0" lvl="0" indent="0" algn="l" rtl="0">
              <a:spcBef>
                <a:spcPts val="0"/>
              </a:spcBef>
              <a:spcAft>
                <a:spcPts val="0"/>
              </a:spcAft>
              <a:buNone/>
            </a:pPr>
            <a:endParaRPr lang="nl-BE"/>
          </a:p>
          <a:p>
            <a:pPr marL="0" lvl="0" indent="0" algn="l" rtl="0">
              <a:spcBef>
                <a:spcPts val="0"/>
              </a:spcBef>
              <a:spcAft>
                <a:spcPts val="0"/>
              </a:spcAft>
              <a:buNone/>
            </a:pPr>
            <a:r>
              <a:rPr lang="fr-BE" err="1"/>
              <a:t>Furthermore</a:t>
            </a:r>
            <a:r>
              <a:rPr lang="fr-BE"/>
              <a:t>, </a:t>
            </a:r>
            <a:r>
              <a:rPr lang="fr-BE" err="1"/>
              <a:t>conceptual</a:t>
            </a:r>
            <a:r>
              <a:rPr lang="fr-BE"/>
              <a:t> lexis (</a:t>
            </a:r>
            <a:r>
              <a:rPr lang="fr-BE" err="1"/>
              <a:t>relating</a:t>
            </a:r>
            <a:r>
              <a:rPr lang="fr-BE"/>
              <a:t> to time, </a:t>
            </a:r>
            <a:r>
              <a:rPr lang="fr-BE" err="1"/>
              <a:t>space</a:t>
            </a:r>
            <a:r>
              <a:rPr lang="fr-BE"/>
              <a:t>, etc.) </a:t>
            </a:r>
            <a:r>
              <a:rPr lang="fr-BE" err="1"/>
              <a:t>is</a:t>
            </a:r>
            <a:r>
              <a:rPr lang="fr-BE"/>
              <a:t> </a:t>
            </a:r>
            <a:r>
              <a:rPr lang="fr-BE" err="1"/>
              <a:t>acquired</a:t>
            </a:r>
            <a:r>
              <a:rPr lang="fr-BE"/>
              <a:t> </a:t>
            </a:r>
            <a:r>
              <a:rPr lang="fr-BE" err="1"/>
              <a:t>relatively</a:t>
            </a:r>
            <a:r>
              <a:rPr lang="fr-BE"/>
              <a:t> </a:t>
            </a:r>
            <a:r>
              <a:rPr lang="fr-BE" err="1"/>
              <a:t>late</a:t>
            </a:r>
            <a:r>
              <a:rPr lang="fr-BE"/>
              <a:t> in </a:t>
            </a:r>
            <a:r>
              <a:rPr lang="fr-BE" err="1"/>
              <a:t>IDDs</a:t>
            </a:r>
            <a:r>
              <a:rPr lang="fr-BE"/>
              <a:t> and </a:t>
            </a:r>
            <a:r>
              <a:rPr lang="fr-BE" err="1"/>
              <a:t>is</a:t>
            </a:r>
            <a:r>
              <a:rPr lang="fr-BE"/>
              <a:t> </a:t>
            </a:r>
            <a:r>
              <a:rPr lang="fr-BE" err="1"/>
              <a:t>generally</a:t>
            </a:r>
            <a:r>
              <a:rPr lang="fr-BE"/>
              <a:t> </a:t>
            </a:r>
            <a:r>
              <a:rPr lang="fr-BE" err="1"/>
              <a:t>poorly</a:t>
            </a:r>
            <a:r>
              <a:rPr lang="fr-BE"/>
              <a:t> </a:t>
            </a:r>
            <a:r>
              <a:rPr lang="fr-BE" err="1"/>
              <a:t>mastered</a:t>
            </a:r>
            <a:r>
              <a:rPr lang="fr-BE"/>
              <a:t>.</a:t>
            </a:r>
          </a:p>
          <a:p>
            <a:pPr marL="0" lvl="0" indent="0" algn="l" rtl="0">
              <a:spcBef>
                <a:spcPts val="0"/>
              </a:spcBef>
              <a:spcAft>
                <a:spcPts val="0"/>
              </a:spcAft>
              <a:buNone/>
            </a:pPr>
            <a:r>
              <a:rPr lang="fr-BE"/>
              <a:t>The </a:t>
            </a:r>
            <a:r>
              <a:rPr lang="fr-BE" err="1"/>
              <a:t>low</a:t>
            </a:r>
            <a:r>
              <a:rPr lang="fr-BE"/>
              <a:t> lexical stock has a direct impact on the more </a:t>
            </a:r>
            <a:r>
              <a:rPr lang="fr-BE" err="1"/>
              <a:t>complex</a:t>
            </a:r>
            <a:r>
              <a:rPr lang="fr-BE"/>
              <a:t> </a:t>
            </a:r>
            <a:r>
              <a:rPr lang="fr-BE" err="1"/>
              <a:t>language</a:t>
            </a:r>
            <a:r>
              <a:rPr lang="fr-BE"/>
              <a:t>. A </a:t>
            </a:r>
            <a:r>
              <a:rPr lang="fr-BE" err="1"/>
              <a:t>relatively</a:t>
            </a:r>
            <a:r>
              <a:rPr lang="fr-BE"/>
              <a:t> large </a:t>
            </a:r>
            <a:r>
              <a:rPr lang="fr-BE" err="1"/>
              <a:t>vocabulary</a:t>
            </a:r>
            <a:r>
              <a:rPr lang="fr-BE"/>
              <a:t> </a:t>
            </a:r>
            <a:r>
              <a:rPr lang="fr-BE" err="1"/>
              <a:t>is</a:t>
            </a:r>
            <a:r>
              <a:rPr lang="fr-BE"/>
              <a:t> </a:t>
            </a:r>
            <a:r>
              <a:rPr lang="fr-BE" err="1"/>
              <a:t>needed</a:t>
            </a:r>
            <a:r>
              <a:rPr lang="fr-BE"/>
              <a:t> to </a:t>
            </a:r>
            <a:r>
              <a:rPr lang="fr-BE" err="1"/>
              <a:t>construct</a:t>
            </a:r>
            <a:r>
              <a:rPr lang="fr-BE"/>
              <a:t> sentences </a:t>
            </a:r>
            <a:r>
              <a:rPr lang="fr-BE" err="1"/>
              <a:t>that</a:t>
            </a:r>
            <a:r>
              <a:rPr lang="fr-BE"/>
              <a:t> express more </a:t>
            </a:r>
            <a:r>
              <a:rPr lang="fr-BE" err="1"/>
              <a:t>complex</a:t>
            </a:r>
            <a:r>
              <a:rPr lang="fr-BE"/>
              <a:t> </a:t>
            </a:r>
            <a:r>
              <a:rPr lang="fr-BE" err="1"/>
              <a:t>meanings</a:t>
            </a:r>
            <a:r>
              <a:rPr lang="fr-BE"/>
              <a:t> </a:t>
            </a:r>
            <a:r>
              <a:rPr lang="fr-BE" err="1"/>
              <a:t>than</a:t>
            </a:r>
            <a:r>
              <a:rPr lang="fr-BE"/>
              <a:t> a single </a:t>
            </a:r>
            <a:r>
              <a:rPr lang="fr-BE" err="1"/>
              <a:t>word</a:t>
            </a:r>
            <a:r>
              <a:rPr lang="fr-BE"/>
              <a:t>.</a:t>
            </a:r>
          </a:p>
          <a:p>
            <a:pPr marL="0" lvl="0" indent="0" algn="l" rtl="0">
              <a:spcBef>
                <a:spcPts val="0"/>
              </a:spcBef>
              <a:spcAft>
                <a:spcPts val="0"/>
              </a:spcAft>
              <a:buNone/>
            </a:pPr>
            <a:endParaRPr lang="fr-BE"/>
          </a:p>
          <a:p>
            <a:pPr marL="0" lvl="0" indent="0" algn="l" rtl="0">
              <a:spcBef>
                <a:spcPts val="0"/>
              </a:spcBef>
              <a:spcAft>
                <a:spcPts val="0"/>
              </a:spcAft>
              <a:buNone/>
            </a:pPr>
            <a:r>
              <a:rPr lang="fr-BE"/>
              <a:t>There are </a:t>
            </a:r>
            <a:r>
              <a:rPr lang="fr-BE" err="1"/>
              <a:t>also</a:t>
            </a:r>
            <a:r>
              <a:rPr lang="fr-BE"/>
              <a:t> </a:t>
            </a:r>
            <a:r>
              <a:rPr lang="fr-BE" err="1"/>
              <a:t>often</a:t>
            </a:r>
            <a:r>
              <a:rPr lang="fr-BE"/>
              <a:t> </a:t>
            </a:r>
            <a:r>
              <a:rPr lang="fr-BE" err="1"/>
              <a:t>difficulties</a:t>
            </a:r>
            <a:r>
              <a:rPr lang="fr-BE"/>
              <a:t> in </a:t>
            </a:r>
            <a:r>
              <a:rPr lang="fr-BE" err="1"/>
              <a:t>mastering</a:t>
            </a:r>
            <a:r>
              <a:rPr lang="fr-BE"/>
              <a:t> </a:t>
            </a:r>
            <a:r>
              <a:rPr lang="fr-BE" err="1"/>
              <a:t>complex</a:t>
            </a:r>
            <a:r>
              <a:rPr lang="fr-BE"/>
              <a:t> </a:t>
            </a:r>
            <a:r>
              <a:rPr lang="fr-BE" err="1"/>
              <a:t>morphosyntactic</a:t>
            </a:r>
            <a:r>
              <a:rPr lang="fr-BE"/>
              <a:t> structures (</a:t>
            </a:r>
            <a:r>
              <a:rPr lang="fr-BE" err="1"/>
              <a:t>tense</a:t>
            </a:r>
            <a:r>
              <a:rPr lang="fr-BE"/>
              <a:t> and </a:t>
            </a:r>
            <a:r>
              <a:rPr lang="fr-BE" err="1"/>
              <a:t>person</a:t>
            </a:r>
            <a:r>
              <a:rPr lang="fr-BE"/>
              <a:t> </a:t>
            </a:r>
            <a:r>
              <a:rPr lang="fr-BE" err="1"/>
              <a:t>markings</a:t>
            </a:r>
            <a:r>
              <a:rPr lang="fr-BE"/>
              <a:t> on </a:t>
            </a:r>
            <a:r>
              <a:rPr lang="fr-BE" err="1"/>
              <a:t>verbs</a:t>
            </a:r>
            <a:r>
              <a:rPr lang="fr-BE"/>
              <a:t>, use of </a:t>
            </a:r>
            <a:r>
              <a:rPr lang="fr-BE" err="1"/>
              <a:t>determiners</a:t>
            </a:r>
            <a:r>
              <a:rPr lang="fr-BE"/>
              <a:t>, etc.).</a:t>
            </a: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6461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1413DA18-E58B-3B2B-69CA-B55EC32BD9B1}"/>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BA1F7FBD-14A1-E4DC-69B6-4219C729D8A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BE"/>
              <a:t>Just as to </a:t>
            </a:r>
            <a:r>
              <a:rPr lang="fr-BE" err="1"/>
              <a:t>be</a:t>
            </a:r>
            <a:r>
              <a:rPr lang="fr-BE"/>
              <a:t> a good </a:t>
            </a:r>
            <a:r>
              <a:rPr lang="fr-BE" err="1"/>
              <a:t>transmitter</a:t>
            </a:r>
            <a:r>
              <a:rPr lang="fr-BE"/>
              <a:t> </a:t>
            </a:r>
            <a:r>
              <a:rPr lang="fr-BE" err="1"/>
              <a:t>it</a:t>
            </a:r>
            <a:r>
              <a:rPr lang="fr-BE"/>
              <a:t> </a:t>
            </a:r>
            <a:r>
              <a:rPr lang="fr-BE" err="1"/>
              <a:t>is</a:t>
            </a:r>
            <a:r>
              <a:rPr lang="fr-BE"/>
              <a:t> important </a:t>
            </a:r>
            <a:r>
              <a:rPr lang="fr-BE" err="1"/>
              <a:t>that</a:t>
            </a:r>
            <a:r>
              <a:rPr lang="fr-BE"/>
              <a:t> the </a:t>
            </a:r>
            <a:r>
              <a:rPr lang="fr-BE" err="1"/>
              <a:t>anatomical</a:t>
            </a:r>
            <a:r>
              <a:rPr lang="fr-BE"/>
              <a:t> structures </a:t>
            </a:r>
            <a:r>
              <a:rPr lang="fr-BE" err="1"/>
              <a:t>that</a:t>
            </a:r>
            <a:r>
              <a:rPr lang="fr-BE"/>
              <a:t> enable expression are intact, </a:t>
            </a:r>
            <a:r>
              <a:rPr lang="fr-BE" err="1"/>
              <a:t>so</a:t>
            </a:r>
            <a:r>
              <a:rPr lang="fr-BE"/>
              <a:t> </a:t>
            </a:r>
            <a:r>
              <a:rPr lang="fr-BE" err="1"/>
              <a:t>it</a:t>
            </a:r>
            <a:r>
              <a:rPr lang="fr-BE"/>
              <a:t> </a:t>
            </a:r>
            <a:r>
              <a:rPr lang="fr-BE" err="1"/>
              <a:t>is</a:t>
            </a:r>
            <a:r>
              <a:rPr lang="fr-BE"/>
              <a:t> to </a:t>
            </a:r>
            <a:r>
              <a:rPr lang="fr-BE" err="1"/>
              <a:t>be</a:t>
            </a:r>
            <a:r>
              <a:rPr lang="fr-BE"/>
              <a:t> a good </a:t>
            </a:r>
            <a:r>
              <a:rPr lang="fr-BE" err="1"/>
              <a:t>receiver</a:t>
            </a:r>
            <a:r>
              <a:rPr lang="fr-BE"/>
              <a:t>.</a:t>
            </a:r>
          </a:p>
          <a:p>
            <a:pPr marL="0" lvl="0" indent="0">
              <a:lnSpc>
                <a:spcPct val="115000"/>
              </a:lnSpc>
              <a:spcBef>
                <a:spcPts val="600"/>
              </a:spcBef>
              <a:spcAft>
                <a:spcPts val="800"/>
              </a:spcAft>
              <a:buFontTx/>
              <a:buNone/>
            </a:pPr>
            <a:endParaRPr lang="fr-BE" sz="1100">
              <a:effectLst/>
              <a:latin typeface="Arial"/>
              <a:ea typeface="Times New Roman" panose="02020603050405020304" pitchFamily="18" charset="0"/>
              <a:cs typeface="Arial"/>
            </a:endParaRPr>
          </a:p>
          <a:p>
            <a:pPr marL="0" lvl="0" indent="0">
              <a:lnSpc>
                <a:spcPct val="115000"/>
              </a:lnSpc>
              <a:spcBef>
                <a:spcPts val="600"/>
              </a:spcBef>
              <a:spcAft>
                <a:spcPts val="800"/>
              </a:spcAft>
              <a:buFontTx/>
              <a:buNone/>
            </a:pPr>
            <a:r>
              <a:rPr lang="fr-BE" sz="1100">
                <a:effectLst/>
                <a:latin typeface="Arial"/>
                <a:ea typeface="Times New Roman" panose="02020603050405020304" pitchFamily="18" charset="0"/>
                <a:cs typeface="Arial"/>
              </a:rPr>
              <a:t>So, </a:t>
            </a:r>
          </a:p>
          <a:p>
            <a:pPr marL="171450" lvl="0" indent="-171450">
              <a:lnSpc>
                <a:spcPct val="115000"/>
              </a:lnSpc>
              <a:spcBef>
                <a:spcPts val="600"/>
              </a:spcBef>
              <a:spcAft>
                <a:spcPts val="800"/>
              </a:spcAft>
              <a:buFont typeface="Arial" panose="020B0604020202020204" pitchFamily="34" charset="0"/>
              <a:buChar char="•"/>
            </a:pPr>
            <a:r>
              <a:rPr lang="fr-BE" sz="1100">
                <a:effectLst/>
                <a:latin typeface="Arial"/>
                <a:ea typeface="Times New Roman" panose="02020603050405020304" pitchFamily="18" charset="0"/>
                <a:cs typeface="Arial"/>
              </a:rPr>
              <a:t>the i</a:t>
            </a:r>
            <a:r>
              <a:rPr lang="en-GB" sz="1800" err="1">
                <a:effectLst/>
                <a:latin typeface="Calibri" panose="020F0502020204030204" pitchFamily="34" charset="0"/>
                <a:ea typeface="Times New Roman" panose="02020603050405020304" pitchFamily="18" charset="0"/>
                <a:cs typeface="Calibri" panose="020F0502020204030204" pitchFamily="34" charset="0"/>
              </a:rPr>
              <a:t>ntegrity</a:t>
            </a:r>
            <a:r>
              <a:rPr lang="en-GB" sz="1800">
                <a:effectLst/>
                <a:latin typeface="Calibri" panose="020F0502020204030204" pitchFamily="34" charset="0"/>
                <a:ea typeface="Times New Roman" panose="02020603050405020304" pitchFamily="18" charset="0"/>
                <a:cs typeface="Calibri" panose="020F0502020204030204" pitchFamily="34" charset="0"/>
              </a:rPr>
              <a:t> of sensory systems (hearing for oral language, sight for the use of communication systems based on pictograms, touch for the use of Braille) is essential.</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285750" lvl="0" indent="-285750">
              <a:lnSpc>
                <a:spcPct val="115000"/>
              </a:lnSpc>
              <a:spcBef>
                <a:spcPts val="600"/>
              </a:spcBef>
              <a:spcAft>
                <a:spcPts val="800"/>
              </a:spcAft>
              <a:buFont typeface="Arial" panose="020B060402020202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A rich and diversified lexical stock</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285750" lvl="0" indent="-285750">
              <a:lnSpc>
                <a:spcPct val="115000"/>
              </a:lnSpc>
              <a:spcBef>
                <a:spcPts val="600"/>
              </a:spcBef>
              <a:spcAft>
                <a:spcPts val="800"/>
              </a:spcAft>
              <a:buFont typeface="Arial" panose="020B060402020202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The capacity to understand simple and complex sentences</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285750" lvl="0" indent="-285750">
              <a:lnSpc>
                <a:spcPct val="115000"/>
              </a:lnSpc>
              <a:spcBef>
                <a:spcPts val="600"/>
              </a:spcBef>
              <a:spcAft>
                <a:spcPts val="800"/>
              </a:spcAft>
              <a:buFont typeface="Arial" panose="020B0604020202020204" pitchFamily="34" charset="0"/>
              <a:buChar char="•"/>
            </a:pPr>
            <a:endParaRPr lang="fr-BE" sz="180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15000"/>
              </a:lnSpc>
              <a:spcBef>
                <a:spcPts val="600"/>
              </a:spcBef>
              <a:spcAft>
                <a:spcPts val="800"/>
              </a:spcAft>
              <a:buFontTx/>
              <a:buNone/>
            </a:pPr>
            <a:r>
              <a:rPr lang="fr-BE" sz="1800">
                <a:effectLst/>
                <a:latin typeface="Calibri" panose="020F0502020204030204" pitchFamily="34" charset="0"/>
                <a:ea typeface="Calibri" panose="020F0502020204030204" pitchFamily="34" charset="0"/>
                <a:cs typeface="Times New Roman" panose="02020603050405020304" pitchFamily="18" charset="0"/>
              </a:rPr>
              <a:t>In addition, </a:t>
            </a:r>
            <a:r>
              <a:rPr lang="en-GB" sz="1800">
                <a:effectLst/>
                <a:latin typeface="Calibri" panose="020F0502020204030204" pitchFamily="34" charset="0"/>
                <a:ea typeface="Calibri" panose="020F0502020204030204" pitchFamily="34" charset="0"/>
                <a:cs typeface="Times New Roman" panose="02020603050405020304" pitchFamily="18" charset="0"/>
              </a:rPr>
              <a:t>t</a:t>
            </a:r>
            <a:r>
              <a:rPr lang="en-GB" sz="1800">
                <a:effectLst/>
                <a:latin typeface="Calibri" panose="020F0502020204030204" pitchFamily="34" charset="0"/>
                <a:ea typeface="Calibri" panose="020F0502020204030204" pitchFamily="34" charset="0"/>
              </a:rPr>
              <a:t>he ability to decode facial expression and intonations </a:t>
            </a:r>
            <a:r>
              <a:rPr lang="en-GB" sz="1800">
                <a:effectLst/>
                <a:latin typeface="Segoe UI Symbol" panose="020B0502040204020203" pitchFamily="34" charset="0"/>
                <a:ea typeface="Calibri" panose="020F0502020204030204" pitchFamily="34" charset="0"/>
                <a:cs typeface="Segoe UI Symbol" panose="020B0502040204020203" pitchFamily="34" charset="0"/>
              </a:rPr>
              <a:t>is important to</a:t>
            </a:r>
            <a:r>
              <a:rPr lang="en-GB" sz="1800">
                <a:effectLst/>
                <a:latin typeface="Calibri" panose="020F0502020204030204" pitchFamily="34" charset="0"/>
                <a:ea typeface="Calibri" panose="020F0502020204030204" pitchFamily="34" charset="0"/>
              </a:rPr>
              <a:t> identify and understand emotions</a:t>
            </a:r>
            <a:r>
              <a:rPr lang="fr-BE">
                <a:effectLst/>
              </a:rPr>
              <a:t> </a:t>
            </a:r>
            <a:endParaRPr/>
          </a:p>
        </p:txBody>
      </p:sp>
      <p:sp>
        <p:nvSpPr>
          <p:cNvPr id="108" name="Google Shape;108;p2:notes">
            <a:extLst>
              <a:ext uri="{FF2B5EF4-FFF2-40B4-BE49-F238E27FC236}">
                <a16:creationId xmlns:a16="http://schemas.microsoft.com/office/drawing/2014/main" id="{19182EB6-6368-14BD-6E98-C0EB8F2DA6D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0303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png"/><Relationship Id="rId7" Type="http://schemas.openxmlformats.org/officeDocument/2006/relationships/diagramQuickStyle" Target="../diagrams/quickStyle2.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2.png"/><Relationship Id="rId7" Type="http://schemas.openxmlformats.org/officeDocument/2006/relationships/diagramQuickStyle" Target="../diagrams/quickStyle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1E_449DEFE.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n-US" sz="6000" b="1">
                <a:solidFill>
                  <a:srgbClr val="674EA7"/>
                </a:solidFill>
                <a:latin typeface="Calibri"/>
                <a:ea typeface="Calibri"/>
                <a:cs typeface="Calibri"/>
                <a:sym typeface="Calibri"/>
              </a:rPr>
              <a:t>Module 2 </a:t>
            </a:r>
            <a:endParaRPr sz="6000">
              <a:solidFill>
                <a:srgbClr val="674EA7"/>
              </a:solidFill>
              <a:latin typeface="Calibri"/>
              <a:ea typeface="Calibri"/>
              <a:cs typeface="Calibri"/>
              <a:sym typeface="Calibri"/>
            </a:endParaRPr>
          </a:p>
          <a:p>
            <a:pPr marL="0" indent="0">
              <a:buClr>
                <a:srgbClr val="674EA7"/>
              </a:buClr>
              <a:buSzPts val="3200"/>
            </a:pPr>
            <a:r>
              <a:rPr lang="es-ES" sz="3200" b="1" err="1">
                <a:solidFill>
                  <a:srgbClr val="674EA7"/>
                </a:solidFill>
                <a:latin typeface="Calibri"/>
                <a:cs typeface="Calibri"/>
              </a:rPr>
              <a:t>Communication</a:t>
            </a:r>
            <a:r>
              <a:rPr lang="es-ES" sz="3200" b="1">
                <a:solidFill>
                  <a:srgbClr val="674EA7"/>
                </a:solidFill>
                <a:latin typeface="Calibri"/>
                <a:cs typeface="Calibri"/>
              </a:rPr>
              <a:t> </a:t>
            </a:r>
            <a:r>
              <a:rPr lang="es-ES" sz="3200" b="1" err="1">
                <a:solidFill>
                  <a:srgbClr val="674EA7"/>
                </a:solidFill>
                <a:latin typeface="Calibri"/>
                <a:cs typeface="Calibri"/>
              </a:rPr>
              <a:t>Needs</a:t>
            </a:r>
            <a:r>
              <a:rPr lang="es-ES" sz="3200" b="1">
                <a:solidFill>
                  <a:srgbClr val="674EA7"/>
                </a:solidFill>
                <a:latin typeface="Calibri"/>
                <a:cs typeface="Calibri"/>
              </a:rPr>
              <a:t> and </a:t>
            </a:r>
            <a:r>
              <a:rPr lang="es-ES" sz="3200" b="1" err="1">
                <a:solidFill>
                  <a:srgbClr val="674EA7"/>
                </a:solidFill>
                <a:latin typeface="Calibri"/>
                <a:cs typeface="Calibri"/>
              </a:rPr>
              <a:t>importance</a:t>
            </a:r>
            <a:endParaRPr lang="es-ES" sz="3200" b="1">
              <a:solidFill>
                <a:srgbClr val="674EA7"/>
              </a:solidFill>
              <a:latin typeface="Calibri"/>
              <a:cs typeface="Calibri"/>
            </a:endParaRPr>
          </a:p>
          <a:p>
            <a:pPr marL="0" lvl="0" indent="0" algn="ctr" rtl="0">
              <a:lnSpc>
                <a:spcPct val="110000"/>
              </a:lnSpc>
              <a:spcBef>
                <a:spcPts val="1000"/>
              </a:spcBef>
              <a:spcAft>
                <a:spcPts val="0"/>
              </a:spcAft>
              <a:buClr>
                <a:schemeClr val="dk2"/>
              </a:buClr>
              <a:buSzPts val="2000"/>
              <a:buFont typeface="Arial"/>
              <a:buNone/>
            </a:pPr>
            <a:br>
              <a:rPr lang="en-US"/>
            </a:br>
            <a:endParaRPr/>
          </a:p>
          <a:p>
            <a:pPr marL="0" lvl="0" indent="0" algn="ctr" rtl="0">
              <a:lnSpc>
                <a:spcPct val="110000"/>
              </a:lnSpc>
              <a:spcBef>
                <a:spcPts val="1000"/>
              </a:spcBef>
              <a:spcAft>
                <a:spcPts val="0"/>
              </a:spcAft>
              <a:buClr>
                <a:schemeClr val="dk2"/>
              </a:buClr>
              <a:buSzPts val="2000"/>
              <a:buFont typeface="Arial"/>
              <a:buNone/>
            </a:pPr>
            <a:br>
              <a:rPr lang="en-US"/>
            </a:br>
            <a:endParaRPr/>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Calibri"/>
                <a:ea typeface="Calibri"/>
                <a:cs typeface="Calibri"/>
                <a:sym typeface="Calibri"/>
              </a:rPr>
              <a:t>Training dedicated to professionals in IDD to support the development of </a:t>
            </a:r>
            <a:endParaRPr sz="1800" b="0"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chemeClr val="dk1"/>
                </a:solidFill>
                <a:latin typeface="Calibri"/>
                <a:ea typeface="Calibri"/>
                <a:cs typeface="Calibri"/>
                <a:sym typeface="Calibri"/>
              </a:rPr>
              <a:t>Social Communicative Abilities</a:t>
            </a:r>
            <a:endParaRPr sz="1800" b="0" i="0" u="none" strike="noStrike" cap="none">
              <a:solidFill>
                <a:schemeClr val="dk1"/>
              </a:solidFill>
              <a:latin typeface="Arial"/>
              <a:ea typeface="Arial"/>
              <a:cs typeface="Arial"/>
              <a:sym typeface="Arial"/>
            </a:endParaRPr>
          </a:p>
        </p:txBody>
      </p:sp>
      <p:sp>
        <p:nvSpPr>
          <p:cNvPr id="13" name="ZoneTexte 14">
            <a:extLst>
              <a:ext uri="{FF2B5EF4-FFF2-40B4-BE49-F238E27FC236}">
                <a16:creationId xmlns:a16="http://schemas.microsoft.com/office/drawing/2014/main" id="{EA466CCD-C94D-48A4-9A7E-E27C3D8FDB34}"/>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1371551305"/>
              </p:ext>
            </p:extLst>
          </p:nvPr>
        </p:nvGraphicFramePr>
        <p:xfrm>
          <a:off x="731253" y="1631080"/>
          <a:ext cx="10925757" cy="4524812"/>
        </p:xfrm>
        <a:graphic>
          <a:graphicData uri="http://schemas.openxmlformats.org/drawingml/2006/table">
            <a:tbl>
              <a:tblPr firstRow="1" bandRow="1">
                <a:tableStyleId>{7DF18680-E054-41AD-8BC1-D1AEF772440D}</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1800">
                          <a:effectLst/>
                        </a:rPr>
                        <a:t>Function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Requirement</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Potential problems in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lnSpc>
                          <a:spcPct val="115000"/>
                        </a:lnSpc>
                        <a:spcBef>
                          <a:spcPts val="600"/>
                        </a:spcBef>
                        <a:spcAft>
                          <a:spcPts val="0"/>
                        </a:spcAft>
                      </a:pPr>
                      <a:r>
                        <a:rPr lang="en-GB" sz="1600" b="1">
                          <a:effectLst/>
                        </a:rPr>
                        <a:t>The receiver</a:t>
                      </a:r>
                      <a:endParaRPr lang="fr-FR" sz="1600" b="1">
                        <a:effectLst/>
                      </a:endParaRPr>
                    </a:p>
                    <a:p>
                      <a:pPr algn="ctr">
                        <a:lnSpc>
                          <a:spcPct val="115000"/>
                        </a:lnSpc>
                        <a:spcBef>
                          <a:spcPts val="600"/>
                        </a:spcBef>
                        <a:spcAft>
                          <a:spcPts val="0"/>
                        </a:spcAft>
                      </a:pPr>
                      <a:r>
                        <a:rPr lang="en-GB" sz="1600" b="1">
                          <a:effectLst/>
                        </a:rPr>
                        <a:t>Conative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effectLst/>
                          <a:sym typeface="Arial"/>
                        </a:rPr>
                        <a:t>Integrity of the sensory systems:</a:t>
                      </a:r>
                    </a:p>
                    <a:p>
                      <a:pPr marL="0" lvl="0" indent="174625">
                        <a:spcBef>
                          <a:spcPts val="600"/>
                        </a:spcBef>
                        <a:buFont typeface="Arial" panose="020B0604020202020204" pitchFamily="34" charset="0"/>
                        <a:buNone/>
                      </a:pPr>
                      <a:r>
                        <a:rPr lang="en-GB" sz="1600" u="none" strike="noStrike" cap="none">
                          <a:effectLst/>
                          <a:sym typeface="Arial"/>
                        </a:rPr>
                        <a:t>hearing (oral language)</a:t>
                      </a:r>
                    </a:p>
                    <a:p>
                      <a:pPr marL="0" lvl="0" indent="174625">
                        <a:spcBef>
                          <a:spcPts val="600"/>
                        </a:spcBef>
                        <a:buFont typeface="Arial" panose="020B0604020202020204" pitchFamily="34" charset="0"/>
                        <a:buNone/>
                      </a:pPr>
                      <a:r>
                        <a:rPr lang="en-GB" sz="1600" u="none" strike="noStrike" cap="none">
                          <a:effectLst/>
                          <a:sym typeface="Arial"/>
                        </a:rPr>
                        <a:t>sight (communication systems based on pictograms) </a:t>
                      </a:r>
                    </a:p>
                    <a:p>
                      <a:pPr marL="0" lvl="0" indent="174625">
                        <a:spcBef>
                          <a:spcPts val="600"/>
                        </a:spcBef>
                        <a:buFont typeface="Arial" panose="020B0604020202020204" pitchFamily="34" charset="0"/>
                        <a:buNone/>
                      </a:pPr>
                      <a:r>
                        <a:rPr lang="en-GB" sz="1600" u="none" strike="noStrike" cap="none">
                          <a:effectLst/>
                          <a:sym typeface="Arial"/>
                        </a:rPr>
                        <a:t>touch (use of Braille)</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Rich and diversified lexical stock</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Capacity to understand simple and complex sentences</a:t>
                      </a:r>
                      <a:endParaRPr lang="fr-FR" sz="1600" u="none" strike="noStrike" cap="none">
                        <a:solidFill>
                          <a:schemeClr val="bg1">
                            <a:lumMod val="75000"/>
                          </a:schemeClr>
                        </a:solidFill>
                        <a:effectLst/>
                        <a:sym typeface="Arial"/>
                      </a:endParaRPr>
                    </a:p>
                    <a:p>
                      <a:pPr marL="174625" indent="-174625">
                        <a:spcBef>
                          <a:spcPts val="600"/>
                        </a:spcBef>
                        <a:buFont typeface="Arial" panose="020B0604020202020204" pitchFamily="34" charset="0"/>
                        <a:buChar char="•"/>
                      </a:pPr>
                      <a:r>
                        <a:rPr lang="en-GB" sz="1600" u="none" strike="noStrike" cap="none">
                          <a:solidFill>
                            <a:schemeClr val="tx1"/>
                          </a:solidFill>
                          <a:effectLst/>
                          <a:sym typeface="Arial"/>
                        </a:rPr>
                        <a:t>Ability to decode facial expression and intonations </a:t>
                      </a:r>
                    </a:p>
                    <a:p>
                      <a:pPr marL="0" indent="174625">
                        <a:spcBef>
                          <a:spcPts val="600"/>
                        </a:spcBef>
                        <a:buFont typeface="Arial" panose="020B0604020202020204" pitchFamily="34" charset="0"/>
                        <a:buNone/>
                      </a:pPr>
                      <a:r>
                        <a:rPr lang="en-GB" sz="1600" u="none" strike="noStrike" cap="none">
                          <a:solidFill>
                            <a:schemeClr val="tx1"/>
                          </a:solidFill>
                          <a:effectLst/>
                          <a:sym typeface="Arial"/>
                        </a:rPr>
                        <a:t>➝ identifying and understanding emotions</a:t>
                      </a:r>
                      <a:endParaRPr lang="fr-FR" sz="1600" b="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spcBef>
                          <a:spcPts val="600"/>
                        </a:spcBef>
                      </a:pPr>
                      <a:r>
                        <a:rPr lang="en-GB" sz="1600" b="1" u="none" strike="noStrike" cap="none">
                          <a:effectLst/>
                          <a:sym typeface="Arial"/>
                        </a:rPr>
                        <a:t>Anatomical level</a:t>
                      </a:r>
                      <a:endParaRPr lang="fr-FR" sz="1600" b="1"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Frequent hearing loss </a:t>
                      </a:r>
                    </a:p>
                    <a:p>
                      <a:pPr marL="0" lvl="0" indent="363538">
                        <a:spcBef>
                          <a:spcPts val="600"/>
                        </a:spcBef>
                        <a:buFont typeface="Arial" panose="020B0604020202020204" pitchFamily="34" charset="0"/>
                        <a:buNone/>
                      </a:pPr>
                      <a:r>
                        <a:rPr lang="en-GB" sz="1600" u="none" strike="noStrike" cap="none">
                          <a:effectLst/>
                          <a:sym typeface="Arial"/>
                        </a:rPr>
                        <a:t>➝ difficulty in sounds discrimination </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Visual impairment </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Motor limitations </a:t>
                      </a:r>
                    </a:p>
                    <a:p>
                      <a:pPr marL="363538" lvl="0" indent="0">
                        <a:spcBef>
                          <a:spcPts val="600"/>
                        </a:spcBef>
                        <a:buFont typeface="Arial" panose="020B0604020202020204" pitchFamily="34" charset="0"/>
                        <a:buNone/>
                      </a:pPr>
                      <a:r>
                        <a:rPr lang="en-GB" sz="1600" u="none" strike="noStrike" cap="none">
                          <a:effectLst/>
                          <a:sym typeface="Arial"/>
                        </a:rPr>
                        <a:t>➝ difficulty in pointing a pictogram to select an answer to a question </a:t>
                      </a:r>
                      <a:endParaRPr lang="fr-FR" sz="1600" u="none" strike="noStrike" cap="none">
                        <a:effectLst/>
                        <a:sym typeface="Arial"/>
                      </a:endParaRPr>
                    </a:p>
                    <a:p>
                      <a:pPr>
                        <a:spcBef>
                          <a:spcPts val="1800"/>
                        </a:spcBef>
                      </a:pPr>
                      <a:r>
                        <a:rPr lang="en-GB" sz="1600" b="1" u="none" strike="noStrike" cap="none">
                          <a:effectLst/>
                          <a:sym typeface="Arial"/>
                        </a:rPr>
                        <a:t>Phonological level (the sounds)</a:t>
                      </a:r>
                      <a:endParaRPr lang="fr-FR" sz="1600" b="1" u="none" strike="noStrike" cap="none">
                        <a:effectLst/>
                        <a:sym typeface="Arial"/>
                      </a:endParaRPr>
                    </a:p>
                    <a:p>
                      <a:pPr lvl="0">
                        <a:spcBef>
                          <a:spcPts val="600"/>
                        </a:spcBef>
                      </a:pPr>
                      <a:r>
                        <a:rPr lang="en-GB" sz="1600" u="none" strike="noStrike" cap="none">
                          <a:effectLst/>
                          <a:sym typeface="Arial"/>
                        </a:rPr>
                        <a:t>Slow and sometimes incomplete development of auditory discrimination</a:t>
                      </a:r>
                      <a:endParaRPr lang="fr-FR" sz="1600" b="0" i="0" u="none" strike="noStrike" cap="none">
                        <a:solidFill>
                          <a:schemeClr val="dk1"/>
                        </a:solidFill>
                        <a:effectLst/>
                        <a:latin typeface="+mn-lt"/>
                        <a:ea typeface="+mn-ea"/>
                        <a:cs typeface="+mn-cs"/>
                        <a:sym typeface="Arial"/>
                      </a:endParaRPr>
                    </a:p>
                  </a:txBody>
                  <a:tcPr marL="68580" marR="68580" marT="0" marB="0"/>
                </a:tc>
                <a:extLst>
                  <a:ext uri="{0D108BD9-81ED-4DB2-BD59-A6C34878D82A}">
                    <a16:rowId xmlns:a16="http://schemas.microsoft.com/office/drawing/2014/main" val="3132202161"/>
                  </a:ext>
                </a:extLst>
              </a:tr>
            </a:tbl>
          </a:graphicData>
        </a:graphic>
      </p:graphicFrame>
      <p:pic>
        <p:nvPicPr>
          <p:cNvPr id="9" name="Image 8">
            <a:extLst>
              <a:ext uri="{FF2B5EF4-FFF2-40B4-BE49-F238E27FC236}">
                <a16:creationId xmlns:a16="http://schemas.microsoft.com/office/drawing/2014/main" id="{1C216467-0206-4474-865C-C1BEA77EFAAB}"/>
              </a:ext>
            </a:extLst>
          </p:cNvPr>
          <p:cNvPicPr>
            <a:picLocks noChangeAspect="1"/>
          </p:cNvPicPr>
          <p:nvPr/>
        </p:nvPicPr>
        <p:blipFill>
          <a:blip r:embed="rId5"/>
          <a:stretch>
            <a:fillRect/>
          </a:stretch>
        </p:blipFill>
        <p:spPr>
          <a:xfrm>
            <a:off x="1186853" y="3429000"/>
            <a:ext cx="1305940" cy="1692000"/>
          </a:xfrm>
          <a:prstGeom prst="rect">
            <a:avLst/>
          </a:prstGeom>
        </p:spPr>
      </p:pic>
    </p:spTree>
    <p:extLst>
      <p:ext uri="{BB962C8B-B14F-4D97-AF65-F5344CB8AC3E}">
        <p14:creationId xmlns:p14="http://schemas.microsoft.com/office/powerpoint/2010/main" val="3793099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3844474169"/>
              </p:ext>
            </p:extLst>
          </p:nvPr>
        </p:nvGraphicFramePr>
        <p:xfrm>
          <a:off x="731253" y="1405911"/>
          <a:ext cx="10925757" cy="4524812"/>
        </p:xfrm>
        <a:graphic>
          <a:graphicData uri="http://schemas.openxmlformats.org/drawingml/2006/table">
            <a:tbl>
              <a:tblPr firstRow="1" bandRow="1">
                <a:tableStyleId>{7DF18680-E054-41AD-8BC1-D1AEF772440D}</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2000">
                          <a:effectLst/>
                        </a:rPr>
                        <a:t>Function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Requirement</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Potential problems in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lvl="0" algn="ctr">
                        <a:lnSpc>
                          <a:spcPct val="100000"/>
                        </a:lnSpc>
                        <a:spcBef>
                          <a:spcPts val="0"/>
                        </a:spcBef>
                        <a:spcAft>
                          <a:spcPts val="0"/>
                        </a:spcAft>
                      </a:pPr>
                      <a:r>
                        <a:rPr lang="en-GB" sz="1600" b="1">
                          <a:effectLst/>
                        </a:rPr>
                        <a:t>The </a:t>
                      </a:r>
                      <a:r>
                        <a:rPr lang="en-GB" sz="1600" b="1" i="0" u="none" strike="noStrike" noProof="0">
                          <a:effectLst/>
                          <a:latin typeface="Arial"/>
                        </a:rPr>
                        <a:t>receiver</a:t>
                      </a:r>
                      <a:endParaRPr lang="fr-FR" sz="1600" b="1">
                        <a:effectLst/>
                      </a:endParaRPr>
                    </a:p>
                    <a:p>
                      <a:pPr lvl="0" algn="ctr">
                        <a:lnSpc>
                          <a:spcPct val="114999"/>
                        </a:lnSpc>
                        <a:spcBef>
                          <a:spcPts val="600"/>
                        </a:spcBef>
                        <a:spcAft>
                          <a:spcPts val="0"/>
                        </a:spcAft>
                        <a:buNone/>
                      </a:pPr>
                      <a:endParaRPr lang="fr-FR" sz="1600" b="1">
                        <a:effectLst/>
                      </a:endParaRPr>
                    </a:p>
                    <a:p>
                      <a:pPr algn="ctr">
                        <a:lnSpc>
                          <a:spcPct val="115000"/>
                        </a:lnSpc>
                        <a:spcBef>
                          <a:spcPts val="600"/>
                        </a:spcBef>
                        <a:spcAft>
                          <a:spcPts val="0"/>
                        </a:spcAft>
                      </a:pPr>
                      <a:r>
                        <a:rPr lang="en-GB" sz="1600" b="1">
                          <a:effectLst/>
                        </a:rPr>
                        <a:t>Conative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Integrity of the sensory systems:</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hearing (oral language)</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sight (communication systems based on pictograms) </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touch (use of Braille)</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Rich and diversified lexical stock</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Capacity to understand simple and complex sentences</a:t>
                      </a:r>
                      <a:endParaRPr lang="fr-FR" sz="1600" u="none" strike="noStrike" cap="none">
                        <a:solidFill>
                          <a:schemeClr val="bg1">
                            <a:lumMod val="75000"/>
                          </a:schemeClr>
                        </a:solidFill>
                        <a:effectLst/>
                        <a:sym typeface="Arial"/>
                      </a:endParaRPr>
                    </a:p>
                    <a:p>
                      <a:pPr marL="174625"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Ability to decode facial expression and intonations </a:t>
                      </a:r>
                    </a:p>
                    <a:p>
                      <a:pPr mar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 identifying and understanding emotions</a:t>
                      </a:r>
                      <a:endParaRPr lang="fr-FR" sz="1600" b="0">
                        <a:solidFill>
                          <a:schemeClr val="bg1">
                            <a:lumMod val="75000"/>
                          </a:schemeClr>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600"/>
                        </a:spcBef>
                        <a:spcAft>
                          <a:spcPts val="0"/>
                        </a:spcAft>
                      </a:pPr>
                      <a:r>
                        <a:rPr lang="en-GB" sz="1600" b="1">
                          <a:effectLst/>
                        </a:rPr>
                        <a:t>Lexical level (the words)</a:t>
                      </a:r>
                      <a:endParaRPr lang="fr-FR" sz="1600" b="1">
                        <a:effectLst/>
                      </a:endParaRPr>
                    </a:p>
                    <a:p>
                      <a:pPr marL="0" lvl="0" indent="0">
                        <a:lnSpc>
                          <a:spcPct val="115000"/>
                        </a:lnSpc>
                        <a:spcBef>
                          <a:spcPts val="600"/>
                        </a:spcBef>
                        <a:spcAft>
                          <a:spcPts val="0"/>
                        </a:spcAft>
                        <a:buFont typeface="Arial" panose="020B0604020202020204" pitchFamily="34" charset="0"/>
                        <a:buNone/>
                      </a:pPr>
                      <a:r>
                        <a:rPr lang="en-GB" sz="1600">
                          <a:effectLst/>
                        </a:rPr>
                        <a:t>Vocabulary reduced </a:t>
                      </a:r>
                    </a:p>
                    <a:p>
                      <a:pPr marL="285750" lvl="1" indent="-17463">
                        <a:lnSpc>
                          <a:spcPct val="115000"/>
                        </a:lnSpc>
                        <a:spcBef>
                          <a:spcPts val="600"/>
                        </a:spcBef>
                        <a:spcAft>
                          <a:spcPts val="0"/>
                        </a:spcAft>
                        <a:buFont typeface="Arial" panose="020B0604020202020204" pitchFamily="34" charset="0"/>
                        <a:buChar char="•"/>
                      </a:pPr>
                      <a:r>
                        <a:rPr lang="en-GB" sz="1600">
                          <a:effectLst/>
                        </a:rPr>
                        <a:t> number of words </a:t>
                      </a:r>
                    </a:p>
                    <a:p>
                      <a:pPr marL="285750" lvl="1" indent="-17463">
                        <a:lnSpc>
                          <a:spcPct val="115000"/>
                        </a:lnSpc>
                        <a:spcBef>
                          <a:spcPts val="600"/>
                        </a:spcBef>
                        <a:spcAft>
                          <a:spcPts val="0"/>
                        </a:spcAft>
                        <a:buFont typeface="Arial" panose="020B0604020202020204" pitchFamily="34" charset="0"/>
                        <a:buChar char="•"/>
                      </a:pPr>
                      <a:r>
                        <a:rPr lang="en-GB" sz="1600">
                          <a:effectLst/>
                        </a:rPr>
                        <a:t> semantic features associates with these words</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9" name="Image 8">
            <a:extLst>
              <a:ext uri="{FF2B5EF4-FFF2-40B4-BE49-F238E27FC236}">
                <a16:creationId xmlns:a16="http://schemas.microsoft.com/office/drawing/2014/main" id="{1C216467-0206-4474-865C-C1BEA77EFAAB}"/>
              </a:ext>
            </a:extLst>
          </p:cNvPr>
          <p:cNvPicPr>
            <a:picLocks noChangeAspect="1"/>
          </p:cNvPicPr>
          <p:nvPr/>
        </p:nvPicPr>
        <p:blipFill>
          <a:blip r:embed="rId5"/>
          <a:stretch>
            <a:fillRect/>
          </a:stretch>
        </p:blipFill>
        <p:spPr>
          <a:xfrm>
            <a:off x="1186853" y="3429000"/>
            <a:ext cx="1305940" cy="1692000"/>
          </a:xfrm>
          <a:prstGeom prst="rect">
            <a:avLst/>
          </a:prstGeom>
        </p:spPr>
      </p:pic>
    </p:spTree>
    <p:extLst>
      <p:ext uri="{BB962C8B-B14F-4D97-AF65-F5344CB8AC3E}">
        <p14:creationId xmlns:p14="http://schemas.microsoft.com/office/powerpoint/2010/main" val="3458635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1126488545"/>
              </p:ext>
            </p:extLst>
          </p:nvPr>
        </p:nvGraphicFramePr>
        <p:xfrm>
          <a:off x="731253" y="1405911"/>
          <a:ext cx="10925757" cy="4608928"/>
        </p:xfrm>
        <a:graphic>
          <a:graphicData uri="http://schemas.openxmlformats.org/drawingml/2006/table">
            <a:tbl>
              <a:tblPr firstRow="1" bandRow="1">
                <a:tableStyleId>{7DF18680-E054-41AD-8BC1-D1AEF772440D}</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822939">
                <a:tc>
                  <a:txBody>
                    <a:bodyPr/>
                    <a:lstStyle/>
                    <a:p>
                      <a:pPr algn="ctr">
                        <a:lnSpc>
                          <a:spcPct val="115000"/>
                        </a:lnSpc>
                        <a:spcBef>
                          <a:spcPts val="600"/>
                        </a:spcBef>
                        <a:spcAft>
                          <a:spcPts val="0"/>
                        </a:spcAft>
                      </a:pPr>
                      <a:r>
                        <a:rPr lang="en-GB" sz="2000">
                          <a:effectLst/>
                        </a:rPr>
                        <a:t>Function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Requirement</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Potential problems in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lvl="0" algn="ctr">
                        <a:lnSpc>
                          <a:spcPct val="100000"/>
                        </a:lnSpc>
                        <a:spcBef>
                          <a:spcPts val="0"/>
                        </a:spcBef>
                        <a:spcAft>
                          <a:spcPts val="0"/>
                        </a:spcAft>
                      </a:pPr>
                      <a:r>
                        <a:rPr lang="en-GB" sz="1600" b="1">
                          <a:effectLst/>
                        </a:rPr>
                        <a:t>The </a:t>
                      </a:r>
                      <a:r>
                        <a:rPr lang="en-GB" sz="1600" b="1" i="0" u="none" strike="noStrike" noProof="0">
                          <a:effectLst/>
                          <a:latin typeface="Arial"/>
                        </a:rPr>
                        <a:t>receiver</a:t>
                      </a:r>
                      <a:endParaRPr lang="fr-FR" sz="1600" b="1">
                        <a:effectLst/>
                      </a:endParaRPr>
                    </a:p>
                    <a:p>
                      <a:pPr algn="ctr">
                        <a:lnSpc>
                          <a:spcPct val="115000"/>
                        </a:lnSpc>
                        <a:spcBef>
                          <a:spcPts val="600"/>
                        </a:spcBef>
                        <a:spcAft>
                          <a:spcPts val="0"/>
                        </a:spcAft>
                      </a:pPr>
                      <a:r>
                        <a:rPr lang="en-GB" sz="1600" b="1">
                          <a:effectLst/>
                        </a:rPr>
                        <a:t>Conative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Integrity of the sensory systems:</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hearing (oral language)</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sight (communication systems based on pictograms) </a:t>
                      </a:r>
                    </a:p>
                    <a:p>
                      <a:pPr marL="0" lv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touch (use of Braille)</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Rich and diversified lexical stock</a:t>
                      </a:r>
                      <a:endParaRPr lang="fr-FR" sz="1600" u="none" strike="noStrike" cap="none">
                        <a:solidFill>
                          <a:schemeClr val="bg1">
                            <a:lumMod val="75000"/>
                          </a:schemeClr>
                        </a:solidFill>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Capacity to understand simple and complex sentences</a:t>
                      </a:r>
                      <a:endParaRPr lang="fr-FR" sz="1600" u="none" strike="noStrike" cap="none">
                        <a:effectLst/>
                        <a:sym typeface="Arial"/>
                      </a:endParaRPr>
                    </a:p>
                    <a:p>
                      <a:pPr marL="174625" indent="-174625">
                        <a:spcBef>
                          <a:spcPts val="600"/>
                        </a:spcBef>
                        <a:buFont typeface="Arial" panose="020B0604020202020204" pitchFamily="34" charset="0"/>
                        <a:buChar char="•"/>
                      </a:pPr>
                      <a:r>
                        <a:rPr lang="en-GB" sz="1600" u="none" strike="noStrike" cap="none">
                          <a:solidFill>
                            <a:schemeClr val="bg1">
                              <a:lumMod val="75000"/>
                            </a:schemeClr>
                          </a:solidFill>
                          <a:effectLst/>
                          <a:sym typeface="Arial"/>
                        </a:rPr>
                        <a:t>Ability to decode facial expression and intonations </a:t>
                      </a:r>
                    </a:p>
                    <a:p>
                      <a:pPr marL="0" indent="174625">
                        <a:spcBef>
                          <a:spcPts val="600"/>
                        </a:spcBef>
                        <a:buFont typeface="Arial" panose="020B0604020202020204" pitchFamily="34" charset="0"/>
                        <a:buNone/>
                      </a:pPr>
                      <a:r>
                        <a:rPr lang="en-GB" sz="1600" u="none" strike="noStrike" cap="none">
                          <a:solidFill>
                            <a:schemeClr val="bg1">
                              <a:lumMod val="75000"/>
                            </a:schemeClr>
                          </a:solidFill>
                          <a:effectLst/>
                          <a:sym typeface="Arial"/>
                        </a:rPr>
                        <a:t>➝ identifying and understanding emotions</a:t>
                      </a:r>
                      <a:endParaRPr lang="fr-FR" sz="1600" b="0">
                        <a:solidFill>
                          <a:schemeClr val="bg1">
                            <a:lumMod val="75000"/>
                          </a:schemeClr>
                        </a:solidFill>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50800">
                        <a:lnSpc>
                          <a:spcPct val="115000"/>
                        </a:lnSpc>
                        <a:spcBef>
                          <a:spcPts val="600"/>
                        </a:spcBef>
                        <a:spcAft>
                          <a:spcPts val="0"/>
                        </a:spcAft>
                      </a:pPr>
                      <a:r>
                        <a:rPr lang="en-GB" sz="1600" b="1">
                          <a:effectLst/>
                        </a:rPr>
                        <a:t>Morphosyntactic level (the sentences)</a:t>
                      </a:r>
                      <a:endParaRPr lang="fr-FR" sz="1600" b="1">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Difficulties with complex morphosyntactic structure </a:t>
                      </a:r>
                    </a:p>
                    <a:p>
                      <a:pPr marL="266700" lvl="0" indent="365125">
                        <a:lnSpc>
                          <a:spcPct val="115000"/>
                        </a:lnSpc>
                        <a:spcBef>
                          <a:spcPts val="600"/>
                        </a:spcBef>
                        <a:spcAft>
                          <a:spcPts val="0"/>
                        </a:spcAft>
                        <a:buFont typeface="Arial" panose="020B0604020202020204" pitchFamily="34" charset="0"/>
                        <a:buNone/>
                      </a:pPr>
                      <a:r>
                        <a:rPr lang="en-GB" sz="1600">
                          <a:effectLst/>
                        </a:rPr>
                        <a:t>tense and person markings on verbs</a:t>
                      </a:r>
                    </a:p>
                    <a:p>
                      <a:pPr marL="266700" lvl="0" indent="365125">
                        <a:lnSpc>
                          <a:spcPct val="115000"/>
                        </a:lnSpc>
                        <a:spcBef>
                          <a:spcPts val="600"/>
                        </a:spcBef>
                        <a:spcAft>
                          <a:spcPts val="0"/>
                        </a:spcAft>
                        <a:buFont typeface="Arial" panose="020B0604020202020204" pitchFamily="34" charset="0"/>
                        <a:buNone/>
                      </a:pPr>
                      <a:r>
                        <a:rPr lang="en-GB" sz="1600">
                          <a:effectLst/>
                        </a:rPr>
                        <a:t>use of determiners</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Working memory deficit </a:t>
                      </a:r>
                    </a:p>
                    <a:p>
                      <a:pPr marL="363538" lvl="0" indent="0">
                        <a:lnSpc>
                          <a:spcPct val="115000"/>
                        </a:lnSpc>
                        <a:spcBef>
                          <a:spcPts val="600"/>
                        </a:spcBef>
                        <a:spcAft>
                          <a:spcPts val="0"/>
                        </a:spcAft>
                        <a:buFont typeface="Calibri" panose="020F0502020204030204" pitchFamily="34" charset="0"/>
                        <a:buNone/>
                      </a:pPr>
                      <a:r>
                        <a:rPr lang="en-GB" sz="1600">
                          <a:effectLst/>
                        </a:rPr>
                        <a:t>➝ impact on the comprehension and treatment of sentences </a:t>
                      </a:r>
                    </a:p>
                    <a:p>
                      <a:pPr marL="363538" lvl="0" indent="0">
                        <a:lnSpc>
                          <a:spcPct val="115000"/>
                        </a:lnSpc>
                        <a:spcBef>
                          <a:spcPts val="600"/>
                        </a:spcBef>
                        <a:spcAft>
                          <a:spcPts val="0"/>
                        </a:spcAft>
                        <a:buFont typeface="Calibri" panose="020F0502020204030204" pitchFamily="34" charset="0"/>
                        <a:buNone/>
                      </a:pPr>
                      <a:r>
                        <a:rPr lang="en-GB" sz="1600">
                          <a:effectLst/>
                        </a:rPr>
                        <a:t>➝ impact on understanding instructions (e.g. when carry out a task)</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9" name="Image 8">
            <a:extLst>
              <a:ext uri="{FF2B5EF4-FFF2-40B4-BE49-F238E27FC236}">
                <a16:creationId xmlns:a16="http://schemas.microsoft.com/office/drawing/2014/main" id="{1C216467-0206-4474-865C-C1BEA77EFAAB}"/>
              </a:ext>
            </a:extLst>
          </p:cNvPr>
          <p:cNvPicPr>
            <a:picLocks noChangeAspect="1"/>
          </p:cNvPicPr>
          <p:nvPr/>
        </p:nvPicPr>
        <p:blipFill>
          <a:blip r:embed="rId5"/>
          <a:stretch>
            <a:fillRect/>
          </a:stretch>
        </p:blipFill>
        <p:spPr>
          <a:xfrm>
            <a:off x="1186853" y="3429000"/>
            <a:ext cx="1305940" cy="1692000"/>
          </a:xfrm>
          <a:prstGeom prst="rect">
            <a:avLst/>
          </a:prstGeom>
        </p:spPr>
      </p:pic>
    </p:spTree>
    <p:extLst>
      <p:ext uri="{BB962C8B-B14F-4D97-AF65-F5344CB8AC3E}">
        <p14:creationId xmlns:p14="http://schemas.microsoft.com/office/powerpoint/2010/main" val="1863624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336776150"/>
              </p:ext>
            </p:extLst>
          </p:nvPr>
        </p:nvGraphicFramePr>
        <p:xfrm>
          <a:off x="731253" y="1405911"/>
          <a:ext cx="10925757" cy="3832839"/>
        </p:xfrm>
        <a:graphic>
          <a:graphicData uri="http://schemas.openxmlformats.org/drawingml/2006/table">
            <a:tbl>
              <a:tblPr firstRow="1" bandRow="1">
                <a:tableStyleId>{93296810-A885-4BE3-A3E7-6D5BEEA58F35}</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625836">
                <a:tc>
                  <a:txBody>
                    <a:bodyPr/>
                    <a:lstStyle/>
                    <a:p>
                      <a:pPr algn="ctr">
                        <a:lnSpc>
                          <a:spcPct val="115000"/>
                        </a:lnSpc>
                        <a:spcBef>
                          <a:spcPts val="600"/>
                        </a:spcBef>
                        <a:spcAft>
                          <a:spcPts val="0"/>
                        </a:spcAft>
                      </a:pPr>
                      <a:r>
                        <a:rPr lang="en-GB" sz="2000">
                          <a:effectLst/>
                        </a:rPr>
                        <a:t>Function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Requirement</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Potential problems in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207003">
                <a:tc>
                  <a:txBody>
                    <a:bodyPr/>
                    <a:lstStyle/>
                    <a:p>
                      <a:pPr algn="ctr">
                        <a:lnSpc>
                          <a:spcPct val="115000"/>
                        </a:lnSpc>
                        <a:spcBef>
                          <a:spcPts val="600"/>
                        </a:spcBef>
                        <a:spcAft>
                          <a:spcPts val="0"/>
                        </a:spcAft>
                      </a:pPr>
                      <a:r>
                        <a:rPr lang="en-GB" sz="1600" b="1">
                          <a:effectLst/>
                        </a:rPr>
                        <a:t>The message</a:t>
                      </a:r>
                      <a:endParaRPr lang="fr-FR" sz="1600" b="1">
                        <a:effectLst/>
                      </a:endParaRPr>
                    </a:p>
                    <a:p>
                      <a:pPr algn="ctr">
                        <a:lnSpc>
                          <a:spcPct val="115000"/>
                        </a:lnSpc>
                        <a:spcBef>
                          <a:spcPts val="600"/>
                        </a:spcBef>
                        <a:spcAft>
                          <a:spcPts val="0"/>
                        </a:spcAft>
                      </a:pPr>
                      <a:r>
                        <a:rPr lang="en-GB" sz="1600" b="1">
                          <a:effectLst/>
                        </a:rPr>
                        <a:t>Poetic function</a:t>
                      </a:r>
                      <a:endParaRPr lang="fr-FR" sz="1600" b="1">
                        <a:effectLst/>
                        <a:latin typeface="+mn-lt"/>
                        <a:ea typeface="Calibri" panose="020F0502020204030204" pitchFamily="34" charset="0"/>
                        <a:cs typeface="Times New Roman" panose="02020603050405020304" pitchFamily="18" charset="0"/>
                      </a:endParaRPr>
                    </a:p>
                  </a:txBody>
                  <a:tcPr marL="180000" marR="180000" marT="108000" marB="0"/>
                </a:tc>
                <a:tc>
                  <a:txBody>
                    <a:bodyPr/>
                    <a:lstStyle/>
                    <a:p>
                      <a:pPr marL="0" lvl="0" indent="0">
                        <a:lnSpc>
                          <a:spcPct val="115000"/>
                        </a:lnSpc>
                        <a:spcBef>
                          <a:spcPts val="600"/>
                        </a:spcBef>
                        <a:spcAft>
                          <a:spcPts val="0"/>
                        </a:spcAft>
                        <a:buFont typeface="Calibri" panose="020F0502020204030204" pitchFamily="34" charset="0"/>
                        <a:buNone/>
                      </a:pPr>
                      <a:r>
                        <a:rPr lang="en-GB" sz="1600">
                          <a:effectLst/>
                        </a:rPr>
                        <a:t>Abilities: </a:t>
                      </a:r>
                    </a:p>
                    <a:p>
                      <a:pPr marL="93663" lvl="0" indent="-93663">
                        <a:lnSpc>
                          <a:spcPct val="115000"/>
                        </a:lnSpc>
                        <a:spcBef>
                          <a:spcPts val="600"/>
                        </a:spcBef>
                        <a:spcAft>
                          <a:spcPts val="0"/>
                        </a:spcAft>
                        <a:buFont typeface="Arial" panose="020B0604020202020204" pitchFamily="34" charset="0"/>
                        <a:buChar char="•"/>
                      </a:pPr>
                      <a:r>
                        <a:rPr lang="en-GB" sz="1600">
                          <a:effectLst/>
                        </a:rPr>
                        <a:t> to use the voice (and face) to modulate a message</a:t>
                      </a:r>
                    </a:p>
                    <a:p>
                      <a:pPr marL="93663" lvl="0" indent="-93663">
                        <a:lnSpc>
                          <a:spcPct val="115000"/>
                        </a:lnSpc>
                        <a:spcBef>
                          <a:spcPts val="600"/>
                        </a:spcBef>
                        <a:spcAft>
                          <a:spcPts val="0"/>
                        </a:spcAft>
                        <a:buFont typeface="Arial" panose="020B0604020202020204" pitchFamily="34" charset="0"/>
                        <a:buChar char="•"/>
                      </a:pPr>
                      <a:r>
                        <a:rPr lang="en-GB" sz="1600">
                          <a:effectLst/>
                        </a:rPr>
                        <a:t> to give the right inflection (e.g. to differentiate between a command, a question, a comment, etc.) </a:t>
                      </a:r>
                    </a:p>
                    <a:p>
                      <a:pPr marL="93663" lvl="0" indent="-93663">
                        <a:lnSpc>
                          <a:spcPct val="115000"/>
                        </a:lnSpc>
                        <a:spcBef>
                          <a:spcPts val="600"/>
                        </a:spcBef>
                        <a:spcAft>
                          <a:spcPts val="0"/>
                        </a:spcAft>
                        <a:buFont typeface="Arial" panose="020B0604020202020204" pitchFamily="34" charset="0"/>
                        <a:buChar char="•"/>
                      </a:pPr>
                      <a:r>
                        <a:rPr lang="en-GB" sz="1600">
                          <a:effectLst/>
                        </a:rPr>
                        <a:t> to express emotions</a:t>
                      </a:r>
                      <a:endParaRPr lang="fr-FR" sz="1600">
                        <a:effectLst/>
                        <a:latin typeface="+mn-lt"/>
                        <a:ea typeface="Times New Roman" panose="02020603050405020304" pitchFamily="18" charset="0"/>
                        <a:cs typeface="Times New Roman" panose="02020603050405020304" pitchFamily="18" charset="0"/>
                      </a:endParaRPr>
                    </a:p>
                  </a:txBody>
                  <a:tcPr marL="180000" marR="180000" marT="108000" marB="0"/>
                </a:tc>
                <a:tc>
                  <a:txBody>
                    <a:bodyPr/>
                    <a:lstStyle/>
                    <a:p>
                      <a:pPr marL="174625" lvl="0" indent="-174625">
                        <a:lnSpc>
                          <a:spcPct val="115000"/>
                        </a:lnSpc>
                        <a:spcBef>
                          <a:spcPts val="600"/>
                        </a:spcBef>
                        <a:spcAft>
                          <a:spcPts val="0"/>
                        </a:spcAft>
                        <a:buFont typeface="Arial" panose="020B0604020202020204" pitchFamily="34" charset="0"/>
                        <a:buChar char="•"/>
                      </a:pPr>
                      <a:r>
                        <a:rPr lang="en-GB" sz="1600">
                          <a:effectLst/>
                        </a:rPr>
                        <a:t>Difficulty using orofacial structures</a:t>
                      </a:r>
                    </a:p>
                    <a:p>
                      <a:pPr marL="174625" lvl="0" indent="-174625">
                        <a:lnSpc>
                          <a:spcPct val="115000"/>
                        </a:lnSpc>
                        <a:spcBef>
                          <a:spcPts val="600"/>
                        </a:spcBef>
                        <a:spcAft>
                          <a:spcPts val="0"/>
                        </a:spcAft>
                        <a:buFont typeface="Arial" panose="020B0604020202020204" pitchFamily="34" charset="0"/>
                        <a:buChar char="•"/>
                      </a:pPr>
                      <a:r>
                        <a:rPr lang="en-GB" sz="1600">
                          <a:effectLst/>
                        </a:rPr>
                        <a:t>Message production and expressiveness disrupted by speech fluency problems</a:t>
                      </a:r>
                      <a:endParaRPr lang="fr-FR" sz="1600">
                        <a:effectLst/>
                        <a:latin typeface="+mn-lt"/>
                        <a:ea typeface="Times New Roman" panose="02020603050405020304" pitchFamily="18" charset="0"/>
                        <a:cs typeface="Times New Roman" panose="02020603050405020304" pitchFamily="18" charset="0"/>
                      </a:endParaRPr>
                    </a:p>
                  </a:txBody>
                  <a:tcPr marL="180000" marR="180000" marT="108000" marB="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4A7DC8E0-4074-4EAF-A6C9-32D9354AEBAE}"/>
              </a:ext>
            </a:extLst>
          </p:cNvPr>
          <p:cNvSpPr/>
          <p:nvPr/>
        </p:nvSpPr>
        <p:spPr>
          <a:xfrm>
            <a:off x="1870749" y="417756"/>
            <a:ext cx="7638630" cy="658770"/>
          </a:xfrm>
          <a:prstGeom prst="rect">
            <a:avLst/>
          </a:prstGeom>
        </p:spPr>
        <p:txBody>
          <a:bodyPr wrap="none">
            <a:spAutoFit/>
          </a:bodyPr>
          <a:lstStyle/>
          <a:p>
            <a:pPr algn="just">
              <a:lnSpc>
                <a:spcPct val="150000"/>
              </a:lnSpc>
              <a:buClr>
                <a:srgbClr val="674EA7"/>
              </a:buClr>
              <a:buSzPts val="4000"/>
            </a:pPr>
            <a:r>
              <a:rPr lang="en-US" sz="2800">
                <a:solidFill>
                  <a:schemeClr val="dk1"/>
                </a:solidFill>
              </a:rPr>
              <a:t>3.3 The  form of the message – Poetic function</a:t>
            </a:r>
          </a:p>
        </p:txBody>
      </p:sp>
      <p:pic>
        <p:nvPicPr>
          <p:cNvPr id="10" name="Image 9">
            <a:extLst>
              <a:ext uri="{FF2B5EF4-FFF2-40B4-BE49-F238E27FC236}">
                <a16:creationId xmlns:a16="http://schemas.microsoft.com/office/drawing/2014/main" id="{43C2ACF9-CCA9-4318-8696-335144AD9438}"/>
              </a:ext>
            </a:extLst>
          </p:cNvPr>
          <p:cNvPicPr>
            <a:picLocks noChangeAspect="1"/>
          </p:cNvPicPr>
          <p:nvPr/>
        </p:nvPicPr>
        <p:blipFill>
          <a:blip r:embed="rId5"/>
          <a:stretch>
            <a:fillRect/>
          </a:stretch>
        </p:blipFill>
        <p:spPr>
          <a:xfrm rot="10800000">
            <a:off x="1257493" y="3184185"/>
            <a:ext cx="1226513" cy="1224000"/>
          </a:xfrm>
          <a:prstGeom prst="rect">
            <a:avLst/>
          </a:prstGeom>
        </p:spPr>
      </p:pic>
    </p:spTree>
    <p:extLst>
      <p:ext uri="{BB962C8B-B14F-4D97-AF65-F5344CB8AC3E}">
        <p14:creationId xmlns:p14="http://schemas.microsoft.com/office/powerpoint/2010/main" val="14648301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477266527"/>
              </p:ext>
            </p:extLst>
          </p:nvPr>
        </p:nvGraphicFramePr>
        <p:xfrm>
          <a:off x="731253" y="1405911"/>
          <a:ext cx="10925757" cy="4524812"/>
        </p:xfrm>
        <a:graphic>
          <a:graphicData uri="http://schemas.openxmlformats.org/drawingml/2006/table">
            <a:tbl>
              <a:tblPr firstRow="1" bandRow="1">
                <a:tableStyleId>{93296810-A885-4BE3-A3E7-6D5BEEA58F35}</a:tableStyleId>
              </a:tblPr>
              <a:tblGrid>
                <a:gridCol w="2292745">
                  <a:extLst>
                    <a:ext uri="{9D8B030D-6E8A-4147-A177-3AD203B41FA5}">
                      <a16:colId xmlns:a16="http://schemas.microsoft.com/office/drawing/2014/main" val="306437988"/>
                    </a:ext>
                  </a:extLst>
                </a:gridCol>
                <a:gridCol w="3860896">
                  <a:extLst>
                    <a:ext uri="{9D8B030D-6E8A-4147-A177-3AD203B41FA5}">
                      <a16:colId xmlns:a16="http://schemas.microsoft.com/office/drawing/2014/main" val="1837694105"/>
                    </a:ext>
                  </a:extLst>
                </a:gridCol>
                <a:gridCol w="4772116">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2000">
                          <a:effectLst/>
                        </a:rPr>
                        <a:t>Function</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Requirement</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2000">
                          <a:effectLst/>
                        </a:rPr>
                        <a:t>Potential problems in IDD</a:t>
                      </a:r>
                      <a:endParaRPr lang="fr-FR" sz="20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r>
                        <a:rPr lang="en-GB" sz="1600" b="1" i="0" u="none" strike="noStrike" cap="none">
                          <a:solidFill>
                            <a:schemeClr val="dk1"/>
                          </a:solidFill>
                          <a:effectLst/>
                          <a:latin typeface="+mn-lt"/>
                          <a:ea typeface="+mn-ea"/>
                          <a:cs typeface="+mn-cs"/>
                          <a:sym typeface="Arial"/>
                        </a:rPr>
                        <a:t>The referent</a:t>
                      </a:r>
                      <a:endParaRPr lang="fr-FR" sz="1600" b="1" i="0" u="none" strike="noStrike" cap="none">
                        <a:solidFill>
                          <a:schemeClr val="dk1"/>
                        </a:solidFill>
                        <a:effectLst/>
                        <a:latin typeface="+mn-lt"/>
                        <a:ea typeface="+mn-ea"/>
                        <a:cs typeface="+mn-cs"/>
                        <a:sym typeface="Arial"/>
                      </a:endParaRPr>
                    </a:p>
                    <a:p>
                      <a:pPr algn="ctr"/>
                      <a:r>
                        <a:rPr lang="en-GB" sz="1600" b="1" i="0" u="none" strike="noStrike" cap="none">
                          <a:solidFill>
                            <a:schemeClr val="dk1"/>
                          </a:solidFill>
                          <a:effectLst/>
                          <a:latin typeface="+mn-lt"/>
                          <a:ea typeface="+mn-ea"/>
                          <a:cs typeface="+mn-cs"/>
                          <a:sym typeface="Arial"/>
                        </a:rPr>
                        <a:t>Referential function</a:t>
                      </a:r>
                      <a:endParaRPr lang="fr-FR" sz="1600" b="1">
                        <a:effectLst/>
                        <a:latin typeface="+mn-lt"/>
                        <a:ea typeface="Calibri" panose="020F0502020204030204" pitchFamily="34" charset="0"/>
                        <a:cs typeface="Times New Roman" panose="02020603050405020304" pitchFamily="18" charset="0"/>
                      </a:endParaRPr>
                    </a:p>
                  </a:txBody>
                  <a:tcPr marL="180000" marR="180000" marT="108000" marB="72000"/>
                </a:tc>
                <a:tc>
                  <a:txBody>
                    <a:bodyPr/>
                    <a:lstStyle/>
                    <a:p>
                      <a:pPr marL="0" lvl="0" indent="0">
                        <a:lnSpc>
                          <a:spcPct val="100000"/>
                        </a:lnSpc>
                        <a:spcBef>
                          <a:spcPts val="600"/>
                        </a:spcBef>
                        <a:spcAft>
                          <a:spcPts val="0"/>
                        </a:spcAft>
                        <a:buFont typeface="Calibri" panose="020F0502020204030204" pitchFamily="34" charset="0"/>
                        <a:buNone/>
                      </a:pPr>
                      <a:r>
                        <a:rPr lang="en-GB" sz="1600" b="0" i="0" u="none" strike="noStrike" cap="none">
                          <a:solidFill>
                            <a:schemeClr val="dk1"/>
                          </a:solidFill>
                          <a:effectLst/>
                          <a:latin typeface="+mn-lt"/>
                          <a:ea typeface="+mn-ea"/>
                          <a:cs typeface="+mn-cs"/>
                          <a:sym typeface="Arial"/>
                        </a:rPr>
                        <a:t>Abilities:</a:t>
                      </a:r>
                    </a:p>
                    <a:p>
                      <a:pPr marL="0" lvl="0" indent="0">
                        <a:lnSpc>
                          <a:spcPct val="100000"/>
                        </a:lnSpc>
                        <a:spcBef>
                          <a:spcPts val="600"/>
                        </a:spcBef>
                        <a:spcAft>
                          <a:spcPts val="0"/>
                        </a:spcAft>
                        <a:buFont typeface="Arial" panose="020B0604020202020204" pitchFamily="34" charset="0"/>
                        <a:buNone/>
                      </a:pPr>
                      <a:r>
                        <a:rPr lang="en-GB" sz="1600" b="0" i="0" u="none" strike="noStrike" cap="none">
                          <a:solidFill>
                            <a:schemeClr val="dk1"/>
                          </a:solidFill>
                          <a:effectLst/>
                          <a:latin typeface="+mn-lt"/>
                          <a:ea typeface="+mn-ea"/>
                          <a:cs typeface="+mn-cs"/>
                          <a:sym typeface="Arial"/>
                        </a:rPr>
                        <a:t>to determine the useful and relevant information to be transmitted to the communication partners </a:t>
                      </a:r>
                    </a:p>
                    <a:p>
                      <a:pPr marL="0" lvl="0" indent="0">
                        <a:lnSpc>
                          <a:spcPct val="100000"/>
                        </a:lnSpc>
                        <a:spcBef>
                          <a:spcPts val="600"/>
                        </a:spcBef>
                        <a:spcAft>
                          <a:spcPts val="0"/>
                        </a:spcAft>
                        <a:buFont typeface="Calibri" panose="020F0502020204030204" pitchFamily="34" charset="0"/>
                        <a:buNone/>
                      </a:pPr>
                      <a:r>
                        <a:rPr lang="en-GB" sz="1400" b="0" i="0" u="none" strike="noStrike" cap="none">
                          <a:solidFill>
                            <a:schemeClr val="dk1"/>
                          </a:solidFill>
                          <a:effectLst/>
                          <a:latin typeface="+mn-lt"/>
                          <a:ea typeface="+mn-ea"/>
                          <a:cs typeface="+mn-cs"/>
                          <a:sym typeface="Arial"/>
                        </a:rPr>
                        <a:t>(what does/</a:t>
                      </a:r>
                      <a:r>
                        <a:rPr lang="en-GB" sz="1400" b="0" i="0" u="none" strike="noStrike" cap="none" err="1">
                          <a:solidFill>
                            <a:schemeClr val="dk1"/>
                          </a:solidFill>
                          <a:effectLst/>
                          <a:latin typeface="+mn-lt"/>
                          <a:ea typeface="+mn-ea"/>
                          <a:cs typeface="+mn-cs"/>
                          <a:sym typeface="Arial"/>
                        </a:rPr>
                        <a:t>does'nt</a:t>
                      </a:r>
                      <a:r>
                        <a:rPr lang="en-GB" sz="1400" b="0" i="0" u="none" strike="noStrike" cap="none">
                          <a:solidFill>
                            <a:schemeClr val="dk1"/>
                          </a:solidFill>
                          <a:effectLst/>
                          <a:latin typeface="+mn-lt"/>
                          <a:ea typeface="+mn-ea"/>
                          <a:cs typeface="+mn-cs"/>
                          <a:sym typeface="Arial"/>
                        </a:rPr>
                        <a:t> he know about the situation?) </a:t>
                      </a:r>
                    </a:p>
                  </a:txBody>
                  <a:tcPr marL="180000" marR="180000" marT="108000" marB="72000"/>
                </a:tc>
                <a:tc>
                  <a:txBody>
                    <a:bodyPr/>
                    <a:lstStyle/>
                    <a:p>
                      <a:pPr>
                        <a:lnSpc>
                          <a:spcPct val="100000"/>
                        </a:lnSpc>
                        <a:spcBef>
                          <a:spcPts val="600"/>
                        </a:spcBef>
                      </a:pPr>
                      <a:r>
                        <a:rPr lang="en-GB" sz="1600" b="0" i="0" u="none" strike="noStrike" cap="none">
                          <a:solidFill>
                            <a:schemeClr val="dk1"/>
                          </a:solidFill>
                          <a:effectLst/>
                          <a:latin typeface="+mn-lt"/>
                          <a:ea typeface="+mn-ea"/>
                          <a:cs typeface="+mn-cs"/>
                          <a:sym typeface="Arial"/>
                        </a:rPr>
                        <a:t>Persistent difficulties in:</a:t>
                      </a:r>
                      <a:endParaRPr lang="fr-FR" sz="1600" b="0" i="0" u="none" strike="noStrike" cap="none">
                        <a:solidFill>
                          <a:schemeClr val="dk1"/>
                        </a:solidFill>
                        <a:effectLst/>
                        <a:latin typeface="+mn-lt"/>
                        <a:ea typeface="+mn-ea"/>
                        <a:cs typeface="+mn-cs"/>
                        <a:sym typeface="Arial"/>
                      </a:endParaRPr>
                    </a:p>
                    <a:p>
                      <a:pPr marL="180975" lvl="0" indent="-180975">
                        <a:lnSpc>
                          <a:spcPct val="100000"/>
                        </a:lnSpc>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understanding that we are in a communication situation </a:t>
                      </a:r>
                    </a:p>
                    <a:p>
                      <a:pPr marL="180975" lvl="0" indent="-180975">
                        <a:lnSpc>
                          <a:spcPct val="100000"/>
                        </a:lnSpc>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to put in place the necessary means to convey a complete, correct, and unambiguous message </a:t>
                      </a:r>
                    </a:p>
                    <a:p>
                      <a:pPr marL="361950" lvl="0" indent="0">
                        <a:lnSpc>
                          <a:spcPct val="100000"/>
                        </a:lnSpc>
                        <a:spcBef>
                          <a:spcPts val="600"/>
                        </a:spcBef>
                      </a:pPr>
                      <a:r>
                        <a:rPr lang="en-GB" sz="1600" b="0" i="0" u="none" strike="noStrike" cap="none">
                          <a:solidFill>
                            <a:schemeClr val="dk1"/>
                          </a:solidFill>
                          <a:effectLst/>
                          <a:latin typeface="+mn-lt"/>
                          <a:ea typeface="+mn-ea"/>
                          <a:cs typeface="+mn-cs"/>
                          <a:sym typeface="Arial"/>
                        </a:rPr>
                        <a:t>➝ difficulty to estimate the information needs of the person</a:t>
                      </a:r>
                      <a:endParaRPr lang="fr-FR" sz="1600" b="0" i="0" u="none" strike="noStrike" cap="none">
                        <a:solidFill>
                          <a:schemeClr val="dk1"/>
                        </a:solidFill>
                        <a:effectLst/>
                        <a:latin typeface="+mn-lt"/>
                        <a:ea typeface="+mn-ea"/>
                        <a:cs typeface="+mn-cs"/>
                        <a:sym typeface="Arial"/>
                      </a:endParaRPr>
                    </a:p>
                    <a:p>
                      <a:pPr marL="180975" indent="-180975">
                        <a:lnSpc>
                          <a:spcPct val="100000"/>
                        </a:lnSpc>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the ability to express a lack of understanding using appropriate messages = understand that "we don't understand" </a:t>
                      </a:r>
                    </a:p>
                    <a:p>
                      <a:pPr marL="361950" indent="0">
                        <a:lnSpc>
                          <a:spcPct val="100000"/>
                        </a:lnSpc>
                        <a:spcBef>
                          <a:spcPts val="600"/>
                        </a:spcBef>
                      </a:pPr>
                      <a:r>
                        <a:rPr lang="en-GB" sz="1600" b="0" i="0" u="none" strike="noStrike" cap="none">
                          <a:solidFill>
                            <a:schemeClr val="dk1"/>
                          </a:solidFill>
                          <a:effectLst/>
                          <a:latin typeface="+mn-lt"/>
                          <a:ea typeface="+mn-ea"/>
                          <a:cs typeface="+mn-cs"/>
                          <a:sym typeface="Arial"/>
                        </a:rPr>
                        <a:t>➝ failure to ask for clarification or to repeat a message that has not been understood</a:t>
                      </a:r>
                      <a:endParaRPr lang="fr-FR" sz="1600">
                        <a:effectLst/>
                        <a:latin typeface="+mn-lt"/>
                        <a:ea typeface="Times New Roman" panose="02020603050405020304" pitchFamily="18" charset="0"/>
                        <a:cs typeface="Times New Roman" panose="02020603050405020304" pitchFamily="18" charset="0"/>
                      </a:endParaRPr>
                    </a:p>
                  </a:txBody>
                  <a:tcPr marL="180000" marR="180000" marT="108000" marB="7200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4A7DC8E0-4074-4EAF-A6C9-32D9354AEBAE}"/>
              </a:ext>
            </a:extLst>
          </p:cNvPr>
          <p:cNvSpPr/>
          <p:nvPr/>
        </p:nvSpPr>
        <p:spPr>
          <a:xfrm>
            <a:off x="1773690" y="417756"/>
            <a:ext cx="8348210" cy="954107"/>
          </a:xfrm>
          <a:prstGeom prst="rect">
            <a:avLst/>
          </a:prstGeom>
        </p:spPr>
        <p:txBody>
          <a:bodyPr wrap="square">
            <a:spAutoFit/>
          </a:bodyPr>
          <a:lstStyle/>
          <a:p>
            <a:pPr algn="just">
              <a:buClr>
                <a:srgbClr val="674EA7"/>
              </a:buClr>
              <a:buSzPts val="4000"/>
            </a:pPr>
            <a:r>
              <a:rPr lang="en-US" sz="2800">
                <a:solidFill>
                  <a:schemeClr val="dk1"/>
                </a:solidFill>
              </a:rPr>
              <a:t>3.4 the Content of the message metalinguistic function</a:t>
            </a:r>
          </a:p>
        </p:txBody>
      </p:sp>
      <p:pic>
        <p:nvPicPr>
          <p:cNvPr id="9" name="Image 8">
            <a:extLst>
              <a:ext uri="{FF2B5EF4-FFF2-40B4-BE49-F238E27FC236}">
                <a16:creationId xmlns:a16="http://schemas.microsoft.com/office/drawing/2014/main" id="{0CF4F317-B396-44AC-8FF3-3E12D42660C2}"/>
              </a:ext>
            </a:extLst>
          </p:cNvPr>
          <p:cNvPicPr>
            <a:picLocks noChangeAspect="1"/>
          </p:cNvPicPr>
          <p:nvPr/>
        </p:nvPicPr>
        <p:blipFill>
          <a:blip r:embed="rId5"/>
          <a:stretch>
            <a:fillRect/>
          </a:stretch>
        </p:blipFill>
        <p:spPr>
          <a:xfrm>
            <a:off x="1221346" y="3020317"/>
            <a:ext cx="1298808" cy="1296000"/>
          </a:xfrm>
          <a:prstGeom prst="rect">
            <a:avLst/>
          </a:prstGeom>
        </p:spPr>
      </p:pic>
    </p:spTree>
    <p:extLst>
      <p:ext uri="{BB962C8B-B14F-4D97-AF65-F5344CB8AC3E}">
        <p14:creationId xmlns:p14="http://schemas.microsoft.com/office/powerpoint/2010/main" val="4232184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4A7DC8E0-4074-4EAF-A6C9-32D9354AEBAE}"/>
              </a:ext>
            </a:extLst>
          </p:cNvPr>
          <p:cNvSpPr/>
          <p:nvPr/>
        </p:nvSpPr>
        <p:spPr>
          <a:xfrm>
            <a:off x="1870750" y="409564"/>
            <a:ext cx="8105435" cy="954107"/>
          </a:xfrm>
          <a:prstGeom prst="rect">
            <a:avLst/>
          </a:prstGeom>
        </p:spPr>
        <p:txBody>
          <a:bodyPr wrap="square">
            <a:spAutoFit/>
          </a:bodyPr>
          <a:lstStyle/>
          <a:p>
            <a:pPr algn="just">
              <a:buClr>
                <a:srgbClr val="674EA7"/>
              </a:buClr>
              <a:buSzPts val="4000"/>
            </a:pPr>
            <a:r>
              <a:rPr lang="en-US" sz="2800">
                <a:solidFill>
                  <a:schemeClr val="dk1"/>
                </a:solidFill>
              </a:rPr>
              <a:t>3.5 The code and the channel – metalinguistic and phatic functions</a:t>
            </a:r>
          </a:p>
        </p:txBody>
      </p:sp>
      <p:graphicFrame>
        <p:nvGraphicFramePr>
          <p:cNvPr id="2" name="Tableau 1">
            <a:extLst>
              <a:ext uri="{FF2B5EF4-FFF2-40B4-BE49-F238E27FC236}">
                <a16:creationId xmlns:a16="http://schemas.microsoft.com/office/drawing/2014/main" id="{9B8BC8E6-4583-402A-A637-22A0852A0DB0}"/>
              </a:ext>
            </a:extLst>
          </p:cNvPr>
          <p:cNvGraphicFramePr>
            <a:graphicFrameLocks noGrp="1"/>
          </p:cNvGraphicFramePr>
          <p:nvPr>
            <p:extLst>
              <p:ext uri="{D42A27DB-BD31-4B8C-83A1-F6EECF244321}">
                <p14:modId xmlns:p14="http://schemas.microsoft.com/office/powerpoint/2010/main" val="3840036508"/>
              </p:ext>
            </p:extLst>
          </p:nvPr>
        </p:nvGraphicFramePr>
        <p:xfrm>
          <a:off x="609600" y="1363672"/>
          <a:ext cx="10944224" cy="4766828"/>
        </p:xfrm>
        <a:graphic>
          <a:graphicData uri="http://schemas.openxmlformats.org/drawingml/2006/table">
            <a:tbl>
              <a:tblPr firstRow="1" firstCol="1" bandRow="1">
                <a:tableStyleId>{F2DE63D5-997A-4646-A377-4702673A728D}</a:tableStyleId>
              </a:tblPr>
              <a:tblGrid>
                <a:gridCol w="3616979">
                  <a:extLst>
                    <a:ext uri="{9D8B030D-6E8A-4147-A177-3AD203B41FA5}">
                      <a16:colId xmlns:a16="http://schemas.microsoft.com/office/drawing/2014/main" val="2606872085"/>
                    </a:ext>
                  </a:extLst>
                </a:gridCol>
                <a:gridCol w="3709144">
                  <a:extLst>
                    <a:ext uri="{9D8B030D-6E8A-4147-A177-3AD203B41FA5}">
                      <a16:colId xmlns:a16="http://schemas.microsoft.com/office/drawing/2014/main" val="1509942894"/>
                    </a:ext>
                  </a:extLst>
                </a:gridCol>
                <a:gridCol w="3618101">
                  <a:extLst>
                    <a:ext uri="{9D8B030D-6E8A-4147-A177-3AD203B41FA5}">
                      <a16:colId xmlns:a16="http://schemas.microsoft.com/office/drawing/2014/main" val="605562641"/>
                    </a:ext>
                  </a:extLst>
                </a:gridCol>
              </a:tblGrid>
              <a:tr h="418944">
                <a:tc gridSpan="3">
                  <a:txBody>
                    <a:bodyPr/>
                    <a:lstStyle/>
                    <a:p>
                      <a:pPr algn="ctr">
                        <a:lnSpc>
                          <a:spcPct val="150000"/>
                        </a:lnSpc>
                        <a:spcAft>
                          <a:spcPts val="0"/>
                        </a:spcAft>
                      </a:pPr>
                      <a:r>
                        <a:rPr lang="en-GB" sz="1600">
                          <a:effectLst/>
                        </a:rPr>
                        <a:t>Channel – Phatic function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solidFill>
                      <a:srgbClr val="254C55"/>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743911701"/>
                  </a:ext>
                </a:extLst>
              </a:tr>
              <a:tr h="436987">
                <a:tc>
                  <a:txBody>
                    <a:bodyPr/>
                    <a:lstStyle/>
                    <a:p>
                      <a:pPr algn="ctr">
                        <a:lnSpc>
                          <a:spcPct val="150000"/>
                        </a:lnSpc>
                        <a:spcAft>
                          <a:spcPts val="0"/>
                        </a:spcAft>
                      </a:pPr>
                      <a:r>
                        <a:rPr lang="en-GB" sz="1600" b="0">
                          <a:effectLst/>
                        </a:rPr>
                        <a:t>Hearing</a:t>
                      </a:r>
                      <a:endParaRPr lang="fr-FR" sz="1600" b="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Sight</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Touch</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1835194300"/>
                  </a:ext>
                </a:extLst>
              </a:tr>
              <a:tr h="269455">
                <a:tc gridSpan="3">
                  <a:txBody>
                    <a:bodyPr/>
                    <a:lstStyle/>
                    <a:p>
                      <a:pPr algn="ctr">
                        <a:lnSpc>
                          <a:spcPct val="150000"/>
                        </a:lnSpc>
                        <a:spcAft>
                          <a:spcPts val="0"/>
                        </a:spcAft>
                      </a:pPr>
                      <a:r>
                        <a:rPr lang="en-GB" sz="1600">
                          <a:solidFill>
                            <a:schemeClr val="bg1">
                              <a:lumMod val="95000"/>
                            </a:schemeClr>
                          </a:solidFill>
                          <a:effectLst/>
                        </a:rPr>
                        <a:t>Code – Metalinguistic function</a:t>
                      </a:r>
                      <a:endParaRPr lang="fr-FR" sz="160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solidFill>
                      <a:srgbClr val="254C55"/>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09714900"/>
                  </a:ext>
                </a:extLst>
              </a:tr>
              <a:tr h="460330">
                <a:tc>
                  <a:txBody>
                    <a:bodyPr/>
                    <a:lstStyle/>
                    <a:p>
                      <a:pPr algn="ctr">
                        <a:lnSpc>
                          <a:spcPct val="150000"/>
                        </a:lnSpc>
                        <a:spcAft>
                          <a:spcPts val="0"/>
                        </a:spcAft>
                      </a:pPr>
                      <a:r>
                        <a:rPr lang="en-GB" sz="1600" b="0">
                          <a:effectLst/>
                        </a:rPr>
                        <a:t>Oral language</a:t>
                      </a:r>
                      <a:endParaRPr lang="fr-FR" sz="1600" b="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Sign language - Pictograms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Braille</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4118559040"/>
                  </a:ext>
                </a:extLst>
              </a:tr>
              <a:tr h="1784815">
                <a:tc>
                  <a:txBody>
                    <a:bodyPr/>
                    <a:lstStyle/>
                    <a:p>
                      <a:pPr algn="ctr">
                        <a:lnSpc>
                          <a:spcPct val="150000"/>
                        </a:lnSpc>
                        <a:spcAft>
                          <a:spcPts val="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gn="ctr">
                        <a:lnSpc>
                          <a:spcPct val="150000"/>
                        </a:lnSpc>
                        <a:spcAft>
                          <a:spcPts val="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753883799"/>
                  </a:ext>
                </a:extLst>
              </a:tr>
              <a:tr h="1339425">
                <a:tc>
                  <a:txBody>
                    <a:bodyPr/>
                    <a:lstStyle/>
                    <a:p>
                      <a:pPr>
                        <a:lnSpc>
                          <a:spcPct val="100000"/>
                        </a:lnSpc>
                        <a:spcBef>
                          <a:spcPts val="600"/>
                        </a:spcBef>
                        <a:spcAft>
                          <a:spcPts val="0"/>
                        </a:spcAft>
                      </a:pPr>
                      <a:r>
                        <a:rPr lang="en-GB" sz="1600" b="0">
                          <a:effectLst/>
                        </a:rPr>
                        <a:t>Requires the integrity of receiver's auditory system and the transmitter's articulatory system</a:t>
                      </a:r>
                      <a:endParaRPr lang="fr-FR" sz="1600" b="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nSpc>
                          <a:spcPct val="100000"/>
                        </a:lnSpc>
                        <a:spcBef>
                          <a:spcPts val="600"/>
                        </a:spcBef>
                        <a:spcAft>
                          <a:spcPts val="0"/>
                        </a:spcAft>
                      </a:pPr>
                      <a:r>
                        <a:rPr lang="en-GB" sz="1600">
                          <a:effectLst/>
                        </a:rPr>
                        <a:t>Requires the integrity of receiver's visual system and the transmitter's motor system (in case of sign language)</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tc>
                  <a:txBody>
                    <a:bodyPr/>
                    <a:lstStyle/>
                    <a:p>
                      <a:pPr>
                        <a:lnSpc>
                          <a:spcPct val="100000"/>
                        </a:lnSpc>
                        <a:spcBef>
                          <a:spcPts val="600"/>
                        </a:spcBef>
                        <a:spcAft>
                          <a:spcPts val="0"/>
                        </a:spcAft>
                      </a:pPr>
                      <a:r>
                        <a:rPr lang="en-GB" sz="1600">
                          <a:effectLst/>
                        </a:rPr>
                        <a:t>Requires the integrity of the receiver's tactile sense</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59235" marR="59235" marT="0" marB="0"/>
                </a:tc>
                <a:extLst>
                  <a:ext uri="{0D108BD9-81ED-4DB2-BD59-A6C34878D82A}">
                    <a16:rowId xmlns:a16="http://schemas.microsoft.com/office/drawing/2014/main" val="3276837535"/>
                  </a:ext>
                </a:extLst>
              </a:tr>
            </a:tbl>
          </a:graphicData>
        </a:graphic>
      </p:graphicFrame>
      <p:pic>
        <p:nvPicPr>
          <p:cNvPr id="2051" name="Picture 3" descr="Une image contenant croquis, illustration, Dessin au trait, Visage humain&#10;&#10;Description générée automatiquement">
            <a:extLst>
              <a:ext uri="{FF2B5EF4-FFF2-40B4-BE49-F238E27FC236}">
                <a16:creationId xmlns:a16="http://schemas.microsoft.com/office/drawing/2014/main" id="{925FFBEF-F1A4-4A86-9D4A-969C72185A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2536" y="3041440"/>
            <a:ext cx="162000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BB74BA37-276B-4B5E-939C-D5296014C2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7051" y="3041440"/>
            <a:ext cx="1657897" cy="1657897"/>
          </a:xfrm>
          <a:prstGeom prst="rect">
            <a:avLst/>
          </a:prstGeom>
          <a:noFill/>
          <a:extLst>
            <a:ext uri="{909E8E84-426E-40DD-AFC4-6F175D3DCCD1}">
              <a14:hiddenFill xmlns:a14="http://schemas.microsoft.com/office/drawing/2010/main">
                <a:solidFill>
                  <a:srgbClr val="FFFFFF"/>
                </a:solidFill>
              </a14:hiddenFill>
            </a:ext>
          </a:extLst>
        </p:spPr>
      </p:pic>
      <p:pic>
        <p:nvPicPr>
          <p:cNvPr id="2049" name="Image 1" descr="Une image contenant texte, livre, noir et blanc, personne&#10;&#10;Description générée automatiquement">
            <a:extLst>
              <a:ext uri="{FF2B5EF4-FFF2-40B4-BE49-F238E27FC236}">
                <a16:creationId xmlns:a16="http://schemas.microsoft.com/office/drawing/2014/main" id="{F37AC6EC-B63F-48FB-BC81-3C820F9D02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54776" y="3114947"/>
            <a:ext cx="1657897" cy="1657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734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21" name="Rectangle 20">
            <a:extLst>
              <a:ext uri="{FF2B5EF4-FFF2-40B4-BE49-F238E27FC236}">
                <a16:creationId xmlns:a16="http://schemas.microsoft.com/office/drawing/2014/main" id="{4A7DC8E0-4074-4EAF-A6C9-32D9354AEBAE}"/>
              </a:ext>
            </a:extLst>
          </p:cNvPr>
          <p:cNvSpPr/>
          <p:nvPr/>
        </p:nvSpPr>
        <p:spPr>
          <a:xfrm>
            <a:off x="2160035" y="896390"/>
            <a:ext cx="5743755" cy="400110"/>
          </a:xfrm>
          <a:prstGeom prst="rect">
            <a:avLst/>
          </a:prstGeom>
        </p:spPr>
        <p:txBody>
          <a:bodyPr wrap="square">
            <a:spAutoFit/>
          </a:bodyPr>
          <a:lstStyle/>
          <a:p>
            <a:pPr algn="just">
              <a:buClr>
                <a:srgbClr val="674EA7"/>
              </a:buClr>
              <a:buSzPts val="4000"/>
            </a:pPr>
            <a:r>
              <a:rPr lang="en-US" sz="2000">
                <a:solidFill>
                  <a:schemeClr val="dk1"/>
                </a:solidFill>
              </a:rPr>
              <a:t>Example : Down syndrome</a:t>
            </a:r>
          </a:p>
        </p:txBody>
      </p:sp>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1632134282"/>
              </p:ext>
            </p:extLst>
          </p:nvPr>
        </p:nvGraphicFramePr>
        <p:xfrm>
          <a:off x="614823" y="2098242"/>
          <a:ext cx="10672301" cy="4201196"/>
        </p:xfrm>
        <a:graphic>
          <a:graphicData uri="http://schemas.openxmlformats.org/drawingml/2006/table">
            <a:tbl>
              <a:tblPr firstRow="1" firstCol="1" bandRow="1">
                <a:tableStyleId>{1E171933-4619-4E11-9A3F-F7608DF75F80}</a:tableStyleId>
              </a:tblPr>
              <a:tblGrid>
                <a:gridCol w="5333513">
                  <a:extLst>
                    <a:ext uri="{9D8B030D-6E8A-4147-A177-3AD203B41FA5}">
                      <a16:colId xmlns:a16="http://schemas.microsoft.com/office/drawing/2014/main" val="36719027"/>
                    </a:ext>
                  </a:extLst>
                </a:gridCol>
                <a:gridCol w="5338788">
                  <a:extLst>
                    <a:ext uri="{9D8B030D-6E8A-4147-A177-3AD203B41FA5}">
                      <a16:colId xmlns:a16="http://schemas.microsoft.com/office/drawing/2014/main" val="1785694946"/>
                    </a:ext>
                  </a:extLst>
                </a:gridCol>
              </a:tblGrid>
              <a:tr h="296398">
                <a:tc>
                  <a:txBody>
                    <a:bodyPr/>
                    <a:lstStyle/>
                    <a:p>
                      <a:pPr algn="ctr">
                        <a:lnSpc>
                          <a:spcPct val="115000"/>
                        </a:lnSpc>
                        <a:spcAft>
                          <a:spcPts val="0"/>
                        </a:spcAft>
                      </a:pPr>
                      <a:r>
                        <a:rPr lang="en-GB" sz="1600">
                          <a:effectLst/>
                        </a:rPr>
                        <a:t>Syndromic features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600">
                          <a:effectLst/>
                        </a:rPr>
                        <a:t>Impact on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167835">
                <a:tc>
                  <a:txBody>
                    <a:bodyPr/>
                    <a:lstStyle/>
                    <a:p>
                      <a:pPr>
                        <a:lnSpc>
                          <a:spcPct val="115000"/>
                        </a:lnSpc>
                        <a:spcAft>
                          <a:spcPts val="0"/>
                        </a:spcAft>
                      </a:pPr>
                      <a:r>
                        <a:rPr lang="en-GB" sz="1600">
                          <a:effectLst/>
                        </a:rPr>
                        <a:t>Anatomic level</a:t>
                      </a:r>
                      <a:endParaRPr lang="fr-FR" sz="1600">
                        <a:effectLst/>
                      </a:endParaRPr>
                    </a:p>
                    <a:p>
                      <a:pPr marL="447675" lvl="0" indent="-85725">
                        <a:lnSpc>
                          <a:spcPct val="115000"/>
                        </a:lnSpc>
                        <a:spcAft>
                          <a:spcPts val="0"/>
                        </a:spcAft>
                        <a:buClr>
                          <a:schemeClr val="tx1"/>
                        </a:buClr>
                        <a:buFont typeface="Arial" panose="020B0604020202020204" pitchFamily="34" charset="0"/>
                        <a:buChar char="•"/>
                      </a:pPr>
                      <a:r>
                        <a:rPr lang="en-GB" sz="1600">
                          <a:effectLst/>
                        </a:rPr>
                        <a:t> </a:t>
                      </a:r>
                      <a:r>
                        <a:rPr lang="en-GB" sz="1600" b="0">
                          <a:effectLst/>
                        </a:rPr>
                        <a:t>Hypotonia and orofacial dysmorphia (e.g., mispositioned teeth, protruding tongue, excessive slurring, narrow  palate)  </a:t>
                      </a:r>
                      <a:endParaRPr lang="fr-FR" sz="1600" b="0">
                        <a:effectLst/>
                      </a:endParaRPr>
                    </a:p>
                    <a:p>
                      <a:pPr marL="447675" lvl="0" indent="-85725">
                        <a:lnSpc>
                          <a:spcPct val="115000"/>
                        </a:lnSpc>
                        <a:spcAft>
                          <a:spcPts val="0"/>
                        </a:spcAft>
                        <a:buClr>
                          <a:schemeClr val="tx1"/>
                        </a:buClr>
                        <a:buFont typeface="Arial" panose="020B0604020202020204" pitchFamily="34" charset="0"/>
                        <a:buChar char="•"/>
                      </a:pPr>
                      <a:r>
                        <a:rPr lang="en-GB" sz="1600" b="0">
                          <a:effectLst/>
                        </a:rPr>
                        <a:t> Sensory-motor impairment and vocal cord hypotonia </a:t>
                      </a:r>
                      <a:endParaRPr lang="fr-FR" sz="1600" b="0">
                        <a:effectLst/>
                      </a:endParaRPr>
                    </a:p>
                    <a:p>
                      <a:pPr marL="447675" lvl="0" indent="-85725">
                        <a:lnSpc>
                          <a:spcPct val="115000"/>
                        </a:lnSpc>
                        <a:spcAft>
                          <a:spcPts val="0"/>
                        </a:spcAft>
                        <a:buClr>
                          <a:schemeClr val="tx1"/>
                        </a:buClr>
                        <a:buFont typeface="Arial" panose="020B0604020202020204" pitchFamily="34" charset="0"/>
                        <a:buChar char="•"/>
                      </a:pPr>
                      <a:r>
                        <a:rPr lang="en-GB" sz="1600" b="0">
                          <a:effectLst/>
                        </a:rPr>
                        <a:t> Mild to moderate hearing loss impacting sound discrimination</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08000"/>
                </a:tc>
                <a:tc>
                  <a:txBody>
                    <a:bodyPr/>
                    <a:lstStyle/>
                    <a:p>
                      <a:pPr>
                        <a:lnSpc>
                          <a:spcPct val="115000"/>
                        </a:lnSpc>
                        <a:spcAft>
                          <a:spcPts val="0"/>
                        </a:spcAft>
                      </a:pPr>
                      <a:endParaRPr lang="en-GB" sz="1600" b="1">
                        <a:effectLst/>
                      </a:endParaRPr>
                    </a:p>
                    <a:p>
                      <a:pPr marL="0" indent="266700">
                        <a:lnSpc>
                          <a:spcPct val="115000"/>
                        </a:lnSpc>
                        <a:spcAft>
                          <a:spcPts val="0"/>
                        </a:spcAft>
                        <a:buFont typeface="Arial" panose="020B0604020202020204" pitchFamily="34" charset="0"/>
                        <a:buChar char="•"/>
                      </a:pPr>
                      <a:r>
                        <a:rPr lang="en-GB" sz="1600" b="1">
                          <a:effectLst/>
                        </a:rPr>
                        <a:t> Expressive function</a:t>
                      </a:r>
                      <a:r>
                        <a:rPr lang="en-GB" sz="1600">
                          <a:effectLst/>
                        </a:rPr>
                        <a:t>: </a:t>
                      </a:r>
                    </a:p>
                    <a:p>
                      <a:pPr marL="539750" lvl="1" indent="263525">
                        <a:lnSpc>
                          <a:spcPct val="115000"/>
                        </a:lnSpc>
                        <a:spcAft>
                          <a:spcPts val="0"/>
                        </a:spcAft>
                        <a:buFont typeface="Arial" panose="020B0604020202020204" pitchFamily="34" charset="0"/>
                        <a:buChar char="•"/>
                        <a:tabLst/>
                      </a:pPr>
                      <a:r>
                        <a:rPr lang="en-GB" sz="1600">
                          <a:effectLst/>
                        </a:rPr>
                        <a:t>Articulation, Intelligibility, Fluency</a:t>
                      </a:r>
                      <a:endParaRPr lang="fr-FR" sz="1600">
                        <a:effectLst/>
                      </a:endParaRPr>
                    </a:p>
                    <a:p>
                      <a:pPr marL="0" indent="266700">
                        <a:lnSpc>
                          <a:spcPct val="115000"/>
                        </a:lnSpc>
                        <a:spcAft>
                          <a:spcPts val="0"/>
                        </a:spcAft>
                        <a:buFont typeface="Arial" panose="020B0604020202020204" pitchFamily="34" charset="0"/>
                        <a:buChar char="•"/>
                      </a:pPr>
                      <a:r>
                        <a:rPr lang="en-GB" sz="1600">
                          <a:effectLst/>
                        </a:rPr>
                        <a:t> </a:t>
                      </a:r>
                      <a:r>
                        <a:rPr lang="en-GB" sz="1600" b="1">
                          <a:effectLst/>
                        </a:rPr>
                        <a:t>Poetic function</a:t>
                      </a:r>
                      <a:r>
                        <a:rPr lang="en-GB" sz="1600">
                          <a:effectLst/>
                        </a:rPr>
                        <a:t>: </a:t>
                      </a:r>
                    </a:p>
                    <a:p>
                      <a:pPr marL="766763" indent="263525">
                        <a:lnSpc>
                          <a:spcPct val="115000"/>
                        </a:lnSpc>
                        <a:spcAft>
                          <a:spcPts val="0"/>
                        </a:spcAft>
                        <a:buFont typeface="Arial" panose="020B0604020202020204" pitchFamily="34" charset="0"/>
                        <a:buChar char="•"/>
                        <a:tabLst/>
                      </a:pPr>
                      <a:r>
                        <a:rPr lang="en-GB" sz="1600">
                          <a:effectLst/>
                        </a:rPr>
                        <a:t>hoarseness, timbre, and pitch of the voice</a:t>
                      </a:r>
                      <a:endParaRPr lang="fr-FR" sz="1600">
                        <a:effectLst/>
                      </a:endParaRPr>
                    </a:p>
                    <a:p>
                      <a:pPr marL="0" indent="266700">
                        <a:lnSpc>
                          <a:spcPct val="115000"/>
                        </a:lnSpc>
                        <a:spcAft>
                          <a:spcPts val="0"/>
                        </a:spcAft>
                        <a:buFont typeface="Arial" panose="020B0604020202020204" pitchFamily="34" charset="0"/>
                        <a:buChar char="•"/>
                      </a:pPr>
                      <a:r>
                        <a:rPr lang="en-GB" sz="1600">
                          <a:effectLst/>
                        </a:rPr>
                        <a:t> </a:t>
                      </a:r>
                      <a:r>
                        <a:rPr lang="en-GB" sz="1600" b="1">
                          <a:effectLst/>
                        </a:rPr>
                        <a:t>Conative function</a:t>
                      </a:r>
                      <a:r>
                        <a:rPr lang="en-GB" sz="1600">
                          <a:effectLst/>
                        </a:rPr>
                        <a:t>: </a:t>
                      </a:r>
                    </a:p>
                    <a:p>
                      <a:pPr marL="766763" indent="263525">
                        <a:lnSpc>
                          <a:spcPct val="115000"/>
                        </a:lnSpc>
                        <a:spcAft>
                          <a:spcPts val="0"/>
                        </a:spcAft>
                        <a:buFont typeface="Arial" panose="020B0604020202020204" pitchFamily="34" charset="0"/>
                        <a:buChar char="•"/>
                        <a:tabLst/>
                      </a:pPr>
                      <a:r>
                        <a:rPr lang="en-GB" sz="1600">
                          <a:effectLst/>
                        </a:rPr>
                        <a:t>Sound discrimination and inventory</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08000"/>
                </a:tc>
                <a:extLst>
                  <a:ext uri="{0D108BD9-81ED-4DB2-BD59-A6C34878D82A}">
                    <a16:rowId xmlns:a16="http://schemas.microsoft.com/office/drawing/2014/main" val="1897572405"/>
                  </a:ext>
                </a:extLst>
              </a:tr>
              <a:tr h="1246935">
                <a:tc>
                  <a:txBody>
                    <a:bodyPr/>
                    <a:lstStyle/>
                    <a:p>
                      <a:pPr marL="62230">
                        <a:lnSpc>
                          <a:spcPct val="115000"/>
                        </a:lnSpc>
                        <a:spcAft>
                          <a:spcPts val="0"/>
                        </a:spcAft>
                      </a:pPr>
                      <a:r>
                        <a:rPr lang="en-GB" sz="1600">
                          <a:effectLst/>
                        </a:rPr>
                        <a:t>Phonological and speech level</a:t>
                      </a:r>
                      <a:endParaRPr lang="fr-FR" sz="1600">
                        <a:effectLst/>
                      </a:endParaRPr>
                    </a:p>
                    <a:p>
                      <a:pPr marL="647700" lvl="0" indent="-285750">
                        <a:lnSpc>
                          <a:spcPct val="115000"/>
                        </a:lnSpc>
                        <a:spcAft>
                          <a:spcPts val="0"/>
                        </a:spcAft>
                        <a:buClr>
                          <a:schemeClr val="tx1"/>
                        </a:buClr>
                        <a:buFont typeface="Arial" panose="020B0604020202020204" pitchFamily="34" charset="0"/>
                        <a:buChar char="•"/>
                      </a:pPr>
                      <a:r>
                        <a:rPr lang="en-GB" sz="1600">
                          <a:effectLst/>
                        </a:rPr>
                        <a:t> </a:t>
                      </a:r>
                      <a:r>
                        <a:rPr lang="en-GB" sz="1600" b="0">
                          <a:effectLst/>
                        </a:rPr>
                        <a:t>Slow and incomplete development of phonological inventory </a:t>
                      </a:r>
                      <a:endParaRPr lang="fr-FR" sz="1600" b="0">
                        <a:effectLst/>
                      </a:endParaRPr>
                    </a:p>
                    <a:p>
                      <a:pPr marL="647700" lvl="0" indent="-285750" algn="just">
                        <a:lnSpc>
                          <a:spcPct val="115000"/>
                        </a:lnSpc>
                        <a:spcAft>
                          <a:spcPts val="0"/>
                        </a:spcAft>
                        <a:buClr>
                          <a:schemeClr val="tx1"/>
                        </a:buClr>
                        <a:buFont typeface="Arial" panose="020B0604020202020204" pitchFamily="34" charset="0"/>
                        <a:buChar char="•"/>
                      </a:pPr>
                      <a:r>
                        <a:rPr lang="en-GB" sz="1600" b="0">
                          <a:effectLst/>
                        </a:rPr>
                        <a:t> Frequent stuttering</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08000"/>
                </a:tc>
                <a:tc>
                  <a:txBody>
                    <a:bodyPr/>
                    <a:lstStyle/>
                    <a:p>
                      <a:pPr marL="285750" indent="-285750">
                        <a:lnSpc>
                          <a:spcPct val="115000"/>
                        </a:lnSpc>
                        <a:spcAft>
                          <a:spcPts val="0"/>
                        </a:spcAft>
                        <a:buFont typeface="Arial" panose="020B0604020202020204" pitchFamily="34" charset="0"/>
                        <a:buChar char="•"/>
                      </a:pPr>
                      <a:r>
                        <a:rPr lang="en-GB" sz="1600" b="1">
                          <a:effectLst/>
                        </a:rPr>
                        <a:t>Expressive function</a:t>
                      </a:r>
                      <a:r>
                        <a:rPr lang="en-GB" sz="1600">
                          <a:effectLst/>
                        </a:rPr>
                        <a:t>: </a:t>
                      </a:r>
                    </a:p>
                    <a:p>
                      <a:pPr marL="979488" indent="-263525">
                        <a:lnSpc>
                          <a:spcPct val="115000"/>
                        </a:lnSpc>
                        <a:spcAft>
                          <a:spcPts val="0"/>
                        </a:spcAft>
                        <a:buFont typeface="Arial" panose="020B0604020202020204" pitchFamily="34" charset="0"/>
                        <a:buChar char="•"/>
                        <a:tabLst/>
                      </a:pPr>
                      <a:r>
                        <a:rPr lang="en-GB" sz="1600">
                          <a:effectLst/>
                        </a:rPr>
                        <a:t>Articulation, Intelligibility, Fluency</a:t>
                      </a:r>
                      <a:endParaRPr lang="fr-FR" sz="1600" b="0">
                        <a:effectLst/>
                      </a:endParaRPr>
                    </a:p>
                  </a:txBody>
                  <a:tcPr marL="180000" marR="180000" marT="180000" marB="108000"/>
                </a:tc>
                <a:extLst>
                  <a:ext uri="{0D108BD9-81ED-4DB2-BD59-A6C34878D82A}">
                    <a16:rowId xmlns:a16="http://schemas.microsoft.com/office/drawing/2014/main" val="3717717363"/>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93075" y="247842"/>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479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616189795"/>
              </p:ext>
            </p:extLst>
          </p:nvPr>
        </p:nvGraphicFramePr>
        <p:xfrm>
          <a:off x="681038" y="2318348"/>
          <a:ext cx="10501312" cy="3228763"/>
        </p:xfrm>
        <a:graphic>
          <a:graphicData uri="http://schemas.openxmlformats.org/drawingml/2006/table">
            <a:tbl>
              <a:tblPr firstRow="1" firstCol="1" bandRow="1">
                <a:tableStyleId>{1E171933-4619-4E11-9A3F-F7608DF75F80}</a:tableStyleId>
              </a:tblPr>
              <a:tblGrid>
                <a:gridCol w="5577970">
                  <a:extLst>
                    <a:ext uri="{9D8B030D-6E8A-4147-A177-3AD203B41FA5}">
                      <a16:colId xmlns:a16="http://schemas.microsoft.com/office/drawing/2014/main" val="36719027"/>
                    </a:ext>
                  </a:extLst>
                </a:gridCol>
                <a:gridCol w="4923342">
                  <a:extLst>
                    <a:ext uri="{9D8B030D-6E8A-4147-A177-3AD203B41FA5}">
                      <a16:colId xmlns:a16="http://schemas.microsoft.com/office/drawing/2014/main" val="1785694946"/>
                    </a:ext>
                  </a:extLst>
                </a:gridCol>
              </a:tblGrid>
              <a:tr h="215302">
                <a:tc>
                  <a:txBody>
                    <a:bodyPr/>
                    <a:lstStyle/>
                    <a:p>
                      <a:pPr algn="ctr">
                        <a:lnSpc>
                          <a:spcPct val="115000"/>
                        </a:lnSpc>
                        <a:spcAft>
                          <a:spcPts val="0"/>
                        </a:spcAft>
                      </a:pPr>
                      <a:r>
                        <a:rPr lang="en-GB" sz="1600">
                          <a:effectLst/>
                        </a:rPr>
                        <a:t>Syndromic features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600">
                          <a:effectLst/>
                        </a:rPr>
                        <a:t>Impact on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966444">
                <a:tc>
                  <a:txBody>
                    <a:bodyPr/>
                    <a:lstStyle/>
                    <a:p>
                      <a:pPr>
                        <a:lnSpc>
                          <a:spcPct val="100000"/>
                        </a:lnSpc>
                        <a:spcBef>
                          <a:spcPts val="600"/>
                        </a:spcBef>
                        <a:spcAft>
                          <a:spcPts val="0"/>
                        </a:spcAft>
                      </a:pPr>
                      <a:r>
                        <a:rPr lang="en-GB" sz="1600" b="1">
                          <a:effectLst/>
                        </a:rPr>
                        <a:t>Language level – lexicon and morphosyntax</a:t>
                      </a:r>
                      <a:endParaRPr lang="fr-FR" sz="1600" b="1">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Late and delayed vocabulary emergence</a:t>
                      </a:r>
                      <a:endParaRPr lang="fr-FR" sz="1600" b="0">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Weakness in lexical generalisation and semantic categorisation</a:t>
                      </a:r>
                      <a:endParaRPr lang="fr-FR" sz="1600" b="0">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Reduced vocabulary especially conceptual and relational vocabulary (e.g. spatial and temporal relationships, emotions, etc.)</a:t>
                      </a:r>
                      <a:endParaRPr lang="fr-FR" sz="1600" b="0">
                        <a:effectLst/>
                      </a:endParaRPr>
                    </a:p>
                    <a:p>
                      <a:pPr marL="361950" lvl="0" indent="0">
                        <a:lnSpc>
                          <a:spcPct val="100000"/>
                        </a:lnSpc>
                        <a:spcBef>
                          <a:spcPts val="600"/>
                        </a:spcBef>
                        <a:spcAft>
                          <a:spcPts val="0"/>
                        </a:spcAft>
                        <a:buClr>
                          <a:schemeClr val="tx1"/>
                        </a:buClr>
                        <a:buFont typeface="Arial" panose="020B0604020202020204" pitchFamily="34" charset="0"/>
                        <a:buChar char="•"/>
                      </a:pPr>
                      <a:r>
                        <a:rPr lang="en-GB" sz="1600" b="0">
                          <a:effectLst/>
                        </a:rPr>
                        <a:t> Difficulties in mastering complex morphosyntactic structure (tense and person markings on verbs, use of determiners)</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9722" marR="19722" marT="0" marB="0"/>
                </a:tc>
                <a:tc>
                  <a:txBody>
                    <a:bodyPr/>
                    <a:lstStyle/>
                    <a:p>
                      <a:pPr marL="0" indent="0">
                        <a:lnSpc>
                          <a:spcPct val="100000"/>
                        </a:lnSpc>
                        <a:spcBef>
                          <a:spcPts val="600"/>
                        </a:spcBef>
                        <a:spcAft>
                          <a:spcPts val="0"/>
                        </a:spcAft>
                        <a:buFont typeface="Arial" panose="020B0604020202020204" pitchFamily="34" charset="0"/>
                        <a:buNone/>
                      </a:pPr>
                      <a:r>
                        <a:rPr lang="en-GB" sz="1600" b="1">
                          <a:effectLst/>
                        </a:rPr>
                        <a:t>Expressive function</a:t>
                      </a:r>
                      <a:r>
                        <a:rPr lang="en-GB" sz="1600">
                          <a:effectLst/>
                        </a:rPr>
                        <a:t> </a:t>
                      </a:r>
                      <a:endParaRPr lang="fr-FR" sz="1600">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quality and richness of message content</a:t>
                      </a:r>
                      <a:endParaRPr lang="fr-FR" sz="1600">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informational value of the message</a:t>
                      </a:r>
                      <a:endParaRPr lang="fr-FR" sz="1600">
                        <a:effectLst/>
                      </a:endParaRPr>
                    </a:p>
                    <a:p>
                      <a:pPr marL="0" indent="0">
                        <a:lnSpc>
                          <a:spcPct val="100000"/>
                        </a:lnSpc>
                        <a:spcBef>
                          <a:spcPts val="600"/>
                        </a:spcBef>
                        <a:spcAft>
                          <a:spcPts val="0"/>
                        </a:spcAft>
                        <a:buFont typeface="Arial" panose="020B0604020202020204" pitchFamily="34" charset="0"/>
                        <a:buNone/>
                      </a:pPr>
                      <a:r>
                        <a:rPr lang="en-GB" sz="1600" b="1">
                          <a:effectLst/>
                        </a:rPr>
                        <a:t>Conative function </a:t>
                      </a:r>
                      <a:endParaRPr lang="fr-FR" sz="1600" b="1">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reduced comprehension of complex sentences</a:t>
                      </a:r>
                      <a:endParaRPr lang="fr-FR" sz="1600">
                        <a:effectLst/>
                      </a:endParaRPr>
                    </a:p>
                    <a:p>
                      <a:pPr marL="0" indent="0">
                        <a:lnSpc>
                          <a:spcPct val="100000"/>
                        </a:lnSpc>
                        <a:spcBef>
                          <a:spcPts val="600"/>
                        </a:spcBef>
                        <a:spcAft>
                          <a:spcPts val="0"/>
                        </a:spcAft>
                        <a:buFont typeface="Arial" panose="020B0604020202020204" pitchFamily="34" charset="0"/>
                        <a:buNone/>
                      </a:pPr>
                      <a:r>
                        <a:rPr lang="en-GB" sz="1600" b="1">
                          <a:effectLst/>
                        </a:rPr>
                        <a:t>Referential function </a:t>
                      </a:r>
                      <a:endParaRPr lang="fr-FR" sz="1600" b="1">
                        <a:effectLst/>
                      </a:endParaRPr>
                    </a:p>
                    <a:p>
                      <a:pPr marL="285750" lvl="0" indent="-19050">
                        <a:lnSpc>
                          <a:spcPct val="100000"/>
                        </a:lnSpc>
                        <a:spcBef>
                          <a:spcPts val="600"/>
                        </a:spcBef>
                        <a:spcAft>
                          <a:spcPts val="0"/>
                        </a:spcAft>
                        <a:buFont typeface="Arial" panose="020B0604020202020204" pitchFamily="34" charset="0"/>
                        <a:buChar char="•"/>
                      </a:pPr>
                      <a:r>
                        <a:rPr lang="en-GB" sz="1600">
                          <a:effectLst/>
                        </a:rPr>
                        <a:t> limited ability to construct a clear, effective message to describe events, objects, and situations to others</a:t>
                      </a:r>
                      <a:endParaRPr lang="fr-FR"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19722" marR="19722" marT="0" marB="0"/>
                </a:tc>
                <a:extLst>
                  <a:ext uri="{0D108BD9-81ED-4DB2-BD59-A6C34878D82A}">
                    <a16:rowId xmlns:a16="http://schemas.microsoft.com/office/drawing/2014/main" val="3639642028"/>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0087" y="267475"/>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318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1099714598"/>
              </p:ext>
            </p:extLst>
          </p:nvPr>
        </p:nvGraphicFramePr>
        <p:xfrm>
          <a:off x="595312" y="2320139"/>
          <a:ext cx="11001375" cy="2973873"/>
        </p:xfrm>
        <a:graphic>
          <a:graphicData uri="http://schemas.openxmlformats.org/drawingml/2006/table">
            <a:tbl>
              <a:tblPr firstRow="1" firstCol="1" bandRow="1">
                <a:tableStyleId>{1E171933-4619-4E11-9A3F-F7608DF75F80}</a:tableStyleId>
              </a:tblPr>
              <a:tblGrid>
                <a:gridCol w="5843588">
                  <a:extLst>
                    <a:ext uri="{9D8B030D-6E8A-4147-A177-3AD203B41FA5}">
                      <a16:colId xmlns:a16="http://schemas.microsoft.com/office/drawing/2014/main" val="36719027"/>
                    </a:ext>
                  </a:extLst>
                </a:gridCol>
                <a:gridCol w="5157787">
                  <a:extLst>
                    <a:ext uri="{9D8B030D-6E8A-4147-A177-3AD203B41FA5}">
                      <a16:colId xmlns:a16="http://schemas.microsoft.com/office/drawing/2014/main" val="1785694946"/>
                    </a:ext>
                  </a:extLst>
                </a:gridCol>
              </a:tblGrid>
              <a:tr h="262531">
                <a:tc>
                  <a:txBody>
                    <a:bodyPr/>
                    <a:lstStyle/>
                    <a:p>
                      <a:pPr algn="ctr">
                        <a:lnSpc>
                          <a:spcPct val="115000"/>
                        </a:lnSpc>
                        <a:spcAft>
                          <a:spcPts val="0"/>
                        </a:spcAft>
                      </a:pPr>
                      <a:r>
                        <a:rPr lang="en-GB" sz="1600">
                          <a:effectLst/>
                        </a:rPr>
                        <a:t>Syndromic features</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600">
                          <a:effectLst/>
                        </a:rPr>
                        <a:t>Impact on</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711342">
                <a:tc>
                  <a:txBody>
                    <a:bodyPr/>
                    <a:lstStyle/>
                    <a:p>
                      <a:pPr>
                        <a:lnSpc>
                          <a:spcPct val="115000"/>
                        </a:lnSpc>
                        <a:spcAft>
                          <a:spcPts val="0"/>
                        </a:spcAft>
                      </a:pPr>
                      <a:r>
                        <a:rPr lang="en-GB" sz="1600">
                          <a:effectLst/>
                        </a:rPr>
                        <a:t>Pragmatic and discourse level</a:t>
                      </a:r>
                      <a:endParaRPr lang="fr-FR" sz="1600">
                        <a:effectLst/>
                      </a:endParaRPr>
                    </a:p>
                    <a:p>
                      <a:pPr marL="0" lvl="0" indent="0">
                        <a:lnSpc>
                          <a:spcPct val="115000"/>
                        </a:lnSpc>
                        <a:spcAft>
                          <a:spcPts val="0"/>
                        </a:spcAft>
                        <a:buFont typeface="Arial" panose="020B0604020202020204" pitchFamily="34" charset="0"/>
                        <a:buNone/>
                      </a:pPr>
                      <a:r>
                        <a:rPr lang="en-GB" sz="1600" b="0">
                          <a:effectLst/>
                        </a:rPr>
                        <a:t>Difficulty in understanding other people's perspectives</a:t>
                      </a:r>
                    </a:p>
                    <a:p>
                      <a:pPr marL="285750" lvl="0" indent="-285750">
                        <a:lnSpc>
                          <a:spcPct val="115000"/>
                        </a:lnSpc>
                        <a:spcAft>
                          <a:spcPts val="0"/>
                        </a:spcAft>
                        <a:buClr>
                          <a:schemeClr val="tx1"/>
                        </a:buClr>
                        <a:buFont typeface="Arial" panose="020B0604020202020204" pitchFamily="34" charset="0"/>
                        <a:buChar char="•"/>
                      </a:pPr>
                      <a:r>
                        <a:rPr lang="en-GB" sz="1600" b="0">
                          <a:effectLst/>
                        </a:rPr>
                        <a:t>grasping other people's knowledge of a situation, event</a:t>
                      </a:r>
                    </a:p>
                    <a:p>
                      <a:pPr marL="285750" lvl="0" indent="-285750">
                        <a:lnSpc>
                          <a:spcPct val="115000"/>
                        </a:lnSpc>
                        <a:spcAft>
                          <a:spcPts val="0"/>
                        </a:spcAft>
                        <a:buClr>
                          <a:schemeClr val="tx1"/>
                        </a:buClr>
                        <a:buFont typeface="Arial" panose="020B0604020202020204" pitchFamily="34" charset="0"/>
                        <a:buChar char="•"/>
                      </a:pPr>
                      <a:r>
                        <a:rPr lang="en-GB" sz="1600" b="0">
                          <a:effectLst/>
                        </a:rPr>
                        <a:t>adapting vocabulary and production accordingly.</a:t>
                      </a:r>
                      <a:endParaRPr lang="fr-FR" sz="1600" b="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80000"/>
                </a:tc>
                <a:tc>
                  <a:txBody>
                    <a:bodyPr/>
                    <a:lstStyle/>
                    <a:p>
                      <a:pPr marL="285750" indent="-285750">
                        <a:lnSpc>
                          <a:spcPct val="115000"/>
                        </a:lnSpc>
                        <a:spcAft>
                          <a:spcPts val="0"/>
                        </a:spcAft>
                        <a:buFont typeface="Arial" panose="020B0604020202020204" pitchFamily="34" charset="0"/>
                        <a:buChar char="•"/>
                        <a:tabLst>
                          <a:tab pos="180975" algn="l"/>
                        </a:tabLst>
                      </a:pPr>
                      <a:r>
                        <a:rPr lang="en-GB" sz="1600" b="1">
                          <a:effectLst/>
                        </a:rPr>
                        <a:t>Expressive function </a:t>
                      </a:r>
                      <a:endParaRPr lang="fr-FR" sz="1600" b="1">
                        <a:effectLst/>
                      </a:endParaRPr>
                    </a:p>
                    <a:p>
                      <a:pPr marL="285750" indent="-285750">
                        <a:lnSpc>
                          <a:spcPct val="115000"/>
                        </a:lnSpc>
                        <a:spcAft>
                          <a:spcPts val="0"/>
                        </a:spcAft>
                        <a:buFont typeface="Arial" panose="020B0604020202020204" pitchFamily="34" charset="0"/>
                        <a:buChar char="•"/>
                        <a:tabLst>
                          <a:tab pos="180975" algn="l"/>
                        </a:tabLst>
                      </a:pPr>
                      <a:r>
                        <a:rPr lang="en-GB" sz="1600" b="1">
                          <a:effectLst/>
                        </a:rPr>
                        <a:t>Conative function </a:t>
                      </a:r>
                      <a:endParaRPr lang="fr-FR" sz="1600" b="1">
                        <a:effectLst/>
                      </a:endParaRPr>
                    </a:p>
                    <a:p>
                      <a:pPr marL="285750" indent="-285750">
                        <a:lnSpc>
                          <a:spcPct val="115000"/>
                        </a:lnSpc>
                        <a:spcAft>
                          <a:spcPts val="0"/>
                        </a:spcAft>
                        <a:buFont typeface="Arial" panose="020B0604020202020204" pitchFamily="34" charset="0"/>
                        <a:buChar char="•"/>
                        <a:tabLst>
                          <a:tab pos="180975" algn="l"/>
                        </a:tabLst>
                      </a:pPr>
                      <a:r>
                        <a:rPr lang="en-GB" sz="1600" b="1">
                          <a:effectLst/>
                        </a:rPr>
                        <a:t>Referential function </a:t>
                      </a:r>
                      <a:endParaRPr lang="fr-FR" sz="1600" b="1">
                        <a:effectLst/>
                      </a:endParaRPr>
                    </a:p>
                    <a:p>
                      <a:pPr marL="342900" lvl="0" indent="19050">
                        <a:lnSpc>
                          <a:spcPct val="115000"/>
                        </a:lnSpc>
                        <a:spcAft>
                          <a:spcPts val="0"/>
                        </a:spcAft>
                        <a:buFont typeface="Calibri" panose="020F0502020204030204" pitchFamily="34" charset="0"/>
                        <a:buChar char="-"/>
                      </a:pPr>
                      <a:r>
                        <a:rPr lang="en-GB" sz="1600">
                          <a:effectLst/>
                        </a:rPr>
                        <a:t> limited ability to construct a clear, effective message to describe events, objects, and situations to others</a:t>
                      </a:r>
                      <a:endParaRPr lang="fr-FR" sz="1600">
                        <a:effectLst/>
                      </a:endParaRPr>
                    </a:p>
                    <a:p>
                      <a:pPr marL="342900" lvl="0" indent="19050">
                        <a:lnSpc>
                          <a:spcPct val="115000"/>
                        </a:lnSpc>
                        <a:spcAft>
                          <a:spcPts val="0"/>
                        </a:spcAft>
                        <a:buFont typeface="Calibri" panose="020F0502020204030204" pitchFamily="34" charset="0"/>
                        <a:buChar char="-"/>
                      </a:pPr>
                      <a:r>
                        <a:rPr lang="en-GB" sz="1600">
                          <a:effectLst/>
                        </a:rPr>
                        <a:t> few or no requests for clarification when the message is not understood</a:t>
                      </a:r>
                      <a:endParaRPr lang="fr-FR"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180000" marR="180000" marT="180000" marB="180000"/>
                </a:tc>
                <a:extLst>
                  <a:ext uri="{0D108BD9-81ED-4DB2-BD59-A6C34878D82A}">
                    <a16:rowId xmlns:a16="http://schemas.microsoft.com/office/drawing/2014/main" val="254780008"/>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4955" y="293613"/>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4180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5" name="Tableau 4">
            <a:extLst>
              <a:ext uri="{FF2B5EF4-FFF2-40B4-BE49-F238E27FC236}">
                <a16:creationId xmlns:a16="http://schemas.microsoft.com/office/drawing/2014/main" id="{92CDE5A0-968E-4A3A-8104-314D563FAC45}"/>
              </a:ext>
            </a:extLst>
          </p:cNvPr>
          <p:cNvGraphicFramePr>
            <a:graphicFrameLocks noGrp="1"/>
          </p:cNvGraphicFramePr>
          <p:nvPr>
            <p:extLst>
              <p:ext uri="{D42A27DB-BD31-4B8C-83A1-F6EECF244321}">
                <p14:modId xmlns:p14="http://schemas.microsoft.com/office/powerpoint/2010/main" val="1529322622"/>
              </p:ext>
            </p:extLst>
          </p:nvPr>
        </p:nvGraphicFramePr>
        <p:xfrm>
          <a:off x="595312" y="2370831"/>
          <a:ext cx="11001375" cy="3555529"/>
        </p:xfrm>
        <a:graphic>
          <a:graphicData uri="http://schemas.openxmlformats.org/drawingml/2006/table">
            <a:tbl>
              <a:tblPr firstRow="1" firstCol="1" bandRow="1">
                <a:tableStyleId>{1E171933-4619-4E11-9A3F-F7608DF75F80}</a:tableStyleId>
              </a:tblPr>
              <a:tblGrid>
                <a:gridCol w="5110163">
                  <a:extLst>
                    <a:ext uri="{9D8B030D-6E8A-4147-A177-3AD203B41FA5}">
                      <a16:colId xmlns:a16="http://schemas.microsoft.com/office/drawing/2014/main" val="36719027"/>
                    </a:ext>
                  </a:extLst>
                </a:gridCol>
                <a:gridCol w="5891212">
                  <a:extLst>
                    <a:ext uri="{9D8B030D-6E8A-4147-A177-3AD203B41FA5}">
                      <a16:colId xmlns:a16="http://schemas.microsoft.com/office/drawing/2014/main" val="1785694946"/>
                    </a:ext>
                  </a:extLst>
                </a:gridCol>
              </a:tblGrid>
              <a:tr h="270599">
                <a:tc>
                  <a:txBody>
                    <a:bodyPr/>
                    <a:lstStyle/>
                    <a:p>
                      <a:pPr algn="ctr">
                        <a:lnSpc>
                          <a:spcPct val="115000"/>
                        </a:lnSpc>
                        <a:spcAft>
                          <a:spcPts val="0"/>
                        </a:spcAft>
                      </a:pPr>
                      <a:r>
                        <a:rPr lang="en-GB" sz="1700">
                          <a:effectLst/>
                        </a:rPr>
                        <a:t>Syndromic features</a:t>
                      </a:r>
                      <a:endParaRPr lang="fr-FR" sz="17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tc>
                  <a:txBody>
                    <a:bodyPr/>
                    <a:lstStyle/>
                    <a:p>
                      <a:pPr algn="ctr">
                        <a:lnSpc>
                          <a:spcPct val="115000"/>
                        </a:lnSpc>
                        <a:spcAft>
                          <a:spcPts val="0"/>
                        </a:spcAft>
                      </a:pPr>
                      <a:r>
                        <a:rPr lang="en-GB" sz="1700">
                          <a:effectLst/>
                        </a:rPr>
                        <a:t>Impact on</a:t>
                      </a:r>
                      <a:endParaRPr lang="fr-FR" sz="1700">
                        <a:effectLst/>
                        <a:latin typeface="Calibri" panose="020F0502020204030204" pitchFamily="34" charset="0"/>
                        <a:ea typeface="Calibri" panose="020F0502020204030204" pitchFamily="34" charset="0"/>
                        <a:cs typeface="Times New Roman" panose="02020603050405020304" pitchFamily="18" charset="0"/>
                      </a:endParaRPr>
                    </a:p>
                  </a:txBody>
                  <a:tcPr marL="19722" marR="19722" marT="0" marB="0"/>
                </a:tc>
                <a:extLst>
                  <a:ext uri="{0D108BD9-81ED-4DB2-BD59-A6C34878D82A}">
                    <a16:rowId xmlns:a16="http://schemas.microsoft.com/office/drawing/2014/main" val="3952572162"/>
                  </a:ext>
                </a:extLst>
              </a:tr>
              <a:tr h="2711342">
                <a:tc>
                  <a:txBody>
                    <a:bodyPr/>
                    <a:lstStyle/>
                    <a:p>
                      <a:pPr>
                        <a:lnSpc>
                          <a:spcPct val="115000"/>
                        </a:lnSpc>
                        <a:spcAft>
                          <a:spcPts val="0"/>
                        </a:spcAft>
                      </a:pPr>
                      <a:r>
                        <a:rPr lang="en-GB" sz="1600" b="1">
                          <a:effectLst/>
                        </a:rPr>
                        <a:t>Cognitive features</a:t>
                      </a:r>
                      <a:endParaRPr lang="fr-FR" sz="1600">
                        <a:effectLst/>
                      </a:endParaRPr>
                    </a:p>
                    <a:p>
                      <a:pPr marL="285750" lvl="0" indent="-19050">
                        <a:lnSpc>
                          <a:spcPct val="115000"/>
                        </a:lnSpc>
                        <a:spcAft>
                          <a:spcPts val="0"/>
                        </a:spcAft>
                        <a:buClr>
                          <a:schemeClr val="tx1"/>
                        </a:buClr>
                        <a:buFont typeface="Arial" panose="020B0604020202020204" pitchFamily="34" charset="0"/>
                        <a:buChar char="•"/>
                      </a:pPr>
                      <a:r>
                        <a:rPr lang="en-GB" sz="1600" b="0">
                          <a:effectLst/>
                        </a:rPr>
                        <a:t> Working memory limitations</a:t>
                      </a:r>
                      <a:endParaRPr lang="fr-FR" sz="1600" b="0">
                        <a:effectLst/>
                      </a:endParaRPr>
                    </a:p>
                    <a:p>
                      <a:pPr marL="285750" lvl="0" indent="-19050">
                        <a:lnSpc>
                          <a:spcPct val="115000"/>
                        </a:lnSpc>
                        <a:spcAft>
                          <a:spcPts val="0"/>
                        </a:spcAft>
                        <a:buClr>
                          <a:schemeClr val="tx1"/>
                        </a:buClr>
                        <a:buFont typeface="Arial" panose="020B0604020202020204" pitchFamily="34" charset="0"/>
                        <a:buChar char="•"/>
                      </a:pPr>
                      <a:r>
                        <a:rPr lang="en-GB" sz="1600" b="0">
                          <a:effectLst/>
                        </a:rPr>
                        <a:t> Executive functions deficits (attention, inhibition, planification)</a:t>
                      </a:r>
                      <a:endParaRPr lang="fr-FR" sz="1600" b="0">
                        <a:effectLst/>
                        <a:latin typeface="+mn-lt"/>
                        <a:ea typeface="Times New Roman" panose="02020603050405020304" pitchFamily="18" charset="0"/>
                        <a:cs typeface="Times New Roman" panose="02020603050405020304" pitchFamily="18" charset="0"/>
                      </a:endParaRPr>
                    </a:p>
                  </a:txBody>
                  <a:tcPr marL="180000" marR="180000" marT="108000" marB="108000"/>
                </a:tc>
                <a:tc>
                  <a:txBody>
                    <a:bodyPr/>
                    <a:lstStyle/>
                    <a:p>
                      <a:pPr marL="285750" lvl="0" indent="-19050">
                        <a:lnSpc>
                          <a:spcPct val="115000"/>
                        </a:lnSpc>
                        <a:spcAft>
                          <a:spcPts val="0"/>
                        </a:spcAft>
                        <a:buFont typeface="Arial" panose="020B0604020202020204" pitchFamily="34" charset="0"/>
                        <a:buChar char="•"/>
                      </a:pPr>
                      <a:r>
                        <a:rPr lang="en-GB" sz="1600">
                          <a:effectLst/>
                        </a:rPr>
                        <a:t> Identifying goals or objectives</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Planning actions</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Conscious control of actions</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Selecting an effective response</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Transfer and generalisation of learning</a:t>
                      </a:r>
                      <a:endParaRPr lang="fr-FR" sz="1600">
                        <a:effectLst/>
                      </a:endParaRPr>
                    </a:p>
                    <a:p>
                      <a:pPr marL="285750" lvl="0" indent="-19050">
                        <a:lnSpc>
                          <a:spcPct val="115000"/>
                        </a:lnSpc>
                        <a:spcAft>
                          <a:spcPts val="0"/>
                        </a:spcAft>
                        <a:buFont typeface="Arial" panose="020B0604020202020204" pitchFamily="34" charset="0"/>
                        <a:buChar char="•"/>
                      </a:pPr>
                      <a:r>
                        <a:rPr lang="en-GB" sz="1600">
                          <a:effectLst/>
                        </a:rPr>
                        <a:t> Inhibition of irrelevant information</a:t>
                      </a:r>
                      <a:endParaRPr lang="fr-FR" sz="1600">
                        <a:effectLst/>
                      </a:endParaRPr>
                    </a:p>
                    <a:p>
                      <a:pPr algn="ctr">
                        <a:lnSpc>
                          <a:spcPct val="115000"/>
                        </a:lnSpc>
                        <a:spcAft>
                          <a:spcPts val="0"/>
                        </a:spcAft>
                      </a:pPr>
                      <a:r>
                        <a:rPr lang="en-GB" sz="1600" b="1">
                          <a:effectLst/>
                        </a:rPr>
                        <a:t>⬇︎</a:t>
                      </a:r>
                      <a:endParaRPr lang="fr-FR" sz="1600">
                        <a:effectLst/>
                      </a:endParaRPr>
                    </a:p>
                    <a:p>
                      <a:pPr algn="ctr">
                        <a:lnSpc>
                          <a:spcPct val="115000"/>
                        </a:lnSpc>
                        <a:spcAft>
                          <a:spcPts val="0"/>
                        </a:spcAft>
                      </a:pPr>
                      <a:r>
                        <a:rPr lang="en-GB" sz="1600" b="1">
                          <a:effectLst/>
                        </a:rPr>
                        <a:t>Negative impact on:</a:t>
                      </a:r>
                      <a:endParaRPr lang="fr-FR" sz="1600">
                        <a:effectLst/>
                      </a:endParaRPr>
                    </a:p>
                    <a:p>
                      <a:pPr marL="1438275" indent="0">
                        <a:lnSpc>
                          <a:spcPct val="115000"/>
                        </a:lnSpc>
                        <a:spcAft>
                          <a:spcPts val="0"/>
                        </a:spcAft>
                      </a:pPr>
                      <a:r>
                        <a:rPr lang="en-GB" sz="1600" b="1">
                          <a:effectLst/>
                        </a:rPr>
                        <a:t>Expressive function </a:t>
                      </a:r>
                      <a:endParaRPr lang="fr-FR" sz="1600">
                        <a:effectLst/>
                      </a:endParaRPr>
                    </a:p>
                    <a:p>
                      <a:pPr marL="1438275" indent="0">
                        <a:lnSpc>
                          <a:spcPct val="115000"/>
                        </a:lnSpc>
                        <a:spcAft>
                          <a:spcPts val="0"/>
                        </a:spcAft>
                      </a:pPr>
                      <a:r>
                        <a:rPr lang="en-GB" sz="1600" b="1">
                          <a:effectLst/>
                        </a:rPr>
                        <a:t>Conative function </a:t>
                      </a:r>
                      <a:endParaRPr lang="fr-FR" sz="1600">
                        <a:effectLst/>
                      </a:endParaRPr>
                    </a:p>
                    <a:p>
                      <a:pPr marL="1438275" indent="0">
                        <a:lnSpc>
                          <a:spcPct val="115000"/>
                        </a:lnSpc>
                        <a:spcAft>
                          <a:spcPts val="0"/>
                        </a:spcAft>
                      </a:pPr>
                      <a:r>
                        <a:rPr lang="en-GB" sz="1600" b="1">
                          <a:effectLst/>
                        </a:rPr>
                        <a:t>Referential function</a:t>
                      </a:r>
                      <a:endParaRPr lang="fr-FR" sz="1600">
                        <a:effectLst/>
                        <a:latin typeface="+mn-lt"/>
                        <a:ea typeface="Calibri" panose="020F0502020204030204" pitchFamily="34" charset="0"/>
                        <a:cs typeface="Times New Roman" panose="02020603050405020304" pitchFamily="18" charset="0"/>
                      </a:endParaRPr>
                    </a:p>
                  </a:txBody>
                  <a:tcPr marL="180000" marR="180000" marT="108000" marB="108000"/>
                </a:tc>
                <a:extLst>
                  <a:ext uri="{0D108BD9-81ED-4DB2-BD59-A6C34878D82A}">
                    <a16:rowId xmlns:a16="http://schemas.microsoft.com/office/drawing/2014/main" val="254780008"/>
                  </a:ext>
                </a:extLst>
              </a:tr>
            </a:tbl>
          </a:graphicData>
        </a:graphic>
      </p:graphicFrame>
      <p:pic>
        <p:nvPicPr>
          <p:cNvPr id="11268" name="Picture 4" descr="Une image contenant personne, intérieur, garçon, petit&#10;&#10;Description générée automatiquement">
            <a:extLst>
              <a:ext uri="{FF2B5EF4-FFF2-40B4-BE49-F238E27FC236}">
                <a16:creationId xmlns:a16="http://schemas.microsoft.com/office/drawing/2014/main" id="{1739D4BB-222B-4148-AF59-CCB3BFD259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44955" y="293613"/>
            <a:ext cx="1143000" cy="169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12563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115" name="Google Shape;115;p2"/>
          <p:cNvSpPr/>
          <p:nvPr/>
        </p:nvSpPr>
        <p:spPr>
          <a:xfrm>
            <a:off x="442976" y="2473612"/>
            <a:ext cx="11009327" cy="2485742"/>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en-US" sz="2800" b="1" i="0" u="none" strike="noStrike" cap="none">
                <a:solidFill>
                  <a:schemeClr val="dk1"/>
                </a:solidFill>
                <a:latin typeface="Calibri"/>
                <a:ea typeface="Calibri"/>
                <a:cs typeface="Calibri"/>
                <a:sym typeface="Calibri"/>
              </a:rPr>
              <a:t>Chapter 1</a:t>
            </a:r>
            <a:r>
              <a:rPr lang="en-US" sz="2800" b="0" i="0" u="none" strike="noStrike" cap="none">
                <a:solidFill>
                  <a:schemeClr val="dk1"/>
                </a:solidFill>
                <a:latin typeface="Calibri"/>
                <a:ea typeface="Calibri"/>
                <a:cs typeface="Calibri"/>
                <a:sym typeface="Calibri"/>
              </a:rPr>
              <a:t>: Communication and communicative </a:t>
            </a:r>
            <a:r>
              <a:rPr lang="en-US" sz="2800">
                <a:solidFill>
                  <a:schemeClr val="dk1"/>
                </a:solidFill>
                <a:latin typeface="Calibri"/>
                <a:ea typeface="Calibri"/>
                <a:cs typeface="Calibri"/>
                <a:sym typeface="Calibri"/>
              </a:rPr>
              <a:t>functions</a:t>
            </a:r>
            <a:endParaRPr lang="es-ES" sz="1100">
              <a:solidFill>
                <a:schemeClr val="dk1"/>
              </a:solidFill>
            </a:endParaRPr>
          </a:p>
          <a:p>
            <a:r>
              <a:rPr lang="en-US" sz="2800" b="1">
                <a:solidFill>
                  <a:schemeClr val="dk1"/>
                </a:solidFill>
                <a:latin typeface="Calibri"/>
                <a:ea typeface="Calibri"/>
                <a:cs typeface="Calibri"/>
                <a:sym typeface="Calibri"/>
              </a:rPr>
              <a:t>Chapter 2</a:t>
            </a:r>
            <a:r>
              <a:rPr lang="en-US" sz="2800">
                <a:solidFill>
                  <a:schemeClr val="dk1"/>
                </a:solidFill>
                <a:latin typeface="Calibri"/>
                <a:ea typeface="Calibri"/>
                <a:cs typeface="Calibri"/>
                <a:sym typeface="Calibri"/>
              </a:rPr>
              <a:t>: </a:t>
            </a:r>
            <a:r>
              <a:rPr lang="en-US" sz="2800">
                <a:solidFill>
                  <a:schemeClr val="dk1"/>
                </a:solidFill>
                <a:latin typeface="Calibri"/>
                <a:ea typeface="Calibri"/>
                <a:cs typeface="Calibri"/>
              </a:rPr>
              <a:t>Communication partners and their roles </a:t>
            </a:r>
            <a:endParaRPr lang="en-US" sz="2800">
              <a:solidFill>
                <a:schemeClr val="dk1"/>
              </a:solidFill>
              <a:latin typeface="Calibri"/>
              <a:ea typeface="Calibri"/>
              <a:cs typeface="Calibri"/>
              <a:sym typeface="Calibri"/>
            </a:endParaRPr>
          </a:p>
          <a:p>
            <a:pPr lvl="0"/>
            <a:r>
              <a:rPr lang="en-US" sz="2800" b="1">
                <a:solidFill>
                  <a:schemeClr val="dk1"/>
                </a:solidFill>
                <a:latin typeface="Calibri"/>
                <a:cs typeface="Calibri"/>
              </a:rPr>
              <a:t>Chapter 3</a:t>
            </a:r>
            <a:r>
              <a:rPr lang="en-US" sz="2800">
                <a:solidFill>
                  <a:schemeClr val="dk1"/>
                </a:solidFill>
                <a:latin typeface="Calibri"/>
                <a:cs typeface="Calibri"/>
              </a:rPr>
              <a:t>: </a:t>
            </a:r>
            <a:r>
              <a:rPr lang="en-US" sz="2800" b="1">
                <a:solidFill>
                  <a:schemeClr val="dk1"/>
                </a:solidFill>
                <a:latin typeface="Calibri"/>
                <a:cs typeface="Calibri"/>
              </a:rPr>
              <a:t>Impact of IDD on communicative functions - </a:t>
            </a:r>
            <a:r>
              <a:rPr lang="en-US" sz="2800" b="1">
                <a:solidFill>
                  <a:schemeClr val="dk1"/>
                </a:solidFill>
                <a:latin typeface="Calibri"/>
                <a:ea typeface="Calibri"/>
                <a:cs typeface="Calibri"/>
              </a:rPr>
              <a:t>Support needs</a:t>
            </a:r>
            <a:endParaRPr lang="en-US" sz="2800" b="1">
              <a:solidFill>
                <a:schemeClr val="dk1"/>
              </a:solidFill>
              <a:latin typeface="Calibri"/>
              <a:cs typeface="Calibri"/>
            </a:endParaRPr>
          </a:p>
          <a:p>
            <a:r>
              <a:rPr lang="en-US" sz="2800" b="1">
                <a:solidFill>
                  <a:schemeClr val="dk1"/>
                </a:solidFill>
                <a:latin typeface="Calibri"/>
                <a:cs typeface="Calibri"/>
              </a:rPr>
              <a:t>Chapter 4</a:t>
            </a:r>
            <a:r>
              <a:rPr lang="en-US" sz="2800">
                <a:solidFill>
                  <a:schemeClr val="dk1"/>
                </a:solidFill>
                <a:latin typeface="Calibri"/>
                <a:cs typeface="Calibri"/>
              </a:rPr>
              <a:t>:</a:t>
            </a:r>
            <a:r>
              <a:rPr lang="en-US" sz="2800">
                <a:solidFill>
                  <a:schemeClr val="dk1"/>
                </a:solidFill>
                <a:latin typeface="Calibri"/>
                <a:ea typeface="Calibri"/>
                <a:cs typeface="Calibri"/>
                <a:sym typeface="Calibri"/>
              </a:rPr>
              <a:t> What is inclusive communication</a:t>
            </a:r>
            <a:endParaRPr lang="en-US" sz="2800">
              <a:solidFill>
                <a:schemeClr val="dk1"/>
              </a:solidFill>
              <a:latin typeface="Calibri"/>
              <a:cs typeface="Calibri"/>
            </a:endParaRPr>
          </a:p>
          <a:p>
            <a:r>
              <a:rPr lang="en-US" sz="2800" b="1">
                <a:solidFill>
                  <a:schemeClr val="dk1"/>
                </a:solidFill>
                <a:latin typeface="Calibri"/>
                <a:ea typeface="Calibri"/>
                <a:cs typeface="Calibri"/>
              </a:rPr>
              <a:t>Chapter 5: </a:t>
            </a:r>
            <a:r>
              <a:rPr lang="en-US" sz="2800">
                <a:solidFill>
                  <a:schemeClr val="dk1"/>
                </a:solidFill>
                <a:latin typeface="Calibri"/>
                <a:cs typeface="Calibri"/>
              </a:rPr>
              <a:t>Support decision making</a:t>
            </a:r>
            <a:endParaRPr lang="en-US" sz="2800">
              <a:solidFill>
                <a:schemeClr val="dk1"/>
              </a:solidFill>
              <a:latin typeface="Calibri"/>
              <a:ea typeface="Calibri"/>
              <a:cs typeface="Calibri"/>
            </a:endParaRPr>
          </a:p>
        </p:txBody>
      </p:sp>
      <p:sp>
        <p:nvSpPr>
          <p:cNvPr id="8" name="Google Shape;131;p3">
            <a:extLst>
              <a:ext uri="{FF2B5EF4-FFF2-40B4-BE49-F238E27FC236}">
                <a16:creationId xmlns:a16="http://schemas.microsoft.com/office/drawing/2014/main" id="{C2A08571-DAD0-4340-A5D4-409AA8F96667}"/>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a:solidFill>
                  <a:srgbClr val="674EA7"/>
                </a:solidFill>
                <a:latin typeface="Calibri"/>
                <a:ea typeface="Calibri"/>
                <a:cs typeface="Calibri"/>
                <a:sym typeface="Calibri"/>
              </a:rPr>
              <a:t>Module 2. Communication needs and importance</a:t>
            </a:r>
            <a:endParaRPr sz="400"/>
          </a:p>
          <a:p>
            <a:pPr marL="0" marR="0" lvl="0" indent="0" algn="ctr" rtl="0">
              <a:spcBef>
                <a:spcPts val="0"/>
              </a:spcBef>
              <a:spcAft>
                <a:spcPts val="0"/>
              </a:spcAft>
              <a:buNone/>
            </a:pPr>
            <a:endParaRPr sz="1600">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9154705F-A54C-499C-8D30-D97BE01663C6}"/>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3.6 Different support needs</a:t>
            </a:r>
          </a:p>
        </p:txBody>
      </p:sp>
      <p:graphicFrame>
        <p:nvGraphicFramePr>
          <p:cNvPr id="2" name="Diagramme 1">
            <a:extLst>
              <a:ext uri="{FF2B5EF4-FFF2-40B4-BE49-F238E27FC236}">
                <a16:creationId xmlns:a16="http://schemas.microsoft.com/office/drawing/2014/main" id="{6DF5D029-BDD6-4D57-8886-FE63EA0CFA30}"/>
              </a:ext>
            </a:extLst>
          </p:cNvPr>
          <p:cNvGraphicFramePr/>
          <p:nvPr>
            <p:extLst>
              <p:ext uri="{D42A27DB-BD31-4B8C-83A1-F6EECF244321}">
                <p14:modId xmlns:p14="http://schemas.microsoft.com/office/powerpoint/2010/main" val="1465848870"/>
              </p:ext>
            </p:extLst>
          </p:nvPr>
        </p:nvGraphicFramePr>
        <p:xfrm>
          <a:off x="2337677" y="1588757"/>
          <a:ext cx="8111248" cy="42195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875207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102B0CA1-D5D4-A8F8-F532-D3BA96206521}"/>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EBF86F1D-B9E6-7BBD-B0AE-F9CF59DB057E}"/>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a:extLst>
              <a:ext uri="{FF2B5EF4-FFF2-40B4-BE49-F238E27FC236}">
                <a16:creationId xmlns:a16="http://schemas.microsoft.com/office/drawing/2014/main" id="{1F1AD330-A016-37E0-00BA-2E63CA0ADFB4}"/>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a:extLst>
              <a:ext uri="{FF2B5EF4-FFF2-40B4-BE49-F238E27FC236}">
                <a16:creationId xmlns:a16="http://schemas.microsoft.com/office/drawing/2014/main" id="{AA94ED59-EAE8-A2D5-FF0E-C71330BB1138}"/>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B1DBB605-3AEB-C61C-C5B9-FEC191855715}"/>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CFD85D96-4A9D-639B-17E5-C9ADE561E637}"/>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6.2 Different support needs</a:t>
            </a:r>
          </a:p>
        </p:txBody>
      </p:sp>
      <p:graphicFrame>
        <p:nvGraphicFramePr>
          <p:cNvPr id="2" name="Diagramme 1">
            <a:extLst>
              <a:ext uri="{FF2B5EF4-FFF2-40B4-BE49-F238E27FC236}">
                <a16:creationId xmlns:a16="http://schemas.microsoft.com/office/drawing/2014/main" id="{260DF69C-F56A-8345-8157-D01C457D2941}"/>
              </a:ext>
            </a:extLst>
          </p:cNvPr>
          <p:cNvGraphicFramePr/>
          <p:nvPr>
            <p:extLst>
              <p:ext uri="{D42A27DB-BD31-4B8C-83A1-F6EECF244321}">
                <p14:modId xmlns:p14="http://schemas.microsoft.com/office/powerpoint/2010/main" val="2426043779"/>
              </p:ext>
            </p:extLst>
          </p:nvPr>
        </p:nvGraphicFramePr>
        <p:xfrm>
          <a:off x="1870750" y="1454390"/>
          <a:ext cx="8701999" cy="439680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755990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9154705F-A54C-499C-8D30-D97BE01663C6}"/>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6.2 Different support needs</a:t>
            </a:r>
          </a:p>
        </p:txBody>
      </p:sp>
      <p:pic>
        <p:nvPicPr>
          <p:cNvPr id="1026" name="Picture 2">
            <a:extLst>
              <a:ext uri="{FF2B5EF4-FFF2-40B4-BE49-F238E27FC236}">
                <a16:creationId xmlns:a16="http://schemas.microsoft.com/office/drawing/2014/main" id="{1D81D6FA-C89B-4AC4-9562-949B2E2CAA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9157" y="267475"/>
            <a:ext cx="7523340" cy="5724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CE11355-F5FB-4D5B-A231-F1D0497814E6}"/>
              </a:ext>
            </a:extLst>
          </p:cNvPr>
          <p:cNvSpPr/>
          <p:nvPr/>
        </p:nvSpPr>
        <p:spPr>
          <a:xfrm>
            <a:off x="523715" y="6091143"/>
            <a:ext cx="3930884" cy="307777"/>
          </a:xfrm>
          <a:prstGeom prst="rect">
            <a:avLst/>
          </a:prstGeom>
        </p:spPr>
        <p:txBody>
          <a:bodyPr wrap="none">
            <a:spAutoFit/>
          </a:bodyPr>
          <a:lstStyle/>
          <a:p>
            <a:r>
              <a:rPr lang="en-US" i="1">
                <a:solidFill>
                  <a:srgbClr val="44546A"/>
                </a:solidFill>
                <a:latin typeface="Times New Roman" panose="02020603050405020304" pitchFamily="18" charset="0"/>
              </a:rPr>
              <a:t>The interaction model (adapted from </a:t>
            </a:r>
            <a:r>
              <a:rPr lang="en-US" i="1" err="1">
                <a:solidFill>
                  <a:srgbClr val="44546A"/>
                </a:solidFill>
                <a:latin typeface="Times New Roman" panose="02020603050405020304" pitchFamily="18" charset="0"/>
              </a:rPr>
              <a:t>Frölich</a:t>
            </a:r>
            <a:r>
              <a:rPr lang="en-US" i="1">
                <a:solidFill>
                  <a:srgbClr val="44546A"/>
                </a:solidFill>
                <a:latin typeface="Times New Roman" panose="02020603050405020304" pitchFamily="18" charset="0"/>
              </a:rPr>
              <a:t>, 2001)</a:t>
            </a:r>
            <a:endParaRPr lang="fr-FR"/>
          </a:p>
        </p:txBody>
      </p:sp>
    </p:spTree>
    <p:extLst>
      <p:ext uri="{BB962C8B-B14F-4D97-AF65-F5344CB8AC3E}">
        <p14:creationId xmlns:p14="http://schemas.microsoft.com/office/powerpoint/2010/main" val="1318614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9" name="Rectangle 8">
            <a:extLst>
              <a:ext uri="{FF2B5EF4-FFF2-40B4-BE49-F238E27FC236}">
                <a16:creationId xmlns:a16="http://schemas.microsoft.com/office/drawing/2014/main" id="{9154705F-A54C-499C-8D30-D97BE01663C6}"/>
              </a:ext>
            </a:extLst>
          </p:cNvPr>
          <p:cNvSpPr/>
          <p:nvPr/>
        </p:nvSpPr>
        <p:spPr>
          <a:xfrm>
            <a:off x="2371725" y="493222"/>
            <a:ext cx="5743755" cy="658835"/>
          </a:xfrm>
          <a:prstGeom prst="rect">
            <a:avLst/>
          </a:prstGeom>
        </p:spPr>
        <p:txBody>
          <a:bodyPr wrap="square">
            <a:spAutoFit/>
          </a:bodyPr>
          <a:lstStyle/>
          <a:p>
            <a:pPr algn="just">
              <a:lnSpc>
                <a:spcPct val="150000"/>
              </a:lnSpc>
              <a:buClr>
                <a:srgbClr val="674EA7"/>
              </a:buClr>
              <a:buSzPts val="4000"/>
            </a:pPr>
            <a:r>
              <a:rPr lang="en-US" sz="2800">
                <a:solidFill>
                  <a:schemeClr val="dk1"/>
                </a:solidFill>
              </a:rPr>
              <a:t>3.6 Support needs</a:t>
            </a:r>
          </a:p>
        </p:txBody>
      </p:sp>
      <p:graphicFrame>
        <p:nvGraphicFramePr>
          <p:cNvPr id="10" name="Diagramme 9">
            <a:extLst>
              <a:ext uri="{FF2B5EF4-FFF2-40B4-BE49-F238E27FC236}">
                <a16:creationId xmlns:a16="http://schemas.microsoft.com/office/drawing/2014/main" id="{8BE5A569-0163-4706-A82B-80074FA05186}"/>
              </a:ext>
            </a:extLst>
          </p:cNvPr>
          <p:cNvGraphicFramePr/>
          <p:nvPr>
            <p:extLst>
              <p:ext uri="{D42A27DB-BD31-4B8C-83A1-F6EECF244321}">
                <p14:modId xmlns:p14="http://schemas.microsoft.com/office/powerpoint/2010/main" val="1852781084"/>
              </p:ext>
            </p:extLst>
          </p:nvPr>
        </p:nvGraphicFramePr>
        <p:xfrm>
          <a:off x="1378857" y="1614776"/>
          <a:ext cx="9811657" cy="41675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19956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10" name="Google Shape;115;p2">
            <a:extLst>
              <a:ext uri="{FF2B5EF4-FFF2-40B4-BE49-F238E27FC236}">
                <a16:creationId xmlns:a16="http://schemas.microsoft.com/office/drawing/2014/main" id="{80CAD999-F6EA-65F6-0817-5F188F64C5F7}"/>
              </a:ext>
            </a:extLst>
          </p:cNvPr>
          <p:cNvSpPr/>
          <p:nvPr/>
        </p:nvSpPr>
        <p:spPr>
          <a:xfrm>
            <a:off x="1870750" y="1638459"/>
            <a:ext cx="8263465" cy="105556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i="0" u="none" strike="noStrike" cap="none" dirty="0">
                <a:solidFill>
                  <a:schemeClr val="dk1"/>
                </a:solidFill>
                <a:latin typeface="Calibri"/>
                <a:ea typeface="Calibri"/>
                <a:cs typeface="Calibri"/>
                <a:sym typeface="Calibri"/>
              </a:rPr>
              <a:t>Chapter 3</a:t>
            </a:r>
            <a:r>
              <a:rPr lang="en-US" sz="2800" b="1" dirty="0">
                <a:solidFill>
                  <a:schemeClr val="dk1"/>
                </a:solidFill>
                <a:latin typeface="Calibri"/>
                <a:ea typeface="Calibri"/>
                <a:cs typeface="Calibri"/>
                <a:sym typeface="Calibri"/>
              </a:rPr>
              <a:t>: Impact of IDD on communicative functions and support needs</a:t>
            </a:r>
            <a:endParaRPr lang="en-US" sz="2800" dirty="0">
              <a:solidFill>
                <a:schemeClr val="dk1"/>
              </a:solidFill>
              <a:latin typeface="Calibri"/>
              <a:cs typeface="Calibri"/>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551543" y="3429084"/>
            <a:ext cx="11088914" cy="180470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a:solidFill>
                  <a:schemeClr val="dk1"/>
                </a:solidFill>
                <a:latin typeface="Calibri"/>
                <a:cs typeface="Calibri"/>
                <a:sym typeface="Calibri"/>
              </a:rPr>
              <a:t>Learning Objectives</a:t>
            </a:r>
          </a:p>
          <a:p>
            <a:pPr marL="457200" lvl="4" indent="-7938">
              <a:buFont typeface="Arial" panose="020B0604020202020204" pitchFamily="34" charset="0"/>
              <a:buChar char="•"/>
            </a:pPr>
            <a:r>
              <a:rPr lang="en-US" sz="2400">
                <a:solidFill>
                  <a:schemeClr val="dk1"/>
                </a:solidFill>
                <a:latin typeface="Calibri"/>
                <a:cs typeface="Calibri"/>
              </a:rPr>
              <a:t> What are intellectual and developmental disabilities (IDD)</a:t>
            </a:r>
          </a:p>
          <a:p>
            <a:pPr marL="457200" lvl="4" indent="-7938">
              <a:buFont typeface="Arial" panose="020B0604020202020204" pitchFamily="34" charset="0"/>
              <a:buChar char="•"/>
            </a:pPr>
            <a:r>
              <a:rPr lang="en-US" sz="2400">
                <a:solidFill>
                  <a:schemeClr val="dk1"/>
                </a:solidFill>
                <a:latin typeface="Calibri"/>
                <a:cs typeface="Calibri"/>
              </a:rPr>
              <a:t> What are the support need for communication in people with IDD</a:t>
            </a:r>
          </a:p>
          <a:p>
            <a:pPr marL="457200" lvl="4" indent="-7938">
              <a:buFont typeface="Arial" panose="020B0604020202020204" pitchFamily="34" charset="0"/>
              <a:buChar char="•"/>
            </a:pPr>
            <a:r>
              <a:rPr lang="en-US" sz="2400">
                <a:solidFill>
                  <a:schemeClr val="dk1"/>
                </a:solidFill>
                <a:latin typeface="Calibri"/>
                <a:cs typeface="Calibri"/>
              </a:rPr>
              <a:t> How to support them</a:t>
            </a:r>
          </a:p>
        </p:txBody>
      </p:sp>
      <p:sp>
        <p:nvSpPr>
          <p:cNvPr id="9" name="Google Shape;131;p3">
            <a:extLst>
              <a:ext uri="{FF2B5EF4-FFF2-40B4-BE49-F238E27FC236}">
                <a16:creationId xmlns:a16="http://schemas.microsoft.com/office/drawing/2014/main" id="{987CD383-02C2-440D-9A4D-287CEC20463F}"/>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a:solidFill>
                  <a:srgbClr val="674EA7"/>
                </a:solidFill>
                <a:latin typeface="Calibri"/>
                <a:ea typeface="Calibri"/>
                <a:cs typeface="Calibri"/>
                <a:sym typeface="Calibri"/>
              </a:rPr>
              <a:t>Module 2. Communication needs and importance</a:t>
            </a:r>
            <a:endParaRPr sz="400"/>
          </a:p>
          <a:p>
            <a:pPr marL="0" marR="0" lvl="0" indent="0" algn="ctr" rtl="0">
              <a:spcBef>
                <a:spcPts val="0"/>
              </a:spcBef>
              <a:spcAft>
                <a:spcPts val="0"/>
              </a:spcAft>
              <a:buNone/>
            </a:pPr>
            <a:endParaRPr sz="1600">
              <a:solidFill>
                <a:schemeClr val="dk1"/>
              </a:solidFill>
              <a:latin typeface="Arial"/>
              <a:ea typeface="Arial"/>
              <a:cs typeface="Arial"/>
              <a:sym typeface="Arial"/>
            </a:endParaRPr>
          </a:p>
        </p:txBody>
      </p:sp>
    </p:spTree>
    <p:extLst>
      <p:ext uri="{BB962C8B-B14F-4D97-AF65-F5344CB8AC3E}">
        <p14:creationId xmlns:p14="http://schemas.microsoft.com/office/powerpoint/2010/main" val="1608186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2184243" y="2555978"/>
            <a:ext cx="7229461" cy="3388117"/>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3300" b="1">
                <a:solidFill>
                  <a:schemeClr val="dk1"/>
                </a:solidFill>
                <a:latin typeface="Calibri"/>
                <a:cs typeface="Calibri"/>
                <a:sym typeface="Calibri"/>
              </a:rPr>
              <a:t>Sections</a:t>
            </a:r>
          </a:p>
          <a:p>
            <a:r>
              <a:rPr lang="en-US" sz="2000">
                <a:solidFill>
                  <a:schemeClr val="dk1"/>
                </a:solidFill>
              </a:rPr>
              <a:t>3.1 The role of transmitter – expressive function</a:t>
            </a:r>
          </a:p>
          <a:p>
            <a:r>
              <a:rPr lang="en-US" sz="2000">
                <a:solidFill>
                  <a:schemeClr val="dk1"/>
                </a:solidFill>
              </a:rPr>
              <a:t>3.2 The role of receiver – conative function</a:t>
            </a:r>
            <a:endParaRPr lang="en-US">
              <a:solidFill>
                <a:schemeClr val="dk1"/>
              </a:solidFill>
            </a:endParaRPr>
          </a:p>
          <a:p>
            <a:r>
              <a:rPr lang="en-US" sz="2000">
                <a:solidFill>
                  <a:schemeClr val="dk1"/>
                </a:solidFill>
              </a:rPr>
              <a:t>3.3 The form of the message – poetic function</a:t>
            </a:r>
          </a:p>
          <a:p>
            <a:r>
              <a:rPr lang="en-US" sz="2000">
                <a:solidFill>
                  <a:schemeClr val="dk1"/>
                </a:solidFill>
              </a:rPr>
              <a:t>3.4 The content and the referent – referential function</a:t>
            </a:r>
          </a:p>
          <a:p>
            <a:r>
              <a:rPr lang="en-US" sz="2000">
                <a:solidFill>
                  <a:schemeClr val="dk1"/>
                </a:solidFill>
              </a:rPr>
              <a:t>3.5. The code and the channel – metalinguistic and phatic functions</a:t>
            </a:r>
          </a:p>
          <a:p>
            <a:r>
              <a:rPr lang="en-US" sz="2000">
                <a:solidFill>
                  <a:schemeClr val="dk1"/>
                </a:solidFill>
              </a:rPr>
              <a:t>	Example : Down syndrome</a:t>
            </a:r>
          </a:p>
          <a:p>
            <a:r>
              <a:rPr lang="en-US" sz="2000">
                <a:solidFill>
                  <a:schemeClr val="dk1"/>
                </a:solidFill>
              </a:rPr>
              <a:t>3.6 Support needs</a:t>
            </a:r>
          </a:p>
        </p:txBody>
      </p:sp>
      <p:sp>
        <p:nvSpPr>
          <p:cNvPr id="9" name="Google Shape;131;p3">
            <a:extLst>
              <a:ext uri="{FF2B5EF4-FFF2-40B4-BE49-F238E27FC236}">
                <a16:creationId xmlns:a16="http://schemas.microsoft.com/office/drawing/2014/main" id="{38CEAADB-370F-4F55-A889-E545F17BD407}"/>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a:solidFill>
                  <a:srgbClr val="674EA7"/>
                </a:solidFill>
                <a:latin typeface="Calibri"/>
                <a:ea typeface="Calibri"/>
                <a:cs typeface="Calibri"/>
                <a:sym typeface="Calibri"/>
              </a:rPr>
              <a:t>Module 2. Communication needs and importance</a:t>
            </a:r>
            <a:endParaRPr sz="400"/>
          </a:p>
          <a:p>
            <a:pPr marL="0" marR="0" lvl="0" indent="0" algn="ctr" rtl="0">
              <a:spcBef>
                <a:spcPts val="0"/>
              </a:spcBef>
              <a:spcAft>
                <a:spcPts val="0"/>
              </a:spcAft>
              <a:buNone/>
            </a:pPr>
            <a:endParaRPr sz="1600">
              <a:solidFill>
                <a:schemeClr val="dk1"/>
              </a:solidFill>
              <a:latin typeface="Arial"/>
              <a:ea typeface="Arial"/>
              <a:cs typeface="Arial"/>
              <a:sym typeface="Arial"/>
            </a:endParaRPr>
          </a:p>
        </p:txBody>
      </p:sp>
      <p:sp>
        <p:nvSpPr>
          <p:cNvPr id="11" name="Google Shape;115;p2">
            <a:extLst>
              <a:ext uri="{FF2B5EF4-FFF2-40B4-BE49-F238E27FC236}">
                <a16:creationId xmlns:a16="http://schemas.microsoft.com/office/drawing/2014/main" id="{B51223C6-E41C-4E02-801B-307A23AEC6AE}"/>
              </a:ext>
            </a:extLst>
          </p:cNvPr>
          <p:cNvSpPr/>
          <p:nvPr/>
        </p:nvSpPr>
        <p:spPr>
          <a:xfrm>
            <a:off x="1870750" y="1351416"/>
            <a:ext cx="8263465" cy="105556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800" b="1" i="0" u="none" strike="noStrike" cap="none">
                <a:solidFill>
                  <a:schemeClr val="dk1"/>
                </a:solidFill>
                <a:latin typeface="Calibri"/>
                <a:ea typeface="Calibri"/>
                <a:cs typeface="Calibri"/>
                <a:sym typeface="Calibri"/>
              </a:rPr>
              <a:t>Chapter 3</a:t>
            </a:r>
            <a:r>
              <a:rPr lang="en-US" sz="2800" b="1">
                <a:solidFill>
                  <a:schemeClr val="dk1"/>
                </a:solidFill>
                <a:latin typeface="Calibri"/>
                <a:ea typeface="Calibri"/>
                <a:cs typeface="Calibri"/>
                <a:sym typeface="Calibri"/>
              </a:rPr>
              <a:t>: Impact of IDD on communicative functions and support needs</a:t>
            </a:r>
            <a:endParaRPr lang="en-US" sz="2800">
              <a:solidFill>
                <a:schemeClr val="dk1"/>
              </a:solidFill>
              <a:latin typeface="Calibri"/>
              <a:cs typeface="Calibri"/>
            </a:endParaRPr>
          </a:p>
        </p:txBody>
      </p:sp>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53F338C9-55EF-8E33-A37F-B5157267F3F3}"/>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06334853-0B1D-071F-D6BC-0D9C10FB9FE1}"/>
              </a:ext>
            </a:extLst>
          </p:cNvPr>
          <p:cNvPicPr preferRelativeResize="0">
            <a:picLocks noGrp="1" noChangeAspect="1"/>
          </p:cNvPicPr>
          <p:nvPr>
            <p:ph type="body" idx="1"/>
          </p:nvPr>
        </p:nvPicPr>
        <p:blipFill rotWithShape="1">
          <a:blip r:embed="rId4">
            <a:alphaModFix/>
          </a:blip>
          <a:stretch/>
        </p:blipFill>
        <p:spPr>
          <a:xfrm>
            <a:off x="10012497" y="338390"/>
            <a:ext cx="1992853" cy="1116000"/>
          </a:xfrm>
          <a:prstGeom prst="rect">
            <a:avLst/>
          </a:prstGeom>
          <a:noFill/>
          <a:ln>
            <a:noFill/>
          </a:ln>
        </p:spPr>
      </p:pic>
      <p:sp>
        <p:nvSpPr>
          <p:cNvPr id="113" name="Google Shape;113;p2">
            <a:extLst>
              <a:ext uri="{FF2B5EF4-FFF2-40B4-BE49-F238E27FC236}">
                <a16:creationId xmlns:a16="http://schemas.microsoft.com/office/drawing/2014/main" id="{73D8EE94-5D86-8EB1-3E40-D0E560173120}"/>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a:extLst>
              <a:ext uri="{FF2B5EF4-FFF2-40B4-BE49-F238E27FC236}">
                <a16:creationId xmlns:a16="http://schemas.microsoft.com/office/drawing/2014/main" id="{EA60F509-A27E-0690-6B47-EBD53584EF4B}"/>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C3123B29-F161-F52B-5E33-E20633F96BA2}"/>
              </a:ext>
            </a:extLst>
          </p:cNvPr>
          <p:cNvPicPr preferRelativeResize="0"/>
          <p:nvPr/>
        </p:nvPicPr>
        <p:blipFill rotWithShape="1">
          <a:blip r:embed="rId5">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4DA09224-197B-6E52-F17E-23F97CE9D71E}"/>
              </a:ext>
            </a:extLst>
          </p:cNvPr>
          <p:cNvGraphicFramePr>
            <a:graphicFrameLocks noGrp="1"/>
          </p:cNvGraphicFramePr>
          <p:nvPr>
            <p:extLst>
              <p:ext uri="{D42A27DB-BD31-4B8C-83A1-F6EECF244321}">
                <p14:modId xmlns:p14="http://schemas.microsoft.com/office/powerpoint/2010/main" val="2319909682"/>
              </p:ext>
            </p:extLst>
          </p:nvPr>
        </p:nvGraphicFramePr>
        <p:xfrm>
          <a:off x="692502" y="1909483"/>
          <a:ext cx="10425894" cy="3818964"/>
        </p:xfrm>
        <a:graphic>
          <a:graphicData uri="http://schemas.openxmlformats.org/drawingml/2006/table">
            <a:tbl>
              <a:tblPr firstRow="1" bandRow="1">
                <a:tableStyleId>{00A15C55-8517-42AA-B614-E9B94910E393}</a:tableStyleId>
              </a:tblPr>
              <a:tblGrid>
                <a:gridCol w="3990180">
                  <a:extLst>
                    <a:ext uri="{9D8B030D-6E8A-4147-A177-3AD203B41FA5}">
                      <a16:colId xmlns:a16="http://schemas.microsoft.com/office/drawing/2014/main" val="306437988"/>
                    </a:ext>
                  </a:extLst>
                </a:gridCol>
                <a:gridCol w="6435714">
                  <a:extLst>
                    <a:ext uri="{9D8B030D-6E8A-4147-A177-3AD203B41FA5}">
                      <a16:colId xmlns:a16="http://schemas.microsoft.com/office/drawing/2014/main" val="1837694105"/>
                    </a:ext>
                  </a:extLst>
                </a:gridCol>
              </a:tblGrid>
              <a:tr h="714487">
                <a:tc>
                  <a:txBody>
                    <a:bodyPr/>
                    <a:lstStyle/>
                    <a:p>
                      <a:pPr algn="ctr">
                        <a:lnSpc>
                          <a:spcPct val="115000"/>
                        </a:lnSpc>
                        <a:spcBef>
                          <a:spcPts val="600"/>
                        </a:spcBef>
                        <a:spcAft>
                          <a:spcPts val="0"/>
                        </a:spcAft>
                      </a:pPr>
                      <a:r>
                        <a:rPr lang="en-GB" sz="1800">
                          <a:effectLst/>
                        </a:rPr>
                        <a:t>Function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Requirement</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104477">
                <a:tc>
                  <a:txBody>
                    <a:bodyPr/>
                    <a:lstStyle/>
                    <a:p>
                      <a:pPr algn="ctr">
                        <a:lnSpc>
                          <a:spcPct val="115000"/>
                        </a:lnSpc>
                        <a:spcBef>
                          <a:spcPts val="600"/>
                        </a:spcBef>
                        <a:spcAft>
                          <a:spcPts val="0"/>
                        </a:spcAft>
                      </a:pPr>
                      <a:r>
                        <a:rPr lang="en-GB" sz="1600" b="1">
                          <a:effectLst/>
                        </a:rPr>
                        <a:t>The transmitter</a:t>
                      </a:r>
                      <a:endParaRPr lang="fr-FR" sz="1600" b="1">
                        <a:effectLst/>
                      </a:endParaRPr>
                    </a:p>
                    <a:p>
                      <a:pPr algn="ctr">
                        <a:lnSpc>
                          <a:spcPct val="115000"/>
                        </a:lnSpc>
                        <a:spcBef>
                          <a:spcPts val="600"/>
                        </a:spcBef>
                        <a:spcAft>
                          <a:spcPts val="0"/>
                        </a:spcAft>
                      </a:pPr>
                      <a:r>
                        <a:rPr lang="en-GB" sz="1600" b="1">
                          <a:effectLst/>
                        </a:rPr>
                        <a:t>Expressive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15000"/>
                        </a:lnSpc>
                        <a:spcBef>
                          <a:spcPts val="600"/>
                        </a:spcBef>
                        <a:spcAft>
                          <a:spcPts val="0"/>
                        </a:spcAft>
                        <a:buFont typeface="Arial" panose="020B0604020202020204" pitchFamily="34" charset="0"/>
                        <a:buChar char="•"/>
                      </a:pPr>
                      <a:r>
                        <a:rPr lang="en-GB" sz="1600">
                          <a:effectLst/>
                        </a:rPr>
                        <a:t>Integrity of motor systems :</a:t>
                      </a:r>
                    </a:p>
                    <a:p>
                      <a:pPr marL="363538" lvl="0" indent="0">
                        <a:lnSpc>
                          <a:spcPct val="115000"/>
                        </a:lnSpc>
                        <a:spcBef>
                          <a:spcPts val="600"/>
                        </a:spcBef>
                        <a:spcAft>
                          <a:spcPts val="0"/>
                        </a:spcAft>
                        <a:buFont typeface="Calibri" panose="020F0502020204030204" pitchFamily="34" charset="0"/>
                        <a:buNone/>
                      </a:pPr>
                      <a:r>
                        <a:rPr lang="en-GB" sz="1600">
                          <a:effectLst/>
                        </a:rPr>
                        <a:t>- articulatory system for oral  language</a:t>
                      </a:r>
                    </a:p>
                    <a:p>
                      <a:pPr marL="363538" lvl="0" indent="0">
                        <a:lnSpc>
                          <a:spcPct val="115000"/>
                        </a:lnSpc>
                        <a:spcBef>
                          <a:spcPts val="600"/>
                        </a:spcBef>
                        <a:spcAft>
                          <a:spcPts val="0"/>
                        </a:spcAft>
                        <a:buFont typeface="Calibri" panose="020F0502020204030204" pitchFamily="34" charset="0"/>
                        <a:buNone/>
                      </a:pPr>
                      <a:r>
                        <a:rPr lang="en-GB" sz="1600">
                          <a:effectLst/>
                        </a:rPr>
                        <a:t>- hands for sign language</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Rich and diversified lexical stock</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Capacity to combine words into sentences</a:t>
                      </a:r>
                      <a:endParaRPr lang="fr-FR"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CC016589-D512-F601-E002-10808484ED95}"/>
              </a:ext>
            </a:extLst>
          </p:cNvPr>
          <p:cNvSpPr/>
          <p:nvPr/>
        </p:nvSpPr>
        <p:spPr>
          <a:xfrm>
            <a:off x="1870750" y="470783"/>
            <a:ext cx="7819769" cy="658770"/>
          </a:xfrm>
          <a:prstGeom prst="rect">
            <a:avLst/>
          </a:prstGeom>
        </p:spPr>
        <p:txBody>
          <a:bodyPr wrap="none">
            <a:spAutoFit/>
          </a:bodyPr>
          <a:lstStyle/>
          <a:p>
            <a:pPr algn="just">
              <a:lnSpc>
                <a:spcPct val="150000"/>
              </a:lnSpc>
              <a:buClr>
                <a:srgbClr val="674EA7"/>
              </a:buClr>
              <a:buSzPts val="4000"/>
            </a:pPr>
            <a:r>
              <a:rPr lang="en-US" sz="2800">
                <a:solidFill>
                  <a:schemeClr val="dk1"/>
                </a:solidFill>
              </a:rPr>
              <a:t>3.1 The role of transmitter – Expressive function</a:t>
            </a:r>
          </a:p>
        </p:txBody>
      </p:sp>
      <p:pic>
        <p:nvPicPr>
          <p:cNvPr id="7" name="Image 6">
            <a:extLst>
              <a:ext uri="{FF2B5EF4-FFF2-40B4-BE49-F238E27FC236}">
                <a16:creationId xmlns:a16="http://schemas.microsoft.com/office/drawing/2014/main" id="{0A31D0CB-700D-9B5B-200A-D268778CDF66}"/>
              </a:ext>
            </a:extLst>
          </p:cNvPr>
          <p:cNvPicPr>
            <a:picLocks noChangeAspect="1"/>
          </p:cNvPicPr>
          <p:nvPr/>
        </p:nvPicPr>
        <p:blipFill>
          <a:blip r:embed="rId6"/>
          <a:stretch>
            <a:fillRect/>
          </a:stretch>
        </p:blipFill>
        <p:spPr>
          <a:xfrm>
            <a:off x="1073604" y="3818965"/>
            <a:ext cx="1860003" cy="1260000"/>
          </a:xfrm>
          <a:prstGeom prst="rect">
            <a:avLst/>
          </a:prstGeom>
        </p:spPr>
      </p:pic>
    </p:spTree>
    <p:extLst>
      <p:ext uri="{BB962C8B-B14F-4D97-AF65-F5344CB8AC3E}">
        <p14:creationId xmlns:p14="http://schemas.microsoft.com/office/powerpoint/2010/main" val="71950078"/>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4002937089"/>
              </p:ext>
            </p:extLst>
          </p:nvPr>
        </p:nvGraphicFramePr>
        <p:xfrm>
          <a:off x="692502" y="1909483"/>
          <a:ext cx="10925757" cy="3818964"/>
        </p:xfrm>
        <a:graphic>
          <a:graphicData uri="http://schemas.openxmlformats.org/drawingml/2006/table">
            <a:tbl>
              <a:tblPr firstRow="1" bandRow="1">
                <a:tableStyleId>{00A15C55-8517-42AA-B614-E9B94910E393}</a:tableStyleId>
              </a:tblPr>
              <a:tblGrid>
                <a:gridCol w="2292745">
                  <a:extLst>
                    <a:ext uri="{9D8B030D-6E8A-4147-A177-3AD203B41FA5}">
                      <a16:colId xmlns:a16="http://schemas.microsoft.com/office/drawing/2014/main" val="306437988"/>
                    </a:ext>
                  </a:extLst>
                </a:gridCol>
                <a:gridCol w="3697941">
                  <a:extLst>
                    <a:ext uri="{9D8B030D-6E8A-4147-A177-3AD203B41FA5}">
                      <a16:colId xmlns:a16="http://schemas.microsoft.com/office/drawing/2014/main" val="1837694105"/>
                    </a:ext>
                  </a:extLst>
                </a:gridCol>
                <a:gridCol w="4935071">
                  <a:extLst>
                    <a:ext uri="{9D8B030D-6E8A-4147-A177-3AD203B41FA5}">
                      <a16:colId xmlns:a16="http://schemas.microsoft.com/office/drawing/2014/main" val="93611670"/>
                    </a:ext>
                  </a:extLst>
                </a:gridCol>
              </a:tblGrid>
              <a:tr h="714487">
                <a:tc>
                  <a:txBody>
                    <a:bodyPr/>
                    <a:lstStyle/>
                    <a:p>
                      <a:pPr algn="ctr">
                        <a:lnSpc>
                          <a:spcPct val="115000"/>
                        </a:lnSpc>
                        <a:spcBef>
                          <a:spcPts val="600"/>
                        </a:spcBef>
                        <a:spcAft>
                          <a:spcPts val="0"/>
                        </a:spcAft>
                      </a:pPr>
                      <a:r>
                        <a:rPr lang="en-GB" sz="1800">
                          <a:effectLst/>
                        </a:rPr>
                        <a:t>Function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Requirement</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Potential problems in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104477">
                <a:tc>
                  <a:txBody>
                    <a:bodyPr/>
                    <a:lstStyle/>
                    <a:p>
                      <a:pPr algn="ctr">
                        <a:lnSpc>
                          <a:spcPct val="115000"/>
                        </a:lnSpc>
                        <a:spcBef>
                          <a:spcPts val="600"/>
                        </a:spcBef>
                        <a:spcAft>
                          <a:spcPts val="0"/>
                        </a:spcAft>
                      </a:pPr>
                      <a:r>
                        <a:rPr lang="en-GB" sz="1600" b="1">
                          <a:effectLst/>
                        </a:rPr>
                        <a:t>The transmitter</a:t>
                      </a:r>
                      <a:endParaRPr lang="fr-FR" sz="1600" b="1">
                        <a:effectLst/>
                      </a:endParaRPr>
                    </a:p>
                    <a:p>
                      <a:pPr algn="ctr">
                        <a:lnSpc>
                          <a:spcPct val="115000"/>
                        </a:lnSpc>
                        <a:spcBef>
                          <a:spcPts val="600"/>
                        </a:spcBef>
                        <a:spcAft>
                          <a:spcPts val="0"/>
                        </a:spcAft>
                      </a:pPr>
                      <a:r>
                        <a:rPr lang="en-GB" sz="1600" b="1">
                          <a:effectLst/>
                        </a:rPr>
                        <a:t>Expressive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15000"/>
                        </a:lnSpc>
                        <a:spcBef>
                          <a:spcPts val="600"/>
                        </a:spcBef>
                        <a:spcAft>
                          <a:spcPts val="0"/>
                        </a:spcAft>
                        <a:buFont typeface="Arial" panose="020B0604020202020204" pitchFamily="34" charset="0"/>
                        <a:buChar char="•"/>
                      </a:pPr>
                      <a:r>
                        <a:rPr lang="en-GB" sz="1600">
                          <a:effectLst/>
                        </a:rPr>
                        <a:t>Integrity of motor systems :</a:t>
                      </a:r>
                    </a:p>
                    <a:p>
                      <a:pPr marL="363538" lvl="0" indent="0">
                        <a:lnSpc>
                          <a:spcPct val="115000"/>
                        </a:lnSpc>
                        <a:spcBef>
                          <a:spcPts val="600"/>
                        </a:spcBef>
                        <a:spcAft>
                          <a:spcPts val="0"/>
                        </a:spcAft>
                        <a:buFont typeface="Calibri" panose="020F0502020204030204" pitchFamily="34" charset="0"/>
                        <a:buNone/>
                      </a:pPr>
                      <a:r>
                        <a:rPr lang="en-GB" sz="1600">
                          <a:effectLst/>
                        </a:rPr>
                        <a:t>- articulatory system for oral  language</a:t>
                      </a:r>
                    </a:p>
                    <a:p>
                      <a:pPr marL="363538" lvl="0" indent="0">
                        <a:lnSpc>
                          <a:spcPct val="115000"/>
                        </a:lnSpc>
                        <a:spcBef>
                          <a:spcPts val="600"/>
                        </a:spcBef>
                        <a:spcAft>
                          <a:spcPts val="0"/>
                        </a:spcAft>
                        <a:buFont typeface="Calibri" panose="020F0502020204030204" pitchFamily="34" charset="0"/>
                        <a:buNone/>
                      </a:pPr>
                      <a:r>
                        <a:rPr lang="en-GB" sz="1600">
                          <a:effectLst/>
                        </a:rPr>
                        <a:t>- hands for sign language</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solidFill>
                            <a:schemeClr val="bg1">
                              <a:lumMod val="75000"/>
                            </a:schemeClr>
                          </a:solidFill>
                          <a:effectLst/>
                        </a:rPr>
                        <a:t>Rich and diversified lexical stock</a:t>
                      </a:r>
                      <a:endParaRPr lang="fr-FR" sz="1600">
                        <a:solidFill>
                          <a:schemeClr val="bg1">
                            <a:lumMod val="75000"/>
                          </a:schemeClr>
                        </a:solidFill>
                        <a:effectLst/>
                      </a:endParaRPr>
                    </a:p>
                    <a:p>
                      <a:pPr marL="174625" lvl="0" indent="-174625">
                        <a:lnSpc>
                          <a:spcPct val="115000"/>
                        </a:lnSpc>
                        <a:spcBef>
                          <a:spcPts val="600"/>
                        </a:spcBef>
                        <a:spcAft>
                          <a:spcPts val="0"/>
                        </a:spcAft>
                        <a:buFont typeface="Arial" panose="020B0604020202020204" pitchFamily="34" charset="0"/>
                        <a:buChar char="•"/>
                      </a:pPr>
                      <a:r>
                        <a:rPr lang="en-GB" sz="1600">
                          <a:solidFill>
                            <a:schemeClr val="bg1">
                              <a:lumMod val="75000"/>
                            </a:schemeClr>
                          </a:solidFill>
                          <a:effectLst/>
                        </a:rPr>
                        <a:t>Capacity to combine words into sentences</a:t>
                      </a:r>
                      <a:endParaRPr lang="fr-FR" sz="1600">
                        <a:solidFill>
                          <a:schemeClr val="bg1">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a:lnSpc>
                          <a:spcPct val="115000"/>
                        </a:lnSpc>
                        <a:spcBef>
                          <a:spcPts val="600"/>
                        </a:spcBef>
                        <a:spcAft>
                          <a:spcPts val="0"/>
                        </a:spcAft>
                      </a:pPr>
                      <a:r>
                        <a:rPr lang="en-GB" sz="1600" b="1" u="none">
                          <a:effectLst/>
                        </a:rPr>
                        <a:t>Anatomical level</a:t>
                      </a:r>
                      <a:endParaRPr lang="fr-FR" sz="1600" b="1" u="none">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Facial dysmorphia </a:t>
                      </a:r>
                    </a:p>
                    <a:p>
                      <a:pPr marL="538163" lvl="0" indent="0">
                        <a:lnSpc>
                          <a:spcPct val="115000"/>
                        </a:lnSpc>
                        <a:spcBef>
                          <a:spcPts val="600"/>
                        </a:spcBef>
                        <a:spcAft>
                          <a:spcPts val="0"/>
                        </a:spcAft>
                        <a:buFont typeface="Arial" panose="020B0604020202020204" pitchFamily="34" charset="0"/>
                        <a:buNone/>
                      </a:pPr>
                      <a:r>
                        <a:rPr lang="en-GB" sz="1600">
                          <a:effectLst/>
                        </a:rPr>
                        <a:t>➝ difficulties of articulation and co-articulation </a:t>
                      </a:r>
                    </a:p>
                    <a:p>
                      <a:pPr marL="538163" lvl="0" indent="0">
                        <a:lnSpc>
                          <a:spcPct val="115000"/>
                        </a:lnSpc>
                        <a:spcBef>
                          <a:spcPts val="600"/>
                        </a:spcBef>
                        <a:spcAft>
                          <a:spcPts val="0"/>
                        </a:spcAft>
                        <a:buFont typeface="Arial" panose="020B0604020202020204" pitchFamily="34" charset="0"/>
                        <a:buNone/>
                      </a:pPr>
                      <a:r>
                        <a:rPr lang="en-GB" sz="1600">
                          <a:effectLst/>
                        </a:rPr>
                        <a:t>➝ unintelligibility</a:t>
                      </a:r>
                      <a:endParaRPr lang="fr-FR" sz="1600">
                        <a:effectLst/>
                      </a:endParaRPr>
                    </a:p>
                    <a:p>
                      <a:pPr marL="174625" lvl="0" indent="-174625">
                        <a:lnSpc>
                          <a:spcPct val="115000"/>
                        </a:lnSpc>
                        <a:spcBef>
                          <a:spcPts val="600"/>
                        </a:spcBef>
                        <a:spcAft>
                          <a:spcPts val="0"/>
                        </a:spcAft>
                        <a:buFont typeface="Arial" panose="020B0604020202020204" pitchFamily="34" charset="0"/>
                        <a:buChar char="•"/>
                      </a:pPr>
                      <a:r>
                        <a:rPr lang="en-GB" sz="1600">
                          <a:effectLst/>
                        </a:rPr>
                        <a:t>Motor limitations </a:t>
                      </a:r>
                    </a:p>
                    <a:p>
                      <a:pPr marL="538163" lvl="0" indent="0">
                        <a:lnSpc>
                          <a:spcPct val="115000"/>
                        </a:lnSpc>
                        <a:spcBef>
                          <a:spcPts val="600"/>
                        </a:spcBef>
                        <a:spcAft>
                          <a:spcPts val="0"/>
                        </a:spcAft>
                        <a:buFont typeface="Arial" panose="020B0604020202020204" pitchFamily="34" charset="0"/>
                        <a:buNone/>
                      </a:pPr>
                      <a:r>
                        <a:rPr lang="en-GB" sz="1600">
                          <a:effectLst/>
                        </a:rPr>
                        <a:t>➝ difficulty using the hands to produce gestures or manipulate an AAC system</a:t>
                      </a:r>
                      <a:endParaRPr lang="fr-FR"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7" name="Image 6">
            <a:extLst>
              <a:ext uri="{FF2B5EF4-FFF2-40B4-BE49-F238E27FC236}">
                <a16:creationId xmlns:a16="http://schemas.microsoft.com/office/drawing/2014/main" id="{696BDDD9-A148-4AC2-B2C7-933F3D40A54C}"/>
              </a:ext>
            </a:extLst>
          </p:cNvPr>
          <p:cNvPicPr>
            <a:picLocks noChangeAspect="1"/>
          </p:cNvPicPr>
          <p:nvPr/>
        </p:nvPicPr>
        <p:blipFill>
          <a:blip r:embed="rId5"/>
          <a:stretch>
            <a:fillRect/>
          </a:stretch>
        </p:blipFill>
        <p:spPr>
          <a:xfrm>
            <a:off x="1073604" y="3818965"/>
            <a:ext cx="1860003" cy="1260000"/>
          </a:xfrm>
          <a:prstGeom prst="rect">
            <a:avLst/>
          </a:prstGeom>
        </p:spPr>
      </p:pic>
    </p:spTree>
    <p:extLst>
      <p:ext uri="{BB962C8B-B14F-4D97-AF65-F5344CB8AC3E}">
        <p14:creationId xmlns:p14="http://schemas.microsoft.com/office/powerpoint/2010/main" val="16798479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3402816822"/>
              </p:ext>
            </p:extLst>
          </p:nvPr>
        </p:nvGraphicFramePr>
        <p:xfrm>
          <a:off x="692502" y="1909483"/>
          <a:ext cx="10925757" cy="3818964"/>
        </p:xfrm>
        <a:graphic>
          <a:graphicData uri="http://schemas.openxmlformats.org/drawingml/2006/table">
            <a:tbl>
              <a:tblPr firstRow="1" bandRow="1">
                <a:tableStyleId>{00A15C55-8517-42AA-B614-E9B94910E393}</a:tableStyleId>
              </a:tblPr>
              <a:tblGrid>
                <a:gridCol w="2292745">
                  <a:extLst>
                    <a:ext uri="{9D8B030D-6E8A-4147-A177-3AD203B41FA5}">
                      <a16:colId xmlns:a16="http://schemas.microsoft.com/office/drawing/2014/main" val="306437988"/>
                    </a:ext>
                  </a:extLst>
                </a:gridCol>
                <a:gridCol w="3697941">
                  <a:extLst>
                    <a:ext uri="{9D8B030D-6E8A-4147-A177-3AD203B41FA5}">
                      <a16:colId xmlns:a16="http://schemas.microsoft.com/office/drawing/2014/main" val="1837694105"/>
                    </a:ext>
                  </a:extLst>
                </a:gridCol>
                <a:gridCol w="4935071">
                  <a:extLst>
                    <a:ext uri="{9D8B030D-6E8A-4147-A177-3AD203B41FA5}">
                      <a16:colId xmlns:a16="http://schemas.microsoft.com/office/drawing/2014/main" val="93611670"/>
                    </a:ext>
                  </a:extLst>
                </a:gridCol>
              </a:tblGrid>
              <a:tr h="714487">
                <a:tc>
                  <a:txBody>
                    <a:bodyPr/>
                    <a:lstStyle/>
                    <a:p>
                      <a:pPr algn="ctr">
                        <a:lnSpc>
                          <a:spcPct val="115000"/>
                        </a:lnSpc>
                        <a:spcBef>
                          <a:spcPts val="600"/>
                        </a:spcBef>
                        <a:spcAft>
                          <a:spcPts val="0"/>
                        </a:spcAft>
                      </a:pPr>
                      <a:r>
                        <a:rPr lang="en-GB" sz="1800">
                          <a:effectLst/>
                        </a:rPr>
                        <a:t>Function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Requirement</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Potential problems in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104477">
                <a:tc>
                  <a:txBody>
                    <a:bodyPr/>
                    <a:lstStyle/>
                    <a:p>
                      <a:pPr algn="ctr">
                        <a:lnSpc>
                          <a:spcPct val="115000"/>
                        </a:lnSpc>
                        <a:spcBef>
                          <a:spcPts val="600"/>
                        </a:spcBef>
                        <a:spcAft>
                          <a:spcPts val="0"/>
                        </a:spcAft>
                      </a:pPr>
                      <a:r>
                        <a:rPr lang="en-GB" sz="1600" b="1">
                          <a:effectLst/>
                        </a:rPr>
                        <a:t>The transmitter</a:t>
                      </a:r>
                      <a:endParaRPr lang="fr-FR" sz="1600" b="1">
                        <a:effectLst/>
                      </a:endParaRPr>
                    </a:p>
                    <a:p>
                      <a:pPr algn="ctr">
                        <a:lnSpc>
                          <a:spcPct val="115000"/>
                        </a:lnSpc>
                        <a:spcBef>
                          <a:spcPts val="600"/>
                        </a:spcBef>
                        <a:spcAft>
                          <a:spcPts val="0"/>
                        </a:spcAft>
                      </a:pPr>
                      <a:r>
                        <a:rPr lang="en-GB" sz="1600" b="1">
                          <a:effectLst/>
                        </a:rPr>
                        <a:t>Expressive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00000"/>
                        </a:lnSpc>
                        <a:spcBef>
                          <a:spcPts val="600"/>
                        </a:spcBef>
                        <a:spcAft>
                          <a:spcPts val="0"/>
                        </a:spcAft>
                        <a:buFont typeface="Arial" panose="020B0604020202020204" pitchFamily="34" charset="0"/>
                        <a:buChar char="•"/>
                      </a:pPr>
                      <a:r>
                        <a:rPr lang="en-GB" sz="1600">
                          <a:effectLst/>
                        </a:rPr>
                        <a:t>Integrity of motor systems :</a:t>
                      </a:r>
                    </a:p>
                    <a:p>
                      <a:pPr marL="363538" lvl="0" indent="0">
                        <a:lnSpc>
                          <a:spcPct val="100000"/>
                        </a:lnSpc>
                        <a:spcBef>
                          <a:spcPts val="600"/>
                        </a:spcBef>
                        <a:spcAft>
                          <a:spcPts val="0"/>
                        </a:spcAft>
                        <a:buFont typeface="Calibri" panose="020F0502020204030204" pitchFamily="34" charset="0"/>
                        <a:buNone/>
                      </a:pPr>
                      <a:r>
                        <a:rPr lang="en-GB" sz="1600">
                          <a:effectLst/>
                        </a:rPr>
                        <a:t>- articulatory system for oral  language</a:t>
                      </a:r>
                    </a:p>
                    <a:p>
                      <a:pPr marL="363538" lvl="0" indent="0">
                        <a:lnSpc>
                          <a:spcPct val="100000"/>
                        </a:lnSpc>
                        <a:spcBef>
                          <a:spcPts val="600"/>
                        </a:spcBef>
                        <a:spcAft>
                          <a:spcPts val="0"/>
                        </a:spcAft>
                        <a:buFont typeface="Calibri" panose="020F0502020204030204" pitchFamily="34" charset="0"/>
                        <a:buNone/>
                      </a:pPr>
                      <a:r>
                        <a:rPr lang="en-GB" sz="1600">
                          <a:effectLst/>
                        </a:rPr>
                        <a:t>- hands for sign language</a:t>
                      </a:r>
                      <a:endParaRPr lang="fr-FR" sz="1600">
                        <a:effectLst/>
                      </a:endParaRPr>
                    </a:p>
                    <a:p>
                      <a:pPr marL="174625" lvl="0" indent="-174625">
                        <a:lnSpc>
                          <a:spcPct val="100000"/>
                        </a:lnSpc>
                        <a:spcBef>
                          <a:spcPts val="600"/>
                        </a:spcBef>
                        <a:spcAft>
                          <a:spcPts val="0"/>
                        </a:spcAft>
                        <a:buFont typeface="Arial" panose="020B0604020202020204" pitchFamily="34" charset="0"/>
                        <a:buChar char="•"/>
                      </a:pPr>
                      <a:r>
                        <a:rPr lang="en-GB" sz="1600">
                          <a:solidFill>
                            <a:schemeClr val="bg1">
                              <a:lumMod val="75000"/>
                            </a:schemeClr>
                          </a:solidFill>
                          <a:effectLst/>
                        </a:rPr>
                        <a:t>Rich and diversified lexical stock</a:t>
                      </a:r>
                      <a:endParaRPr lang="fr-FR" sz="1600">
                        <a:solidFill>
                          <a:schemeClr val="bg1">
                            <a:lumMod val="75000"/>
                          </a:schemeClr>
                        </a:solidFill>
                        <a:effectLst/>
                      </a:endParaRPr>
                    </a:p>
                    <a:p>
                      <a:pPr marL="174625" lvl="0" indent="-174625">
                        <a:lnSpc>
                          <a:spcPct val="100000"/>
                        </a:lnSpc>
                        <a:spcBef>
                          <a:spcPts val="600"/>
                        </a:spcBef>
                        <a:spcAft>
                          <a:spcPts val="0"/>
                        </a:spcAft>
                        <a:buFont typeface="Arial" panose="020B0604020202020204" pitchFamily="34" charset="0"/>
                        <a:buChar char="•"/>
                      </a:pPr>
                      <a:r>
                        <a:rPr lang="en-GB" sz="1600">
                          <a:solidFill>
                            <a:schemeClr val="bg1">
                              <a:lumMod val="75000"/>
                            </a:schemeClr>
                          </a:solidFill>
                          <a:effectLst/>
                        </a:rPr>
                        <a:t>Capacity to combine words into sentences</a:t>
                      </a:r>
                      <a:endParaRPr lang="fr-FR" sz="1600">
                        <a:solidFill>
                          <a:schemeClr val="bg1">
                            <a:lumMod val="75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a:spcBef>
                          <a:spcPts val="600"/>
                        </a:spcBef>
                      </a:pPr>
                      <a:r>
                        <a:rPr lang="en-GB" sz="1600" b="1" i="0" u="none" strike="noStrike" cap="none">
                          <a:solidFill>
                            <a:schemeClr val="dk1"/>
                          </a:solidFill>
                          <a:effectLst/>
                          <a:latin typeface="+mn-lt"/>
                          <a:ea typeface="+mn-ea"/>
                          <a:cs typeface="+mn-cs"/>
                          <a:sym typeface="Arial"/>
                        </a:rPr>
                        <a:t>Phonological level (the sounds)</a:t>
                      </a:r>
                      <a:endParaRPr lang="fr-FR" sz="1600" b="0" i="0" u="none" strike="noStrike" cap="none">
                        <a:solidFill>
                          <a:schemeClr val="dk1"/>
                        </a:solidFill>
                        <a:effectLst/>
                        <a:latin typeface="+mn-lt"/>
                        <a:ea typeface="+mn-ea"/>
                        <a:cs typeface="+mn-cs"/>
                        <a:sym typeface="Arial"/>
                      </a:endParaRPr>
                    </a:p>
                    <a:p>
                      <a:pPr marL="0" lvl="0" indent="174625">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Articulatory and co-articulatory difficulties (particularly most complex phonemes)</a:t>
                      </a:r>
                      <a:endParaRPr lang="fr-FR" sz="1600" b="0" i="0" u="none" strike="noStrike" cap="none">
                        <a:solidFill>
                          <a:schemeClr val="dk1"/>
                        </a:solidFill>
                        <a:effectLst/>
                        <a:latin typeface="+mn-lt"/>
                        <a:ea typeface="+mn-ea"/>
                        <a:cs typeface="+mn-cs"/>
                        <a:sym typeface="Arial"/>
                      </a:endParaRPr>
                    </a:p>
                    <a:p>
                      <a:pPr marL="0" lvl="0" indent="174625">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Slow and sometimes incomplete development of phonological inventory</a:t>
                      </a:r>
                      <a:endParaRPr lang="fr-FR" sz="1600" b="0" i="0" u="none" strike="noStrike" cap="none">
                        <a:solidFill>
                          <a:schemeClr val="dk1"/>
                        </a:solidFill>
                        <a:effectLst/>
                        <a:latin typeface="+mn-lt"/>
                        <a:ea typeface="+mn-ea"/>
                        <a:cs typeface="+mn-cs"/>
                        <a:sym typeface="Arial"/>
                      </a:endParaRPr>
                    </a:p>
                    <a:p>
                      <a:pPr marL="0" lvl="0" indent="174625">
                        <a:spcBef>
                          <a:spcPts val="600"/>
                        </a:spcBef>
                        <a:buFont typeface="Arial" panose="020B0604020202020204" pitchFamily="34" charset="0"/>
                        <a:buChar char="•"/>
                      </a:pPr>
                      <a:r>
                        <a:rPr lang="en-GB" sz="1600" b="0" i="0" u="none" strike="noStrike" cap="none">
                          <a:solidFill>
                            <a:schemeClr val="dk1"/>
                          </a:solidFill>
                          <a:effectLst/>
                          <a:latin typeface="+mn-lt"/>
                          <a:ea typeface="+mn-ea"/>
                          <a:cs typeface="+mn-cs"/>
                          <a:sym typeface="Arial"/>
                        </a:rPr>
                        <a:t>Fluency problems </a:t>
                      </a:r>
                    </a:p>
                    <a:p>
                      <a:pPr marL="363538" lvl="0" indent="0">
                        <a:spcBef>
                          <a:spcPts val="600"/>
                        </a:spcBef>
                        <a:buFont typeface="Arial" panose="020B0604020202020204" pitchFamily="34" charset="0"/>
                        <a:buNone/>
                      </a:pPr>
                      <a:r>
                        <a:rPr lang="en-GB" sz="1600" b="0" i="0" u="none" strike="noStrike" cap="none">
                          <a:solidFill>
                            <a:schemeClr val="dk1"/>
                          </a:solidFill>
                          <a:effectLst/>
                          <a:latin typeface="+mn-lt"/>
                          <a:ea typeface="+mn-ea"/>
                          <a:cs typeface="+mn-cs"/>
                          <a:sym typeface="Arial"/>
                        </a:rPr>
                        <a:t>➝ stuttering and/or stammering impacting the intelligibility</a:t>
                      </a:r>
                      <a:endParaRPr lang="fr-FR" sz="1600" b="0" i="0" u="none" strike="noStrike" cap="none">
                        <a:solidFill>
                          <a:schemeClr val="dk1"/>
                        </a:solidFill>
                        <a:effectLst/>
                        <a:latin typeface="+mn-lt"/>
                        <a:ea typeface="+mn-ea"/>
                        <a:cs typeface="+mn-cs"/>
                        <a:sym typeface="Arial"/>
                      </a:endParaRPr>
                    </a:p>
                  </a:txBody>
                  <a:tcPr marL="68580" marR="68580" marT="0" marB="0"/>
                </a:tc>
                <a:extLst>
                  <a:ext uri="{0D108BD9-81ED-4DB2-BD59-A6C34878D82A}">
                    <a16:rowId xmlns:a16="http://schemas.microsoft.com/office/drawing/2014/main" val="3132202161"/>
                  </a:ext>
                </a:extLst>
              </a:tr>
            </a:tbl>
          </a:graphicData>
        </a:graphic>
      </p:graphicFrame>
      <p:pic>
        <p:nvPicPr>
          <p:cNvPr id="7" name="Image 6">
            <a:extLst>
              <a:ext uri="{FF2B5EF4-FFF2-40B4-BE49-F238E27FC236}">
                <a16:creationId xmlns:a16="http://schemas.microsoft.com/office/drawing/2014/main" id="{696BDDD9-A148-4AC2-B2C7-933F3D40A54C}"/>
              </a:ext>
            </a:extLst>
          </p:cNvPr>
          <p:cNvPicPr>
            <a:picLocks noChangeAspect="1"/>
          </p:cNvPicPr>
          <p:nvPr/>
        </p:nvPicPr>
        <p:blipFill>
          <a:blip r:embed="rId5"/>
          <a:stretch>
            <a:fillRect/>
          </a:stretch>
        </p:blipFill>
        <p:spPr>
          <a:xfrm>
            <a:off x="940748" y="3671047"/>
            <a:ext cx="1860003" cy="1260000"/>
          </a:xfrm>
          <a:prstGeom prst="rect">
            <a:avLst/>
          </a:prstGeom>
        </p:spPr>
      </p:pic>
    </p:spTree>
    <p:extLst>
      <p:ext uri="{BB962C8B-B14F-4D97-AF65-F5344CB8AC3E}">
        <p14:creationId xmlns:p14="http://schemas.microsoft.com/office/powerpoint/2010/main" val="1237573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99E61F27-6C65-4877-84AD-53831B22E3E0}"/>
              </a:ext>
            </a:extLst>
          </p:cNvPr>
          <p:cNvGraphicFramePr>
            <a:graphicFrameLocks noGrp="1"/>
          </p:cNvGraphicFramePr>
          <p:nvPr>
            <p:extLst>
              <p:ext uri="{D42A27DB-BD31-4B8C-83A1-F6EECF244321}">
                <p14:modId xmlns:p14="http://schemas.microsoft.com/office/powerpoint/2010/main" val="1947163730"/>
              </p:ext>
            </p:extLst>
          </p:nvPr>
        </p:nvGraphicFramePr>
        <p:xfrm>
          <a:off x="731253" y="1631080"/>
          <a:ext cx="10925757" cy="4524812"/>
        </p:xfrm>
        <a:graphic>
          <a:graphicData uri="http://schemas.openxmlformats.org/drawingml/2006/table">
            <a:tbl>
              <a:tblPr firstRow="1" bandRow="1">
                <a:tableStyleId>{00A15C55-8517-42AA-B614-E9B94910E393}</a:tableStyleId>
              </a:tblPr>
              <a:tblGrid>
                <a:gridCol w="2292745">
                  <a:extLst>
                    <a:ext uri="{9D8B030D-6E8A-4147-A177-3AD203B41FA5}">
                      <a16:colId xmlns:a16="http://schemas.microsoft.com/office/drawing/2014/main" val="306437988"/>
                    </a:ext>
                  </a:extLst>
                </a:gridCol>
                <a:gridCol w="3697941">
                  <a:extLst>
                    <a:ext uri="{9D8B030D-6E8A-4147-A177-3AD203B41FA5}">
                      <a16:colId xmlns:a16="http://schemas.microsoft.com/office/drawing/2014/main" val="1837694105"/>
                    </a:ext>
                  </a:extLst>
                </a:gridCol>
                <a:gridCol w="4935071">
                  <a:extLst>
                    <a:ext uri="{9D8B030D-6E8A-4147-A177-3AD203B41FA5}">
                      <a16:colId xmlns:a16="http://schemas.microsoft.com/office/drawing/2014/main" val="93611670"/>
                    </a:ext>
                  </a:extLst>
                </a:gridCol>
              </a:tblGrid>
              <a:tr h="738823">
                <a:tc>
                  <a:txBody>
                    <a:bodyPr/>
                    <a:lstStyle/>
                    <a:p>
                      <a:pPr algn="ctr">
                        <a:lnSpc>
                          <a:spcPct val="115000"/>
                        </a:lnSpc>
                        <a:spcBef>
                          <a:spcPts val="600"/>
                        </a:spcBef>
                        <a:spcAft>
                          <a:spcPts val="0"/>
                        </a:spcAft>
                      </a:pPr>
                      <a:r>
                        <a:rPr lang="en-GB" sz="1800">
                          <a:effectLst/>
                        </a:rPr>
                        <a:t>Function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Requirement</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Potential problems in IDD</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lnSpc>
                          <a:spcPct val="115000"/>
                        </a:lnSpc>
                        <a:spcBef>
                          <a:spcPts val="600"/>
                        </a:spcBef>
                        <a:spcAft>
                          <a:spcPts val="0"/>
                        </a:spcAft>
                      </a:pPr>
                      <a:r>
                        <a:rPr lang="en-GB" sz="1600" b="1">
                          <a:effectLst/>
                        </a:rPr>
                        <a:t>The transmitter</a:t>
                      </a:r>
                      <a:endParaRPr lang="fr-FR" sz="1600" b="1">
                        <a:effectLst/>
                      </a:endParaRPr>
                    </a:p>
                    <a:p>
                      <a:pPr algn="ctr">
                        <a:lnSpc>
                          <a:spcPct val="115000"/>
                        </a:lnSpc>
                        <a:spcBef>
                          <a:spcPts val="600"/>
                        </a:spcBef>
                        <a:spcAft>
                          <a:spcPts val="0"/>
                        </a:spcAft>
                      </a:pPr>
                      <a:r>
                        <a:rPr lang="en-GB" sz="1600" b="1">
                          <a:effectLst/>
                        </a:rPr>
                        <a:t>Expressive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174625" lvl="0" indent="-174625">
                        <a:lnSpc>
                          <a:spcPct val="100000"/>
                        </a:lnSpc>
                        <a:spcBef>
                          <a:spcPts val="600"/>
                        </a:spcBef>
                        <a:spcAft>
                          <a:spcPts val="0"/>
                        </a:spcAft>
                        <a:buFont typeface="Arial" panose="020B0604020202020204" pitchFamily="34" charset="0"/>
                        <a:buChar char="•"/>
                      </a:pPr>
                      <a:r>
                        <a:rPr lang="en-GB" sz="1600">
                          <a:solidFill>
                            <a:schemeClr val="bg1">
                              <a:lumMod val="75000"/>
                            </a:schemeClr>
                          </a:solidFill>
                          <a:effectLst/>
                        </a:rPr>
                        <a:t>Integrity of motor systems :</a:t>
                      </a:r>
                    </a:p>
                    <a:p>
                      <a:pPr marL="363538" lvl="0" indent="0">
                        <a:lnSpc>
                          <a:spcPct val="100000"/>
                        </a:lnSpc>
                        <a:spcBef>
                          <a:spcPts val="600"/>
                        </a:spcBef>
                        <a:spcAft>
                          <a:spcPts val="0"/>
                        </a:spcAft>
                        <a:buFont typeface="Calibri" panose="020F0502020204030204" pitchFamily="34" charset="0"/>
                        <a:buNone/>
                      </a:pPr>
                      <a:r>
                        <a:rPr lang="en-GB" sz="1600">
                          <a:solidFill>
                            <a:schemeClr val="bg1">
                              <a:lumMod val="75000"/>
                            </a:schemeClr>
                          </a:solidFill>
                          <a:effectLst/>
                        </a:rPr>
                        <a:t>- articulatory system for oral  language</a:t>
                      </a:r>
                    </a:p>
                    <a:p>
                      <a:pPr marL="363538" lvl="0" indent="0">
                        <a:lnSpc>
                          <a:spcPct val="100000"/>
                        </a:lnSpc>
                        <a:spcBef>
                          <a:spcPts val="600"/>
                        </a:spcBef>
                        <a:spcAft>
                          <a:spcPts val="0"/>
                        </a:spcAft>
                        <a:buFont typeface="Calibri" panose="020F0502020204030204" pitchFamily="34" charset="0"/>
                        <a:buNone/>
                      </a:pPr>
                      <a:r>
                        <a:rPr lang="en-GB" sz="1600">
                          <a:solidFill>
                            <a:schemeClr val="bg1">
                              <a:lumMod val="75000"/>
                            </a:schemeClr>
                          </a:solidFill>
                          <a:effectLst/>
                        </a:rPr>
                        <a:t>- hands for sign language</a:t>
                      </a:r>
                      <a:endParaRPr lang="fr-FR" sz="1600">
                        <a:solidFill>
                          <a:schemeClr val="bg1">
                            <a:lumMod val="75000"/>
                          </a:schemeClr>
                        </a:solidFill>
                        <a:effectLst/>
                      </a:endParaRPr>
                    </a:p>
                    <a:p>
                      <a:pPr marL="174625" lvl="0" indent="-174625">
                        <a:lnSpc>
                          <a:spcPct val="100000"/>
                        </a:lnSpc>
                        <a:spcBef>
                          <a:spcPts val="600"/>
                        </a:spcBef>
                        <a:spcAft>
                          <a:spcPts val="0"/>
                        </a:spcAft>
                        <a:buFont typeface="Arial" panose="020B0604020202020204" pitchFamily="34" charset="0"/>
                        <a:buChar char="•"/>
                      </a:pPr>
                      <a:r>
                        <a:rPr lang="en-GB" sz="1600">
                          <a:effectLst/>
                        </a:rPr>
                        <a:t>Rich and diversified lexical stock</a:t>
                      </a:r>
                      <a:endParaRPr lang="fr-FR" sz="1600">
                        <a:effectLst/>
                      </a:endParaRPr>
                    </a:p>
                    <a:p>
                      <a:pPr marL="174625" lvl="0" indent="-174625">
                        <a:lnSpc>
                          <a:spcPct val="100000"/>
                        </a:lnSpc>
                        <a:spcBef>
                          <a:spcPts val="600"/>
                        </a:spcBef>
                        <a:spcAft>
                          <a:spcPts val="0"/>
                        </a:spcAft>
                        <a:buFont typeface="Arial" panose="020B0604020202020204" pitchFamily="34" charset="0"/>
                        <a:buChar char="•"/>
                      </a:pPr>
                      <a:r>
                        <a:rPr lang="en-GB" sz="1600">
                          <a:effectLst/>
                        </a:rPr>
                        <a:t>Capacity to combine words into sentences</a:t>
                      </a:r>
                      <a:endParaRPr lang="fr-FR" sz="16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a:lnSpc>
                          <a:spcPct val="115000"/>
                        </a:lnSpc>
                        <a:spcBef>
                          <a:spcPts val="600"/>
                        </a:spcBef>
                        <a:spcAft>
                          <a:spcPts val="0"/>
                        </a:spcAft>
                      </a:pPr>
                      <a:r>
                        <a:rPr lang="en-GB" sz="1600" b="1">
                          <a:effectLst/>
                          <a:latin typeface="+mn-lt"/>
                          <a:ea typeface="Calibri" panose="020F0502020204030204" pitchFamily="34" charset="0"/>
                          <a:cs typeface="Times New Roman" panose="02020603050405020304" pitchFamily="18" charset="0"/>
                        </a:rPr>
                        <a:t>Lexical level (the words)</a:t>
                      </a:r>
                      <a:endParaRPr lang="fr-FR" sz="1600" b="1">
                        <a:effectLst/>
                        <a:latin typeface="+mn-lt"/>
                        <a:ea typeface="Calibri" panose="020F0502020204030204" pitchFamily="34" charset="0"/>
                        <a:cs typeface="Times New Roman" panose="02020603050405020304" pitchFamily="18" charset="0"/>
                      </a:endParaRPr>
                    </a:p>
                    <a:p>
                      <a:pPr marL="0" lvl="0" indent="0">
                        <a:lnSpc>
                          <a:spcPct val="115000"/>
                        </a:lnSpc>
                        <a:spcBef>
                          <a:spcPts val="600"/>
                        </a:spcBef>
                        <a:spcAft>
                          <a:spcPts val="0"/>
                        </a:spcAft>
                        <a:buFont typeface="Arial" panose="020B0604020202020204" pitchFamily="34" charset="0"/>
                        <a:buNone/>
                      </a:pPr>
                      <a:r>
                        <a:rPr lang="en-GB" sz="1600" b="0">
                          <a:effectLst/>
                          <a:latin typeface="+mn-lt"/>
                          <a:ea typeface="Times New Roman" panose="02020603050405020304" pitchFamily="18" charset="0"/>
                          <a:cs typeface="Times New Roman" panose="02020603050405020304" pitchFamily="18" charset="0"/>
                        </a:rPr>
                        <a:t>Vocabulary reduced </a:t>
                      </a:r>
                    </a:p>
                    <a:p>
                      <a:pPr marL="285750" lvl="1"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number of words </a:t>
                      </a:r>
                    </a:p>
                    <a:p>
                      <a:pPr marL="285750" lvl="1"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semantic features associates with these words</a:t>
                      </a:r>
                      <a:endParaRPr lang="fr-FR" sz="1600" b="0">
                        <a:effectLst/>
                        <a:latin typeface="+mn-lt"/>
                        <a:ea typeface="Times New Roman" panose="02020603050405020304" pitchFamily="18" charset="0"/>
                        <a:cs typeface="Times New Roman" panose="02020603050405020304" pitchFamily="18" charset="0"/>
                      </a:endParaRPr>
                    </a:p>
                    <a:p>
                      <a:pPr marL="50800">
                        <a:lnSpc>
                          <a:spcPct val="115000"/>
                        </a:lnSpc>
                        <a:spcBef>
                          <a:spcPts val="600"/>
                        </a:spcBef>
                        <a:spcAft>
                          <a:spcPts val="0"/>
                        </a:spcAft>
                      </a:pPr>
                      <a:r>
                        <a:rPr lang="en-GB" sz="1600" b="1">
                          <a:effectLst/>
                          <a:latin typeface="+mn-lt"/>
                          <a:ea typeface="Calibri" panose="020F0502020204030204" pitchFamily="34" charset="0"/>
                          <a:cs typeface="Times New Roman" panose="02020603050405020304" pitchFamily="18" charset="0"/>
                        </a:rPr>
                        <a:t>Morphosyntactic level (the sentences)</a:t>
                      </a:r>
                      <a:endParaRPr lang="fr-FR" sz="1600" b="1">
                        <a:effectLst/>
                        <a:latin typeface="+mn-lt"/>
                        <a:ea typeface="Calibri" panose="020F0502020204030204" pitchFamily="34" charset="0"/>
                        <a:cs typeface="Times New Roman" panose="02020603050405020304" pitchFamily="18" charset="0"/>
                      </a:endParaRPr>
                    </a:p>
                    <a:p>
                      <a:pPr marL="0" lvl="0" indent="0">
                        <a:lnSpc>
                          <a:spcPct val="115000"/>
                        </a:lnSpc>
                        <a:spcBef>
                          <a:spcPts val="600"/>
                        </a:spcBef>
                        <a:spcAft>
                          <a:spcPts val="0"/>
                        </a:spcAft>
                        <a:buFont typeface="Calibri" panose="020F0502020204030204" pitchFamily="34" charset="0"/>
                        <a:buNone/>
                      </a:pPr>
                      <a:r>
                        <a:rPr lang="en-GB" sz="1600" b="0">
                          <a:effectLst/>
                          <a:latin typeface="+mn-lt"/>
                          <a:ea typeface="Times New Roman" panose="02020603050405020304" pitchFamily="18" charset="0"/>
                          <a:cs typeface="Times New Roman" panose="02020603050405020304" pitchFamily="18" charset="0"/>
                        </a:rPr>
                        <a:t>Difficulties with complex morphosyntactic structure </a:t>
                      </a:r>
                    </a:p>
                    <a:p>
                      <a:pPr marL="285750" lvl="0"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tense and person markings on verbs</a:t>
                      </a:r>
                    </a:p>
                    <a:p>
                      <a:pPr marL="285750" lvl="0" indent="-17463">
                        <a:lnSpc>
                          <a:spcPct val="115000"/>
                        </a:lnSpc>
                        <a:spcBef>
                          <a:spcPts val="600"/>
                        </a:spcBef>
                        <a:spcAft>
                          <a:spcPts val="0"/>
                        </a:spcAft>
                        <a:buFont typeface="Arial" panose="020B0604020202020204" pitchFamily="34" charset="0"/>
                        <a:buChar char="•"/>
                      </a:pPr>
                      <a:r>
                        <a:rPr lang="en-GB" sz="1600" b="0">
                          <a:effectLst/>
                          <a:latin typeface="+mn-lt"/>
                          <a:ea typeface="Times New Roman" panose="02020603050405020304" pitchFamily="18" charset="0"/>
                          <a:cs typeface="Times New Roman" panose="02020603050405020304" pitchFamily="18" charset="0"/>
                        </a:rPr>
                        <a:t> use of determiners</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pic>
        <p:nvPicPr>
          <p:cNvPr id="7" name="Image 6">
            <a:extLst>
              <a:ext uri="{FF2B5EF4-FFF2-40B4-BE49-F238E27FC236}">
                <a16:creationId xmlns:a16="http://schemas.microsoft.com/office/drawing/2014/main" id="{696BDDD9-A148-4AC2-B2C7-933F3D40A54C}"/>
              </a:ext>
            </a:extLst>
          </p:cNvPr>
          <p:cNvPicPr>
            <a:picLocks noChangeAspect="1"/>
          </p:cNvPicPr>
          <p:nvPr/>
        </p:nvPicPr>
        <p:blipFill>
          <a:blip r:embed="rId5"/>
          <a:stretch>
            <a:fillRect/>
          </a:stretch>
        </p:blipFill>
        <p:spPr>
          <a:xfrm>
            <a:off x="940748" y="3738283"/>
            <a:ext cx="1860003" cy="1260000"/>
          </a:xfrm>
          <a:prstGeom prst="rect">
            <a:avLst/>
          </a:prstGeom>
        </p:spPr>
      </p:pic>
    </p:spTree>
    <p:extLst>
      <p:ext uri="{BB962C8B-B14F-4D97-AF65-F5344CB8AC3E}">
        <p14:creationId xmlns:p14="http://schemas.microsoft.com/office/powerpoint/2010/main" val="3777255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1F4171E4-1468-4DDF-6F48-219B4E03A18D}"/>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EA55E71E-F15D-E84F-20DD-FB3A1525D03E}"/>
              </a:ext>
            </a:extLst>
          </p:cNvPr>
          <p:cNvPicPr preferRelativeResize="0">
            <a:picLocks noGrp="1" noChangeAspect="1"/>
          </p:cNvPicPr>
          <p:nvPr>
            <p:ph type="body" idx="1"/>
          </p:nvPr>
        </p:nvPicPr>
        <p:blipFill rotWithShape="1">
          <a:blip r:embed="rId3">
            <a:alphaModFix/>
          </a:blip>
          <a:stretch/>
        </p:blipFill>
        <p:spPr>
          <a:xfrm>
            <a:off x="10012497" y="338390"/>
            <a:ext cx="1992853" cy="1116000"/>
          </a:xfrm>
          <a:prstGeom prst="rect">
            <a:avLst/>
          </a:prstGeom>
          <a:noFill/>
          <a:ln>
            <a:noFill/>
          </a:ln>
        </p:spPr>
      </p:pic>
      <p:sp>
        <p:nvSpPr>
          <p:cNvPr id="113" name="Google Shape;113;p2">
            <a:extLst>
              <a:ext uri="{FF2B5EF4-FFF2-40B4-BE49-F238E27FC236}">
                <a16:creationId xmlns:a16="http://schemas.microsoft.com/office/drawing/2014/main" id="{688B0230-B976-E5DB-055C-BAF60EE5472C}"/>
              </a:ext>
            </a:extLst>
          </p:cNvP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a:extLst>
              <a:ext uri="{FF2B5EF4-FFF2-40B4-BE49-F238E27FC236}">
                <a16:creationId xmlns:a16="http://schemas.microsoft.com/office/drawing/2014/main" id="{D8808C60-5254-944D-3493-8866636B0A38}"/>
              </a:ext>
            </a:extLst>
          </p:cNvPr>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2" name="Google Shape;112;p2" descr="A group of people with a infinity symbol&#10;&#10;Description automatically generated">
            <a:extLst>
              <a:ext uri="{FF2B5EF4-FFF2-40B4-BE49-F238E27FC236}">
                <a16:creationId xmlns:a16="http://schemas.microsoft.com/office/drawing/2014/main" id="{B79C6A84-6B9F-098D-9A71-A4374A819FA9}"/>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graphicFrame>
        <p:nvGraphicFramePr>
          <p:cNvPr id="4" name="Tableau 3">
            <a:extLst>
              <a:ext uri="{FF2B5EF4-FFF2-40B4-BE49-F238E27FC236}">
                <a16:creationId xmlns:a16="http://schemas.microsoft.com/office/drawing/2014/main" id="{E8329ABD-5FD2-93CE-D496-B83EE9836B91}"/>
              </a:ext>
            </a:extLst>
          </p:cNvPr>
          <p:cNvGraphicFramePr>
            <a:graphicFrameLocks noGrp="1"/>
          </p:cNvGraphicFramePr>
          <p:nvPr>
            <p:extLst>
              <p:ext uri="{D42A27DB-BD31-4B8C-83A1-F6EECF244321}">
                <p14:modId xmlns:p14="http://schemas.microsoft.com/office/powerpoint/2010/main" val="202369537"/>
              </p:ext>
            </p:extLst>
          </p:nvPr>
        </p:nvGraphicFramePr>
        <p:xfrm>
          <a:off x="731253" y="1631080"/>
          <a:ext cx="9733547" cy="4524812"/>
        </p:xfrm>
        <a:graphic>
          <a:graphicData uri="http://schemas.openxmlformats.org/drawingml/2006/table">
            <a:tbl>
              <a:tblPr firstRow="1" bandRow="1">
                <a:tableStyleId>{7DF18680-E054-41AD-8BC1-D1AEF772440D}</a:tableStyleId>
              </a:tblPr>
              <a:tblGrid>
                <a:gridCol w="3626559">
                  <a:extLst>
                    <a:ext uri="{9D8B030D-6E8A-4147-A177-3AD203B41FA5}">
                      <a16:colId xmlns:a16="http://schemas.microsoft.com/office/drawing/2014/main" val="306437988"/>
                    </a:ext>
                  </a:extLst>
                </a:gridCol>
                <a:gridCol w="6106988">
                  <a:extLst>
                    <a:ext uri="{9D8B030D-6E8A-4147-A177-3AD203B41FA5}">
                      <a16:colId xmlns:a16="http://schemas.microsoft.com/office/drawing/2014/main" val="1837694105"/>
                    </a:ext>
                  </a:extLst>
                </a:gridCol>
              </a:tblGrid>
              <a:tr h="738823">
                <a:tc>
                  <a:txBody>
                    <a:bodyPr/>
                    <a:lstStyle/>
                    <a:p>
                      <a:pPr algn="ctr">
                        <a:lnSpc>
                          <a:spcPct val="115000"/>
                        </a:lnSpc>
                        <a:spcBef>
                          <a:spcPts val="600"/>
                        </a:spcBef>
                        <a:spcAft>
                          <a:spcPts val="0"/>
                        </a:spcAft>
                      </a:pPr>
                      <a:r>
                        <a:rPr lang="en-GB" sz="1800">
                          <a:effectLst/>
                        </a:rPr>
                        <a:t>Function</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15000"/>
                        </a:lnSpc>
                        <a:spcBef>
                          <a:spcPts val="600"/>
                        </a:spcBef>
                        <a:spcAft>
                          <a:spcPts val="0"/>
                        </a:spcAft>
                      </a:pPr>
                      <a:r>
                        <a:rPr lang="en-GB" sz="1800">
                          <a:effectLst/>
                        </a:rPr>
                        <a:t>Requirement</a:t>
                      </a:r>
                      <a:endParaRPr lang="fr-FR" sz="18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64604991"/>
                  </a:ext>
                </a:extLst>
              </a:tr>
              <a:tr h="3785989">
                <a:tc>
                  <a:txBody>
                    <a:bodyPr/>
                    <a:lstStyle/>
                    <a:p>
                      <a:pPr algn="ctr">
                        <a:lnSpc>
                          <a:spcPct val="115000"/>
                        </a:lnSpc>
                        <a:spcBef>
                          <a:spcPts val="600"/>
                        </a:spcBef>
                        <a:spcAft>
                          <a:spcPts val="0"/>
                        </a:spcAft>
                      </a:pPr>
                      <a:r>
                        <a:rPr lang="en-GB" sz="1600" b="1">
                          <a:effectLst/>
                        </a:rPr>
                        <a:t>The receiver</a:t>
                      </a:r>
                      <a:endParaRPr lang="fr-FR" sz="1600" b="1">
                        <a:effectLst/>
                      </a:endParaRPr>
                    </a:p>
                    <a:p>
                      <a:pPr algn="ctr">
                        <a:lnSpc>
                          <a:spcPct val="115000"/>
                        </a:lnSpc>
                        <a:spcBef>
                          <a:spcPts val="600"/>
                        </a:spcBef>
                        <a:spcAft>
                          <a:spcPts val="0"/>
                        </a:spcAft>
                      </a:pPr>
                      <a:r>
                        <a:rPr lang="en-GB" sz="1600" b="1">
                          <a:effectLst/>
                        </a:rPr>
                        <a:t>Conative function</a:t>
                      </a:r>
                      <a:endParaRPr lang="fr-FR" sz="1600" b="1">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174625">
                        <a:spcBef>
                          <a:spcPts val="600"/>
                        </a:spcBef>
                        <a:buFont typeface="Arial" panose="020B0604020202020204" pitchFamily="34" charset="0"/>
                        <a:buChar char="•"/>
                      </a:pPr>
                      <a:r>
                        <a:rPr lang="en-GB" sz="1600" u="none" strike="noStrike" cap="none">
                          <a:effectLst/>
                          <a:sym typeface="Arial"/>
                        </a:rPr>
                        <a:t>Integrity of the sensory systems:</a:t>
                      </a:r>
                    </a:p>
                    <a:p>
                      <a:pPr marL="0" lvl="0" indent="174625">
                        <a:spcBef>
                          <a:spcPts val="600"/>
                        </a:spcBef>
                        <a:buFont typeface="Arial" panose="020B0604020202020204" pitchFamily="34" charset="0"/>
                        <a:buNone/>
                      </a:pPr>
                      <a:r>
                        <a:rPr lang="en-GB" sz="1600" u="none" strike="noStrike" cap="none">
                          <a:effectLst/>
                          <a:sym typeface="Arial"/>
                        </a:rPr>
                        <a:t>hearing (oral language)</a:t>
                      </a:r>
                    </a:p>
                    <a:p>
                      <a:pPr marL="0" lvl="0" indent="174625">
                        <a:spcBef>
                          <a:spcPts val="600"/>
                        </a:spcBef>
                        <a:buFont typeface="Arial" panose="020B0604020202020204" pitchFamily="34" charset="0"/>
                        <a:buNone/>
                      </a:pPr>
                      <a:r>
                        <a:rPr lang="en-GB" sz="1600" u="none" strike="noStrike" cap="none">
                          <a:effectLst/>
                          <a:sym typeface="Arial"/>
                        </a:rPr>
                        <a:t>sight (communication systems based on pictograms) </a:t>
                      </a:r>
                    </a:p>
                    <a:p>
                      <a:pPr marL="0" lvl="0" indent="174625">
                        <a:spcBef>
                          <a:spcPts val="600"/>
                        </a:spcBef>
                        <a:buFont typeface="Arial" panose="020B0604020202020204" pitchFamily="34" charset="0"/>
                        <a:buNone/>
                      </a:pPr>
                      <a:r>
                        <a:rPr lang="en-GB" sz="1600" u="none" strike="noStrike" cap="none">
                          <a:effectLst/>
                          <a:sym typeface="Arial"/>
                        </a:rPr>
                        <a:t>touch (use of Braille)</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Rich and diversified lexical stock</a:t>
                      </a:r>
                      <a:endParaRPr lang="fr-FR" sz="1600" u="none" strike="noStrike" cap="none">
                        <a:effectLst/>
                        <a:sym typeface="Arial"/>
                      </a:endParaRPr>
                    </a:p>
                    <a:p>
                      <a:pPr marL="174625" lvl="0" indent="-174625">
                        <a:spcBef>
                          <a:spcPts val="600"/>
                        </a:spcBef>
                        <a:buFont typeface="Arial" panose="020B0604020202020204" pitchFamily="34" charset="0"/>
                        <a:buChar char="•"/>
                      </a:pPr>
                      <a:r>
                        <a:rPr lang="en-GB" sz="1600" u="none" strike="noStrike" cap="none">
                          <a:effectLst/>
                          <a:sym typeface="Arial"/>
                        </a:rPr>
                        <a:t>Capacity to understand simple and complex sentences</a:t>
                      </a:r>
                      <a:endParaRPr lang="fr-FR" sz="1600" u="none" strike="noStrike" cap="none">
                        <a:effectLst/>
                        <a:sym typeface="Arial"/>
                      </a:endParaRPr>
                    </a:p>
                    <a:p>
                      <a:pPr marL="174625" indent="-174625">
                        <a:spcBef>
                          <a:spcPts val="600"/>
                        </a:spcBef>
                        <a:buFont typeface="Arial" panose="020B0604020202020204" pitchFamily="34" charset="0"/>
                        <a:buChar char="•"/>
                      </a:pPr>
                      <a:r>
                        <a:rPr lang="en-GB" sz="1600" u="none" strike="noStrike" cap="none">
                          <a:effectLst/>
                          <a:sym typeface="Arial"/>
                        </a:rPr>
                        <a:t>Ability to decode facial expression and intonations </a:t>
                      </a:r>
                    </a:p>
                    <a:p>
                      <a:pPr marL="0" indent="174625">
                        <a:spcBef>
                          <a:spcPts val="600"/>
                        </a:spcBef>
                        <a:buFont typeface="Arial" panose="020B0604020202020204" pitchFamily="34" charset="0"/>
                        <a:buNone/>
                      </a:pPr>
                      <a:r>
                        <a:rPr lang="en-GB" sz="1600" u="none" strike="noStrike" cap="none">
                          <a:effectLst/>
                          <a:sym typeface="Arial"/>
                        </a:rPr>
                        <a:t>➝ identifying and understanding emotions</a:t>
                      </a:r>
                      <a:endParaRPr lang="fr-FR" sz="1600" b="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2202161"/>
                  </a:ext>
                </a:extLst>
              </a:tr>
            </a:tbl>
          </a:graphicData>
        </a:graphic>
      </p:graphicFrame>
      <p:sp>
        <p:nvSpPr>
          <p:cNvPr id="21" name="Rectangle 20">
            <a:extLst>
              <a:ext uri="{FF2B5EF4-FFF2-40B4-BE49-F238E27FC236}">
                <a16:creationId xmlns:a16="http://schemas.microsoft.com/office/drawing/2014/main" id="{1A098594-6384-6E97-4676-169073E61D9D}"/>
              </a:ext>
            </a:extLst>
          </p:cNvPr>
          <p:cNvSpPr/>
          <p:nvPr/>
        </p:nvSpPr>
        <p:spPr>
          <a:xfrm>
            <a:off x="2150462" y="486977"/>
            <a:ext cx="7063152" cy="658770"/>
          </a:xfrm>
          <a:prstGeom prst="rect">
            <a:avLst/>
          </a:prstGeom>
        </p:spPr>
        <p:txBody>
          <a:bodyPr wrap="none">
            <a:spAutoFit/>
          </a:bodyPr>
          <a:lstStyle/>
          <a:p>
            <a:pPr algn="just">
              <a:lnSpc>
                <a:spcPct val="150000"/>
              </a:lnSpc>
              <a:buClr>
                <a:srgbClr val="674EA7"/>
              </a:buClr>
              <a:buSzPts val="4000"/>
            </a:pPr>
            <a:r>
              <a:rPr lang="en-US" sz="2800">
                <a:solidFill>
                  <a:schemeClr val="dk1"/>
                </a:solidFill>
              </a:rPr>
              <a:t>3.2 The role of receiver – Conative function</a:t>
            </a:r>
          </a:p>
        </p:txBody>
      </p:sp>
      <p:pic>
        <p:nvPicPr>
          <p:cNvPr id="9" name="Image 8">
            <a:extLst>
              <a:ext uri="{FF2B5EF4-FFF2-40B4-BE49-F238E27FC236}">
                <a16:creationId xmlns:a16="http://schemas.microsoft.com/office/drawing/2014/main" id="{DEB3879F-628B-1F9A-AB46-68E60E21425F}"/>
              </a:ext>
            </a:extLst>
          </p:cNvPr>
          <p:cNvPicPr>
            <a:picLocks noChangeAspect="1"/>
          </p:cNvPicPr>
          <p:nvPr/>
        </p:nvPicPr>
        <p:blipFill>
          <a:blip r:embed="rId5"/>
          <a:stretch>
            <a:fillRect/>
          </a:stretch>
        </p:blipFill>
        <p:spPr>
          <a:xfrm>
            <a:off x="1714500" y="3429000"/>
            <a:ext cx="1305940" cy="1692000"/>
          </a:xfrm>
          <a:prstGeom prst="rect">
            <a:avLst/>
          </a:prstGeom>
        </p:spPr>
      </p:pic>
    </p:spTree>
    <p:extLst>
      <p:ext uri="{BB962C8B-B14F-4D97-AF65-F5344CB8AC3E}">
        <p14:creationId xmlns:p14="http://schemas.microsoft.com/office/powerpoint/2010/main" val="283903433"/>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157D3C-D3D9-4CA3-AC69-172889BC2147}">
  <ds:schemaRefs>
    <ds:schemaRef ds:uri="7a866126-7c09-4654-844e-0d48a974f41d"/>
    <ds:schemaRef ds:uri="833f7f52-ca37-4ad5-a460-7ba203df28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52B3263-EF49-4234-9689-D9203774EBA0}">
  <ds:schemaRefs>
    <ds:schemaRef ds:uri="http://purl.org/dc/terms/"/>
    <ds:schemaRef ds:uri="http://purl.org/dc/dcmitype/"/>
    <ds:schemaRef ds:uri="http://purl.org/dc/elements/1.1/"/>
    <ds:schemaRef ds:uri="http://schemas.microsoft.com/office/2006/documentManagement/types"/>
    <ds:schemaRef ds:uri="http://www.w3.org/XML/1998/namespace"/>
    <ds:schemaRef ds:uri="833f7f52-ca37-4ad5-a460-7ba203df2864"/>
    <ds:schemaRef ds:uri="http://schemas.microsoft.com/office/2006/metadata/properties"/>
    <ds:schemaRef ds:uri="http://schemas.microsoft.com/office/infopath/2007/PartnerControls"/>
    <ds:schemaRef ds:uri="http://schemas.openxmlformats.org/package/2006/metadata/core-properties"/>
    <ds:schemaRef ds:uri="7a866126-7c09-4654-844e-0d48a974f41d"/>
  </ds:schemaRefs>
</ds:datastoreItem>
</file>

<file path=customXml/itemProps3.xml><?xml version="1.0" encoding="utf-8"?>
<ds:datastoreItem xmlns:ds="http://schemas.openxmlformats.org/officeDocument/2006/customXml" ds:itemID="{F6EE3F76-5F07-4A06-AB32-E189D240DE7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5074</Words>
  <Application>Microsoft Office PowerPoint</Application>
  <PresentationFormat>Grand écran</PresentationFormat>
  <Paragraphs>486</Paragraphs>
  <Slides>23</Slides>
  <Notes>23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23</vt:i4>
      </vt:variant>
    </vt:vector>
  </HeadingPairs>
  <TitlesOfParts>
    <vt:vector size="28" baseType="lpstr">
      <vt:lpstr>Arial</vt:lpstr>
      <vt:lpstr>Calibri</vt:lpstr>
      <vt:lpstr>Segoe UI Symbol</vt:lpstr>
      <vt:lpstr>Times New Roman</vt:lpstr>
      <vt:lpstr>AdornVTI</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6</cp:revision>
  <dcterms:created xsi:type="dcterms:W3CDTF">2023-11-23T08:37:25Z</dcterms:created>
  <dcterms:modified xsi:type="dcterms:W3CDTF">2024-11-28T10:08:28Z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