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4"/>
  </p:sldMasterIdLst>
  <p:notesMasterIdLst>
    <p:notesMasterId r:id="rId15"/>
  </p:notesMasterIdLst>
  <p:sldIdLst>
    <p:sldId id="256" r:id="rId5"/>
    <p:sldId id="308" r:id="rId6"/>
    <p:sldId id="261" r:id="rId7"/>
    <p:sldId id="263" r:id="rId8"/>
    <p:sldId id="295" r:id="rId9"/>
    <p:sldId id="287" r:id="rId10"/>
    <p:sldId id="305" r:id="rId11"/>
    <p:sldId id="306" r:id="rId12"/>
    <p:sldId id="307" r:id="rId13"/>
    <p:sldId id="304" r:id="rId1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Section par défaut" id="{5C8A68AD-58F7-45B9-8596-745488C5561C}">
          <p14:sldIdLst>
            <p14:sldId id="256"/>
            <p14:sldId id="308"/>
            <p14:sldId id="261"/>
            <p14:sldId id="263"/>
          </p14:sldIdLst>
        </p14:section>
        <p14:section name="Section sans titre" id="{3BF96D62-0261-4BD7-9F14-3FBCCEE910C5}">
          <p14:sldIdLst>
            <p14:sldId id="295"/>
            <p14:sldId id="287"/>
            <p14:sldId id="305"/>
            <p14:sldId id="306"/>
            <p14:sldId id="307"/>
            <p14:sldId id="304"/>
          </p14:sldIdLst>
        </p14:section>
      </p14:sectionLst>
    </p:ex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1" roundtripDataSignature="AMtx7mgSpZHKFx2Csd60+kbM13+OyBKVu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4C55"/>
    <a:srgbClr val="346A8C"/>
    <a:srgbClr val="4184AD"/>
    <a:srgbClr val="5597BF"/>
    <a:srgbClr val="0B6F6F"/>
    <a:srgbClr val="468FA0"/>
    <a:srgbClr val="4F7CC5"/>
    <a:srgbClr val="60B484"/>
    <a:srgbClr val="235B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6E7AFF8-CC46-4A05-AB9A-CAA3B6CE297A}" v="2" dt="2024-11-28T10:20:17.3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ABFCF23-3B69-468F-B69F-88F6DE6A72F2}" styleName="Style moyen 1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2DE63D5-997A-4646-A377-4702673A728D}" styleName="Style léger 2 - Accentuation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AF606853-7671-496A-8E4F-DF71F8EC918B}" styleName="Style foncé 1 - Accentuation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A488322-F2BA-4B5B-9748-0D474271808F}" styleName="Style moyen 3 - 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E171933-4619-4E11-9A3F-F7608DF75F80}" styleName="Style moyen 1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18"/>
    <p:restoredTop sz="80956"/>
  </p:normalViewPr>
  <p:slideViewPr>
    <p:cSldViewPr snapToGrid="0">
      <p:cViewPr varScale="1">
        <p:scale>
          <a:sx n="58" d="100"/>
          <a:sy n="58" d="100"/>
        </p:scale>
        <p:origin x="13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36" Type="http://schemas.microsoft.com/office/2016/11/relationships/changesInfo" Target="changesInfos/changesInfo1.xml"/><Relationship Id="rId10" Type="http://schemas.openxmlformats.org/officeDocument/2006/relationships/slide" Target="slides/slide6.xml"/><Relationship Id="rId31" Type="http://customschemas.google.com/relationships/presentationmetadata" Target="meta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35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mblain Annick" userId="S::a.comblain_uliege.be#ext#@univreimsfr.onmicrosoft.com::63cd3b0e-86f2-4cef-93da-9afedf29e0a1" providerId="AD" clId="Web-{172083E4-F973-AD0F-1F12-A2BA4DE2839F}"/>
    <pc:docChg chg="modSld">
      <pc:chgData name="Comblain Annick" userId="S::a.comblain_uliege.be#ext#@univreimsfr.onmicrosoft.com::63cd3b0e-86f2-4cef-93da-9afedf29e0a1" providerId="AD" clId="Web-{172083E4-F973-AD0F-1F12-A2BA4DE2839F}" dt="2024-07-18T12:20:03.467" v="0" actId="20577"/>
      <pc:docMkLst>
        <pc:docMk/>
      </pc:docMkLst>
      <pc:sldChg chg="modSp">
        <pc:chgData name="Comblain Annick" userId="S::a.comblain_uliege.be#ext#@univreimsfr.onmicrosoft.com::63cd3b0e-86f2-4cef-93da-9afedf29e0a1" providerId="AD" clId="Web-{172083E4-F973-AD0F-1F12-A2BA4DE2839F}" dt="2024-07-18T12:20:03.467" v="0" actId="20577"/>
        <pc:sldMkLst>
          <pc:docMk/>
          <pc:sldMk cId="4137831345" sldId="295"/>
        </pc:sldMkLst>
        <pc:spChg chg="mod">
          <ac:chgData name="Comblain Annick" userId="S::a.comblain_uliege.be#ext#@univreimsfr.onmicrosoft.com::63cd3b0e-86f2-4cef-93da-9afedf29e0a1" providerId="AD" clId="Web-{172083E4-F973-AD0F-1F12-A2BA4DE2839F}" dt="2024-07-18T12:20:03.467" v="0" actId="20577"/>
          <ac:spMkLst>
            <pc:docMk/>
            <pc:sldMk cId="4137831345" sldId="295"/>
            <ac:spMk id="21" creationId="{CC016589-D512-F601-E002-10808484ED95}"/>
          </ac:spMkLst>
        </pc:spChg>
      </pc:sldChg>
    </pc:docChg>
  </pc:docChgLst>
  <pc:docChgLst>
    <pc:chgData name="Comblain Annick" userId="0ff4da1e-1371-4eaf-8c34-52bef2e4889c" providerId="ADAL" clId="{F896E3BA-F4F7-9941-9DCF-F3DDFEFDFFC8}"/>
    <pc:docChg chg="modSld">
      <pc:chgData name="Comblain Annick" userId="0ff4da1e-1371-4eaf-8c34-52bef2e4889c" providerId="ADAL" clId="{F896E3BA-F4F7-9941-9DCF-F3DDFEFDFFC8}" dt="2024-07-22T07:31:22.394" v="9" actId="20577"/>
      <pc:docMkLst>
        <pc:docMk/>
      </pc:docMkLst>
      <pc:sldChg chg="modSp mod">
        <pc:chgData name="Comblain Annick" userId="0ff4da1e-1371-4eaf-8c34-52bef2e4889c" providerId="ADAL" clId="{F896E3BA-F4F7-9941-9DCF-F3DDFEFDFFC8}" dt="2024-07-22T07:31:22.394" v="9" actId="20577"/>
        <pc:sldMkLst>
          <pc:docMk/>
          <pc:sldMk cId="4137831345" sldId="295"/>
        </pc:sldMkLst>
        <pc:spChg chg="mod">
          <ac:chgData name="Comblain Annick" userId="0ff4da1e-1371-4eaf-8c34-52bef2e4889c" providerId="ADAL" clId="{F896E3BA-F4F7-9941-9DCF-F3DDFEFDFFC8}" dt="2024-07-22T07:31:22.394" v="9" actId="20577"/>
          <ac:spMkLst>
            <pc:docMk/>
            <pc:sldMk cId="4137831345" sldId="295"/>
            <ac:spMk id="11" creationId="{2601BB95-4E14-D1F1-47FE-C5B85220668C}"/>
          </ac:spMkLst>
        </pc:spChg>
      </pc:sldChg>
    </pc:docChg>
  </pc:docChgLst>
  <pc:docChgLst>
    <pc:chgData name="CHRISTELLE DECLERCQ" userId="S::christelle.declercq@univ-reims.fr::6105ae43-a600-46e8-812e-1762419aa502" providerId="AD" clId="Web-{508C88C7-E4A0-4836-A48D-F5B3B9BEE108}"/>
    <pc:docChg chg="addSld modSld modSection">
      <pc:chgData name="CHRISTELLE DECLERCQ" userId="S::christelle.declercq@univ-reims.fr::6105ae43-a600-46e8-812e-1762419aa502" providerId="AD" clId="Web-{508C88C7-E4A0-4836-A48D-F5B3B9BEE108}" dt="2024-07-24T11:20:51.375" v="4"/>
      <pc:docMkLst>
        <pc:docMk/>
      </pc:docMkLst>
      <pc:sldChg chg="addSp delSp modSp new">
        <pc:chgData name="CHRISTELLE DECLERCQ" userId="S::christelle.declercq@univ-reims.fr::6105ae43-a600-46e8-812e-1762419aa502" providerId="AD" clId="Web-{508C88C7-E4A0-4836-A48D-F5B3B9BEE108}" dt="2024-07-24T11:20:51.375" v="4"/>
        <pc:sldMkLst>
          <pc:docMk/>
          <pc:sldMk cId="2515680649" sldId="308"/>
        </pc:sldMkLst>
        <pc:spChg chg="del">
          <ac:chgData name="CHRISTELLE DECLERCQ" userId="S::christelle.declercq@univ-reims.fr::6105ae43-a600-46e8-812e-1762419aa502" providerId="AD" clId="Web-{508C88C7-E4A0-4836-A48D-F5B3B9BEE108}" dt="2024-07-24T11:20:44.922" v="1"/>
          <ac:spMkLst>
            <pc:docMk/>
            <pc:sldMk cId="2515680649" sldId="308"/>
            <ac:spMk id="2" creationId="{D44028AE-D7B1-6051-7DAB-01EC20C08216}"/>
          </ac:spMkLst>
        </pc:spChg>
        <pc:spChg chg="del">
          <ac:chgData name="CHRISTELLE DECLERCQ" userId="S::christelle.declercq@univ-reims.fr::6105ae43-a600-46e8-812e-1762419aa502" providerId="AD" clId="Web-{508C88C7-E4A0-4836-A48D-F5B3B9BEE108}" dt="2024-07-24T11:20:46.844" v="2"/>
          <ac:spMkLst>
            <pc:docMk/>
            <pc:sldMk cId="2515680649" sldId="308"/>
            <ac:spMk id="3" creationId="{2F1E1479-451F-0E49-CCE2-8008D0D4A400}"/>
          </ac:spMkLst>
        </pc:spChg>
        <pc:picChg chg="add del mod">
          <ac:chgData name="CHRISTELLE DECLERCQ" userId="S::christelle.declercq@univ-reims.fr::6105ae43-a600-46e8-812e-1762419aa502" providerId="AD" clId="Web-{508C88C7-E4A0-4836-A48D-F5B3B9BEE108}" dt="2024-07-24T11:20:51.375" v="4"/>
          <ac:picMkLst>
            <pc:docMk/>
            <pc:sldMk cId="2515680649" sldId="308"/>
            <ac:picMk id="4" creationId="{A6F75703-0796-1FC0-B5DA-08344BAD899F}"/>
          </ac:picMkLst>
        </pc:picChg>
      </pc:sldChg>
    </pc:docChg>
  </pc:docChgLst>
  <pc:docChgLst>
    <pc:chgData name="miguel" userId="S::miguel_campusarnau.org#ext#@univreimsfr.onmicrosoft.com::ab5a12d6-76db-44b6-aa55-46fc0e013e13" providerId="AD" clId="Web-{E0E1CFAB-ACC9-EAB1-3DAB-416D5D3412C9}"/>
    <pc:docChg chg="modSld">
      <pc:chgData name="miguel" userId="S::miguel_campusarnau.org#ext#@univreimsfr.onmicrosoft.com::ab5a12d6-76db-44b6-aa55-46fc0e013e13" providerId="AD" clId="Web-{E0E1CFAB-ACC9-EAB1-3DAB-416D5D3412C9}" dt="2024-11-12T11:54:41.924" v="4" actId="20577"/>
      <pc:docMkLst>
        <pc:docMk/>
      </pc:docMkLst>
      <pc:sldChg chg="modSp">
        <pc:chgData name="miguel" userId="S::miguel_campusarnau.org#ext#@univreimsfr.onmicrosoft.com::ab5a12d6-76db-44b6-aa55-46fc0e013e13" providerId="AD" clId="Web-{E0E1CFAB-ACC9-EAB1-3DAB-416D5D3412C9}" dt="2024-11-12T11:54:24.236" v="0" actId="20577"/>
        <pc:sldMkLst>
          <pc:docMk/>
          <pc:sldMk cId="1314171282" sldId="263"/>
        </pc:sldMkLst>
        <pc:spChg chg="mod">
          <ac:chgData name="miguel" userId="S::miguel_campusarnau.org#ext#@univreimsfr.onmicrosoft.com::ab5a12d6-76db-44b6-aa55-46fc0e013e13" providerId="AD" clId="Web-{E0E1CFAB-ACC9-EAB1-3DAB-416D5D3412C9}" dt="2024-11-12T11:54:24.236" v="0" actId="20577"/>
          <ac:spMkLst>
            <pc:docMk/>
            <pc:sldMk cId="1314171282" sldId="263"/>
            <ac:spMk id="13" creationId="{4AFB8E46-F25C-24F4-A5AE-77D5D65E24CB}"/>
          </ac:spMkLst>
        </pc:spChg>
      </pc:sldChg>
      <pc:sldChg chg="modSp">
        <pc:chgData name="miguel" userId="S::miguel_campusarnau.org#ext#@univreimsfr.onmicrosoft.com::ab5a12d6-76db-44b6-aa55-46fc0e013e13" providerId="AD" clId="Web-{E0E1CFAB-ACC9-EAB1-3DAB-416D5D3412C9}" dt="2024-11-12T11:54:41.924" v="4" actId="20577"/>
        <pc:sldMkLst>
          <pc:docMk/>
          <pc:sldMk cId="4137831345" sldId="295"/>
        </pc:sldMkLst>
        <pc:spChg chg="mod">
          <ac:chgData name="miguel" userId="S::miguel_campusarnau.org#ext#@univreimsfr.onmicrosoft.com::ab5a12d6-76db-44b6-aa55-46fc0e013e13" providerId="AD" clId="Web-{E0E1CFAB-ACC9-EAB1-3DAB-416D5D3412C9}" dt="2024-11-12T11:54:41.924" v="4" actId="20577"/>
          <ac:spMkLst>
            <pc:docMk/>
            <pc:sldMk cId="4137831345" sldId="295"/>
            <ac:spMk id="32" creationId="{681234E7-850B-3BD0-22B5-168C028377ED}"/>
          </ac:spMkLst>
        </pc:spChg>
      </pc:sldChg>
    </pc:docChg>
  </pc:docChgLst>
  <pc:docChgLst>
    <pc:chgData name="CHRISTELLE DECLERCQ" userId="6105ae43-a600-46e8-812e-1762419aa502" providerId="ADAL" clId="{D6E7AFF8-CC46-4A05-AB9A-CAA3B6CE297A}"/>
    <pc:docChg chg="custSel modSld">
      <pc:chgData name="CHRISTELLE DECLERCQ" userId="6105ae43-a600-46e8-812e-1762419aa502" providerId="ADAL" clId="{D6E7AFF8-CC46-4A05-AB9A-CAA3B6CE297A}" dt="2024-11-28T10:20:17.321" v="2"/>
      <pc:docMkLst>
        <pc:docMk/>
      </pc:docMkLst>
      <pc:sldChg chg="addSp delSp modSp mod">
        <pc:chgData name="CHRISTELLE DECLERCQ" userId="6105ae43-a600-46e8-812e-1762419aa502" providerId="ADAL" clId="{D6E7AFF8-CC46-4A05-AB9A-CAA3B6CE297A}" dt="2024-11-28T10:20:17.321" v="2"/>
        <pc:sldMkLst>
          <pc:docMk/>
          <pc:sldMk cId="0" sldId="256"/>
        </pc:sldMkLst>
        <pc:spChg chg="add del mod">
          <ac:chgData name="CHRISTELLE DECLERCQ" userId="6105ae43-a600-46e8-812e-1762419aa502" providerId="ADAL" clId="{D6E7AFF8-CC46-4A05-AB9A-CAA3B6CE297A}" dt="2024-11-28T10:20:16.865" v="1" actId="478"/>
          <ac:spMkLst>
            <pc:docMk/>
            <pc:sldMk cId="0" sldId="256"/>
            <ac:spMk id="14" creationId="{76C94BDD-67ED-4C2F-B07F-0360EEF326C5}"/>
          </ac:spMkLst>
        </pc:spChg>
        <pc:spChg chg="add mod">
          <ac:chgData name="CHRISTELLE DECLERCQ" userId="6105ae43-a600-46e8-812e-1762419aa502" providerId="ADAL" clId="{D6E7AFF8-CC46-4A05-AB9A-CAA3B6CE297A}" dt="2024-11-28T10:20:17.321" v="2"/>
          <ac:spMkLst>
            <pc:docMk/>
            <pc:sldMk cId="0" sldId="256"/>
            <ac:spMk id="15" creationId="{D1404243-88B4-4EBC-AAD4-0C10ED550AD4}"/>
          </ac:spMkLst>
        </pc:spChg>
        <pc:picChg chg="add mod">
          <ac:chgData name="CHRISTELLE DECLERCQ" userId="6105ae43-a600-46e8-812e-1762419aa502" providerId="ADAL" clId="{D6E7AFF8-CC46-4A05-AB9A-CAA3B6CE297A}" dt="2024-11-25T13:36:46.596" v="0"/>
          <ac:picMkLst>
            <pc:docMk/>
            <pc:sldMk cId="0" sldId="256"/>
            <ac:picMk id="13" creationId="{11289834-2273-4F1D-BCE1-88CE29408994}"/>
          </ac:picMkLst>
        </pc:picChg>
      </pc:sldChg>
    </pc:docChg>
  </pc:docChgLst>
  <pc:docChgLst>
    <pc:chgData name="CHRISTELLE DECLERCQ" userId="6105ae43-a600-46e8-812e-1762419aa502" providerId="ADAL" clId="{12F0365B-00E4-4770-A75D-E8396E74352E}"/>
    <pc:docChg chg="modSld">
      <pc:chgData name="CHRISTELLE DECLERCQ" userId="6105ae43-a600-46e8-812e-1762419aa502" providerId="ADAL" clId="{12F0365B-00E4-4770-A75D-E8396E74352E}" dt="2024-07-24T11:21:41.310" v="2" actId="113"/>
      <pc:docMkLst>
        <pc:docMk/>
      </pc:docMkLst>
      <pc:sldChg chg="addSp modSp mod">
        <pc:chgData name="CHRISTELLE DECLERCQ" userId="6105ae43-a600-46e8-812e-1762419aa502" providerId="ADAL" clId="{12F0365B-00E4-4770-A75D-E8396E74352E}" dt="2024-07-24T11:21:41.310" v="2" actId="113"/>
        <pc:sldMkLst>
          <pc:docMk/>
          <pc:sldMk cId="2515680649" sldId="308"/>
        </pc:sldMkLst>
        <pc:spChg chg="add mod">
          <ac:chgData name="CHRISTELLE DECLERCQ" userId="6105ae43-a600-46e8-812e-1762419aa502" providerId="ADAL" clId="{12F0365B-00E4-4770-A75D-E8396E74352E}" dt="2024-07-24T11:21:27.491" v="0"/>
          <ac:spMkLst>
            <pc:docMk/>
            <pc:sldMk cId="2515680649" sldId="308"/>
            <ac:spMk id="4" creationId="{94D26B86-863F-4B19-B6D6-D1A628A5CEF8}"/>
          </ac:spMkLst>
        </pc:spChg>
        <pc:spChg chg="add mod">
          <ac:chgData name="CHRISTELLE DECLERCQ" userId="6105ae43-a600-46e8-812e-1762419aa502" providerId="ADAL" clId="{12F0365B-00E4-4770-A75D-E8396E74352E}" dt="2024-07-24T11:21:27.491" v="0"/>
          <ac:spMkLst>
            <pc:docMk/>
            <pc:sldMk cId="2515680649" sldId="308"/>
            <ac:spMk id="5" creationId="{ACBC40BB-F08E-4E78-8B18-2AB83B293408}"/>
          </ac:spMkLst>
        </pc:spChg>
        <pc:spChg chg="add mod">
          <ac:chgData name="CHRISTELLE DECLERCQ" userId="6105ae43-a600-46e8-812e-1762419aa502" providerId="ADAL" clId="{12F0365B-00E4-4770-A75D-E8396E74352E}" dt="2024-07-24T11:21:41.310" v="2" actId="113"/>
          <ac:spMkLst>
            <pc:docMk/>
            <pc:sldMk cId="2515680649" sldId="308"/>
            <ac:spMk id="6" creationId="{BBE1908F-4DC9-419D-BF39-969ADA0F91DF}"/>
          </ac:spMkLst>
        </pc:spChg>
        <pc:picChg chg="add mod">
          <ac:chgData name="CHRISTELLE DECLERCQ" userId="6105ae43-a600-46e8-812e-1762419aa502" providerId="ADAL" clId="{12F0365B-00E4-4770-A75D-E8396E74352E}" dt="2024-07-24T11:21:27.491" v="0"/>
          <ac:picMkLst>
            <pc:docMk/>
            <pc:sldMk cId="2515680649" sldId="308"/>
            <ac:picMk id="2" creationId="{07D928AC-664B-4772-936D-CB01B239D14A}"/>
          </ac:picMkLst>
        </pc:picChg>
        <pc:picChg chg="add mod">
          <ac:chgData name="CHRISTELLE DECLERCQ" userId="6105ae43-a600-46e8-812e-1762419aa502" providerId="ADAL" clId="{12F0365B-00E4-4770-A75D-E8396E74352E}" dt="2024-07-24T11:21:27.491" v="0"/>
          <ac:picMkLst>
            <pc:docMk/>
            <pc:sldMk cId="2515680649" sldId="308"/>
            <ac:picMk id="3" creationId="{C08FA873-2774-4595-8104-4443CA2B67BC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rtl="0" fontAlgn="base"/>
            <a:endParaRPr dirty="0"/>
          </a:p>
        </p:txBody>
      </p:sp>
      <p:sp>
        <p:nvSpPr>
          <p:cNvPr id="108" name="Google Shape;10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01837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8" name="Google Shape;10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533711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>
          <a:extLst>
            <a:ext uri="{FF2B5EF4-FFF2-40B4-BE49-F238E27FC236}">
              <a16:creationId xmlns:a16="http://schemas.microsoft.com/office/drawing/2014/main" id="{957475FF-817F-BEF0-2D92-6906DE9666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:notes">
            <a:extLst>
              <a:ext uri="{FF2B5EF4-FFF2-40B4-BE49-F238E27FC236}">
                <a16:creationId xmlns:a16="http://schemas.microsoft.com/office/drawing/2014/main" id="{D8C6A049-4341-9E83-5166-E096C54C3AB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 algn="just">
              <a:lnSpc>
                <a:spcPct val="150000"/>
              </a:lnSpc>
              <a:spcBef>
                <a:spcPts val="600"/>
              </a:spcBef>
              <a:buFontTx/>
              <a:buNone/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looking at a person's oral language development, several components need to be considered individually and in relation to each other.</a:t>
            </a:r>
          </a:p>
          <a:p>
            <a:pPr marL="158750" indent="0" algn="just">
              <a:lnSpc>
                <a:spcPct val="150000"/>
              </a:lnSpc>
              <a:spcBef>
                <a:spcPts val="600"/>
              </a:spcBef>
              <a:buFontTx/>
              <a:buNone/>
            </a:pP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58750" indent="0" algn="just">
              <a:lnSpc>
                <a:spcPct val="150000"/>
              </a:lnSpc>
              <a:spcBef>
                <a:spcPts val="600"/>
              </a:spcBef>
              <a:buFontTx/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the context of intellectual development disorders, each of its components is altered. </a:t>
            </a:r>
          </a:p>
          <a:p>
            <a:pPr marL="158750" indent="0" algn="just">
              <a:lnSpc>
                <a:spcPct val="150000"/>
              </a:lnSpc>
              <a:spcBef>
                <a:spcPts val="600"/>
              </a:spcBef>
              <a:buFontTx/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58750" indent="0" algn="just">
              <a:lnSpc>
                <a:spcPct val="150000"/>
              </a:lnSpc>
              <a:spcBef>
                <a:spcPts val="600"/>
              </a:spcBef>
              <a:buFontTx/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child's development is delayed compared with that of a neuro-typical child, but it is also slow and generally incomplete. </a:t>
            </a:r>
          </a:p>
          <a:p>
            <a:pPr marL="158750" indent="0" algn="just">
              <a:lnSpc>
                <a:spcPct val="150000"/>
              </a:lnSpc>
              <a:spcBef>
                <a:spcPts val="600"/>
              </a:spcBef>
              <a:buFontTx/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58750" indent="0" algn="just">
              <a:lnSpc>
                <a:spcPct val="150000"/>
              </a:lnSpc>
              <a:spcBef>
                <a:spcPts val="600"/>
              </a:spcBef>
              <a:buFontTx/>
              <a:buNone/>
            </a:pP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Additionnaly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in most genetic syndromes of intellectual disability, specific deficits in language production are observed compared with neuro-typical children matched on the basis of non-verbal mental age (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Chapman, 2006; Chapman et al., 1990;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Miolo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Giuliana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al., 2005; Comblain &amp; Thibaut, 2009, 2020; Comblain et al., 2023). </a:t>
            </a:r>
            <a:endParaRPr dirty="0"/>
          </a:p>
        </p:txBody>
      </p:sp>
      <p:sp>
        <p:nvSpPr>
          <p:cNvPr id="108" name="Google Shape;108;p2:notes">
            <a:extLst>
              <a:ext uri="{FF2B5EF4-FFF2-40B4-BE49-F238E27FC236}">
                <a16:creationId xmlns:a16="http://schemas.microsoft.com/office/drawing/2014/main" id="{A0E26B43-8DA6-DD2E-AAC1-350540F3E61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722962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>
          <a:extLst>
            <a:ext uri="{FF2B5EF4-FFF2-40B4-BE49-F238E27FC236}">
              <a16:creationId xmlns:a16="http://schemas.microsoft.com/office/drawing/2014/main" id="{957475FF-817F-BEF0-2D92-6906DE9666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:notes">
            <a:extLst>
              <a:ext uri="{FF2B5EF4-FFF2-40B4-BE49-F238E27FC236}">
                <a16:creationId xmlns:a16="http://schemas.microsoft.com/office/drawing/2014/main" id="{D8C6A049-4341-9E83-5166-E096C54C3AB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8" name="Google Shape;108;p2:notes">
            <a:extLst>
              <a:ext uri="{FF2B5EF4-FFF2-40B4-BE49-F238E27FC236}">
                <a16:creationId xmlns:a16="http://schemas.microsoft.com/office/drawing/2014/main" id="{A0E26B43-8DA6-DD2E-AAC1-350540F3E61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499216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>
          <a:extLst>
            <a:ext uri="{FF2B5EF4-FFF2-40B4-BE49-F238E27FC236}">
              <a16:creationId xmlns:a16="http://schemas.microsoft.com/office/drawing/2014/main" id="{957475FF-817F-BEF0-2D92-6906DE9666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:notes">
            <a:extLst>
              <a:ext uri="{FF2B5EF4-FFF2-40B4-BE49-F238E27FC236}">
                <a16:creationId xmlns:a16="http://schemas.microsoft.com/office/drawing/2014/main" id="{D8C6A049-4341-9E83-5166-E096C54C3AB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8" name="Google Shape;108;p2:notes">
            <a:extLst>
              <a:ext uri="{FF2B5EF4-FFF2-40B4-BE49-F238E27FC236}">
                <a16:creationId xmlns:a16="http://schemas.microsoft.com/office/drawing/2014/main" id="{A0E26B43-8DA6-DD2E-AAC1-350540F3E61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159581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>
          <a:extLst>
            <a:ext uri="{FF2B5EF4-FFF2-40B4-BE49-F238E27FC236}">
              <a16:creationId xmlns:a16="http://schemas.microsoft.com/office/drawing/2014/main" id="{957475FF-817F-BEF0-2D92-6906DE9666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:notes">
            <a:extLst>
              <a:ext uri="{FF2B5EF4-FFF2-40B4-BE49-F238E27FC236}">
                <a16:creationId xmlns:a16="http://schemas.microsoft.com/office/drawing/2014/main" id="{D8C6A049-4341-9E83-5166-E096C54C3AB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8" name="Google Shape;108;p2:notes">
            <a:extLst>
              <a:ext uri="{FF2B5EF4-FFF2-40B4-BE49-F238E27FC236}">
                <a16:creationId xmlns:a16="http://schemas.microsoft.com/office/drawing/2014/main" id="{A0E26B43-8DA6-DD2E-AAC1-350540F3E61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305322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>
          <a:extLst>
            <a:ext uri="{FF2B5EF4-FFF2-40B4-BE49-F238E27FC236}">
              <a16:creationId xmlns:a16="http://schemas.microsoft.com/office/drawing/2014/main" id="{957475FF-817F-BEF0-2D92-6906DE9666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:notes">
            <a:extLst>
              <a:ext uri="{FF2B5EF4-FFF2-40B4-BE49-F238E27FC236}">
                <a16:creationId xmlns:a16="http://schemas.microsoft.com/office/drawing/2014/main" id="{D8C6A049-4341-9E83-5166-E096C54C3AB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 algn="just">
              <a:lnSpc>
                <a:spcPct val="150000"/>
              </a:lnSpc>
              <a:spcBef>
                <a:spcPts val="600"/>
              </a:spcBef>
              <a:buFontTx/>
              <a:buNone/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 can be seen, the discrepancies with neuro-typical infants start to appear as early as the first month of life. These initial gaps will have a major impact on subsequent language and communication development, in which the gap with neuro-typical children will gradually widen in terms of both production and comprehension. Let's note that if autistic features are associated to the IDD condition, the gap between the IDD-autistic person communicational behavior and neurotypical infant communication behavior is much more important.</a:t>
            </a:r>
          </a:p>
          <a:p>
            <a:pPr marL="158750" indent="0" algn="just">
              <a:lnSpc>
                <a:spcPct val="150000"/>
              </a:lnSpc>
              <a:spcBef>
                <a:spcPts val="600"/>
              </a:spcBef>
              <a:buFontTx/>
              <a:buNone/>
            </a:pPr>
            <a:endParaRPr lang="fr-BE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58750" indent="0" algn="just">
              <a:lnSpc>
                <a:spcPct val="150000"/>
              </a:lnSpc>
              <a:spcBef>
                <a:spcPts val="600"/>
              </a:spcBef>
              <a:buFontTx/>
              <a:buNone/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addition to the late onset of speech and language, the output of IDD sufferers is often marked by a lack of intelligibility, especially when </a:t>
            </a:r>
            <a:r>
              <a:rPr lang="en-U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oro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-facial anomalies are present as it is the case in Down's syndrome and in many genetic syndromes.</a:t>
            </a:r>
            <a:endParaRPr lang="fr-BE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8" name="Google Shape;108;p2:notes">
            <a:extLst>
              <a:ext uri="{FF2B5EF4-FFF2-40B4-BE49-F238E27FC236}">
                <a16:creationId xmlns:a16="http://schemas.microsoft.com/office/drawing/2014/main" id="{A0E26B43-8DA6-DD2E-AAC1-350540F3E61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939030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>
          <a:extLst>
            <a:ext uri="{FF2B5EF4-FFF2-40B4-BE49-F238E27FC236}">
              <a16:creationId xmlns:a16="http://schemas.microsoft.com/office/drawing/2014/main" id="{957475FF-817F-BEF0-2D92-6906DE9666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:notes">
            <a:extLst>
              <a:ext uri="{FF2B5EF4-FFF2-40B4-BE49-F238E27FC236}">
                <a16:creationId xmlns:a16="http://schemas.microsoft.com/office/drawing/2014/main" id="{D8C6A049-4341-9E83-5166-E096C54C3AB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 algn="just">
              <a:lnSpc>
                <a:spcPct val="150000"/>
              </a:lnSpc>
              <a:buFontTx/>
              <a:buNone/>
            </a:pPr>
            <a:endParaRPr dirty="0"/>
          </a:p>
        </p:txBody>
      </p:sp>
      <p:sp>
        <p:nvSpPr>
          <p:cNvPr id="108" name="Google Shape;108;p2:notes">
            <a:extLst>
              <a:ext uri="{FF2B5EF4-FFF2-40B4-BE49-F238E27FC236}">
                <a16:creationId xmlns:a16="http://schemas.microsoft.com/office/drawing/2014/main" id="{A0E26B43-8DA6-DD2E-AAC1-350540F3E61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33822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5"/>
          <p:cNvSpPr/>
          <p:nvPr/>
        </p:nvSpPr>
        <p:spPr>
          <a:xfrm>
            <a:off x="160920" y="157606"/>
            <a:ext cx="11870161" cy="6542788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5"/>
          <p:cNvSpPr txBox="1">
            <a:spLocks noGrp="1"/>
          </p:cNvSpPr>
          <p:nvPr>
            <p:ph type="ctrTitle"/>
          </p:nvPr>
        </p:nvSpPr>
        <p:spPr>
          <a:xfrm>
            <a:off x="2035130" y="1066800"/>
            <a:ext cx="8112369" cy="2073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5"/>
          <p:cNvSpPr txBox="1">
            <a:spLocks noGrp="1"/>
          </p:cNvSpPr>
          <p:nvPr>
            <p:ph type="subTitle" idx="1"/>
          </p:nvPr>
        </p:nvSpPr>
        <p:spPr>
          <a:xfrm>
            <a:off x="2175804" y="4876802"/>
            <a:ext cx="7821637" cy="10286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/>
            </a:lvl1pPr>
            <a:lvl2pPr lvl="1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" name="Google Shape;16;p5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5"/>
          <p:cNvSpPr txBox="1">
            <a:spLocks noGrp="1"/>
          </p:cNvSpPr>
          <p:nvPr>
            <p:ph type="ftr" idx="11"/>
          </p:nvPr>
        </p:nvSpPr>
        <p:spPr>
          <a:xfrm>
            <a:off x="7279965" y="6245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  <p:grpSp>
        <p:nvGrpSpPr>
          <p:cNvPr id="19" name="Google Shape;19;p5"/>
          <p:cNvGrpSpPr/>
          <p:nvPr/>
        </p:nvGrpSpPr>
        <p:grpSpPr>
          <a:xfrm>
            <a:off x="5662258" y="4216652"/>
            <a:ext cx="867485" cy="163226"/>
            <a:chOff x="8910933" y="1837414"/>
            <a:chExt cx="867485" cy="163226"/>
          </a:xfrm>
        </p:grpSpPr>
        <p:sp>
          <p:nvSpPr>
            <p:cNvPr id="20" name="Google Shape;20;p5"/>
            <p:cNvSpPr/>
            <p:nvPr/>
          </p:nvSpPr>
          <p:spPr>
            <a:xfrm rot="-2635175" flipH="1">
              <a:off x="9286956" y="1861308"/>
              <a:ext cx="115439" cy="115439"/>
            </a:xfrm>
            <a:prstGeom prst="rect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1" name="Google Shape;21;p5"/>
            <p:cNvCxnSpPr/>
            <p:nvPr/>
          </p:nvCxnSpPr>
          <p:spPr>
            <a:xfrm>
              <a:off x="9426289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2" name="Google Shape;22;p5"/>
            <p:cNvCxnSpPr/>
            <p:nvPr/>
          </p:nvCxnSpPr>
          <p:spPr>
            <a:xfrm>
              <a:off x="8910933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5"/>
          <p:cNvSpPr txBox="1">
            <a:spLocks noGrp="1"/>
          </p:cNvSpPr>
          <p:nvPr>
            <p:ph type="title"/>
          </p:nvPr>
        </p:nvSpPr>
        <p:spPr>
          <a:xfrm rot="5400000">
            <a:off x="7627074" y="2293075"/>
            <a:ext cx="5410201" cy="22718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5"/>
          <p:cNvSpPr txBox="1">
            <a:spLocks noGrp="1"/>
          </p:cNvSpPr>
          <p:nvPr>
            <p:ph type="body" idx="1"/>
          </p:nvPr>
        </p:nvSpPr>
        <p:spPr>
          <a:xfrm rot="5400000">
            <a:off x="2170066" y="-722267"/>
            <a:ext cx="5410201" cy="8302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5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5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6"/>
          <p:cNvSpPr txBox="1">
            <a:spLocks noGrp="1"/>
          </p:cNvSpPr>
          <p:nvPr>
            <p:ph type="body" idx="1"/>
          </p:nvPr>
        </p:nvSpPr>
        <p:spPr>
          <a:xfrm>
            <a:off x="1028700" y="2161903"/>
            <a:ext cx="10134600" cy="3969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  <p:sp>
        <p:nvSpPr>
          <p:cNvPr id="33" name="Google Shape;33;p7"/>
          <p:cNvSpPr/>
          <p:nvPr/>
        </p:nvSpPr>
        <p:spPr>
          <a:xfrm>
            <a:off x="723900" y="750338"/>
            <a:ext cx="4580642" cy="5494694"/>
          </a:xfrm>
          <a:custGeom>
            <a:avLst/>
            <a:gdLst/>
            <a:ahLst/>
            <a:cxnLst/>
            <a:rect l="l" t="t" r="r" b="b"/>
            <a:pathLst>
              <a:path w="6096000" h="6858000" extrusionOk="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3037115" y="5889172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lt2">
              <a:alpha val="80784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4" name="Google Shape;34;p7"/>
          <p:cNvGrpSpPr/>
          <p:nvPr/>
        </p:nvGrpSpPr>
        <p:grpSpPr>
          <a:xfrm>
            <a:off x="2580478" y="4690810"/>
            <a:ext cx="867485" cy="163226"/>
            <a:chOff x="8910933" y="1837414"/>
            <a:chExt cx="867485" cy="163226"/>
          </a:xfrm>
        </p:grpSpPr>
        <p:sp>
          <p:nvSpPr>
            <p:cNvPr id="35" name="Google Shape;35;p7"/>
            <p:cNvSpPr/>
            <p:nvPr/>
          </p:nvSpPr>
          <p:spPr>
            <a:xfrm rot="-2635175" flipH="1">
              <a:off x="9286956" y="1861308"/>
              <a:ext cx="115439" cy="115439"/>
            </a:xfrm>
            <a:prstGeom prst="rect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6" name="Google Shape;36;p7"/>
            <p:cNvCxnSpPr/>
            <p:nvPr/>
          </p:nvCxnSpPr>
          <p:spPr>
            <a:xfrm>
              <a:off x="9426289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37" name="Google Shape;37;p7"/>
            <p:cNvCxnSpPr/>
            <p:nvPr/>
          </p:nvCxnSpPr>
          <p:spPr>
            <a:xfrm>
              <a:off x="8910933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38" name="Google Shape;38;p7"/>
          <p:cNvSpPr txBox="1">
            <a:spLocks noGrp="1"/>
          </p:cNvSpPr>
          <p:nvPr>
            <p:ph type="title"/>
          </p:nvPr>
        </p:nvSpPr>
        <p:spPr>
          <a:xfrm>
            <a:off x="1151291" y="1274475"/>
            <a:ext cx="3761832" cy="282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sz="32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1"/>
          </p:nvPr>
        </p:nvSpPr>
        <p:spPr>
          <a:xfrm>
            <a:off x="6556756" y="2730304"/>
            <a:ext cx="4383030" cy="13973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body" idx="1"/>
          </p:nvPr>
        </p:nvSpPr>
        <p:spPr>
          <a:xfrm>
            <a:off x="1037305" y="2155369"/>
            <a:ext cx="4953000" cy="3998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body" idx="2"/>
          </p:nvPr>
        </p:nvSpPr>
        <p:spPr>
          <a:xfrm>
            <a:off x="6172200" y="2155369"/>
            <a:ext cx="4953000" cy="3998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9"/>
          <p:cNvSpPr txBox="1">
            <a:spLocks noGrp="1"/>
          </p:cNvSpPr>
          <p:nvPr>
            <p:ph type="title"/>
          </p:nvPr>
        </p:nvSpPr>
        <p:spPr>
          <a:xfrm>
            <a:off x="1028700" y="555171"/>
            <a:ext cx="10134600" cy="11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body" idx="1"/>
          </p:nvPr>
        </p:nvSpPr>
        <p:spPr>
          <a:xfrm>
            <a:off x="1037306" y="1801620"/>
            <a:ext cx="4849036" cy="814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cap="none"/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body" idx="2"/>
          </p:nvPr>
        </p:nvSpPr>
        <p:spPr>
          <a:xfrm>
            <a:off x="1037306" y="2619103"/>
            <a:ext cx="4849036" cy="3514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body" idx="3"/>
          </p:nvPr>
        </p:nvSpPr>
        <p:spPr>
          <a:xfrm>
            <a:off x="6250108" y="1801620"/>
            <a:ext cx="4904585" cy="814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cap="none"/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body" idx="4"/>
          </p:nvPr>
        </p:nvSpPr>
        <p:spPr>
          <a:xfrm>
            <a:off x="6250108" y="2619103"/>
            <a:ext cx="4904585" cy="3514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0"/>
          <p:cNvSpPr txBox="1"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2"/>
          <p:cNvSpPr txBox="1">
            <a:spLocks noGrp="1"/>
          </p:cNvSpPr>
          <p:nvPr>
            <p:ph type="title"/>
          </p:nvPr>
        </p:nvSpPr>
        <p:spPr>
          <a:xfrm>
            <a:off x="1066800" y="457200"/>
            <a:ext cx="3705225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2"/>
          <p:cNvSpPr txBox="1">
            <a:spLocks noGrp="1"/>
          </p:cNvSpPr>
          <p:nvPr>
            <p:ph type="body" idx="1"/>
          </p:nvPr>
        </p:nvSpPr>
        <p:spPr>
          <a:xfrm>
            <a:off x="5183188" y="1066800"/>
            <a:ext cx="6172200" cy="4838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sz="3200"/>
            </a:lvl1pPr>
            <a:lvl2pPr marL="914400" lvl="1" indent="-37973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380"/>
              <a:buChar char="•"/>
              <a:defRPr sz="2800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2400"/>
            </a:lvl3pPr>
            <a:lvl4pPr marL="1828800" lvl="3" indent="-355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 sz="2000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2"/>
          <p:cNvSpPr txBox="1">
            <a:spLocks noGrp="1"/>
          </p:cNvSpPr>
          <p:nvPr>
            <p:ph type="body" idx="2"/>
          </p:nvPr>
        </p:nvSpPr>
        <p:spPr>
          <a:xfrm>
            <a:off x="1066800" y="2057400"/>
            <a:ext cx="3705225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/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190"/>
              <a:buNone/>
              <a:defRPr sz="1400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2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1066800" y="457200"/>
            <a:ext cx="3705225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3"/>
          <p:cNvSpPr>
            <a:spLocks noGrp="1"/>
          </p:cNvSpPr>
          <p:nvPr>
            <p:ph type="pic" idx="2"/>
          </p:nvPr>
        </p:nvSpPr>
        <p:spPr>
          <a:xfrm>
            <a:off x="5183188" y="1066800"/>
            <a:ext cx="5942012" cy="4838700"/>
          </a:xfrm>
          <a:prstGeom prst="rect">
            <a:avLst/>
          </a:prstGeom>
          <a:noFill/>
          <a:ln>
            <a:noFill/>
          </a:ln>
        </p:spPr>
      </p:sp>
      <p:sp>
        <p:nvSpPr>
          <p:cNvPr id="75" name="Google Shape;75;p13"/>
          <p:cNvSpPr txBox="1">
            <a:spLocks noGrp="1"/>
          </p:cNvSpPr>
          <p:nvPr>
            <p:ph type="body" idx="1"/>
          </p:nvPr>
        </p:nvSpPr>
        <p:spPr>
          <a:xfrm>
            <a:off x="1066800" y="2057400"/>
            <a:ext cx="3705225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/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190"/>
              <a:buNone/>
              <a:defRPr sz="1400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4"/>
          <p:cNvSpPr txBox="1"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4"/>
          <p:cNvSpPr txBox="1">
            <a:spLocks noGrp="1"/>
          </p:cNvSpPr>
          <p:nvPr>
            <p:ph type="body" idx="1"/>
          </p:nvPr>
        </p:nvSpPr>
        <p:spPr>
          <a:xfrm rot="5400000">
            <a:off x="4224202" y="-1033598"/>
            <a:ext cx="3743597" cy="1013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4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4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"/>
          <p:cNvSpPr txBox="1"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4"/>
          <p:cNvSpPr txBox="1">
            <a:spLocks noGrp="1"/>
          </p:cNvSpPr>
          <p:nvPr>
            <p:ph type="body" idx="1"/>
          </p:nvPr>
        </p:nvSpPr>
        <p:spPr>
          <a:xfrm>
            <a:off x="1028700" y="2161903"/>
            <a:ext cx="10134600" cy="3969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25755" algn="l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4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  <p:sp>
        <p:nvSpPr>
          <p:cNvPr id="9" name="Google Shape;9;p4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4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4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 extrusionOk="0">
                <a:moveTo>
                  <a:pt x="160920" y="157606"/>
                </a:moveTo>
                <a:lnTo>
                  <a:pt x="160920" y="6700394"/>
                </a:lnTo>
                <a:lnTo>
                  <a:pt x="12031081" y="6700394"/>
                </a:lnTo>
                <a:lnTo>
                  <a:pt x="12031081" y="157606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 extrusionOk="0">
                <a:moveTo>
                  <a:pt x="160920" y="157606"/>
                </a:moveTo>
                <a:lnTo>
                  <a:pt x="160920" y="6700394"/>
                </a:lnTo>
                <a:lnTo>
                  <a:pt x="12031081" y="6700394"/>
                </a:lnTo>
                <a:lnTo>
                  <a:pt x="12031081" y="157606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"/>
          <p:cNvSpPr/>
          <p:nvPr/>
        </p:nvSpPr>
        <p:spPr>
          <a:xfrm>
            <a:off x="6835899" y="723900"/>
            <a:ext cx="4580642" cy="5494694"/>
          </a:xfrm>
          <a:custGeom>
            <a:avLst/>
            <a:gdLst/>
            <a:ahLst/>
            <a:cxnLst/>
            <a:rect l="l" t="t" r="r" b="b"/>
            <a:pathLst>
              <a:path w="6096000" h="6858000" extrusionOk="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3037115" y="5889172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"/>
          <p:cNvSpPr txBox="1">
            <a:spLocks noGrp="1"/>
          </p:cNvSpPr>
          <p:nvPr>
            <p:ph type="ctrTitle"/>
          </p:nvPr>
        </p:nvSpPr>
        <p:spPr>
          <a:xfrm>
            <a:off x="7150882" y="1000366"/>
            <a:ext cx="3995397" cy="1239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r>
              <a:rPr lang="en-US" sz="3200" cap="none"/>
              <a:t>	</a:t>
            </a:r>
            <a:endParaRPr/>
          </a:p>
        </p:txBody>
      </p:sp>
      <p:sp>
        <p:nvSpPr>
          <p:cNvPr id="99" name="Google Shape;99;p1"/>
          <p:cNvSpPr txBox="1">
            <a:spLocks noGrp="1"/>
          </p:cNvSpPr>
          <p:nvPr>
            <p:ph type="subTitle" idx="1"/>
          </p:nvPr>
        </p:nvSpPr>
        <p:spPr>
          <a:xfrm>
            <a:off x="7279965" y="2668735"/>
            <a:ext cx="3766670" cy="2469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6000"/>
              <a:buFont typeface="Calibri"/>
              <a:buNone/>
            </a:pPr>
            <a:r>
              <a:rPr lang="en-US" sz="60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Module 6 </a:t>
            </a:r>
            <a:endParaRPr sz="6000" dirty="0">
              <a:solidFill>
                <a:srgbClr val="674EA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indent="0">
              <a:buClr>
                <a:srgbClr val="674EA7"/>
              </a:buClr>
              <a:buSzPts val="3200"/>
            </a:pPr>
            <a:r>
              <a:rPr lang="es-ES" sz="3200" b="1" dirty="0" err="1">
                <a:solidFill>
                  <a:srgbClr val="674EA7"/>
                </a:solidFill>
                <a:latin typeface="Calibri"/>
                <a:cs typeface="Calibri"/>
              </a:rPr>
              <a:t>Complex</a:t>
            </a:r>
            <a:r>
              <a:rPr lang="es-ES" sz="3200" b="1" dirty="0">
                <a:solidFill>
                  <a:srgbClr val="674EA7"/>
                </a:solidFill>
                <a:latin typeface="Calibri"/>
                <a:cs typeface="Calibri"/>
              </a:rPr>
              <a:t> </a:t>
            </a:r>
            <a:r>
              <a:rPr lang="es-ES" sz="3200" b="1" dirty="0" err="1">
                <a:solidFill>
                  <a:srgbClr val="674EA7"/>
                </a:solidFill>
                <a:latin typeface="Calibri"/>
                <a:cs typeface="Calibri"/>
              </a:rPr>
              <a:t>communication</a:t>
            </a:r>
            <a:r>
              <a:rPr lang="es-ES" sz="3200" b="1" dirty="0">
                <a:solidFill>
                  <a:srgbClr val="674EA7"/>
                </a:solidFill>
                <a:latin typeface="Calibri"/>
                <a:cs typeface="Calibri"/>
              </a:rPr>
              <a:t> </a:t>
            </a:r>
            <a:r>
              <a:rPr lang="es-ES" sz="3200" b="1" dirty="0" err="1">
                <a:solidFill>
                  <a:srgbClr val="674EA7"/>
                </a:solidFill>
                <a:latin typeface="Calibri"/>
                <a:cs typeface="Calibri"/>
              </a:rPr>
              <a:t>means</a:t>
            </a:r>
            <a:endParaRPr lang="es-ES" sz="3200" b="1" dirty="0">
              <a:solidFill>
                <a:srgbClr val="674EA7"/>
              </a:solidFill>
              <a:latin typeface="Calibri"/>
              <a:cs typeface="Calibri"/>
            </a:endParaRPr>
          </a:p>
          <a:p>
            <a:pPr marL="0" lvl="0" indent="0" algn="ctr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</a:pPr>
            <a:br>
              <a:rPr lang="en-US" dirty="0"/>
            </a:br>
            <a:endParaRPr dirty="0"/>
          </a:p>
          <a:p>
            <a:pPr marL="0" lvl="0" indent="0" algn="ctr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</a:pPr>
            <a:br>
              <a:rPr lang="en-US" dirty="0"/>
            </a:br>
            <a:endParaRPr dirty="0"/>
          </a:p>
        </p:txBody>
      </p:sp>
      <p:pic>
        <p:nvPicPr>
          <p:cNvPr id="100" name="Google Shape;100;p1" descr="A group of people with a infinity symbol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3901" y="1456709"/>
            <a:ext cx="5372100" cy="40290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1" name="Google Shape;101;p1"/>
          <p:cNvGrpSpPr/>
          <p:nvPr/>
        </p:nvGrpSpPr>
        <p:grpSpPr>
          <a:xfrm>
            <a:off x="8735610" y="2318479"/>
            <a:ext cx="867485" cy="163226"/>
            <a:chOff x="8910933" y="1837414"/>
            <a:chExt cx="867485" cy="163226"/>
          </a:xfrm>
        </p:grpSpPr>
        <p:sp>
          <p:nvSpPr>
            <p:cNvPr id="102" name="Google Shape;102;p1"/>
            <p:cNvSpPr/>
            <p:nvPr/>
          </p:nvSpPr>
          <p:spPr>
            <a:xfrm rot="-2635175" flipH="1">
              <a:off x="9286956" y="1861308"/>
              <a:ext cx="115439" cy="115439"/>
            </a:xfrm>
            <a:prstGeom prst="rect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03" name="Google Shape;103;p1"/>
            <p:cNvCxnSpPr/>
            <p:nvPr/>
          </p:nvCxnSpPr>
          <p:spPr>
            <a:xfrm>
              <a:off x="9426289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04" name="Google Shape;104;p1"/>
            <p:cNvCxnSpPr/>
            <p:nvPr/>
          </p:nvCxnSpPr>
          <p:spPr>
            <a:xfrm>
              <a:off x="8910933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105" name="Google Shape;105;p1"/>
          <p:cNvSpPr txBox="1"/>
          <p:nvPr/>
        </p:nvSpPr>
        <p:spPr>
          <a:xfrm>
            <a:off x="7121406" y="1034814"/>
            <a:ext cx="4092221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Training dedicated to professionals in IDD to support the development of 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Social Communicative Abilities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11289834-2273-4F1D-BCE1-88CE294089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277" y="5485784"/>
            <a:ext cx="1231614" cy="1296000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D1404243-88B4-4EBC-AAD4-0C10ED550AD4}"/>
              </a:ext>
            </a:extLst>
          </p:cNvPr>
          <p:cNvSpPr txBox="1"/>
          <p:nvPr/>
        </p:nvSpPr>
        <p:spPr>
          <a:xfrm>
            <a:off x="1802168" y="6487235"/>
            <a:ext cx="10139988" cy="33246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r">
              <a:lnSpc>
                <a:spcPct val="115000"/>
              </a:lnSpc>
            </a:pPr>
            <a:r>
              <a:rPr lang="en-US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COM-IN KA220-VET-9A87A6EF © is licensed under CC BY-NC-SA 4.0</a:t>
            </a:r>
            <a:endParaRPr lang="fr-FR" sz="11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53F338C9-55EF-8E33-A37F-B5157267F3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" descr="A blue and yellow logo&#10;&#10;Description automatically generated">
            <a:extLst>
              <a:ext uri="{FF2B5EF4-FFF2-40B4-BE49-F238E27FC236}">
                <a16:creationId xmlns:a16="http://schemas.microsoft.com/office/drawing/2014/main" id="{06334853-0B1D-071F-D6BC-0D9C10FB9FE1}"/>
              </a:ext>
            </a:extLst>
          </p:cNvPr>
          <p:cNvPicPr preferRelativeResize="0">
            <a:picLocks noGrp="1" noChangeAspect="1"/>
          </p:cNvPicPr>
          <p:nvPr>
            <p:ph type="body" idx="1"/>
          </p:nvPr>
        </p:nvPicPr>
        <p:blipFill rotWithShape="1">
          <a:blip r:embed="rId3">
            <a:alphaModFix/>
          </a:blip>
          <a:stretch/>
        </p:blipFill>
        <p:spPr>
          <a:xfrm>
            <a:off x="10012497" y="338390"/>
            <a:ext cx="1992853" cy="11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">
            <a:extLst>
              <a:ext uri="{FF2B5EF4-FFF2-40B4-BE49-F238E27FC236}">
                <a16:creationId xmlns:a16="http://schemas.microsoft.com/office/drawing/2014/main" id="{EA60F509-A27E-0690-6B47-EBD53584EF4B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pic>
        <p:nvPicPr>
          <p:cNvPr id="112" name="Google Shape;112;p2" descr="A group of people with a infinity symbol&#10;&#10;Description automatically generated">
            <a:extLst>
              <a:ext uri="{FF2B5EF4-FFF2-40B4-BE49-F238E27FC236}">
                <a16:creationId xmlns:a16="http://schemas.microsoft.com/office/drawing/2014/main" id="{C3123B29-F161-F52B-5E33-E20633F96BA2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4350" y="267475"/>
            <a:ext cx="1466400" cy="1097775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CC016589-D512-F601-E002-10808484ED95}"/>
              </a:ext>
            </a:extLst>
          </p:cNvPr>
          <p:cNvSpPr/>
          <p:nvPr/>
        </p:nvSpPr>
        <p:spPr>
          <a:xfrm>
            <a:off x="1753496" y="470783"/>
            <a:ext cx="8259001" cy="561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buClr>
                <a:srgbClr val="674EA7"/>
              </a:buClr>
              <a:buSzPts val="4000"/>
            </a:pPr>
            <a:r>
              <a:rPr lang="en-US" sz="2800" b="1" dirty="0">
                <a:solidFill>
                  <a:schemeClr val="accent1"/>
                </a:solidFill>
              </a:rPr>
              <a:t>Bibliography</a:t>
            </a:r>
          </a:p>
        </p:txBody>
      </p:sp>
      <p:sp>
        <p:nvSpPr>
          <p:cNvPr id="113" name="Google Shape;113;p2">
            <a:extLst>
              <a:ext uri="{FF2B5EF4-FFF2-40B4-BE49-F238E27FC236}">
                <a16:creationId xmlns:a16="http://schemas.microsoft.com/office/drawing/2014/main" id="{73D8EE94-5D86-8EB1-3E40-D0E560173120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Erasmus+ 2021-1-FR01-KA220-VET-000033251</a:t>
            </a:r>
            <a:endParaRPr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EB90FE7-238F-2EED-E322-C288C8BCDD9A}"/>
              </a:ext>
            </a:extLst>
          </p:cNvPr>
          <p:cNvSpPr txBox="1"/>
          <p:nvPr/>
        </p:nvSpPr>
        <p:spPr>
          <a:xfrm>
            <a:off x="618472" y="1588891"/>
            <a:ext cx="10773714" cy="47859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spcBef>
                <a:spcPts val="600"/>
              </a:spcBef>
            </a:pPr>
            <a:r>
              <a:rPr lang="en-US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Barrett, M. D., &amp; </a:t>
            </a:r>
            <a:r>
              <a:rPr lang="en-US" sz="13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Diniz</a:t>
            </a:r>
            <a:r>
              <a:rPr lang="en-US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F. A. (1989). Lexical development in mentally handicapped children. </a:t>
            </a:r>
            <a:r>
              <a:rPr lang="en-US" sz="13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Language and communication in mentally handicapped people</a:t>
            </a:r>
            <a:r>
              <a:rPr lang="en-US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3</a:t>
            </a:r>
            <a:r>
              <a:rPr lang="en-US" sz="1300" kern="1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‑</a:t>
            </a:r>
            <a:r>
              <a:rPr lang="en-US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32.</a:t>
            </a:r>
            <a:endParaRPr lang="fr-BE" sz="13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spcBef>
                <a:spcPts val="600"/>
              </a:spcBef>
            </a:pPr>
            <a:r>
              <a:rPr lang="en-US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Bassano, D. (2000). Early development of nouns and verbs in French : Exploring the interface between lexicon and grammar. </a:t>
            </a:r>
            <a:r>
              <a:rPr lang="en-US" sz="13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Journal of Child Language</a:t>
            </a:r>
            <a:r>
              <a:rPr lang="en-US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3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27</a:t>
            </a:r>
            <a:r>
              <a:rPr lang="en-US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(3), 521</a:t>
            </a:r>
            <a:r>
              <a:rPr lang="en-US" sz="1300" kern="1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‑</a:t>
            </a:r>
            <a:r>
              <a:rPr lang="en-US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559. https://</a:t>
            </a:r>
            <a:r>
              <a:rPr lang="en-US" sz="13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doi.org</a:t>
            </a:r>
            <a:r>
              <a:rPr lang="en-US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/10.1017/S0305000900004396</a:t>
            </a:r>
            <a:endParaRPr lang="fr-BE" sz="13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spcBef>
                <a:spcPts val="600"/>
              </a:spcBef>
            </a:pPr>
            <a:r>
              <a:rPr lang="en-US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Berglund, E., Eriksson, M., &amp; Johansson, I. (2001). Parental reports of spoken language skills in children with Down syndrome. </a:t>
            </a:r>
            <a:r>
              <a:rPr lang="en-US" sz="13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Journal of speech, language, and hearing research</a:t>
            </a:r>
            <a:r>
              <a:rPr lang="en-US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fr-BE" sz="13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spcBef>
                <a:spcPts val="600"/>
              </a:spcBef>
            </a:pPr>
            <a:r>
              <a:rPr lang="en-US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Chapman, R. (2006). Language learning in Down syndrome : The speech and language profile compared to adolescents with cognitive impairment of unknown origin. </a:t>
            </a:r>
            <a:r>
              <a:rPr lang="en-US" sz="13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Down Syndrome Research and Practice</a:t>
            </a:r>
            <a:r>
              <a:rPr lang="en-US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3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(2), 61</a:t>
            </a:r>
            <a:r>
              <a:rPr lang="en-US" sz="1300" kern="1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‑</a:t>
            </a:r>
            <a:r>
              <a:rPr lang="en-US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66. https://</a:t>
            </a:r>
            <a:r>
              <a:rPr lang="en-US" sz="13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doi.org</a:t>
            </a:r>
            <a:r>
              <a:rPr lang="en-US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/10.3104/reports.306</a:t>
            </a:r>
            <a:endParaRPr lang="fr-BE" sz="13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spcBef>
                <a:spcPts val="600"/>
              </a:spcBef>
            </a:pPr>
            <a:r>
              <a:rPr lang="en-US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Chapman Robin S., Bird Elizabeth Kay-Raining, &amp; Schwartz Scott E. (1990). Fast Mapping of Words in Event Contexts by Children with Down Syndrome. </a:t>
            </a:r>
            <a:r>
              <a:rPr lang="en-US" sz="13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Journal of Speech and Hearing Disorders</a:t>
            </a:r>
            <a:r>
              <a:rPr lang="en-US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3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55</a:t>
            </a:r>
            <a:r>
              <a:rPr lang="en-US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(4), 761</a:t>
            </a:r>
            <a:r>
              <a:rPr lang="en-US" sz="1300" kern="1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‑</a:t>
            </a:r>
            <a:r>
              <a:rPr lang="en-US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770. https://</a:t>
            </a:r>
            <a:r>
              <a:rPr lang="en-US" sz="13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doi.org</a:t>
            </a:r>
            <a:r>
              <a:rPr lang="en-US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/10.1044/jshd.5504.761</a:t>
            </a:r>
            <a:endParaRPr lang="fr-BE" sz="13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spcBef>
                <a:spcPts val="600"/>
              </a:spcBef>
            </a:pPr>
            <a:r>
              <a:rPr lang="fr-BE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Comblain, A., &amp; Thibaut, J.-P. (2009). Approche neuropsychologique du syndrome de Down. </a:t>
            </a:r>
            <a:r>
              <a:rPr lang="fr-BE" sz="13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Manuel de Neuropsychologie du développement</a:t>
            </a:r>
            <a:r>
              <a:rPr lang="fr-BE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491</a:t>
            </a:r>
            <a:r>
              <a:rPr lang="fr-BE" sz="1300" kern="1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‑</a:t>
            </a:r>
            <a:r>
              <a:rPr lang="fr-BE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522.</a:t>
            </a:r>
            <a:endParaRPr lang="fr-BE" sz="13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spcBef>
                <a:spcPts val="600"/>
              </a:spcBef>
            </a:pPr>
            <a:r>
              <a:rPr lang="fr-BE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Comblain, A., &amp; Thibaut, J.-P. (2020). Le syndrome de Down. In </a:t>
            </a:r>
            <a:r>
              <a:rPr lang="fr-BE" sz="13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Traité de Neuropsychologie de l’enfant</a:t>
            </a:r>
            <a:r>
              <a:rPr lang="fr-BE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(p. 378</a:t>
            </a:r>
            <a:r>
              <a:rPr lang="fr-BE" sz="1300" kern="1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‑</a:t>
            </a:r>
            <a:r>
              <a:rPr lang="fr-BE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400). De </a:t>
            </a:r>
            <a:r>
              <a:rPr lang="fr-BE" sz="13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Boek</a:t>
            </a:r>
            <a:r>
              <a:rPr lang="fr-BE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fr-BE" sz="13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spcBef>
                <a:spcPts val="600"/>
              </a:spcBef>
            </a:pPr>
            <a:r>
              <a:rPr lang="fr-BE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Comblain, A., Witt, A., &amp; Thibaut, J.-P. (2023). Développement lexical dans le cadre d’une déficience intellectuelle : Le point sur la question. </a:t>
            </a:r>
            <a:r>
              <a:rPr lang="en-US" sz="1300" i="1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Psychologie</a:t>
            </a:r>
            <a:r>
              <a:rPr lang="en-US" sz="13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Française</a:t>
            </a:r>
            <a:r>
              <a:rPr lang="en-US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3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68</a:t>
            </a:r>
            <a:r>
              <a:rPr lang="en-US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(1), 91</a:t>
            </a:r>
            <a:r>
              <a:rPr lang="en-US" sz="1300" kern="1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‑</a:t>
            </a:r>
            <a:r>
              <a:rPr lang="en-US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115. https://</a:t>
            </a:r>
            <a:r>
              <a:rPr lang="en-US" sz="13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doi.org</a:t>
            </a:r>
            <a:r>
              <a:rPr lang="en-US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/10.1016/j.psfr.2022.03.001</a:t>
            </a:r>
            <a:endParaRPr lang="fr-BE" sz="13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spcBef>
                <a:spcPts val="600"/>
              </a:spcBef>
            </a:pPr>
            <a:r>
              <a:rPr lang="en-US" sz="13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Miolo</a:t>
            </a:r>
            <a:r>
              <a:rPr lang="en-US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Giuliana, Chapman Robin S., &amp; </a:t>
            </a:r>
            <a:r>
              <a:rPr lang="en-US" sz="13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Sindberg</a:t>
            </a:r>
            <a:r>
              <a:rPr lang="en-US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Heidi A. (2005). Sentence Comprehension in Adolescents With Down Syndrome and Typically Developing Children. </a:t>
            </a:r>
            <a:r>
              <a:rPr lang="en-US" sz="13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Journal of Speech, Language, and Hearing Research</a:t>
            </a:r>
            <a:r>
              <a:rPr lang="en-US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3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48</a:t>
            </a:r>
            <a:r>
              <a:rPr lang="en-US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(1), 172</a:t>
            </a:r>
            <a:r>
              <a:rPr lang="en-US" sz="1300" kern="1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‑</a:t>
            </a:r>
            <a:r>
              <a:rPr lang="en-US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188. https://</a:t>
            </a:r>
            <a:r>
              <a:rPr lang="en-US" sz="13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doi.org</a:t>
            </a:r>
            <a:r>
              <a:rPr lang="en-US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/10.1044/1092-4388(2005/013)</a:t>
            </a:r>
            <a:endParaRPr lang="fr-BE" sz="13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spcBef>
                <a:spcPts val="600"/>
              </a:spcBef>
            </a:pPr>
            <a:r>
              <a:rPr lang="fr-BE" sz="13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Rondal</a:t>
            </a:r>
            <a:r>
              <a:rPr lang="fr-BE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J.-A., &amp; Comblain, A. (1999). </a:t>
            </a:r>
            <a:r>
              <a:rPr lang="en-US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Current perspectives on developmental </a:t>
            </a:r>
            <a:r>
              <a:rPr lang="en-US" sz="13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dysphasias</a:t>
            </a:r>
            <a:r>
              <a:rPr lang="en-US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3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Journal of Neurolinguistics</a:t>
            </a:r>
            <a:r>
              <a:rPr lang="en-US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3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12</a:t>
            </a:r>
            <a:r>
              <a:rPr lang="en-US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(3</a:t>
            </a:r>
            <a:r>
              <a:rPr lang="en-US" sz="1300" kern="1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‑</a:t>
            </a:r>
            <a:r>
              <a:rPr lang="en-US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4), 181</a:t>
            </a:r>
            <a:r>
              <a:rPr lang="en-US" sz="1300" kern="1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‑</a:t>
            </a:r>
            <a:r>
              <a:rPr lang="en-US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212. https://</a:t>
            </a:r>
            <a:r>
              <a:rPr lang="en-US" sz="13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doi.org</a:t>
            </a:r>
            <a:r>
              <a:rPr lang="en-US" sz="13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/10.1016/S0911-6044(99)00014-7</a:t>
            </a:r>
            <a:endParaRPr lang="fr-BE" sz="13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nl-NL" sz="13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Zampini</a:t>
            </a:r>
            <a:r>
              <a:rPr lang="nl-NL" sz="13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L., &amp; </a:t>
            </a:r>
            <a:r>
              <a:rPr lang="nl-NL" sz="13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D’Odorico</a:t>
            </a:r>
            <a:r>
              <a:rPr lang="nl-NL" sz="13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L. (2011). </a:t>
            </a:r>
            <a:r>
              <a:rPr lang="nl-NL" sz="13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Lexical</a:t>
            </a:r>
            <a:r>
              <a:rPr lang="nl-NL" sz="13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nl-NL" sz="13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and</a:t>
            </a:r>
            <a:r>
              <a:rPr lang="nl-NL" sz="13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nl-NL" sz="13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syntactic</a:t>
            </a:r>
            <a:r>
              <a:rPr lang="nl-NL" sz="13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development in </a:t>
            </a:r>
            <a:r>
              <a:rPr lang="nl-NL" sz="13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Italian</a:t>
            </a:r>
            <a:r>
              <a:rPr lang="nl-NL" sz="13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nl-NL" sz="13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children</a:t>
            </a:r>
            <a:r>
              <a:rPr lang="nl-NL" sz="13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nl-NL" sz="13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with</a:t>
            </a:r>
            <a:r>
              <a:rPr lang="nl-NL" sz="13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Down’s </a:t>
            </a:r>
            <a:r>
              <a:rPr lang="nl-NL" sz="13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syndrome</a:t>
            </a:r>
            <a:r>
              <a:rPr lang="nl-NL" sz="13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</a:t>
            </a:r>
            <a:r>
              <a:rPr lang="nl-NL" sz="13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International Journal of Language &amp; Communication Disorders</a:t>
            </a:r>
            <a:r>
              <a:rPr lang="nl-NL" sz="13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nl-NL" sz="13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46</a:t>
            </a:r>
            <a:r>
              <a:rPr lang="nl-NL" sz="13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(4), 386</a:t>
            </a:r>
            <a:r>
              <a:rPr lang="nl-NL" sz="13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‑</a:t>
            </a:r>
            <a:r>
              <a:rPr lang="nl-NL" sz="13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396.</a:t>
            </a:r>
            <a:r>
              <a:rPr lang="fr-BE" sz="1300" dirty="0">
                <a:effectLst/>
              </a:rPr>
              <a:t> </a:t>
            </a:r>
            <a:endParaRPr lang="fr-FR" sz="13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68034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11;p2" descr="A blue and yellow logo&#10;&#10;Description automatically generated">
            <a:extLst>
              <a:ext uri="{FF2B5EF4-FFF2-40B4-BE49-F238E27FC236}">
                <a16:creationId xmlns:a16="http://schemas.microsoft.com/office/drawing/2014/main" id="{07D928AC-664B-4772-936D-CB01B239D14A}"/>
              </a:ext>
            </a:extLst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2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112;p2" descr="A group of people with a infinity symbol&#10;&#10;Description automatically generated">
            <a:extLst>
              <a:ext uri="{FF2B5EF4-FFF2-40B4-BE49-F238E27FC236}">
                <a16:creationId xmlns:a16="http://schemas.microsoft.com/office/drawing/2014/main" id="{C08FA873-2774-4595-8104-4443CA2B67B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4350" y="267475"/>
            <a:ext cx="1466400" cy="109777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113;p2">
            <a:extLst>
              <a:ext uri="{FF2B5EF4-FFF2-40B4-BE49-F238E27FC236}">
                <a16:creationId xmlns:a16="http://schemas.microsoft.com/office/drawing/2014/main" id="{94D26B86-863F-4B19-B6D6-D1A628A5CEF8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Erasmus+ 2021-1-FR01-KA220-VET-000033251</a:t>
            </a:r>
            <a:endParaRPr/>
          </a:p>
        </p:txBody>
      </p:sp>
      <p:sp>
        <p:nvSpPr>
          <p:cNvPr id="5" name="Google Shape;131;p3">
            <a:extLst>
              <a:ext uri="{FF2B5EF4-FFF2-40B4-BE49-F238E27FC236}">
                <a16:creationId xmlns:a16="http://schemas.microsoft.com/office/drawing/2014/main" id="{ACBC40BB-F08E-4E78-8B18-2AB83B293408}"/>
              </a:ext>
            </a:extLst>
          </p:cNvPr>
          <p:cNvSpPr/>
          <p:nvPr/>
        </p:nvSpPr>
        <p:spPr>
          <a:xfrm>
            <a:off x="2163014" y="349013"/>
            <a:ext cx="7291586" cy="63783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n-US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Module 6. Complex communication means</a:t>
            </a:r>
            <a:endParaRPr sz="5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115;p2">
            <a:extLst>
              <a:ext uri="{FF2B5EF4-FFF2-40B4-BE49-F238E27FC236}">
                <a16:creationId xmlns:a16="http://schemas.microsoft.com/office/drawing/2014/main" id="{BBE1908F-4DC9-419D-BF39-969ADA0F91DF}"/>
              </a:ext>
            </a:extLst>
          </p:cNvPr>
          <p:cNvSpPr/>
          <p:nvPr/>
        </p:nvSpPr>
        <p:spPr>
          <a:xfrm>
            <a:off x="2950648" y="2260790"/>
            <a:ext cx="8351336" cy="2911391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Chapter 1: </a:t>
            </a:r>
            <a:r>
              <a:rPr lang="fr-FR" sz="330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AAC – </a:t>
            </a:r>
            <a:r>
              <a:rPr lang="fr-FR" sz="330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Using</a:t>
            </a:r>
            <a:r>
              <a:rPr lang="fr-FR" sz="330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330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pictures</a:t>
            </a:r>
            <a:r>
              <a:rPr lang="fr-FR" sz="330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lang="fr-FR" sz="330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symbols</a:t>
            </a:r>
            <a:endParaRPr lang="es-ES" dirty="0">
              <a:solidFill>
                <a:schemeClr val="dk1"/>
              </a:solidFill>
            </a:endParaRP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Chapter 2</a:t>
            </a:r>
            <a:r>
              <a:rPr lang="en-US" sz="33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fr-FR" sz="33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Oral </a:t>
            </a:r>
            <a:r>
              <a:rPr lang="fr-FR" sz="33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language</a:t>
            </a:r>
            <a:endParaRPr b="1" dirty="0">
              <a:solidFill>
                <a:schemeClr val="dk1"/>
              </a:solidFill>
            </a:endParaRPr>
          </a:p>
          <a:p>
            <a:r>
              <a:rPr lang="en-US" sz="3300" b="1" dirty="0">
                <a:solidFill>
                  <a:schemeClr val="dk1"/>
                </a:solidFill>
                <a:latin typeface="Calibri"/>
                <a:cs typeface="Calibri"/>
              </a:rPr>
              <a:t>Chapter 3</a:t>
            </a:r>
            <a:r>
              <a:rPr lang="en-US" sz="3300" dirty="0">
                <a:solidFill>
                  <a:schemeClr val="dk1"/>
                </a:solidFill>
                <a:latin typeface="Calibri"/>
                <a:cs typeface="Calibri"/>
              </a:rPr>
              <a:t>: Written language</a:t>
            </a:r>
          </a:p>
          <a:p>
            <a:r>
              <a:rPr lang="en-US" sz="3300" b="1" dirty="0">
                <a:solidFill>
                  <a:schemeClr val="dk1"/>
                </a:solidFill>
                <a:latin typeface="Calibri"/>
                <a:cs typeface="Calibri"/>
              </a:rPr>
              <a:t>Chapter 4</a:t>
            </a:r>
            <a:r>
              <a:rPr lang="en-US" sz="3300" dirty="0">
                <a:solidFill>
                  <a:schemeClr val="dk1"/>
                </a:solidFill>
                <a:latin typeface="Calibri"/>
                <a:cs typeface="Calibri"/>
              </a:rPr>
              <a:t>: </a:t>
            </a:r>
            <a:r>
              <a:rPr lang="fr-FR" sz="33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Digital </a:t>
            </a:r>
            <a:r>
              <a:rPr lang="fr-FR" sz="33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tools</a:t>
            </a:r>
            <a:r>
              <a:rPr lang="fr-FR" sz="33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platforms</a:t>
            </a:r>
          </a:p>
          <a:p>
            <a:r>
              <a:rPr lang="fr-FR" sz="3300" b="1" dirty="0" err="1">
                <a:solidFill>
                  <a:schemeClr val="dk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Chapter</a:t>
            </a:r>
            <a:r>
              <a:rPr lang="fr-FR" sz="3300" b="1" dirty="0">
                <a:solidFill>
                  <a:schemeClr val="dk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5:</a:t>
            </a:r>
            <a:r>
              <a:rPr lang="fr-FR" sz="3300" dirty="0">
                <a:solidFill>
                  <a:schemeClr val="dk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Social interactions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156806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" descr="A blue and yellow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" descr="A group of people with a infinity symbo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4350" y="267475"/>
            <a:ext cx="1466400" cy="10977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Erasmus+ 2021-1-FR01-KA220-VET-000033251</a:t>
            </a:r>
            <a:endParaRPr/>
          </a:p>
        </p:txBody>
      </p:sp>
      <p:sp>
        <p:nvSpPr>
          <p:cNvPr id="114" name="Google Shape;114;p2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13" name="Google Shape;115;p2">
            <a:extLst>
              <a:ext uri="{FF2B5EF4-FFF2-40B4-BE49-F238E27FC236}">
                <a16:creationId xmlns:a16="http://schemas.microsoft.com/office/drawing/2014/main" id="{4AFB8E46-F25C-24F4-A5AE-77D5D65E24CB}"/>
              </a:ext>
            </a:extLst>
          </p:cNvPr>
          <p:cNvSpPr/>
          <p:nvPr/>
        </p:nvSpPr>
        <p:spPr>
          <a:xfrm>
            <a:off x="404350" y="2730958"/>
            <a:ext cx="11088914" cy="139608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r>
              <a:rPr lang="en-US" sz="2800" b="1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Learning Objectives</a:t>
            </a:r>
          </a:p>
          <a:p>
            <a:pPr marL="457200" lvl="4" indent="-7938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1"/>
                </a:solidFill>
                <a:latin typeface="Calibri"/>
                <a:cs typeface="Calibri"/>
              </a:rPr>
              <a:t> How oral languages develops in IDD persons</a:t>
            </a:r>
          </a:p>
          <a:p>
            <a:pPr marL="457200" lvl="4" indent="-7938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1"/>
                </a:solidFill>
                <a:latin typeface="Calibri"/>
                <a:cs typeface="Calibri"/>
              </a:rPr>
              <a:t>What are the major difficulties IDD persons encounter in oral communication ?</a:t>
            </a:r>
          </a:p>
        </p:txBody>
      </p:sp>
      <p:sp>
        <p:nvSpPr>
          <p:cNvPr id="9" name="Google Shape;131;p3">
            <a:extLst>
              <a:ext uri="{FF2B5EF4-FFF2-40B4-BE49-F238E27FC236}">
                <a16:creationId xmlns:a16="http://schemas.microsoft.com/office/drawing/2014/main" id="{987CD383-02C2-440D-9A4D-287CEC20463F}"/>
              </a:ext>
            </a:extLst>
          </p:cNvPr>
          <p:cNvSpPr/>
          <p:nvPr/>
        </p:nvSpPr>
        <p:spPr>
          <a:xfrm>
            <a:off x="1968575" y="460214"/>
            <a:ext cx="7758625" cy="768979"/>
          </a:xfrm>
          <a:prstGeom prst="roundRect">
            <a:avLst>
              <a:gd name="adj" fmla="val 16667"/>
            </a:avLst>
          </a:prstGeom>
          <a:noFill/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n-US" sz="28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Module 6.2 </a:t>
            </a:r>
            <a:r>
              <a:rPr lang="nl-BE" sz="28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Oral language</a:t>
            </a:r>
            <a:endParaRPr sz="400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08186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" descr="A blue and yellow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" descr="A group of people with a infinity symbo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4350" y="267475"/>
            <a:ext cx="1466400" cy="10977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Erasmus+ 2021-1-FR01-KA220-VET-000033251</a:t>
            </a:r>
            <a:endParaRPr/>
          </a:p>
        </p:txBody>
      </p:sp>
      <p:sp>
        <p:nvSpPr>
          <p:cNvPr id="114" name="Google Shape;114;p2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13" name="Google Shape;115;p2">
            <a:extLst>
              <a:ext uri="{FF2B5EF4-FFF2-40B4-BE49-F238E27FC236}">
                <a16:creationId xmlns:a16="http://schemas.microsoft.com/office/drawing/2014/main" id="{4AFB8E46-F25C-24F4-A5AE-77D5D65E24CB}"/>
              </a:ext>
            </a:extLst>
          </p:cNvPr>
          <p:cNvSpPr/>
          <p:nvPr/>
        </p:nvSpPr>
        <p:spPr>
          <a:xfrm>
            <a:off x="1759538" y="2801712"/>
            <a:ext cx="8176697" cy="270707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r>
              <a:rPr lang="en-US" sz="3300" b="1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Sections</a:t>
            </a:r>
          </a:p>
          <a:p>
            <a:r>
              <a:rPr lang="en-US" sz="2000" b="1" dirty="0">
                <a:solidFill>
                  <a:schemeClr val="dk1"/>
                </a:solidFill>
              </a:rPr>
              <a:t>6.2.1 Introduction</a:t>
            </a:r>
          </a:p>
          <a:p>
            <a:r>
              <a:rPr lang="en-US" sz="2000" dirty="0">
                <a:solidFill>
                  <a:schemeClr val="dk1"/>
                </a:solidFill>
              </a:rPr>
              <a:t>6.2.2 Phonology and articulation</a:t>
            </a:r>
          </a:p>
          <a:p>
            <a:r>
              <a:rPr lang="en-US" sz="2000" dirty="0">
                <a:solidFill>
                  <a:schemeClr val="dk1"/>
                </a:solidFill>
              </a:rPr>
              <a:t>6.2.3 Vocabulary</a:t>
            </a:r>
          </a:p>
          <a:p>
            <a:r>
              <a:rPr lang="en-US" sz="2000" dirty="0">
                <a:solidFill>
                  <a:schemeClr val="dk1"/>
                </a:solidFill>
              </a:rPr>
              <a:t>6.2.4 Morphosyntax</a:t>
            </a:r>
          </a:p>
          <a:p>
            <a:r>
              <a:rPr lang="en-US" sz="2000" dirty="0">
                <a:solidFill>
                  <a:schemeClr val="dk1"/>
                </a:solidFill>
              </a:rPr>
              <a:t>6.2.5 Pragmatics</a:t>
            </a:r>
          </a:p>
          <a:p>
            <a:endParaRPr lang="en-US" sz="2000" dirty="0">
              <a:solidFill>
                <a:schemeClr val="dk1"/>
              </a:solidFill>
            </a:endParaRPr>
          </a:p>
        </p:txBody>
      </p:sp>
      <p:sp>
        <p:nvSpPr>
          <p:cNvPr id="2" name="Google Shape;131;p3">
            <a:extLst>
              <a:ext uri="{FF2B5EF4-FFF2-40B4-BE49-F238E27FC236}">
                <a16:creationId xmlns:a16="http://schemas.microsoft.com/office/drawing/2014/main" id="{04CB70F1-2A50-613E-875F-5FB100DBC927}"/>
              </a:ext>
            </a:extLst>
          </p:cNvPr>
          <p:cNvSpPr/>
          <p:nvPr/>
        </p:nvSpPr>
        <p:spPr>
          <a:xfrm>
            <a:off x="1968575" y="460214"/>
            <a:ext cx="7758625" cy="768979"/>
          </a:xfrm>
          <a:prstGeom prst="roundRect">
            <a:avLst>
              <a:gd name="adj" fmla="val 16667"/>
            </a:avLst>
          </a:prstGeom>
          <a:noFill/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n-US" sz="28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Module 6.2 </a:t>
            </a:r>
            <a:r>
              <a:rPr lang="nl-BE" sz="28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Oral language</a:t>
            </a:r>
            <a:endParaRPr sz="400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14171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53F338C9-55EF-8E33-A37F-B5157267F3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" descr="A blue and yellow logo&#10;&#10;Description automatically generated">
            <a:extLst>
              <a:ext uri="{FF2B5EF4-FFF2-40B4-BE49-F238E27FC236}">
                <a16:creationId xmlns:a16="http://schemas.microsoft.com/office/drawing/2014/main" id="{06334853-0B1D-071F-D6BC-0D9C10FB9FE1}"/>
              </a:ext>
            </a:extLst>
          </p:cNvPr>
          <p:cNvPicPr preferRelativeResize="0">
            <a:picLocks noGrp="1" noChangeAspect="1"/>
          </p:cNvPicPr>
          <p:nvPr>
            <p:ph type="body" idx="1"/>
          </p:nvPr>
        </p:nvPicPr>
        <p:blipFill rotWithShape="1">
          <a:blip r:embed="rId3">
            <a:alphaModFix/>
          </a:blip>
          <a:stretch/>
        </p:blipFill>
        <p:spPr>
          <a:xfrm>
            <a:off x="10012497" y="338390"/>
            <a:ext cx="1992853" cy="11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">
            <a:extLst>
              <a:ext uri="{FF2B5EF4-FFF2-40B4-BE49-F238E27FC236}">
                <a16:creationId xmlns:a16="http://schemas.microsoft.com/office/drawing/2014/main" id="{EA60F509-A27E-0690-6B47-EBD53584EF4B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pic>
        <p:nvPicPr>
          <p:cNvPr id="112" name="Google Shape;112;p2" descr="A group of people with a infinity symbol&#10;&#10;Description automatically generated">
            <a:extLst>
              <a:ext uri="{FF2B5EF4-FFF2-40B4-BE49-F238E27FC236}">
                <a16:creationId xmlns:a16="http://schemas.microsoft.com/office/drawing/2014/main" id="{C3123B29-F161-F52B-5E33-E20633F96BA2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4350" y="267475"/>
            <a:ext cx="1466400" cy="1097775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CC016589-D512-F601-E002-10808484ED95}"/>
              </a:ext>
            </a:extLst>
          </p:cNvPr>
          <p:cNvSpPr/>
          <p:nvPr/>
        </p:nvSpPr>
        <p:spPr>
          <a:xfrm>
            <a:off x="1753496" y="470783"/>
            <a:ext cx="8259001" cy="56188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>
              <a:lnSpc>
                <a:spcPct val="120000"/>
              </a:lnSpc>
              <a:buClr>
                <a:srgbClr val="674EA7"/>
              </a:buClr>
              <a:buSzPts val="4000"/>
            </a:pPr>
            <a:r>
              <a:rPr lang="en-US" sz="2800" b="1">
                <a:solidFill>
                  <a:schemeClr val="accent1"/>
                </a:solidFill>
              </a:rPr>
              <a:t>6.2.1 Introduction</a:t>
            </a:r>
          </a:p>
        </p:txBody>
      </p:sp>
      <p:sp>
        <p:nvSpPr>
          <p:cNvPr id="113" name="Google Shape;113;p2">
            <a:extLst>
              <a:ext uri="{FF2B5EF4-FFF2-40B4-BE49-F238E27FC236}">
                <a16:creationId xmlns:a16="http://schemas.microsoft.com/office/drawing/2014/main" id="{73D8EE94-5D86-8EB1-3E40-D0E560173120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Erasmus+ 2021-1-FR01-KA220-VET-000033251</a:t>
            </a:r>
            <a:endParaRPr dirty="0"/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E5FF4A41-67E5-BA03-8939-03A0BB057560}"/>
              </a:ext>
            </a:extLst>
          </p:cNvPr>
          <p:cNvSpPr/>
          <p:nvPr/>
        </p:nvSpPr>
        <p:spPr>
          <a:xfrm>
            <a:off x="629586" y="1984408"/>
            <a:ext cx="2083633" cy="53964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/>
              <a:t>Sound </a:t>
            </a:r>
            <a:r>
              <a:rPr lang="fr-FR" sz="2000" dirty="0" err="1"/>
              <a:t>level</a:t>
            </a:r>
            <a:endParaRPr lang="fr-FR" sz="2000" dirty="0"/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8907BD3A-4CAF-597E-EFC6-271BB2D3D407}"/>
              </a:ext>
            </a:extLst>
          </p:cNvPr>
          <p:cNvSpPr/>
          <p:nvPr/>
        </p:nvSpPr>
        <p:spPr>
          <a:xfrm>
            <a:off x="629584" y="4064124"/>
            <a:ext cx="2083633" cy="53964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err="1"/>
              <a:t>Meaning</a:t>
            </a:r>
            <a:r>
              <a:rPr lang="fr-FR" sz="2000" dirty="0"/>
              <a:t> </a:t>
            </a:r>
            <a:r>
              <a:rPr lang="fr-FR" sz="2000" dirty="0" err="1"/>
              <a:t>level</a:t>
            </a:r>
            <a:endParaRPr lang="fr-FR" sz="2000" dirty="0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2FF776B2-3487-2548-EBF9-08D7EFDBEFF6}"/>
              </a:ext>
            </a:extLst>
          </p:cNvPr>
          <p:cNvSpPr/>
          <p:nvPr/>
        </p:nvSpPr>
        <p:spPr>
          <a:xfrm>
            <a:off x="629585" y="5705386"/>
            <a:ext cx="2083633" cy="53964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err="1"/>
              <a:t>Context</a:t>
            </a:r>
            <a:r>
              <a:rPr lang="fr-FR" sz="2000" dirty="0"/>
              <a:t> </a:t>
            </a:r>
            <a:r>
              <a:rPr lang="fr-FR" sz="2000" dirty="0" err="1"/>
              <a:t>level</a:t>
            </a:r>
            <a:endParaRPr lang="fr-FR" sz="2000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FA16F50E-82AF-4C5E-25AC-DE338141F63E}"/>
              </a:ext>
            </a:extLst>
          </p:cNvPr>
          <p:cNvSpPr/>
          <p:nvPr/>
        </p:nvSpPr>
        <p:spPr>
          <a:xfrm>
            <a:off x="3677591" y="1594662"/>
            <a:ext cx="2083633" cy="539646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Phonetic</a:t>
            </a:r>
            <a:endParaRPr lang="fr-FR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B8C6AB80-FA38-FFD7-F2A6-07122A644B08}"/>
              </a:ext>
            </a:extLst>
          </p:cNvPr>
          <p:cNvSpPr/>
          <p:nvPr/>
        </p:nvSpPr>
        <p:spPr>
          <a:xfrm>
            <a:off x="3677591" y="2363288"/>
            <a:ext cx="2083633" cy="539646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Phonology</a:t>
            </a:r>
            <a:endParaRPr lang="fr-FR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8732B77A-EC9A-3656-C510-27A8AC6FC131}"/>
              </a:ext>
            </a:extLst>
          </p:cNvPr>
          <p:cNvSpPr/>
          <p:nvPr/>
        </p:nvSpPr>
        <p:spPr>
          <a:xfrm>
            <a:off x="3677590" y="3429000"/>
            <a:ext cx="2083633" cy="539646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Lexicon</a:t>
            </a:r>
            <a:endParaRPr lang="fr-FR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D9C0B252-3C58-FD4F-07BC-0EDE47D80A8D}"/>
              </a:ext>
            </a:extLst>
          </p:cNvPr>
          <p:cNvSpPr/>
          <p:nvPr/>
        </p:nvSpPr>
        <p:spPr>
          <a:xfrm>
            <a:off x="3677590" y="4110917"/>
            <a:ext cx="2083632" cy="539646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Morphology</a:t>
            </a:r>
            <a:endParaRPr lang="fr-FR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4D8DCAF6-3EE0-44D2-0BC5-3C5D4B97CFF7}"/>
              </a:ext>
            </a:extLst>
          </p:cNvPr>
          <p:cNvSpPr/>
          <p:nvPr/>
        </p:nvSpPr>
        <p:spPr>
          <a:xfrm>
            <a:off x="3677588" y="4792834"/>
            <a:ext cx="2083633" cy="539646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Syntax</a:t>
            </a:r>
            <a:endParaRPr lang="fr-FR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2601BB95-4E14-D1F1-47FE-C5B85220668C}"/>
              </a:ext>
            </a:extLst>
          </p:cNvPr>
          <p:cNvSpPr/>
          <p:nvPr/>
        </p:nvSpPr>
        <p:spPr>
          <a:xfrm>
            <a:off x="3677588" y="5703866"/>
            <a:ext cx="2083633" cy="539646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Pragmatics</a:t>
            </a:r>
            <a:endParaRPr lang="fr-FR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EB217A01-4AD2-91A9-E6BC-CE5B27620032}"/>
              </a:ext>
            </a:extLst>
          </p:cNvPr>
          <p:cNvCxnSpPr>
            <a:endCxn id="6" idx="1"/>
          </p:cNvCxnSpPr>
          <p:nvPr/>
        </p:nvCxnSpPr>
        <p:spPr>
          <a:xfrm flipV="1">
            <a:off x="2713218" y="1864485"/>
            <a:ext cx="964373" cy="349742"/>
          </a:xfrm>
          <a:prstGeom prst="straightConnector1">
            <a:avLst/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6FA7D1D3-4025-4D38-BA5F-76E0E9E2BEA5}"/>
              </a:ext>
            </a:extLst>
          </p:cNvPr>
          <p:cNvCxnSpPr>
            <a:cxnSpLocks/>
            <a:stCxn id="2" idx="3"/>
            <a:endCxn id="7" idx="1"/>
          </p:cNvCxnSpPr>
          <p:nvPr/>
        </p:nvCxnSpPr>
        <p:spPr>
          <a:xfrm>
            <a:off x="2713219" y="2254231"/>
            <a:ext cx="964372" cy="378880"/>
          </a:xfrm>
          <a:prstGeom prst="straightConnector1">
            <a:avLst/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8296FBA9-6FCB-E6CC-FA2F-5A144D88B48B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2730703" y="4457376"/>
            <a:ext cx="946885" cy="605281"/>
          </a:xfrm>
          <a:prstGeom prst="straightConnector1">
            <a:avLst/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BBDCA639-1F27-F325-E6DF-113CC6AE31E9}"/>
              </a:ext>
            </a:extLst>
          </p:cNvPr>
          <p:cNvCxnSpPr>
            <a:cxnSpLocks/>
            <a:endCxn id="8" idx="1"/>
          </p:cNvCxnSpPr>
          <p:nvPr/>
        </p:nvCxnSpPr>
        <p:spPr>
          <a:xfrm flipV="1">
            <a:off x="2713217" y="3698823"/>
            <a:ext cx="964373" cy="467086"/>
          </a:xfrm>
          <a:prstGeom prst="straightConnector1">
            <a:avLst/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870C8250-92F6-9618-1320-21B843811BC5}"/>
              </a:ext>
            </a:extLst>
          </p:cNvPr>
          <p:cNvCxnSpPr>
            <a:cxnSpLocks/>
            <a:endCxn id="9" idx="1"/>
          </p:cNvCxnSpPr>
          <p:nvPr/>
        </p:nvCxnSpPr>
        <p:spPr>
          <a:xfrm>
            <a:off x="2730703" y="4380740"/>
            <a:ext cx="946887" cy="0"/>
          </a:xfrm>
          <a:prstGeom prst="straightConnector1">
            <a:avLst/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22559405-C3EE-2218-3BB7-28CC59F6EF29}"/>
              </a:ext>
            </a:extLst>
          </p:cNvPr>
          <p:cNvCxnSpPr>
            <a:cxnSpLocks/>
          </p:cNvCxnSpPr>
          <p:nvPr/>
        </p:nvCxnSpPr>
        <p:spPr>
          <a:xfrm>
            <a:off x="2730703" y="5973689"/>
            <a:ext cx="946887" cy="0"/>
          </a:xfrm>
          <a:prstGeom prst="straightConnector1">
            <a:avLst/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75CBE5B1-DBDD-7108-E7F5-B372E052B6B2}"/>
              </a:ext>
            </a:extLst>
          </p:cNvPr>
          <p:cNvCxnSpPr>
            <a:cxnSpLocks/>
          </p:cNvCxnSpPr>
          <p:nvPr/>
        </p:nvCxnSpPr>
        <p:spPr>
          <a:xfrm>
            <a:off x="5907112" y="1864485"/>
            <a:ext cx="946887" cy="0"/>
          </a:xfrm>
          <a:prstGeom prst="straightConnector1">
            <a:avLst/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45340ED7-3A60-897E-247B-75EC64A78BD2}"/>
              </a:ext>
            </a:extLst>
          </p:cNvPr>
          <p:cNvCxnSpPr>
            <a:cxnSpLocks/>
          </p:cNvCxnSpPr>
          <p:nvPr/>
        </p:nvCxnSpPr>
        <p:spPr>
          <a:xfrm>
            <a:off x="5907112" y="2633111"/>
            <a:ext cx="946887" cy="0"/>
          </a:xfrm>
          <a:prstGeom prst="straightConnector1">
            <a:avLst/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36B9FAE7-3379-2F60-C793-32BA1BA89C95}"/>
              </a:ext>
            </a:extLst>
          </p:cNvPr>
          <p:cNvCxnSpPr>
            <a:cxnSpLocks/>
          </p:cNvCxnSpPr>
          <p:nvPr/>
        </p:nvCxnSpPr>
        <p:spPr>
          <a:xfrm>
            <a:off x="5907112" y="3698823"/>
            <a:ext cx="946887" cy="0"/>
          </a:xfrm>
          <a:prstGeom prst="straightConnector1">
            <a:avLst/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3A6169CD-35D9-DCC4-8D49-9D45BD71834E}"/>
              </a:ext>
            </a:extLst>
          </p:cNvPr>
          <p:cNvCxnSpPr>
            <a:cxnSpLocks/>
          </p:cNvCxnSpPr>
          <p:nvPr/>
        </p:nvCxnSpPr>
        <p:spPr>
          <a:xfrm>
            <a:off x="5907111" y="4333947"/>
            <a:ext cx="946887" cy="0"/>
          </a:xfrm>
          <a:prstGeom prst="straightConnector1">
            <a:avLst/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10D12046-E102-DE0E-E41D-25F1C3F20A6D}"/>
              </a:ext>
            </a:extLst>
          </p:cNvPr>
          <p:cNvCxnSpPr>
            <a:cxnSpLocks/>
          </p:cNvCxnSpPr>
          <p:nvPr/>
        </p:nvCxnSpPr>
        <p:spPr>
          <a:xfrm>
            <a:off x="5907110" y="4969071"/>
            <a:ext cx="946887" cy="0"/>
          </a:xfrm>
          <a:prstGeom prst="straightConnector1">
            <a:avLst/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>
            <a:extLst>
              <a:ext uri="{FF2B5EF4-FFF2-40B4-BE49-F238E27FC236}">
                <a16:creationId xmlns:a16="http://schemas.microsoft.com/office/drawing/2014/main" id="{B79305E6-CD56-3241-4320-8DC3C8B9C25F}"/>
              </a:ext>
            </a:extLst>
          </p:cNvPr>
          <p:cNvCxnSpPr>
            <a:cxnSpLocks/>
          </p:cNvCxnSpPr>
          <p:nvPr/>
        </p:nvCxnSpPr>
        <p:spPr>
          <a:xfrm>
            <a:off x="5907109" y="5973689"/>
            <a:ext cx="946887" cy="0"/>
          </a:xfrm>
          <a:prstGeom prst="straightConnector1">
            <a:avLst/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oneTexte 31">
            <a:extLst>
              <a:ext uri="{FF2B5EF4-FFF2-40B4-BE49-F238E27FC236}">
                <a16:creationId xmlns:a16="http://schemas.microsoft.com/office/drawing/2014/main" id="{681234E7-850B-3BD0-22B5-168C028377ED}"/>
              </a:ext>
            </a:extLst>
          </p:cNvPr>
          <p:cNvSpPr txBox="1"/>
          <p:nvPr/>
        </p:nvSpPr>
        <p:spPr>
          <a:xfrm>
            <a:off x="6999887" y="1687055"/>
            <a:ext cx="1890261" cy="369332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fr-FR" sz="1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Studying</a:t>
            </a:r>
            <a:r>
              <a:rPr lang="fr-FR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fr-FR" sz="1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sounds</a:t>
            </a:r>
            <a:endParaRPr lang="fr-FR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7C12D119-364E-6DAA-8F86-0C6351EE7FB9}"/>
              </a:ext>
            </a:extLst>
          </p:cNvPr>
          <p:cNvSpPr txBox="1"/>
          <p:nvPr/>
        </p:nvSpPr>
        <p:spPr>
          <a:xfrm>
            <a:off x="6999887" y="2493004"/>
            <a:ext cx="3929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Sound organisation and combination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35C6C502-8534-C6E8-BC59-0723A92E73E2}"/>
              </a:ext>
            </a:extLst>
          </p:cNvPr>
          <p:cNvSpPr txBox="1"/>
          <p:nvPr/>
        </p:nvSpPr>
        <p:spPr>
          <a:xfrm>
            <a:off x="6953825" y="347945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Vocabulary</a:t>
            </a:r>
            <a:endParaRPr lang="fr-FR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6F061FAF-9914-EDA1-B4BD-5E4EA7A63490}"/>
              </a:ext>
            </a:extLst>
          </p:cNvPr>
          <p:cNvSpPr txBox="1"/>
          <p:nvPr/>
        </p:nvSpPr>
        <p:spPr>
          <a:xfrm>
            <a:off x="6999887" y="4110917"/>
            <a:ext cx="2557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Words</a:t>
            </a:r>
            <a:r>
              <a:rPr lang="fr-FR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types and </a:t>
            </a:r>
            <a:r>
              <a:rPr lang="fr-FR" sz="1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forms</a:t>
            </a:r>
            <a:endParaRPr lang="fr-FR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914A7303-7B4A-1B20-7E17-A9C1BC40F2E8}"/>
              </a:ext>
            </a:extLst>
          </p:cNvPr>
          <p:cNvSpPr txBox="1"/>
          <p:nvPr/>
        </p:nvSpPr>
        <p:spPr>
          <a:xfrm>
            <a:off x="6953825" y="4707677"/>
            <a:ext cx="212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Sentence structure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C6A4DD57-F014-05A5-F39A-A4ECFB93D6B6}"/>
              </a:ext>
            </a:extLst>
          </p:cNvPr>
          <p:cNvSpPr txBox="1"/>
          <p:nvPr/>
        </p:nvSpPr>
        <p:spPr>
          <a:xfrm>
            <a:off x="7045949" y="5789023"/>
            <a:ext cx="212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Meaning</a:t>
            </a:r>
            <a:r>
              <a:rPr lang="fr-FR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in </a:t>
            </a:r>
            <a:r>
              <a:rPr lang="fr-FR" sz="1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context</a:t>
            </a:r>
            <a:endParaRPr lang="fr-FR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0" name="Bulle rectangulaire à coins arrondis 39">
            <a:extLst>
              <a:ext uri="{FF2B5EF4-FFF2-40B4-BE49-F238E27FC236}">
                <a16:creationId xmlns:a16="http://schemas.microsoft.com/office/drawing/2014/main" id="{7BA794CD-4AAF-7023-C47B-E05D4494A4B8}"/>
              </a:ext>
            </a:extLst>
          </p:cNvPr>
          <p:cNvSpPr/>
          <p:nvPr/>
        </p:nvSpPr>
        <p:spPr>
          <a:xfrm>
            <a:off x="6953825" y="3429000"/>
            <a:ext cx="2603172" cy="1903480"/>
          </a:xfrm>
          <a:prstGeom prst="wedgeRoundRectCallout">
            <a:avLst>
              <a:gd name="adj1" fmla="val 62664"/>
              <a:gd name="adj2" fmla="val -23339"/>
              <a:gd name="adj3" fmla="val 16667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E2F3E036-3B4D-74FF-5E1E-1D679771784F}"/>
              </a:ext>
            </a:extLst>
          </p:cNvPr>
          <p:cNvSpPr txBox="1"/>
          <p:nvPr/>
        </p:nvSpPr>
        <p:spPr>
          <a:xfrm>
            <a:off x="9984037" y="3670178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Grammar</a:t>
            </a:r>
            <a:endParaRPr lang="fr-FR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8313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53F338C9-55EF-8E33-A37F-B5157267F3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" descr="A blue and yellow logo&#10;&#10;Description automatically generated">
            <a:extLst>
              <a:ext uri="{FF2B5EF4-FFF2-40B4-BE49-F238E27FC236}">
                <a16:creationId xmlns:a16="http://schemas.microsoft.com/office/drawing/2014/main" id="{06334853-0B1D-071F-D6BC-0D9C10FB9FE1}"/>
              </a:ext>
            </a:extLst>
          </p:cNvPr>
          <p:cNvPicPr preferRelativeResize="0">
            <a:picLocks noGrp="1" noChangeAspect="1"/>
          </p:cNvPicPr>
          <p:nvPr>
            <p:ph type="body" idx="1"/>
          </p:nvPr>
        </p:nvPicPr>
        <p:blipFill rotWithShape="1">
          <a:blip r:embed="rId3">
            <a:alphaModFix/>
          </a:blip>
          <a:stretch/>
        </p:blipFill>
        <p:spPr>
          <a:xfrm>
            <a:off x="10012497" y="338390"/>
            <a:ext cx="1992853" cy="11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">
            <a:extLst>
              <a:ext uri="{FF2B5EF4-FFF2-40B4-BE49-F238E27FC236}">
                <a16:creationId xmlns:a16="http://schemas.microsoft.com/office/drawing/2014/main" id="{EA60F509-A27E-0690-6B47-EBD53584EF4B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pic>
        <p:nvPicPr>
          <p:cNvPr id="112" name="Google Shape;112;p2" descr="A group of people with a infinity symbol&#10;&#10;Description automatically generated">
            <a:extLst>
              <a:ext uri="{FF2B5EF4-FFF2-40B4-BE49-F238E27FC236}">
                <a16:creationId xmlns:a16="http://schemas.microsoft.com/office/drawing/2014/main" id="{C3123B29-F161-F52B-5E33-E20633F96BA2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4350" y="267475"/>
            <a:ext cx="1466400" cy="10977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">
            <a:extLst>
              <a:ext uri="{FF2B5EF4-FFF2-40B4-BE49-F238E27FC236}">
                <a16:creationId xmlns:a16="http://schemas.microsoft.com/office/drawing/2014/main" id="{73D8EE94-5D86-8EB1-3E40-D0E560173120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Erasmus+ 2021-1-FR01-KA220-VET-000033251</a:t>
            </a:r>
            <a:endParaRPr dirty="0"/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B150A205-AFD9-14BA-B19C-5E13EB444B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7039431"/>
              </p:ext>
            </p:extLst>
          </p:nvPr>
        </p:nvGraphicFramePr>
        <p:xfrm>
          <a:off x="404350" y="1667738"/>
          <a:ext cx="11362930" cy="41856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28005">
                  <a:extLst>
                    <a:ext uri="{9D8B030D-6E8A-4147-A177-3AD203B41FA5}">
                      <a16:colId xmlns:a16="http://schemas.microsoft.com/office/drawing/2014/main" val="562142222"/>
                    </a:ext>
                  </a:extLst>
                </a:gridCol>
                <a:gridCol w="7734925">
                  <a:extLst>
                    <a:ext uri="{9D8B030D-6E8A-4147-A177-3AD203B41FA5}">
                      <a16:colId xmlns:a16="http://schemas.microsoft.com/office/drawing/2014/main" val="799712139"/>
                    </a:ext>
                  </a:extLst>
                </a:gridCol>
              </a:tblGrid>
              <a:tr h="37200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</a:pPr>
                      <a:r>
                        <a:rPr lang="fr-FR" sz="1800" dirty="0" err="1"/>
                        <a:t>Language</a:t>
                      </a:r>
                      <a:r>
                        <a:rPr lang="fr-FR" sz="1800" dirty="0"/>
                        <a:t> component</a:t>
                      </a:r>
                    </a:p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</a:pP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</a:pPr>
                      <a:r>
                        <a:rPr lang="fr-FR" sz="1800" dirty="0" err="1"/>
                        <a:t>Symptomatology</a:t>
                      </a:r>
                      <a:endParaRPr lang="fr-FR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7333059"/>
                  </a:ext>
                </a:extLst>
              </a:tr>
              <a:tr h="37200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</a:pPr>
                      <a:r>
                        <a:rPr lang="fr-FR" sz="1800" dirty="0"/>
                        <a:t>Articulation and auditive discrimination</a:t>
                      </a:r>
                    </a:p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</a:pPr>
                      <a:r>
                        <a:rPr lang="fr-FR" sz="1800" dirty="0"/>
                        <a:t>↓</a:t>
                      </a:r>
                    </a:p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bg2">
                              <a:lumMod val="90000"/>
                              <a:lumOff val="10000"/>
                            </a:schemeClr>
                          </a:solidFill>
                        </a:rPr>
                        <a:t>Sound </a:t>
                      </a:r>
                      <a:r>
                        <a:rPr lang="fr-FR" sz="1800" b="1" dirty="0" err="1">
                          <a:solidFill>
                            <a:schemeClr val="bg2">
                              <a:lumMod val="90000"/>
                              <a:lumOff val="10000"/>
                            </a:schemeClr>
                          </a:solidFill>
                        </a:rPr>
                        <a:t>level</a:t>
                      </a:r>
                      <a:endParaRPr lang="fr-FR" sz="1800" b="1" dirty="0">
                        <a:solidFill>
                          <a:schemeClr val="bg2">
                            <a:lumMod val="90000"/>
                            <a:lumOff val="10000"/>
                          </a:schemeClr>
                        </a:solidFill>
                      </a:endParaRPr>
                    </a:p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800" b="1" dirty="0">
                        <a:solidFill>
                          <a:schemeClr val="bg2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</a:pPr>
                      <a:r>
                        <a:rPr lang="en-US" sz="1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Articulatory and co-articulatory difficulties with the most complex phonemes (e.g., constrictive consonant as /f/, /s/, etc. requiring mastery and control of </a:t>
                      </a:r>
                      <a:r>
                        <a:rPr lang="en-US" sz="18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oro</a:t>
                      </a:r>
                      <a:r>
                        <a:rPr lang="en-US" sz="1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-facial muscles)</a:t>
                      </a:r>
                      <a:endParaRPr lang="fr-BE" sz="18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</a:pPr>
                      <a:r>
                        <a:rPr lang="en-US" sz="1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Slow and sometimes incomplete development of auditory discrimination</a:t>
                      </a:r>
                      <a:r>
                        <a:rPr lang="fr-BE" sz="1800" dirty="0">
                          <a:effectLst/>
                        </a:rPr>
                        <a:t> </a:t>
                      </a:r>
                      <a:endParaRPr lang="fr-FR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7094984"/>
                  </a:ext>
                </a:extLst>
              </a:tr>
              <a:tr h="37200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</a:pPr>
                      <a:r>
                        <a:rPr lang="fr-FR" sz="1800" dirty="0" err="1"/>
                        <a:t>Lexicon</a:t>
                      </a:r>
                      <a:r>
                        <a:rPr lang="fr-FR" sz="1800" dirty="0"/>
                        <a:t> and </a:t>
                      </a:r>
                      <a:r>
                        <a:rPr lang="fr-FR" sz="1800" dirty="0" err="1"/>
                        <a:t>semantic</a:t>
                      </a:r>
                      <a:endParaRPr lang="fr-FR" sz="18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fr-FR" sz="1800" dirty="0"/>
                        <a:t>↓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fr-FR" sz="1800" b="1" dirty="0" err="1">
                          <a:solidFill>
                            <a:schemeClr val="bg2">
                              <a:lumMod val="90000"/>
                              <a:lumOff val="10000"/>
                            </a:schemeClr>
                          </a:solidFill>
                        </a:rPr>
                        <a:t>Meaning</a:t>
                      </a:r>
                      <a:r>
                        <a:rPr lang="fr-FR" sz="1800" b="1" dirty="0">
                          <a:solidFill>
                            <a:schemeClr val="bg2">
                              <a:lumMod val="90000"/>
                              <a:lumOff val="10000"/>
                            </a:schemeClr>
                          </a:solidFill>
                        </a:rPr>
                        <a:t> </a:t>
                      </a:r>
                      <a:r>
                        <a:rPr lang="fr-FR" sz="1800" b="1" dirty="0" err="1">
                          <a:solidFill>
                            <a:schemeClr val="bg2">
                              <a:lumMod val="90000"/>
                              <a:lumOff val="10000"/>
                            </a:schemeClr>
                          </a:solidFill>
                        </a:rPr>
                        <a:t>level</a:t>
                      </a:r>
                      <a:endParaRPr lang="fr-FR" sz="1800" b="1" dirty="0">
                        <a:solidFill>
                          <a:schemeClr val="bg2">
                            <a:lumMod val="90000"/>
                            <a:lumOff val="10000"/>
                          </a:schemeClr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fr-FR" sz="1800" b="1" dirty="0">
                        <a:solidFill>
                          <a:schemeClr val="bg2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</a:pPr>
                      <a:r>
                        <a:rPr lang="en-US" sz="1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Reduced lexicon in terms of both number of words and semantic features associated with these words (e.g. problems in building categories or generalization of names to similar items in a same category) </a:t>
                      </a:r>
                      <a:endParaRPr lang="fr-FR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5801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0627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53F338C9-55EF-8E33-A37F-B5157267F3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" descr="A blue and yellow logo&#10;&#10;Description automatically generated">
            <a:extLst>
              <a:ext uri="{FF2B5EF4-FFF2-40B4-BE49-F238E27FC236}">
                <a16:creationId xmlns:a16="http://schemas.microsoft.com/office/drawing/2014/main" id="{06334853-0B1D-071F-D6BC-0D9C10FB9FE1}"/>
              </a:ext>
            </a:extLst>
          </p:cNvPr>
          <p:cNvPicPr preferRelativeResize="0">
            <a:picLocks noGrp="1" noChangeAspect="1"/>
          </p:cNvPicPr>
          <p:nvPr>
            <p:ph type="body" idx="1"/>
          </p:nvPr>
        </p:nvPicPr>
        <p:blipFill rotWithShape="1">
          <a:blip r:embed="rId3">
            <a:alphaModFix/>
          </a:blip>
          <a:stretch/>
        </p:blipFill>
        <p:spPr>
          <a:xfrm>
            <a:off x="10012497" y="338390"/>
            <a:ext cx="1992853" cy="11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">
            <a:extLst>
              <a:ext uri="{FF2B5EF4-FFF2-40B4-BE49-F238E27FC236}">
                <a16:creationId xmlns:a16="http://schemas.microsoft.com/office/drawing/2014/main" id="{EA60F509-A27E-0690-6B47-EBD53584EF4B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pic>
        <p:nvPicPr>
          <p:cNvPr id="112" name="Google Shape;112;p2" descr="A group of people with a infinity symbol&#10;&#10;Description automatically generated">
            <a:extLst>
              <a:ext uri="{FF2B5EF4-FFF2-40B4-BE49-F238E27FC236}">
                <a16:creationId xmlns:a16="http://schemas.microsoft.com/office/drawing/2014/main" id="{C3123B29-F161-F52B-5E33-E20633F96BA2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4350" y="267475"/>
            <a:ext cx="1466400" cy="10977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">
            <a:extLst>
              <a:ext uri="{FF2B5EF4-FFF2-40B4-BE49-F238E27FC236}">
                <a16:creationId xmlns:a16="http://schemas.microsoft.com/office/drawing/2014/main" id="{73D8EE94-5D86-8EB1-3E40-D0E560173120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Erasmus+ 2021-1-FR01-KA220-VET-000033251</a:t>
            </a:r>
            <a:endParaRPr dirty="0"/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B150A205-AFD9-14BA-B19C-5E13EB444B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3299636"/>
              </p:ext>
            </p:extLst>
          </p:nvPr>
        </p:nvGraphicFramePr>
        <p:xfrm>
          <a:off x="404350" y="2063273"/>
          <a:ext cx="11362930" cy="27315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28005">
                  <a:extLst>
                    <a:ext uri="{9D8B030D-6E8A-4147-A177-3AD203B41FA5}">
                      <a16:colId xmlns:a16="http://schemas.microsoft.com/office/drawing/2014/main" val="562142222"/>
                    </a:ext>
                  </a:extLst>
                </a:gridCol>
                <a:gridCol w="7734925">
                  <a:extLst>
                    <a:ext uri="{9D8B030D-6E8A-4147-A177-3AD203B41FA5}">
                      <a16:colId xmlns:a16="http://schemas.microsoft.com/office/drawing/2014/main" val="799712139"/>
                    </a:ext>
                  </a:extLst>
                </a:gridCol>
              </a:tblGrid>
              <a:tr h="37200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</a:pPr>
                      <a:r>
                        <a:rPr lang="fr-FR" sz="1800" dirty="0" err="1"/>
                        <a:t>Language</a:t>
                      </a:r>
                      <a:r>
                        <a:rPr lang="fr-FR" sz="1800" dirty="0"/>
                        <a:t> component</a:t>
                      </a:r>
                    </a:p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</a:pP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</a:pPr>
                      <a:r>
                        <a:rPr lang="fr-FR" sz="1800" dirty="0" err="1"/>
                        <a:t>Symptomatology</a:t>
                      </a:r>
                      <a:endParaRPr lang="fr-FR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7333059"/>
                  </a:ext>
                </a:extLst>
              </a:tr>
              <a:tr h="37200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</a:pPr>
                      <a:r>
                        <a:rPr lang="fr-FR" sz="1800" dirty="0" err="1"/>
                        <a:t>Morphosyntax</a:t>
                      </a:r>
                      <a:endParaRPr lang="fr-FR" sz="1800" dirty="0"/>
                    </a:p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</a:pPr>
                      <a:r>
                        <a:rPr lang="fr-FR" sz="1800" dirty="0"/>
                        <a:t>↓</a:t>
                      </a:r>
                    </a:p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800" b="1" dirty="0" err="1">
                          <a:solidFill>
                            <a:schemeClr val="bg2">
                              <a:lumMod val="90000"/>
                              <a:lumOff val="10000"/>
                            </a:schemeClr>
                          </a:solidFill>
                        </a:rPr>
                        <a:t>Meaning</a:t>
                      </a:r>
                      <a:r>
                        <a:rPr lang="fr-FR" sz="1800" b="1" dirty="0">
                          <a:solidFill>
                            <a:schemeClr val="bg2">
                              <a:lumMod val="90000"/>
                              <a:lumOff val="10000"/>
                            </a:schemeClr>
                          </a:solidFill>
                        </a:rPr>
                        <a:t> </a:t>
                      </a:r>
                      <a:r>
                        <a:rPr lang="fr-FR" sz="1800" b="1" dirty="0" err="1">
                          <a:solidFill>
                            <a:schemeClr val="bg2">
                              <a:lumMod val="90000"/>
                              <a:lumOff val="10000"/>
                            </a:schemeClr>
                          </a:solidFill>
                        </a:rPr>
                        <a:t>level</a:t>
                      </a:r>
                      <a:endParaRPr lang="fr-FR" sz="1800" b="1" dirty="0">
                        <a:solidFill>
                          <a:schemeClr val="bg2">
                            <a:lumMod val="90000"/>
                            <a:lumOff val="10000"/>
                          </a:schemeClr>
                        </a:solidFill>
                      </a:endParaRPr>
                    </a:p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800" b="1" dirty="0">
                        <a:solidFill>
                          <a:schemeClr val="bg2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</a:pPr>
                      <a:r>
                        <a:rPr lang="en-US" sz="1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Reduced length and structural complexity of utterances</a:t>
                      </a:r>
                      <a:endParaRPr lang="fr-BE" sz="18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</a:pPr>
                      <a:r>
                        <a:rPr lang="en-US" sz="1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Deficit in inflectional morphology (e.g., plural marking on nouns and verbs, tense marking on verbs, etc.)</a:t>
                      </a:r>
                      <a:endParaRPr lang="fr-BE" sz="18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</a:pPr>
                      <a:r>
                        <a:rPr lang="en-US" sz="1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Poor comprehension and production of complex and compound sentences</a:t>
                      </a:r>
                    </a:p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</a:pPr>
                      <a:r>
                        <a:rPr lang="fr-BE" sz="1800" dirty="0">
                          <a:effectLst/>
                        </a:rPr>
                        <a:t>  </a:t>
                      </a:r>
                      <a:endParaRPr lang="fr-FR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70949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6879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53F338C9-55EF-8E33-A37F-B5157267F3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" descr="A blue and yellow logo&#10;&#10;Description automatically generated">
            <a:extLst>
              <a:ext uri="{FF2B5EF4-FFF2-40B4-BE49-F238E27FC236}">
                <a16:creationId xmlns:a16="http://schemas.microsoft.com/office/drawing/2014/main" id="{06334853-0B1D-071F-D6BC-0D9C10FB9FE1}"/>
              </a:ext>
            </a:extLst>
          </p:cNvPr>
          <p:cNvPicPr preferRelativeResize="0">
            <a:picLocks noGrp="1" noChangeAspect="1"/>
          </p:cNvPicPr>
          <p:nvPr>
            <p:ph type="body" idx="1"/>
          </p:nvPr>
        </p:nvPicPr>
        <p:blipFill rotWithShape="1">
          <a:blip r:embed="rId3">
            <a:alphaModFix/>
          </a:blip>
          <a:stretch/>
        </p:blipFill>
        <p:spPr>
          <a:xfrm>
            <a:off x="10012497" y="338390"/>
            <a:ext cx="1992853" cy="11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">
            <a:extLst>
              <a:ext uri="{FF2B5EF4-FFF2-40B4-BE49-F238E27FC236}">
                <a16:creationId xmlns:a16="http://schemas.microsoft.com/office/drawing/2014/main" id="{EA60F509-A27E-0690-6B47-EBD53584EF4B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pic>
        <p:nvPicPr>
          <p:cNvPr id="112" name="Google Shape;112;p2" descr="A group of people with a infinity symbol&#10;&#10;Description automatically generated">
            <a:extLst>
              <a:ext uri="{FF2B5EF4-FFF2-40B4-BE49-F238E27FC236}">
                <a16:creationId xmlns:a16="http://schemas.microsoft.com/office/drawing/2014/main" id="{C3123B29-F161-F52B-5E33-E20633F96BA2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4350" y="267475"/>
            <a:ext cx="1466400" cy="10977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">
            <a:extLst>
              <a:ext uri="{FF2B5EF4-FFF2-40B4-BE49-F238E27FC236}">
                <a16:creationId xmlns:a16="http://schemas.microsoft.com/office/drawing/2014/main" id="{73D8EE94-5D86-8EB1-3E40-D0E560173120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Erasmus+ 2021-1-FR01-KA220-VET-000033251</a:t>
            </a:r>
            <a:endParaRPr dirty="0"/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B150A205-AFD9-14BA-B19C-5E13EB444B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3451465"/>
              </p:ext>
            </p:extLst>
          </p:nvPr>
        </p:nvGraphicFramePr>
        <p:xfrm>
          <a:off x="404350" y="1667738"/>
          <a:ext cx="11362930" cy="38564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28005">
                  <a:extLst>
                    <a:ext uri="{9D8B030D-6E8A-4147-A177-3AD203B41FA5}">
                      <a16:colId xmlns:a16="http://schemas.microsoft.com/office/drawing/2014/main" val="562142222"/>
                    </a:ext>
                  </a:extLst>
                </a:gridCol>
                <a:gridCol w="7734925">
                  <a:extLst>
                    <a:ext uri="{9D8B030D-6E8A-4147-A177-3AD203B41FA5}">
                      <a16:colId xmlns:a16="http://schemas.microsoft.com/office/drawing/2014/main" val="799712139"/>
                    </a:ext>
                  </a:extLst>
                </a:gridCol>
              </a:tblGrid>
              <a:tr h="37200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</a:pPr>
                      <a:r>
                        <a:rPr lang="fr-FR" sz="1800" dirty="0" err="1"/>
                        <a:t>Language</a:t>
                      </a:r>
                      <a:r>
                        <a:rPr lang="fr-FR" sz="1800" dirty="0"/>
                        <a:t> component</a:t>
                      </a:r>
                    </a:p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</a:pP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</a:pPr>
                      <a:r>
                        <a:rPr lang="fr-FR" sz="1800" dirty="0" err="1"/>
                        <a:t>Symptomatology</a:t>
                      </a:r>
                      <a:endParaRPr lang="fr-FR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7333059"/>
                  </a:ext>
                </a:extLst>
              </a:tr>
              <a:tr h="37200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</a:pPr>
                      <a:r>
                        <a:rPr lang="fr-FR" sz="1800" dirty="0" err="1"/>
                        <a:t>Pragmatics</a:t>
                      </a:r>
                      <a:endParaRPr lang="fr-FR" sz="1800" dirty="0"/>
                    </a:p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</a:pPr>
                      <a:r>
                        <a:rPr lang="fr-FR" sz="1800" dirty="0"/>
                        <a:t>↓</a:t>
                      </a:r>
                    </a:p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bg2">
                              <a:lumMod val="90000"/>
                              <a:lumOff val="10000"/>
                            </a:schemeClr>
                          </a:solidFill>
                        </a:rPr>
                        <a:t>Sound </a:t>
                      </a:r>
                      <a:r>
                        <a:rPr lang="fr-FR" sz="1800" b="1" dirty="0" err="1">
                          <a:solidFill>
                            <a:schemeClr val="bg2">
                              <a:lumMod val="90000"/>
                              <a:lumOff val="10000"/>
                            </a:schemeClr>
                          </a:solidFill>
                        </a:rPr>
                        <a:t>level</a:t>
                      </a:r>
                      <a:endParaRPr lang="fr-FR" sz="1800" b="1" dirty="0">
                        <a:solidFill>
                          <a:schemeClr val="bg2">
                            <a:lumMod val="90000"/>
                            <a:lumOff val="10000"/>
                          </a:schemeClr>
                        </a:solidFill>
                      </a:endParaRPr>
                    </a:p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800" b="1" dirty="0">
                        <a:solidFill>
                          <a:schemeClr val="bg2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</a:pPr>
                      <a:r>
                        <a:rPr lang="en-US" sz="1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Slow development of advanced pragmatic skills (e.g. developing a topic of conversation, taking part in a conversation, interpersonal requests, monitoring verbal interactions with other people, referential communication).</a:t>
                      </a:r>
                      <a:r>
                        <a:rPr lang="fr-BE" sz="1800" dirty="0">
                          <a:effectLst/>
                        </a:rPr>
                        <a:t>  </a:t>
                      </a:r>
                      <a:endParaRPr lang="fr-FR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7094984"/>
                  </a:ext>
                </a:extLst>
              </a:tr>
              <a:tr h="37200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</a:pPr>
                      <a:r>
                        <a:rPr lang="fr-FR" sz="1800" dirty="0"/>
                        <a:t>Discursive organisation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fr-FR" sz="1800" dirty="0"/>
                        <a:t>↓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fr-FR" sz="1800" b="1" dirty="0" err="1">
                          <a:solidFill>
                            <a:schemeClr val="bg2">
                              <a:lumMod val="90000"/>
                              <a:lumOff val="10000"/>
                            </a:schemeClr>
                          </a:solidFill>
                        </a:rPr>
                        <a:t>Context</a:t>
                      </a:r>
                      <a:r>
                        <a:rPr lang="fr-FR" sz="1800" b="1" dirty="0">
                          <a:solidFill>
                            <a:schemeClr val="bg2">
                              <a:lumMod val="90000"/>
                              <a:lumOff val="10000"/>
                            </a:schemeClr>
                          </a:solidFill>
                        </a:rPr>
                        <a:t> </a:t>
                      </a:r>
                      <a:r>
                        <a:rPr lang="fr-FR" sz="1800" b="1" dirty="0" err="1">
                          <a:solidFill>
                            <a:schemeClr val="bg2">
                              <a:lumMod val="90000"/>
                              <a:lumOff val="10000"/>
                            </a:schemeClr>
                          </a:solidFill>
                        </a:rPr>
                        <a:t>level</a:t>
                      </a:r>
                      <a:endParaRPr lang="fr-FR" sz="1800" b="1" dirty="0">
                        <a:solidFill>
                          <a:schemeClr val="bg2">
                            <a:lumMod val="90000"/>
                            <a:lumOff val="10000"/>
                          </a:schemeClr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fr-FR" sz="1800" b="1" dirty="0">
                        <a:solidFill>
                          <a:schemeClr val="bg2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</a:pPr>
                      <a:r>
                        <a:rPr lang="en-US" sz="1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Underdeveloped language macrostructures</a:t>
                      </a:r>
                      <a:endParaRPr lang="fr-BE" sz="18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pPr>
                        <a:lnSpc>
                          <a:spcPct val="120000"/>
                        </a:lnSpc>
                        <a:spcBef>
                          <a:spcPts val="600"/>
                        </a:spcBef>
                      </a:pPr>
                      <a:r>
                        <a:rPr lang="en-US" sz="1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Speech lacks coherence and cohesion, with difficulty in linking ideas together</a:t>
                      </a:r>
                      <a:r>
                        <a:rPr lang="fr-BE" sz="1800" dirty="0">
                          <a:effectLst/>
                        </a:rPr>
                        <a:t> </a:t>
                      </a:r>
                      <a:endParaRPr lang="fr-FR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5801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04382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53F338C9-55EF-8E33-A37F-B5157267F3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" descr="A blue and yellow logo&#10;&#10;Description automatically generated">
            <a:extLst>
              <a:ext uri="{FF2B5EF4-FFF2-40B4-BE49-F238E27FC236}">
                <a16:creationId xmlns:a16="http://schemas.microsoft.com/office/drawing/2014/main" id="{06334853-0B1D-071F-D6BC-0D9C10FB9FE1}"/>
              </a:ext>
            </a:extLst>
          </p:cNvPr>
          <p:cNvPicPr preferRelativeResize="0">
            <a:picLocks noGrp="1" noChangeAspect="1"/>
          </p:cNvPicPr>
          <p:nvPr>
            <p:ph type="body" idx="1"/>
          </p:nvPr>
        </p:nvPicPr>
        <p:blipFill rotWithShape="1">
          <a:blip r:embed="rId3">
            <a:alphaModFix/>
          </a:blip>
          <a:stretch/>
        </p:blipFill>
        <p:spPr>
          <a:xfrm>
            <a:off x="10012497" y="338390"/>
            <a:ext cx="1992853" cy="11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">
            <a:extLst>
              <a:ext uri="{FF2B5EF4-FFF2-40B4-BE49-F238E27FC236}">
                <a16:creationId xmlns:a16="http://schemas.microsoft.com/office/drawing/2014/main" id="{EA60F509-A27E-0690-6B47-EBD53584EF4B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pic>
        <p:nvPicPr>
          <p:cNvPr id="112" name="Google Shape;112;p2" descr="A group of people with a infinity symbol&#10;&#10;Description automatically generated">
            <a:extLst>
              <a:ext uri="{FF2B5EF4-FFF2-40B4-BE49-F238E27FC236}">
                <a16:creationId xmlns:a16="http://schemas.microsoft.com/office/drawing/2014/main" id="{C3123B29-F161-F52B-5E33-E20633F96BA2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4350" y="267475"/>
            <a:ext cx="1466400" cy="10977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">
            <a:extLst>
              <a:ext uri="{FF2B5EF4-FFF2-40B4-BE49-F238E27FC236}">
                <a16:creationId xmlns:a16="http://schemas.microsoft.com/office/drawing/2014/main" id="{73D8EE94-5D86-8EB1-3E40-D0E560173120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Erasmus+ 2021-1-FR01-KA220-VET-000033251</a:t>
            </a:r>
            <a:endParaRPr dirty="0"/>
          </a:p>
        </p:txBody>
      </p:sp>
      <p:pic>
        <p:nvPicPr>
          <p:cNvPr id="2" name="Image 1" descr="Une image contenant texte, ligne, diagramme, Police&#10;&#10;Description générée automatiquement">
            <a:extLst>
              <a:ext uri="{FF2B5EF4-FFF2-40B4-BE49-F238E27FC236}">
                <a16:creationId xmlns:a16="http://schemas.microsoft.com/office/drawing/2014/main" id="{1C84B155-F28D-DC03-5E90-BBD9F732F9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6283" y="2398426"/>
            <a:ext cx="11662973" cy="3795033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414BEC74-7E29-2737-BEC2-A8A9810AEAFA}"/>
              </a:ext>
            </a:extLst>
          </p:cNvPr>
          <p:cNvSpPr txBox="1"/>
          <p:nvPr/>
        </p:nvSpPr>
        <p:spPr>
          <a:xfrm>
            <a:off x="2674812" y="1182722"/>
            <a:ext cx="733768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2">
                    <a:lumMod val="90000"/>
                    <a:lumOff val="10000"/>
                  </a:schemeClr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Discrepancies with the development of neuro-typical children can be seen as early as the preverbal period, i.e. in the child's first year of life before the first words appear</a:t>
            </a:r>
            <a:r>
              <a:rPr lang="fr-BE" sz="1800" dirty="0">
                <a:solidFill>
                  <a:schemeClr val="bg2">
                    <a:lumMod val="90000"/>
                    <a:lumOff val="10000"/>
                  </a:schemeClr>
                </a:solidFill>
                <a:effectLst/>
                <a:latin typeface="+mn-lt"/>
              </a:rPr>
              <a:t> </a:t>
            </a:r>
            <a:endParaRPr lang="fr-FR" sz="1800" dirty="0">
              <a:solidFill>
                <a:schemeClr val="bg2">
                  <a:lumMod val="90000"/>
                  <a:lumOff val="1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63998295"/>
      </p:ext>
    </p:extLst>
  </p:cSld>
  <p:clrMapOvr>
    <a:masterClrMapping/>
  </p:clrMapOvr>
</p:sld>
</file>

<file path=ppt/theme/theme1.xml><?xml version="1.0" encoding="utf-8"?>
<a:theme xmlns:a="http://schemas.openxmlformats.org/drawingml/2006/main" name="AdornVTI">
  <a:themeElements>
    <a:clrScheme name="GC1">
      <a:dk1>
        <a:srgbClr val="000000"/>
      </a:dk1>
      <a:lt1>
        <a:srgbClr val="FFFFFF"/>
      </a:lt1>
      <a:dk2>
        <a:srgbClr val="2C2830"/>
      </a:dk2>
      <a:lt2>
        <a:srgbClr val="E0DCE1"/>
      </a:lt2>
      <a:accent1>
        <a:srgbClr val="908193"/>
      </a:accent1>
      <a:accent2>
        <a:srgbClr val="A08889"/>
      </a:accent2>
      <a:accent3>
        <a:srgbClr val="B48C7E"/>
      </a:accent3>
      <a:accent4>
        <a:srgbClr val="809C9B"/>
      </a:accent4>
      <a:accent5>
        <a:srgbClr val="899F91"/>
      </a:accent5>
      <a:accent6>
        <a:srgbClr val="728274"/>
      </a:accent6>
      <a:hlink>
        <a:srgbClr val="837585"/>
      </a:hlink>
      <a:folHlink>
        <a:srgbClr val="677E8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33f7f52-ca37-4ad5-a460-7ba203df2864">
      <Terms xmlns="http://schemas.microsoft.com/office/infopath/2007/PartnerControls"/>
    </lcf76f155ced4ddcb4097134ff3c332f>
    <TaxCatchAll xmlns="7a866126-7c09-4654-844e-0d48a974f41d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B5839759C3754EA665FAF15703D35E" ma:contentTypeVersion="18" ma:contentTypeDescription="Crée un document." ma:contentTypeScope="" ma:versionID="9aa131ede40c40720ba52900d1631b23">
  <xsd:schema xmlns:xsd="http://www.w3.org/2001/XMLSchema" xmlns:xs="http://www.w3.org/2001/XMLSchema" xmlns:p="http://schemas.microsoft.com/office/2006/metadata/properties" xmlns:ns2="833f7f52-ca37-4ad5-a460-7ba203df2864" xmlns:ns3="7a866126-7c09-4654-844e-0d48a974f41d" targetNamespace="http://schemas.microsoft.com/office/2006/metadata/properties" ma:root="true" ma:fieldsID="1ea870961917295b23ab75fabc61b51a" ns2:_="" ns3:_="">
    <xsd:import namespace="833f7f52-ca37-4ad5-a460-7ba203df2864"/>
    <xsd:import namespace="7a866126-7c09-4654-844e-0d48a974f41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CR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3f7f52-ca37-4ad5-a460-7ba203df28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Balises d’images" ma:readOnly="false" ma:fieldId="{5cf76f15-5ced-4ddc-b409-7134ff3c332f}" ma:taxonomyMulti="true" ma:sspId="9463c496-16f3-45e4-b326-2a1a88d7a9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866126-7c09-4654-844e-0d48a974f41d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19474f2f-4944-4388-b4b2-2aa20f81b265}" ma:internalName="TaxCatchAll" ma:showField="CatchAllData" ma:web="7a866126-7c09-4654-844e-0d48a974f41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2B3263-EF49-4234-9689-D9203774EBA0}">
  <ds:schemaRefs>
    <ds:schemaRef ds:uri="http://schemas.microsoft.com/office/2006/documentManagement/types"/>
    <ds:schemaRef ds:uri="7a866126-7c09-4654-844e-0d48a974f41d"/>
    <ds:schemaRef ds:uri="http://schemas.microsoft.com/office/2006/metadata/properties"/>
    <ds:schemaRef ds:uri="http://www.w3.org/XML/1998/namespace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833f7f52-ca37-4ad5-a460-7ba203df2864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6EE3F76-5F07-4A06-AB32-E189D240DE7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A157D3C-D3D9-4CA3-AC69-172889BC214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33f7f52-ca37-4ad5-a460-7ba203df2864"/>
    <ds:schemaRef ds:uri="7a866126-7c09-4654-844e-0d48a974f41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6926</TotalTime>
  <Words>1116</Words>
  <Application>Microsoft Office PowerPoint</Application>
  <PresentationFormat>Grand écran</PresentationFormat>
  <Paragraphs>113</Paragraphs>
  <Slides>10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Cambria Math</vt:lpstr>
      <vt:lpstr>AdornVTI</vt:lpstr>
      <vt:lpstr>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Kalianne  Farren [EASPD]</dc:creator>
  <cp:lastModifiedBy>CHRISTELLE DECLERCQ</cp:lastModifiedBy>
  <cp:revision>30</cp:revision>
  <dcterms:created xsi:type="dcterms:W3CDTF">2023-11-23T08:37:25Z</dcterms:created>
  <dcterms:modified xsi:type="dcterms:W3CDTF">2024-11-28T10:20:19Z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0x010100FEB5839759C3754EA665FAF15703D35E</vt:lpwstr>
  </property>
  <property fmtid="{D5CDD505-2E9C-101B-9397-08002B2CF9AE}" pid="3" name="MediaServiceImageTags">
    <vt:lpwstr/>
  </property>
</Properties>
</file>