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95" r:id="rId6"/>
    <p:sldId id="310" r:id="rId7"/>
    <p:sldId id="313" r:id="rId8"/>
    <p:sldId id="314" r:id="rId9"/>
    <p:sldId id="315" r:id="rId10"/>
    <p:sldId id="316" r:id="rId11"/>
    <p:sldId id="318" r:id="rId12"/>
    <p:sldId id="304" r:id="rId13"/>
    <p:sldId id="317"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13"/>
            <p14:sldId id="314"/>
            <p14:sldId id="315"/>
            <p14:sldId id="316"/>
            <p14:sldId id="318"/>
            <p14:sldId id="304"/>
            <p14:sldId id="317"/>
          </p14:sldIdLst>
        </p14:section>
      </p14:sectionLst>
    </p:ex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97E053-7FE7-4C04-9DD2-8BD395BDFCB0}" v="2" dt="2024-11-28T10:21:01.032"/>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1FBFC370-7792-16A8-9918-3925E20D1DCB}"/>
    <pc:docChg chg="modSld">
      <pc:chgData name="miguel" userId="S::miguel_campusarnau.org#ext#@univreimsfr.onmicrosoft.com::ab5a12d6-76db-44b6-aa55-46fc0e013e13" providerId="AD" clId="Web-{1FBFC370-7792-16A8-9918-3925E20D1DCB}" dt="2024-11-13T15:50:40.504" v="11" actId="20577"/>
      <pc:docMkLst>
        <pc:docMk/>
      </pc:docMkLst>
      <pc:sldChg chg="delSp">
        <pc:chgData name="miguel" userId="S::miguel_campusarnau.org#ext#@univreimsfr.onmicrosoft.com::ab5a12d6-76db-44b6-aa55-46fc0e013e13" providerId="AD" clId="Web-{1FBFC370-7792-16A8-9918-3925E20D1DCB}" dt="2024-11-13T15:04:04.617" v="2"/>
        <pc:sldMkLst>
          <pc:docMk/>
          <pc:sldMk cId="4137831345" sldId="295"/>
        </pc:sldMkLst>
        <pc:spChg chg="del">
          <ac:chgData name="miguel" userId="S::miguel_campusarnau.org#ext#@univreimsfr.onmicrosoft.com::ab5a12d6-76db-44b6-aa55-46fc0e013e13" providerId="AD" clId="Web-{1FBFC370-7792-16A8-9918-3925E20D1DCB}" dt="2024-11-13T15:04:04.617" v="2"/>
          <ac:spMkLst>
            <pc:docMk/>
            <pc:sldMk cId="4137831345" sldId="295"/>
            <ac:spMk id="2" creationId="{345119C6-1615-8132-6A26-73A56F8E18CD}"/>
          </ac:spMkLst>
        </pc:spChg>
        <pc:spChg chg="del">
          <ac:chgData name="miguel" userId="S::miguel_campusarnau.org#ext#@univreimsfr.onmicrosoft.com::ab5a12d6-76db-44b6-aa55-46fc0e013e13" providerId="AD" clId="Web-{1FBFC370-7792-16A8-9918-3925E20D1DCB}" dt="2024-11-13T15:04:01.882" v="0"/>
          <ac:spMkLst>
            <pc:docMk/>
            <pc:sldMk cId="4137831345" sldId="295"/>
            <ac:spMk id="35" creationId="{858A15E8-A558-22D6-45DA-B0AE867977F4}"/>
          </ac:spMkLst>
        </pc:spChg>
        <pc:spChg chg="del">
          <ac:chgData name="miguel" userId="S::miguel_campusarnau.org#ext#@univreimsfr.onmicrosoft.com::ab5a12d6-76db-44b6-aa55-46fc0e013e13" providerId="AD" clId="Web-{1FBFC370-7792-16A8-9918-3925E20D1DCB}" dt="2024-11-13T15:04:03.273" v="1"/>
          <ac:spMkLst>
            <pc:docMk/>
            <pc:sldMk cId="4137831345" sldId="295"/>
            <ac:spMk id="36" creationId="{F66B82E4-97EA-5E5B-CDCA-0261687473C0}"/>
          </ac:spMkLst>
        </pc:spChg>
      </pc:sldChg>
      <pc:sldChg chg="addSp delSp modSp">
        <pc:chgData name="miguel" userId="S::miguel_campusarnau.org#ext#@univreimsfr.onmicrosoft.com::ab5a12d6-76db-44b6-aa55-46fc0e013e13" providerId="AD" clId="Web-{1FBFC370-7792-16A8-9918-3925E20D1DCB}" dt="2024-11-13T15:05:05.774" v="5"/>
        <pc:sldMkLst>
          <pc:docMk/>
          <pc:sldMk cId="2724717230" sldId="310"/>
        </pc:sldMkLst>
        <pc:graphicFrameChg chg="add del ord">
          <ac:chgData name="miguel" userId="S::miguel_campusarnau.org#ext#@univreimsfr.onmicrosoft.com::ab5a12d6-76db-44b6-aa55-46fc0e013e13" providerId="AD" clId="Web-{1FBFC370-7792-16A8-9918-3925E20D1DCB}" dt="2024-11-13T15:05:05.774" v="5"/>
          <ac:graphicFrameMkLst>
            <pc:docMk/>
            <pc:sldMk cId="2724717230" sldId="310"/>
            <ac:graphicFrameMk id="32" creationId="{86BD575B-9063-2B43-F04A-5DC02C40321B}"/>
          </ac:graphicFrameMkLst>
        </pc:graphicFrameChg>
      </pc:sldChg>
      <pc:sldChg chg="modSp">
        <pc:chgData name="miguel" userId="S::miguel_campusarnau.org#ext#@univreimsfr.onmicrosoft.com::ab5a12d6-76db-44b6-aa55-46fc0e013e13" providerId="AD" clId="Web-{1FBFC370-7792-16A8-9918-3925E20D1DCB}" dt="2024-11-13T15:27:33.728" v="9" actId="20577"/>
        <pc:sldMkLst>
          <pc:docMk/>
          <pc:sldMk cId="3311353218" sldId="315"/>
        </pc:sldMkLst>
        <pc:graphicFrameChg chg="modGraphic">
          <ac:chgData name="miguel" userId="S::miguel_campusarnau.org#ext#@univreimsfr.onmicrosoft.com::ab5a12d6-76db-44b6-aa55-46fc0e013e13" providerId="AD" clId="Web-{1FBFC370-7792-16A8-9918-3925E20D1DCB}" dt="2024-11-13T15:27:33.728" v="9" actId="20577"/>
          <ac:graphicFrameMkLst>
            <pc:docMk/>
            <pc:sldMk cId="3311353218" sldId="315"/>
            <ac:graphicFrameMk id="6" creationId="{94C5F30B-6376-6655-3308-752E857DA6BC}"/>
          </ac:graphicFrameMkLst>
        </pc:graphicFrameChg>
      </pc:sldChg>
      <pc:sldChg chg="modSp">
        <pc:chgData name="miguel" userId="S::miguel_campusarnau.org#ext#@univreimsfr.onmicrosoft.com::ab5a12d6-76db-44b6-aa55-46fc0e013e13" providerId="AD" clId="Web-{1FBFC370-7792-16A8-9918-3925E20D1DCB}" dt="2024-11-13T15:50:40.504" v="11" actId="20577"/>
        <pc:sldMkLst>
          <pc:docMk/>
          <pc:sldMk cId="2099114997" sldId="316"/>
        </pc:sldMkLst>
        <pc:graphicFrameChg chg="modGraphic">
          <ac:chgData name="miguel" userId="S::miguel_campusarnau.org#ext#@univreimsfr.onmicrosoft.com::ab5a12d6-76db-44b6-aa55-46fc0e013e13" providerId="AD" clId="Web-{1FBFC370-7792-16A8-9918-3925E20D1DCB}" dt="2024-11-13T15:50:40.504" v="11" actId="20577"/>
          <ac:graphicFrameMkLst>
            <pc:docMk/>
            <pc:sldMk cId="2099114997" sldId="316"/>
            <ac:graphicFrameMk id="4" creationId="{8E9B5879-8ACE-3CDC-9E3B-838CCFA382CA}"/>
          </ac:graphicFrameMkLst>
        </pc:graphicFrameChg>
      </pc:sldChg>
    </pc:docChg>
  </pc:docChgLst>
  <pc:docChgLst>
    <pc:chgData name="Comblain Annick" userId="0ff4da1e-1371-4eaf-8c34-52bef2e4889c" providerId="ADAL" clId="{2A2A2D28-5CCC-4949-9910-A0CB330A4780}"/>
    <pc:docChg chg="custSel modSld">
      <pc:chgData name="Comblain Annick" userId="0ff4da1e-1371-4eaf-8c34-52bef2e4889c" providerId="ADAL" clId="{2A2A2D28-5CCC-4949-9910-A0CB330A4780}" dt="2024-07-22T07:34:07.357" v="11"/>
      <pc:docMkLst>
        <pc:docMk/>
      </pc:docMkLst>
      <pc:sldChg chg="addSp delSp modSp mod">
        <pc:chgData name="Comblain Annick" userId="0ff4da1e-1371-4eaf-8c34-52bef2e4889c" providerId="ADAL" clId="{2A2A2D28-5CCC-4949-9910-A0CB330A4780}" dt="2024-07-22T07:34:07.357" v="11"/>
        <pc:sldMkLst>
          <pc:docMk/>
          <pc:sldMk cId="4137831345" sldId="295"/>
        </pc:sldMkLst>
        <pc:spChg chg="add mod">
          <ac:chgData name="Comblain Annick" userId="0ff4da1e-1371-4eaf-8c34-52bef2e4889c" providerId="ADAL" clId="{2A2A2D28-5CCC-4949-9910-A0CB330A4780}" dt="2024-07-22T07:34:07.357" v="11"/>
          <ac:spMkLst>
            <pc:docMk/>
            <pc:sldMk cId="4137831345" sldId="295"/>
            <ac:spMk id="2" creationId="{345119C6-1615-8132-6A26-73A56F8E18CD}"/>
          </ac:spMkLst>
        </pc:spChg>
        <pc:spChg chg="mod">
          <ac:chgData name="Comblain Annick" userId="0ff4da1e-1371-4eaf-8c34-52bef2e4889c" providerId="ADAL" clId="{2A2A2D28-5CCC-4949-9910-A0CB330A4780}" dt="2024-07-22T07:34:03.565" v="10" actId="20577"/>
          <ac:spMkLst>
            <pc:docMk/>
            <pc:sldMk cId="4137831345" sldId="295"/>
            <ac:spMk id="12" creationId="{D47384A6-84E8-ED37-F8FA-1CE265AEAC4D}"/>
          </ac:spMkLst>
        </pc:spChg>
        <pc:spChg chg="del">
          <ac:chgData name="Comblain Annick" userId="0ff4da1e-1371-4eaf-8c34-52bef2e4889c" providerId="ADAL" clId="{2A2A2D28-5CCC-4949-9910-A0CB330A4780}" dt="2024-07-22T07:33:58.886" v="0" actId="21"/>
          <ac:spMkLst>
            <pc:docMk/>
            <pc:sldMk cId="4137831345" sldId="295"/>
            <ac:spMk id="34" creationId="{BF52D0DA-236F-25F5-AFF0-34B05287AB0F}"/>
          </ac:spMkLst>
        </pc:spChg>
      </pc:sldChg>
    </pc:docChg>
  </pc:docChgLst>
  <pc:docChgLst>
    <pc:chgData name="CHRISTELLE DECLERCQ" userId="6105ae43-a600-46e8-812e-1762419aa502" providerId="ADAL" clId="{1597E053-7FE7-4C04-9DD2-8BD395BDFCB0}"/>
    <pc:docChg chg="custSel modSld">
      <pc:chgData name="CHRISTELLE DECLERCQ" userId="6105ae43-a600-46e8-812e-1762419aa502" providerId="ADAL" clId="{1597E053-7FE7-4C04-9DD2-8BD395BDFCB0}" dt="2024-11-28T10:21:01.032" v="2"/>
      <pc:docMkLst>
        <pc:docMk/>
      </pc:docMkLst>
      <pc:sldChg chg="addSp delSp modSp mod">
        <pc:chgData name="CHRISTELLE DECLERCQ" userId="6105ae43-a600-46e8-812e-1762419aa502" providerId="ADAL" clId="{1597E053-7FE7-4C04-9DD2-8BD395BDFCB0}" dt="2024-11-28T10:21:01.032" v="2"/>
        <pc:sldMkLst>
          <pc:docMk/>
          <pc:sldMk cId="0" sldId="256"/>
        </pc:sldMkLst>
        <pc:spChg chg="add del mod">
          <ac:chgData name="CHRISTELLE DECLERCQ" userId="6105ae43-a600-46e8-812e-1762419aa502" providerId="ADAL" clId="{1597E053-7FE7-4C04-9DD2-8BD395BDFCB0}" dt="2024-11-28T10:21:00.700" v="1" actId="478"/>
          <ac:spMkLst>
            <pc:docMk/>
            <pc:sldMk cId="0" sldId="256"/>
            <ac:spMk id="14" creationId="{7EBDB3D2-29D4-48F4-B846-F45E56EE64DC}"/>
          </ac:spMkLst>
        </pc:spChg>
        <pc:spChg chg="add mod">
          <ac:chgData name="CHRISTELLE DECLERCQ" userId="6105ae43-a600-46e8-812e-1762419aa502" providerId="ADAL" clId="{1597E053-7FE7-4C04-9DD2-8BD395BDFCB0}" dt="2024-11-28T10:21:01.032" v="2"/>
          <ac:spMkLst>
            <pc:docMk/>
            <pc:sldMk cId="0" sldId="256"/>
            <ac:spMk id="15" creationId="{0C65C079-61D1-4720-B8F8-D3DAF597EB0F}"/>
          </ac:spMkLst>
        </pc:spChg>
        <pc:picChg chg="add mod">
          <ac:chgData name="CHRISTELLE DECLERCQ" userId="6105ae43-a600-46e8-812e-1762419aa502" providerId="ADAL" clId="{1597E053-7FE7-4C04-9DD2-8BD395BDFCB0}" dt="2024-11-25T13:37:18.273" v="0"/>
          <ac:picMkLst>
            <pc:docMk/>
            <pc:sldMk cId="0" sldId="256"/>
            <ac:picMk id="13" creationId="{A2F24574-0548-43B3-863F-FA42F4CAF9A1}"/>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r-FR" err="1"/>
              <a:t>Mean</a:t>
            </a:r>
            <a:r>
              <a:rPr lang="fr-FR"/>
              <a:t> </a:t>
            </a:r>
            <a:r>
              <a:rPr lang="fr-FR" err="1"/>
              <a:t>Length</a:t>
            </a:r>
            <a:r>
              <a:rPr lang="fr-FR" baseline="0"/>
              <a:t> of </a:t>
            </a:r>
            <a:r>
              <a:rPr lang="fr-FR" baseline="0" err="1"/>
              <a:t>Utterance</a:t>
            </a:r>
            <a:r>
              <a:rPr lang="fr-FR" baseline="0"/>
              <a:t> (MLU) </a:t>
            </a:r>
            <a:r>
              <a:rPr lang="fr-FR" baseline="0" err="1"/>
              <a:t>evolution</a:t>
            </a:r>
            <a:endParaRPr lang="fr-F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Feuil1!$A$2</c:f>
              <c:strCache>
                <c:ptCount val="1"/>
                <c:pt idx="0">
                  <c:v>Typical child</c:v>
                </c:pt>
              </c:strCache>
            </c:strRef>
          </c:tx>
          <c:spPr>
            <a:ln w="38100" cap="rnd">
              <a:solidFill>
                <a:schemeClr val="tx2">
                  <a:lumMod val="50000"/>
                </a:schemeClr>
              </a:solidFill>
              <a:round/>
            </a:ln>
            <a:effectLst/>
          </c:spPr>
          <c:marker>
            <c:symbol val="none"/>
          </c:marker>
          <c:cat>
            <c:strRef>
              <c:f>Feuil1!$B$1:$M$1</c:f>
              <c:strCache>
                <c:ptCount val="12"/>
                <c:pt idx="0">
                  <c:v>0</c:v>
                </c:pt>
                <c:pt idx="1">
                  <c:v>10</c:v>
                </c:pt>
                <c:pt idx="2">
                  <c:v>15</c:v>
                </c:pt>
                <c:pt idx="3">
                  <c:v>20</c:v>
                </c:pt>
                <c:pt idx="4">
                  <c:v>25</c:v>
                </c:pt>
                <c:pt idx="5">
                  <c:v>30</c:v>
                </c:pt>
                <c:pt idx="6">
                  <c:v>35</c:v>
                </c:pt>
                <c:pt idx="7">
                  <c:v>40</c:v>
                </c:pt>
                <c:pt idx="8">
                  <c:v>45</c:v>
                </c:pt>
                <c:pt idx="9">
                  <c:v>50</c:v>
                </c:pt>
                <c:pt idx="10">
                  <c:v>55</c:v>
                </c:pt>
                <c:pt idx="11">
                  <c:v>60</c:v>
                </c:pt>
              </c:strCache>
            </c:strRef>
          </c:cat>
          <c:val>
            <c:numRef>
              <c:f>Feuil1!$B$2:$M$2</c:f>
              <c:numCache>
                <c:formatCode>General</c:formatCode>
                <c:ptCount val="12"/>
                <c:pt idx="2">
                  <c:v>1</c:v>
                </c:pt>
                <c:pt idx="3">
                  <c:v>2</c:v>
                </c:pt>
                <c:pt idx="4">
                  <c:v>4</c:v>
                </c:pt>
              </c:numCache>
            </c:numRef>
          </c:val>
          <c:smooth val="0"/>
          <c:extLst>
            <c:ext xmlns:c16="http://schemas.microsoft.com/office/drawing/2014/chart" uri="{C3380CC4-5D6E-409C-BE32-E72D297353CC}">
              <c16:uniqueId val="{00000000-132D-974F-B692-558C2D7BBEFD}"/>
            </c:ext>
          </c:extLst>
        </c:ser>
        <c:ser>
          <c:idx val="1"/>
          <c:order val="1"/>
          <c:tx>
            <c:strRef>
              <c:f>Feuil1!$A$3</c:f>
              <c:strCache>
                <c:ptCount val="1"/>
                <c:pt idx="0">
                  <c:v>IDD child</c:v>
                </c:pt>
              </c:strCache>
            </c:strRef>
          </c:tx>
          <c:spPr>
            <a:ln w="34925" cap="rnd">
              <a:solidFill>
                <a:schemeClr val="accent3">
                  <a:lumMod val="75000"/>
                </a:schemeClr>
              </a:solidFill>
              <a:round/>
            </a:ln>
            <a:effectLst/>
          </c:spPr>
          <c:marker>
            <c:symbol val="none"/>
          </c:marker>
          <c:cat>
            <c:strRef>
              <c:f>Feuil1!$B$1:$M$1</c:f>
              <c:strCache>
                <c:ptCount val="12"/>
                <c:pt idx="0">
                  <c:v>0</c:v>
                </c:pt>
                <c:pt idx="1">
                  <c:v>10</c:v>
                </c:pt>
                <c:pt idx="2">
                  <c:v>15</c:v>
                </c:pt>
                <c:pt idx="3">
                  <c:v>20</c:v>
                </c:pt>
                <c:pt idx="4">
                  <c:v>25</c:v>
                </c:pt>
                <c:pt idx="5">
                  <c:v>30</c:v>
                </c:pt>
                <c:pt idx="6">
                  <c:v>35</c:v>
                </c:pt>
                <c:pt idx="7">
                  <c:v>40</c:v>
                </c:pt>
                <c:pt idx="8">
                  <c:v>45</c:v>
                </c:pt>
                <c:pt idx="9">
                  <c:v>50</c:v>
                </c:pt>
                <c:pt idx="10">
                  <c:v>55</c:v>
                </c:pt>
                <c:pt idx="11">
                  <c:v>60</c:v>
                </c:pt>
              </c:strCache>
            </c:strRef>
          </c:cat>
          <c:val>
            <c:numRef>
              <c:f>Feuil1!$B$3:$M$3</c:f>
              <c:numCache>
                <c:formatCode>General</c:formatCode>
                <c:ptCount val="12"/>
                <c:pt idx="6">
                  <c:v>1</c:v>
                </c:pt>
                <c:pt idx="7">
                  <c:v>1.25</c:v>
                </c:pt>
                <c:pt idx="8">
                  <c:v>1.5</c:v>
                </c:pt>
                <c:pt idx="9">
                  <c:v>2</c:v>
                </c:pt>
                <c:pt idx="10">
                  <c:v>3</c:v>
                </c:pt>
                <c:pt idx="11">
                  <c:v>4</c:v>
                </c:pt>
              </c:numCache>
            </c:numRef>
          </c:val>
          <c:smooth val="0"/>
          <c:extLst>
            <c:ext xmlns:c16="http://schemas.microsoft.com/office/drawing/2014/chart" uri="{C3380CC4-5D6E-409C-BE32-E72D297353CC}">
              <c16:uniqueId val="{00000001-132D-974F-B692-558C2D7BBEFD}"/>
            </c:ext>
          </c:extLst>
        </c:ser>
        <c:dLbls>
          <c:showLegendKey val="0"/>
          <c:showVal val="0"/>
          <c:showCatName val="0"/>
          <c:showSerName val="0"/>
          <c:showPercent val="0"/>
          <c:showBubbleSize val="0"/>
        </c:dLbls>
        <c:smooth val="0"/>
        <c:axId val="1731159391"/>
        <c:axId val="1730371791"/>
      </c:lineChart>
      <c:catAx>
        <c:axId val="1731159391"/>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730371791"/>
        <c:crosses val="autoZero"/>
        <c:auto val="0"/>
        <c:lblAlgn val="ctr"/>
        <c:lblOffset val="100"/>
        <c:noMultiLvlLbl val="0"/>
      </c:catAx>
      <c:valAx>
        <c:axId val="1730371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7311593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Feuil1!$B$1</c:f>
              <c:strCache>
                <c:ptCount val="1"/>
                <c:pt idx="0">
                  <c:v>IDD</c:v>
                </c:pt>
              </c:strCache>
            </c:strRef>
          </c:tx>
          <c:spPr>
            <a:ln w="28575" cap="rnd">
              <a:solidFill>
                <a:schemeClr val="accent1"/>
              </a:solidFill>
              <a:round/>
            </a:ln>
            <a:effectLst/>
          </c:spPr>
          <c:marker>
            <c:symbol val="none"/>
          </c:marker>
          <c:cat>
            <c:strRef>
              <c:f>Feuil1!$A$2:$A$9</c:f>
              <c:strCache>
                <c:ptCount val="8"/>
                <c:pt idx="0">
                  <c:v>Relatives sentenses</c:v>
                </c:pt>
                <c:pt idx="1">
                  <c:v>Sentence coordination</c:v>
                </c:pt>
                <c:pt idx="2">
                  <c:v>Passive sentences</c:v>
                </c:pt>
                <c:pt idx="3">
                  <c:v>Negative sentences</c:v>
                </c:pt>
                <c:pt idx="4">
                  <c:v>Pronouns</c:v>
                </c:pt>
                <c:pt idx="5">
                  <c:v>Sentence subordination</c:v>
                </c:pt>
                <c:pt idx="6">
                  <c:v>Temporal flexions</c:v>
                </c:pt>
                <c:pt idx="7">
                  <c:v>Articles</c:v>
                </c:pt>
              </c:strCache>
            </c:strRef>
          </c:cat>
          <c:val>
            <c:numRef>
              <c:f>Feuil1!$B$2:$B$9</c:f>
              <c:numCache>
                <c:formatCode>0%</c:formatCode>
                <c:ptCount val="8"/>
                <c:pt idx="0">
                  <c:v>0.72</c:v>
                </c:pt>
                <c:pt idx="1">
                  <c:v>0.61</c:v>
                </c:pt>
                <c:pt idx="2">
                  <c:v>0.57999999999999996</c:v>
                </c:pt>
                <c:pt idx="3">
                  <c:v>0.48</c:v>
                </c:pt>
                <c:pt idx="4">
                  <c:v>0.48</c:v>
                </c:pt>
                <c:pt idx="5">
                  <c:v>0.44</c:v>
                </c:pt>
                <c:pt idx="6">
                  <c:v>0.42</c:v>
                </c:pt>
                <c:pt idx="7">
                  <c:v>0.36</c:v>
                </c:pt>
              </c:numCache>
            </c:numRef>
          </c:val>
          <c:smooth val="0"/>
          <c:extLst>
            <c:ext xmlns:c16="http://schemas.microsoft.com/office/drawing/2014/chart" uri="{C3380CC4-5D6E-409C-BE32-E72D297353CC}">
              <c16:uniqueId val="{00000000-E4DF-F840-8FF2-81B259F80271}"/>
            </c:ext>
          </c:extLst>
        </c:ser>
        <c:ser>
          <c:idx val="1"/>
          <c:order val="1"/>
          <c:tx>
            <c:strRef>
              <c:f>Feuil1!$C$1</c:f>
              <c:strCache>
                <c:ptCount val="1"/>
                <c:pt idx="0">
                  <c:v>Typical child</c:v>
                </c:pt>
              </c:strCache>
            </c:strRef>
          </c:tx>
          <c:spPr>
            <a:ln w="28575" cap="rnd">
              <a:solidFill>
                <a:schemeClr val="accent3">
                  <a:lumMod val="75000"/>
                </a:schemeClr>
              </a:solidFill>
              <a:round/>
            </a:ln>
            <a:effectLst/>
          </c:spPr>
          <c:marker>
            <c:symbol val="none"/>
          </c:marker>
          <c:cat>
            <c:strRef>
              <c:f>Feuil1!$A$2:$A$9</c:f>
              <c:strCache>
                <c:ptCount val="8"/>
                <c:pt idx="0">
                  <c:v>Relatives sentenses</c:v>
                </c:pt>
                <c:pt idx="1">
                  <c:v>Sentence coordination</c:v>
                </c:pt>
                <c:pt idx="2">
                  <c:v>Passive sentences</c:v>
                </c:pt>
                <c:pt idx="3">
                  <c:v>Negative sentences</c:v>
                </c:pt>
                <c:pt idx="4">
                  <c:v>Pronouns</c:v>
                </c:pt>
                <c:pt idx="5">
                  <c:v>Sentence subordination</c:v>
                </c:pt>
                <c:pt idx="6">
                  <c:v>Temporal flexions</c:v>
                </c:pt>
                <c:pt idx="7">
                  <c:v>Articles</c:v>
                </c:pt>
              </c:strCache>
            </c:strRef>
          </c:cat>
          <c:val>
            <c:numRef>
              <c:f>Feuil1!$C$2:$C$9</c:f>
              <c:numCache>
                <c:formatCode>0%</c:formatCode>
                <c:ptCount val="8"/>
                <c:pt idx="0">
                  <c:v>0.82</c:v>
                </c:pt>
                <c:pt idx="1">
                  <c:v>0.79</c:v>
                </c:pt>
                <c:pt idx="2">
                  <c:v>0.69</c:v>
                </c:pt>
                <c:pt idx="3">
                  <c:v>0.67</c:v>
                </c:pt>
                <c:pt idx="4">
                  <c:v>0.62</c:v>
                </c:pt>
                <c:pt idx="5">
                  <c:v>0.61</c:v>
                </c:pt>
                <c:pt idx="6">
                  <c:v>0.48</c:v>
                </c:pt>
                <c:pt idx="7">
                  <c:v>0.47</c:v>
                </c:pt>
              </c:numCache>
            </c:numRef>
          </c:val>
          <c:smooth val="0"/>
          <c:extLst>
            <c:ext xmlns:c16="http://schemas.microsoft.com/office/drawing/2014/chart" uri="{C3380CC4-5D6E-409C-BE32-E72D297353CC}">
              <c16:uniqueId val="{00000001-E4DF-F840-8FF2-81B259F80271}"/>
            </c:ext>
          </c:extLst>
        </c:ser>
        <c:dLbls>
          <c:showLegendKey val="0"/>
          <c:showVal val="0"/>
          <c:showCatName val="0"/>
          <c:showSerName val="0"/>
          <c:showPercent val="0"/>
          <c:showBubbleSize val="0"/>
        </c:dLbls>
        <c:smooth val="0"/>
        <c:axId val="755095728"/>
        <c:axId val="755501888"/>
      </c:lineChart>
      <c:catAx>
        <c:axId val="755095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755501888"/>
        <c:crosses val="autoZero"/>
        <c:auto val="1"/>
        <c:lblAlgn val="ctr"/>
        <c:lblOffset val="100"/>
        <c:noMultiLvlLbl val="0"/>
      </c:catAx>
      <c:valAx>
        <c:axId val="7555018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755095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952977-11B1-0C42-8A56-54DEFF63867E}"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fr-FR"/>
        </a:p>
      </dgm:t>
    </dgm:pt>
    <dgm:pt modelId="{84730677-D39A-EC4F-ADFB-6547283C60EB}">
      <dgm:prSet phldrT="[Texte]"/>
      <dgm:spPr/>
      <dgm:t>
        <a:bodyPr/>
        <a:lstStyle/>
        <a:p>
          <a:r>
            <a:rPr lang="fr-FR" dirty="0"/>
            <a:t>Word </a:t>
          </a:r>
          <a:r>
            <a:rPr lang="fr-FR" dirty="0" err="1"/>
            <a:t>order</a:t>
          </a:r>
          <a:endParaRPr lang="fr-FR" dirty="0"/>
        </a:p>
      </dgm:t>
    </dgm:pt>
    <dgm:pt modelId="{E55006AB-BA0B-344C-9062-DB668BB9EAFF}" type="parTrans" cxnId="{46527E01-4F36-6A40-9B65-D37706BE3408}">
      <dgm:prSet/>
      <dgm:spPr/>
      <dgm:t>
        <a:bodyPr/>
        <a:lstStyle/>
        <a:p>
          <a:endParaRPr lang="fr-FR"/>
        </a:p>
      </dgm:t>
    </dgm:pt>
    <dgm:pt modelId="{AFC65A4E-0156-B646-A254-7A1078AE73DB}" type="sibTrans" cxnId="{46527E01-4F36-6A40-9B65-D37706BE3408}">
      <dgm:prSet/>
      <dgm:spPr/>
      <dgm:t>
        <a:bodyPr/>
        <a:lstStyle/>
        <a:p>
          <a:endParaRPr lang="fr-FR"/>
        </a:p>
      </dgm:t>
    </dgm:pt>
    <dgm:pt modelId="{F5DDC28B-9BCB-9247-A544-499A4BFCCC73}">
      <dgm:prSet phldrT="[Texte]"/>
      <dgm:spPr/>
      <dgm:t>
        <a:bodyPr/>
        <a:lstStyle/>
        <a:p>
          <a:r>
            <a:rPr lang="fr-FR" dirty="0" err="1"/>
            <a:t>Utterance</a:t>
          </a:r>
          <a:r>
            <a:rPr lang="fr-FR" dirty="0"/>
            <a:t> </a:t>
          </a:r>
          <a:r>
            <a:rPr lang="fr-FR" dirty="0" err="1"/>
            <a:t>length</a:t>
          </a:r>
          <a:r>
            <a:rPr lang="fr-FR" dirty="0"/>
            <a:t> and </a:t>
          </a:r>
          <a:r>
            <a:rPr lang="fr-FR" dirty="0" err="1"/>
            <a:t>syntactic</a:t>
          </a:r>
          <a:r>
            <a:rPr lang="fr-FR" dirty="0"/>
            <a:t> </a:t>
          </a:r>
          <a:r>
            <a:rPr lang="fr-FR" dirty="0" err="1"/>
            <a:t>complexity</a:t>
          </a:r>
          <a:endParaRPr lang="fr-FR" dirty="0"/>
        </a:p>
      </dgm:t>
    </dgm:pt>
    <dgm:pt modelId="{EBD46EED-13A1-B54D-970C-6716F8087E6E}" type="parTrans" cxnId="{64079C9A-2EFF-944C-8289-1D417AF8BDB4}">
      <dgm:prSet/>
      <dgm:spPr/>
      <dgm:t>
        <a:bodyPr/>
        <a:lstStyle/>
        <a:p>
          <a:endParaRPr lang="fr-FR"/>
        </a:p>
      </dgm:t>
    </dgm:pt>
    <dgm:pt modelId="{DC883DE7-DDA1-464C-9A1D-073C00BCE8D1}" type="sibTrans" cxnId="{64079C9A-2EFF-944C-8289-1D417AF8BDB4}">
      <dgm:prSet/>
      <dgm:spPr/>
      <dgm:t>
        <a:bodyPr/>
        <a:lstStyle/>
        <a:p>
          <a:endParaRPr lang="fr-FR"/>
        </a:p>
      </dgm:t>
    </dgm:pt>
    <dgm:pt modelId="{53FFFA87-1FBB-6045-94ED-53EC98E68629}">
      <dgm:prSet phldrT="[Texte]"/>
      <dgm:spPr/>
      <dgm:t>
        <a:bodyPr/>
        <a:lstStyle/>
        <a:p>
          <a:r>
            <a:rPr lang="fr-FR" dirty="0"/>
            <a:t>Grammatical </a:t>
          </a:r>
          <a:r>
            <a:rPr lang="fr-FR" dirty="0" err="1"/>
            <a:t>morphology</a:t>
          </a:r>
          <a:endParaRPr lang="fr-FR" dirty="0"/>
        </a:p>
      </dgm:t>
    </dgm:pt>
    <dgm:pt modelId="{1A17D14C-94C9-5F4F-9E79-BEE70B0D95F4}" type="parTrans" cxnId="{B51B3EBF-A51B-5546-A403-A4E2E9726DE9}">
      <dgm:prSet/>
      <dgm:spPr/>
      <dgm:t>
        <a:bodyPr/>
        <a:lstStyle/>
        <a:p>
          <a:endParaRPr lang="fr-FR"/>
        </a:p>
      </dgm:t>
    </dgm:pt>
    <dgm:pt modelId="{2753A70D-9EDA-6646-9DA9-D463269E4B68}" type="sibTrans" cxnId="{B51B3EBF-A51B-5546-A403-A4E2E9726DE9}">
      <dgm:prSet/>
      <dgm:spPr/>
      <dgm:t>
        <a:bodyPr/>
        <a:lstStyle/>
        <a:p>
          <a:endParaRPr lang="fr-FR"/>
        </a:p>
      </dgm:t>
    </dgm:pt>
    <dgm:pt modelId="{5990E373-BF01-3544-98D3-F3BAA8D634F4}">
      <dgm:prSet/>
      <dgm:spPr/>
      <dgm:t>
        <a:bodyPr/>
        <a:lstStyle/>
        <a:p>
          <a:r>
            <a:rPr lang="fr-FR" dirty="0"/>
            <a:t>Is not a </a:t>
          </a:r>
          <a:r>
            <a:rPr lang="fr-FR" dirty="0" err="1"/>
            <a:t>particular</a:t>
          </a:r>
          <a:r>
            <a:rPr lang="fr-FR" dirty="0"/>
            <a:t> </a:t>
          </a:r>
          <a:r>
            <a:rPr lang="fr-FR" dirty="0" err="1"/>
            <a:t>difficulty</a:t>
          </a:r>
          <a:r>
            <a:rPr lang="fr-FR" dirty="0"/>
            <a:t> in IDD</a:t>
          </a:r>
        </a:p>
      </dgm:t>
    </dgm:pt>
    <dgm:pt modelId="{57954CCE-29BE-2A4A-80AB-1FD6A2D404F0}" type="parTrans" cxnId="{8666558E-CA4D-5847-9984-D4D30B065588}">
      <dgm:prSet/>
      <dgm:spPr/>
      <dgm:t>
        <a:bodyPr/>
        <a:lstStyle/>
        <a:p>
          <a:endParaRPr lang="fr-FR"/>
        </a:p>
      </dgm:t>
    </dgm:pt>
    <dgm:pt modelId="{28CB6495-FE60-CC4D-9131-B616A2FFE074}" type="sibTrans" cxnId="{8666558E-CA4D-5847-9984-D4D30B065588}">
      <dgm:prSet/>
      <dgm:spPr/>
      <dgm:t>
        <a:bodyPr/>
        <a:lstStyle/>
        <a:p>
          <a:endParaRPr lang="fr-FR"/>
        </a:p>
      </dgm:t>
    </dgm:pt>
    <dgm:pt modelId="{0BFB138F-9BAE-1E44-8AA3-0CD424FAA81A}">
      <dgm:prSet/>
      <dgm:spPr/>
      <dgm:t>
        <a:bodyPr/>
        <a:lstStyle/>
        <a:p>
          <a:r>
            <a:rPr lang="fr-FR" dirty="0"/>
            <a:t> Process of </a:t>
          </a:r>
          <a:r>
            <a:rPr lang="fr-FR" dirty="0" err="1"/>
            <a:t>acquiring</a:t>
          </a:r>
          <a:r>
            <a:rPr lang="fr-FR" dirty="0"/>
            <a:t> </a:t>
          </a:r>
          <a:r>
            <a:rPr lang="fr-FR" dirty="0" err="1">
              <a:latin typeface="Arial"/>
            </a:rPr>
            <a:t>these</a:t>
          </a:r>
          <a:r>
            <a:rPr lang="fr-FR" dirty="0"/>
            <a:t> </a:t>
          </a:r>
          <a:r>
            <a:rPr lang="fr-FR" dirty="0" err="1"/>
            <a:t>rules</a:t>
          </a:r>
          <a:r>
            <a:rPr lang="fr-FR" dirty="0"/>
            <a:t> </a:t>
          </a:r>
          <a:r>
            <a:rPr lang="fr-FR" dirty="0" err="1"/>
            <a:t>similar</a:t>
          </a:r>
          <a:r>
            <a:rPr lang="fr-FR" dirty="0"/>
            <a:t> to </a:t>
          </a:r>
          <a:r>
            <a:rPr lang="fr-FR" dirty="0" err="1"/>
            <a:t>that</a:t>
          </a:r>
          <a:r>
            <a:rPr lang="fr-FR" dirty="0"/>
            <a:t> </a:t>
          </a:r>
          <a:r>
            <a:rPr lang="fr-FR" dirty="0" err="1"/>
            <a:t>observed</a:t>
          </a:r>
          <a:r>
            <a:rPr lang="fr-FR" dirty="0"/>
            <a:t> in </a:t>
          </a:r>
          <a:r>
            <a:rPr lang="fr-FR" dirty="0" err="1"/>
            <a:t>typical</a:t>
          </a:r>
          <a:r>
            <a:rPr lang="fr-FR" dirty="0"/>
            <a:t> </a:t>
          </a:r>
          <a:r>
            <a:rPr lang="fr-FR" dirty="0" err="1"/>
            <a:t>children</a:t>
          </a:r>
          <a:r>
            <a:rPr lang="fr-FR" dirty="0"/>
            <a:t> </a:t>
          </a:r>
          <a:r>
            <a:rPr lang="fr-FR" dirty="0" err="1"/>
            <a:t>from</a:t>
          </a:r>
          <a:r>
            <a:rPr lang="fr-FR" dirty="0"/>
            <a:t> the stage of first </a:t>
          </a:r>
          <a:r>
            <a:rPr lang="fr-FR" dirty="0" err="1"/>
            <a:t>utterances</a:t>
          </a:r>
          <a:endParaRPr lang="fr-FR" dirty="0"/>
        </a:p>
      </dgm:t>
    </dgm:pt>
    <dgm:pt modelId="{3A48F0F5-DB8B-6247-BFE9-13D38B8A7D8A}" type="parTrans" cxnId="{C46F9148-FC84-A54F-B677-9CBDCC2C4F64}">
      <dgm:prSet/>
      <dgm:spPr/>
      <dgm:t>
        <a:bodyPr/>
        <a:lstStyle/>
        <a:p>
          <a:endParaRPr lang="fr-FR"/>
        </a:p>
      </dgm:t>
    </dgm:pt>
    <dgm:pt modelId="{4F709AD4-C631-134D-A4BC-33FB44E6F719}" type="sibTrans" cxnId="{C46F9148-FC84-A54F-B677-9CBDCC2C4F64}">
      <dgm:prSet/>
      <dgm:spPr/>
      <dgm:t>
        <a:bodyPr/>
        <a:lstStyle/>
        <a:p>
          <a:endParaRPr lang="fr-FR"/>
        </a:p>
      </dgm:t>
    </dgm:pt>
    <dgm:pt modelId="{3C9A3DE8-244D-EC4C-B2AD-6799F02EC81B}">
      <dgm:prSet phldrT="[Texte]"/>
      <dgm:spPr/>
      <dgm:t>
        <a:bodyPr/>
        <a:lstStyle/>
        <a:p>
          <a:r>
            <a:rPr lang="fr-FR" dirty="0" err="1"/>
            <a:t>Steady</a:t>
          </a:r>
          <a:r>
            <a:rPr lang="fr-FR" dirty="0"/>
            <a:t> </a:t>
          </a:r>
          <a:r>
            <a:rPr lang="fr-FR" dirty="0" err="1"/>
            <a:t>increase</a:t>
          </a:r>
          <a:r>
            <a:rPr lang="fr-FR" dirty="0"/>
            <a:t> in the </a:t>
          </a:r>
          <a:r>
            <a:rPr lang="fr-FR" dirty="0" err="1"/>
            <a:t>length</a:t>
          </a:r>
          <a:r>
            <a:rPr lang="fr-FR" dirty="0"/>
            <a:t> of </a:t>
          </a:r>
          <a:r>
            <a:rPr lang="fr-FR" dirty="0" err="1"/>
            <a:t>statements</a:t>
          </a:r>
          <a:r>
            <a:rPr lang="fr-FR" dirty="0"/>
            <a:t> up to the </a:t>
          </a:r>
          <a:r>
            <a:rPr lang="fr-FR" dirty="0" err="1"/>
            <a:t>age</a:t>
          </a:r>
          <a:r>
            <a:rPr lang="fr-FR" dirty="0"/>
            <a:t> of 12-14, </a:t>
          </a:r>
          <a:r>
            <a:rPr lang="fr-FR" dirty="0" err="1"/>
            <a:t>followed</a:t>
          </a:r>
          <a:r>
            <a:rPr lang="fr-FR" dirty="0"/>
            <a:t> by a </a:t>
          </a:r>
          <a:r>
            <a:rPr lang="fr-FR" dirty="0" err="1"/>
            <a:t>significant</a:t>
          </a:r>
          <a:r>
            <a:rPr lang="fr-FR" dirty="0"/>
            <a:t> </a:t>
          </a:r>
          <a:r>
            <a:rPr lang="fr-FR" dirty="0" err="1"/>
            <a:t>slowdown</a:t>
          </a:r>
          <a:r>
            <a:rPr lang="fr-FR" dirty="0"/>
            <a:t> in </a:t>
          </a:r>
          <a:r>
            <a:rPr lang="fr-FR" dirty="0" err="1"/>
            <a:t>progress</a:t>
          </a:r>
          <a:r>
            <a:rPr lang="fr-FR" dirty="0"/>
            <a:t> or </a:t>
          </a:r>
          <a:r>
            <a:rPr lang="fr-FR" dirty="0" err="1"/>
            <a:t>even</a:t>
          </a:r>
          <a:r>
            <a:rPr lang="fr-FR" dirty="0"/>
            <a:t> stagnation</a:t>
          </a:r>
        </a:p>
      </dgm:t>
    </dgm:pt>
    <dgm:pt modelId="{05C73D18-21AE-EE4D-B345-CBA101D82923}" type="parTrans" cxnId="{3E4A7378-4532-C543-B1AA-4D1C9E940946}">
      <dgm:prSet/>
      <dgm:spPr/>
    </dgm:pt>
    <dgm:pt modelId="{EFEEBE17-BAA6-AE44-916E-6EA723F7BBB7}" type="sibTrans" cxnId="{3E4A7378-4532-C543-B1AA-4D1C9E940946}">
      <dgm:prSet/>
      <dgm:spPr/>
    </dgm:pt>
    <dgm:pt modelId="{730E7537-24BF-E34E-9A48-70439244C0A5}">
      <dgm:prSet phldrT="[Texte]"/>
      <dgm:spPr/>
      <dgm:t>
        <a:bodyPr/>
        <a:lstStyle/>
        <a:p>
          <a:r>
            <a:rPr lang="fr-FR" dirty="0"/>
            <a:t>Stagnation of </a:t>
          </a:r>
          <a:r>
            <a:rPr lang="fr-FR" dirty="0" err="1"/>
            <a:t>comprehension</a:t>
          </a:r>
          <a:r>
            <a:rPr lang="fr-FR" dirty="0"/>
            <a:t> </a:t>
          </a:r>
          <a:r>
            <a:rPr lang="fr-FR" dirty="0" err="1"/>
            <a:t>skills</a:t>
          </a:r>
          <a:r>
            <a:rPr lang="fr-FR" dirty="0"/>
            <a:t> </a:t>
          </a:r>
          <a:r>
            <a:rPr lang="fr-FR" dirty="0" err="1"/>
            <a:t>between</a:t>
          </a:r>
          <a:r>
            <a:rPr lang="fr-FR" dirty="0"/>
            <a:t> adolescence and </a:t>
          </a:r>
          <a:r>
            <a:rPr lang="fr-FR" dirty="0" err="1"/>
            <a:t>adulthood</a:t>
          </a:r>
          <a:endParaRPr lang="fr-FR" dirty="0"/>
        </a:p>
      </dgm:t>
    </dgm:pt>
    <dgm:pt modelId="{6C359502-2CF4-EA45-A922-1149E86C6781}" type="parTrans" cxnId="{23CFA1CD-CDD6-1B49-A0A0-C6BA1C1B2110}">
      <dgm:prSet/>
      <dgm:spPr/>
    </dgm:pt>
    <dgm:pt modelId="{E0C8EFF1-BCBE-5B4C-8BFA-3EFF3920A0CA}" type="sibTrans" cxnId="{23CFA1CD-CDD6-1B49-A0A0-C6BA1C1B2110}">
      <dgm:prSet/>
      <dgm:spPr/>
    </dgm:pt>
    <dgm:pt modelId="{430D54E5-770F-3443-AA78-A38B166FD44F}">
      <dgm:prSet/>
      <dgm:spPr/>
      <dgm:t>
        <a:bodyPr/>
        <a:lstStyle/>
        <a:p>
          <a:pPr rtl="0"/>
          <a:r>
            <a:rPr lang="fr-FR" dirty="0"/>
            <a:t>Deficient words regardless of chronological age</a:t>
          </a:r>
        </a:p>
      </dgm:t>
    </dgm:pt>
    <dgm:pt modelId="{3C94CA54-CF32-C54D-9485-FE80406F5F23}" type="parTrans" cxnId="{BFF10111-C2F4-5243-B9B6-131665098234}">
      <dgm:prSet/>
      <dgm:spPr/>
    </dgm:pt>
    <dgm:pt modelId="{FFDEF994-10F2-9A4C-A62F-FF3C3E53F2B9}" type="sibTrans" cxnId="{BFF10111-C2F4-5243-B9B6-131665098234}">
      <dgm:prSet/>
      <dgm:spPr/>
    </dgm:pt>
    <dgm:pt modelId="{53C7375B-2CAF-4942-80C0-79609A7B8C1B}">
      <dgm:prSet/>
      <dgm:spPr/>
      <dgm:t>
        <a:bodyPr/>
        <a:lstStyle/>
        <a:p>
          <a:r>
            <a:rPr lang="fr-FR" dirty="0" err="1"/>
            <a:t>Comprehension</a:t>
          </a:r>
          <a:r>
            <a:rPr lang="fr-FR" dirty="0"/>
            <a:t> and production </a:t>
          </a:r>
          <a:r>
            <a:rPr lang="fr-FR" dirty="0" err="1"/>
            <a:t>below</a:t>
          </a:r>
          <a:r>
            <a:rPr lang="fr-FR" dirty="0"/>
            <a:t> </a:t>
          </a:r>
          <a:r>
            <a:rPr lang="fr-FR" dirty="0" err="1"/>
            <a:t>what</a:t>
          </a:r>
          <a:r>
            <a:rPr lang="fr-FR" dirty="0"/>
            <a:t> </a:t>
          </a:r>
          <a:r>
            <a:rPr lang="fr-FR" dirty="0" err="1"/>
            <a:t>is</a:t>
          </a:r>
          <a:r>
            <a:rPr lang="fr-FR" dirty="0"/>
            <a:t> </a:t>
          </a:r>
          <a:r>
            <a:rPr lang="fr-FR" dirty="0" err="1"/>
            <a:t>expected</a:t>
          </a:r>
          <a:r>
            <a:rPr lang="fr-FR" dirty="0"/>
            <a:t> </a:t>
          </a:r>
          <a:r>
            <a:rPr lang="fr-FR" dirty="0" err="1"/>
            <a:t>based</a:t>
          </a:r>
          <a:r>
            <a:rPr lang="fr-FR" dirty="0"/>
            <a:t> on non-verbal mental </a:t>
          </a:r>
          <a:r>
            <a:rPr lang="fr-FR" dirty="0" err="1"/>
            <a:t>age</a:t>
          </a:r>
          <a:endParaRPr lang="fr-FR" dirty="0"/>
        </a:p>
      </dgm:t>
    </dgm:pt>
    <dgm:pt modelId="{4EA218F2-D3E1-724E-9C6F-3F9569D332A3}" type="parTrans" cxnId="{8AA920C9-370D-3D4C-9776-71460F02D686}">
      <dgm:prSet/>
      <dgm:spPr/>
    </dgm:pt>
    <dgm:pt modelId="{5314D350-D338-B748-A73F-D0B9ECDB9198}" type="sibTrans" cxnId="{8AA920C9-370D-3D4C-9776-71460F02D686}">
      <dgm:prSet/>
      <dgm:spPr/>
    </dgm:pt>
    <dgm:pt modelId="{2CAC2881-60FE-E54F-8214-BB0A2DC05722}" type="pres">
      <dgm:prSet presAssocID="{E6952977-11B1-0C42-8A56-54DEFF63867E}" presName="linear" presStyleCnt="0">
        <dgm:presLayoutVars>
          <dgm:dir/>
          <dgm:animLvl val="lvl"/>
          <dgm:resizeHandles val="exact"/>
        </dgm:presLayoutVars>
      </dgm:prSet>
      <dgm:spPr/>
    </dgm:pt>
    <dgm:pt modelId="{98FB5F38-0616-0D4D-B584-7EA6F81EC3D6}" type="pres">
      <dgm:prSet presAssocID="{84730677-D39A-EC4F-ADFB-6547283C60EB}" presName="parentLin" presStyleCnt="0"/>
      <dgm:spPr/>
    </dgm:pt>
    <dgm:pt modelId="{BBA22771-4C97-0646-9ED5-8A39283E9674}" type="pres">
      <dgm:prSet presAssocID="{84730677-D39A-EC4F-ADFB-6547283C60EB}" presName="parentLeftMargin" presStyleLbl="node1" presStyleIdx="0" presStyleCnt="3"/>
      <dgm:spPr/>
    </dgm:pt>
    <dgm:pt modelId="{6DB1BF1D-251F-4646-8E8C-F1D68F7FE045}" type="pres">
      <dgm:prSet presAssocID="{84730677-D39A-EC4F-ADFB-6547283C60EB}" presName="parentText" presStyleLbl="node1" presStyleIdx="0" presStyleCnt="3">
        <dgm:presLayoutVars>
          <dgm:chMax val="0"/>
          <dgm:bulletEnabled val="1"/>
        </dgm:presLayoutVars>
      </dgm:prSet>
      <dgm:spPr/>
    </dgm:pt>
    <dgm:pt modelId="{07F33872-3AED-334D-87C5-C2290A4F35F2}" type="pres">
      <dgm:prSet presAssocID="{84730677-D39A-EC4F-ADFB-6547283C60EB}" presName="negativeSpace" presStyleCnt="0"/>
      <dgm:spPr/>
    </dgm:pt>
    <dgm:pt modelId="{6E9FAC2C-83F1-B84A-A385-A66F88712B94}" type="pres">
      <dgm:prSet presAssocID="{84730677-D39A-EC4F-ADFB-6547283C60EB}" presName="childText" presStyleLbl="conFgAcc1" presStyleIdx="0" presStyleCnt="3">
        <dgm:presLayoutVars>
          <dgm:bulletEnabled val="1"/>
        </dgm:presLayoutVars>
      </dgm:prSet>
      <dgm:spPr/>
    </dgm:pt>
    <dgm:pt modelId="{7D8A2518-6D3F-8441-B4BC-5B51898E65A5}" type="pres">
      <dgm:prSet presAssocID="{AFC65A4E-0156-B646-A254-7A1078AE73DB}" presName="spaceBetweenRectangles" presStyleCnt="0"/>
      <dgm:spPr/>
    </dgm:pt>
    <dgm:pt modelId="{9F93DE95-DDC3-DF47-B4E3-73AC5C5282DA}" type="pres">
      <dgm:prSet presAssocID="{F5DDC28B-9BCB-9247-A544-499A4BFCCC73}" presName="parentLin" presStyleCnt="0"/>
      <dgm:spPr/>
    </dgm:pt>
    <dgm:pt modelId="{433BE2D8-826C-0A42-9591-9BEF0596D375}" type="pres">
      <dgm:prSet presAssocID="{F5DDC28B-9BCB-9247-A544-499A4BFCCC73}" presName="parentLeftMargin" presStyleLbl="node1" presStyleIdx="0" presStyleCnt="3"/>
      <dgm:spPr/>
    </dgm:pt>
    <dgm:pt modelId="{98038DE5-5CA4-9D43-9F86-4564A5538790}" type="pres">
      <dgm:prSet presAssocID="{F5DDC28B-9BCB-9247-A544-499A4BFCCC73}" presName="parentText" presStyleLbl="node1" presStyleIdx="1" presStyleCnt="3">
        <dgm:presLayoutVars>
          <dgm:chMax val="0"/>
          <dgm:bulletEnabled val="1"/>
        </dgm:presLayoutVars>
      </dgm:prSet>
      <dgm:spPr/>
    </dgm:pt>
    <dgm:pt modelId="{673ED2B6-6149-9E4C-A727-9D5536D4EFC5}" type="pres">
      <dgm:prSet presAssocID="{F5DDC28B-9BCB-9247-A544-499A4BFCCC73}" presName="negativeSpace" presStyleCnt="0"/>
      <dgm:spPr/>
    </dgm:pt>
    <dgm:pt modelId="{759C6F96-94ED-5342-9E93-A7BC11867AF9}" type="pres">
      <dgm:prSet presAssocID="{F5DDC28B-9BCB-9247-A544-499A4BFCCC73}" presName="childText" presStyleLbl="conFgAcc1" presStyleIdx="1" presStyleCnt="3">
        <dgm:presLayoutVars>
          <dgm:bulletEnabled val="1"/>
        </dgm:presLayoutVars>
      </dgm:prSet>
      <dgm:spPr/>
    </dgm:pt>
    <dgm:pt modelId="{E8864DB0-A787-C24A-8F59-D928ED38192D}" type="pres">
      <dgm:prSet presAssocID="{DC883DE7-DDA1-464C-9A1D-073C00BCE8D1}" presName="spaceBetweenRectangles" presStyleCnt="0"/>
      <dgm:spPr/>
    </dgm:pt>
    <dgm:pt modelId="{1D3A17FF-6694-4B46-AC60-D5129FD661E9}" type="pres">
      <dgm:prSet presAssocID="{53FFFA87-1FBB-6045-94ED-53EC98E68629}" presName="parentLin" presStyleCnt="0"/>
      <dgm:spPr/>
    </dgm:pt>
    <dgm:pt modelId="{9F97CD49-076A-6440-90A2-3688A7467294}" type="pres">
      <dgm:prSet presAssocID="{53FFFA87-1FBB-6045-94ED-53EC98E68629}" presName="parentLeftMargin" presStyleLbl="node1" presStyleIdx="1" presStyleCnt="3"/>
      <dgm:spPr/>
    </dgm:pt>
    <dgm:pt modelId="{64232A29-63A7-1D45-AE6E-DA7D582C08DE}" type="pres">
      <dgm:prSet presAssocID="{53FFFA87-1FBB-6045-94ED-53EC98E68629}" presName="parentText" presStyleLbl="node1" presStyleIdx="2" presStyleCnt="3">
        <dgm:presLayoutVars>
          <dgm:chMax val="0"/>
          <dgm:bulletEnabled val="1"/>
        </dgm:presLayoutVars>
      </dgm:prSet>
      <dgm:spPr/>
    </dgm:pt>
    <dgm:pt modelId="{9C8B8C67-375C-284D-9D24-BF031B71393F}" type="pres">
      <dgm:prSet presAssocID="{53FFFA87-1FBB-6045-94ED-53EC98E68629}" presName="negativeSpace" presStyleCnt="0"/>
      <dgm:spPr/>
    </dgm:pt>
    <dgm:pt modelId="{CE9F1BDD-5ADA-6C49-B84E-90F94A247CC5}" type="pres">
      <dgm:prSet presAssocID="{53FFFA87-1FBB-6045-94ED-53EC98E68629}" presName="childText" presStyleLbl="conFgAcc1" presStyleIdx="2" presStyleCnt="3">
        <dgm:presLayoutVars>
          <dgm:bulletEnabled val="1"/>
        </dgm:presLayoutVars>
      </dgm:prSet>
      <dgm:spPr/>
    </dgm:pt>
  </dgm:ptLst>
  <dgm:cxnLst>
    <dgm:cxn modelId="{46527E01-4F36-6A40-9B65-D37706BE3408}" srcId="{E6952977-11B1-0C42-8A56-54DEFF63867E}" destId="{84730677-D39A-EC4F-ADFB-6547283C60EB}" srcOrd="0" destOrd="0" parTransId="{E55006AB-BA0B-344C-9062-DB668BB9EAFF}" sibTransId="{AFC65A4E-0156-B646-A254-7A1078AE73DB}"/>
    <dgm:cxn modelId="{BFF10111-C2F4-5243-B9B6-131665098234}" srcId="{53FFFA87-1FBB-6045-94ED-53EC98E68629}" destId="{430D54E5-770F-3443-AA78-A38B166FD44F}" srcOrd="0" destOrd="0" parTransId="{3C94CA54-CF32-C54D-9485-FE80406F5F23}" sibTransId="{FFDEF994-10F2-9A4C-A62F-FF3C3E53F2B9}"/>
    <dgm:cxn modelId="{4612682D-EB96-2143-A4A9-A86A0CD284AA}" type="presOf" srcId="{84730677-D39A-EC4F-ADFB-6547283C60EB}" destId="{BBA22771-4C97-0646-9ED5-8A39283E9674}" srcOrd="0" destOrd="0" presId="urn:microsoft.com/office/officeart/2005/8/layout/list1"/>
    <dgm:cxn modelId="{BEE93E33-4CFD-CA47-AED7-93A32D95B158}" type="presOf" srcId="{F5DDC28B-9BCB-9247-A544-499A4BFCCC73}" destId="{433BE2D8-826C-0A42-9591-9BEF0596D375}" srcOrd="0" destOrd="0" presId="urn:microsoft.com/office/officeart/2005/8/layout/list1"/>
    <dgm:cxn modelId="{FD423F3A-2A44-CD41-9212-62B5B7EDFFC1}" type="presOf" srcId="{730E7537-24BF-E34E-9A48-70439244C0A5}" destId="{759C6F96-94ED-5342-9E93-A7BC11867AF9}" srcOrd="0" destOrd="1" presId="urn:microsoft.com/office/officeart/2005/8/layout/list1"/>
    <dgm:cxn modelId="{C46F9148-FC84-A54F-B677-9CBDCC2C4F64}" srcId="{84730677-D39A-EC4F-ADFB-6547283C60EB}" destId="{0BFB138F-9BAE-1E44-8AA3-0CD424FAA81A}" srcOrd="1" destOrd="0" parTransId="{3A48F0F5-DB8B-6247-BFE9-13D38B8A7D8A}" sibTransId="{4F709AD4-C631-134D-A4BC-33FB44E6F719}"/>
    <dgm:cxn modelId="{6C9A476E-B59E-B64C-B560-910220877592}" type="presOf" srcId="{F5DDC28B-9BCB-9247-A544-499A4BFCCC73}" destId="{98038DE5-5CA4-9D43-9F86-4564A5538790}" srcOrd="1" destOrd="0" presId="urn:microsoft.com/office/officeart/2005/8/layout/list1"/>
    <dgm:cxn modelId="{62A98770-84F5-5F4C-8F49-15E9642983EC}" type="presOf" srcId="{0BFB138F-9BAE-1E44-8AA3-0CD424FAA81A}" destId="{6E9FAC2C-83F1-B84A-A385-A66F88712B94}" srcOrd="0" destOrd="1" presId="urn:microsoft.com/office/officeart/2005/8/layout/list1"/>
    <dgm:cxn modelId="{3E4A7378-4532-C543-B1AA-4D1C9E940946}" srcId="{F5DDC28B-9BCB-9247-A544-499A4BFCCC73}" destId="{3C9A3DE8-244D-EC4C-B2AD-6799F02EC81B}" srcOrd="0" destOrd="0" parTransId="{05C73D18-21AE-EE4D-B345-CBA101D82923}" sibTransId="{EFEEBE17-BAA6-AE44-916E-6EA723F7BBB7}"/>
    <dgm:cxn modelId="{7FC2AF83-CF6B-F243-83B4-296A666C2CCB}" type="presOf" srcId="{E6952977-11B1-0C42-8A56-54DEFF63867E}" destId="{2CAC2881-60FE-E54F-8214-BB0A2DC05722}" srcOrd="0" destOrd="0" presId="urn:microsoft.com/office/officeart/2005/8/layout/list1"/>
    <dgm:cxn modelId="{8666558E-CA4D-5847-9984-D4D30B065588}" srcId="{84730677-D39A-EC4F-ADFB-6547283C60EB}" destId="{5990E373-BF01-3544-98D3-F3BAA8D634F4}" srcOrd="0" destOrd="0" parTransId="{57954CCE-29BE-2A4A-80AB-1FD6A2D404F0}" sibTransId="{28CB6495-FE60-CC4D-9131-B616A2FFE074}"/>
    <dgm:cxn modelId="{64079C9A-2EFF-944C-8289-1D417AF8BDB4}" srcId="{E6952977-11B1-0C42-8A56-54DEFF63867E}" destId="{F5DDC28B-9BCB-9247-A544-499A4BFCCC73}" srcOrd="1" destOrd="0" parTransId="{EBD46EED-13A1-B54D-970C-6716F8087E6E}" sibTransId="{DC883DE7-DDA1-464C-9A1D-073C00BCE8D1}"/>
    <dgm:cxn modelId="{E15CE09A-28E0-2943-9256-6BF4EEB7F66B}" type="presOf" srcId="{53C7375B-2CAF-4942-80C0-79609A7B8C1B}" destId="{CE9F1BDD-5ADA-6C49-B84E-90F94A247CC5}" srcOrd="0" destOrd="1" presId="urn:microsoft.com/office/officeart/2005/8/layout/list1"/>
    <dgm:cxn modelId="{9BC9F49F-16F5-3C41-B6B5-C96DF814F380}" type="presOf" srcId="{53FFFA87-1FBB-6045-94ED-53EC98E68629}" destId="{64232A29-63A7-1D45-AE6E-DA7D582C08DE}" srcOrd="1" destOrd="0" presId="urn:microsoft.com/office/officeart/2005/8/layout/list1"/>
    <dgm:cxn modelId="{25DA7EAD-E845-6F40-BC5B-84FE92104CFC}" type="presOf" srcId="{3C9A3DE8-244D-EC4C-B2AD-6799F02EC81B}" destId="{759C6F96-94ED-5342-9E93-A7BC11867AF9}" srcOrd="0" destOrd="0" presId="urn:microsoft.com/office/officeart/2005/8/layout/list1"/>
    <dgm:cxn modelId="{3B1EA1B6-C41C-804D-A6C4-EC5888869EE0}" type="presOf" srcId="{53FFFA87-1FBB-6045-94ED-53EC98E68629}" destId="{9F97CD49-076A-6440-90A2-3688A7467294}" srcOrd="0" destOrd="0" presId="urn:microsoft.com/office/officeart/2005/8/layout/list1"/>
    <dgm:cxn modelId="{B51B3EBF-A51B-5546-A403-A4E2E9726DE9}" srcId="{E6952977-11B1-0C42-8A56-54DEFF63867E}" destId="{53FFFA87-1FBB-6045-94ED-53EC98E68629}" srcOrd="2" destOrd="0" parTransId="{1A17D14C-94C9-5F4F-9E79-BEE70B0D95F4}" sibTransId="{2753A70D-9EDA-6646-9DA9-D463269E4B68}"/>
    <dgm:cxn modelId="{8AA920C9-370D-3D4C-9776-71460F02D686}" srcId="{53FFFA87-1FBB-6045-94ED-53EC98E68629}" destId="{53C7375B-2CAF-4942-80C0-79609A7B8C1B}" srcOrd="1" destOrd="0" parTransId="{4EA218F2-D3E1-724E-9C6F-3F9569D332A3}" sibTransId="{5314D350-D338-B748-A73F-D0B9ECDB9198}"/>
    <dgm:cxn modelId="{23CFA1CD-CDD6-1B49-A0A0-C6BA1C1B2110}" srcId="{F5DDC28B-9BCB-9247-A544-499A4BFCCC73}" destId="{730E7537-24BF-E34E-9A48-70439244C0A5}" srcOrd="1" destOrd="0" parTransId="{6C359502-2CF4-EA45-A922-1149E86C6781}" sibTransId="{E0C8EFF1-BCBE-5B4C-8BFA-3EFF3920A0CA}"/>
    <dgm:cxn modelId="{D10765CE-3368-CF4C-A7B8-C01C31134461}" type="presOf" srcId="{5990E373-BF01-3544-98D3-F3BAA8D634F4}" destId="{6E9FAC2C-83F1-B84A-A385-A66F88712B94}" srcOrd="0" destOrd="0" presId="urn:microsoft.com/office/officeart/2005/8/layout/list1"/>
    <dgm:cxn modelId="{A21462DA-C163-B444-9A1B-EE842BD8BFA7}" type="presOf" srcId="{430D54E5-770F-3443-AA78-A38B166FD44F}" destId="{CE9F1BDD-5ADA-6C49-B84E-90F94A247CC5}" srcOrd="0" destOrd="0" presId="urn:microsoft.com/office/officeart/2005/8/layout/list1"/>
    <dgm:cxn modelId="{78667AEE-969B-0140-948D-FD14BDF0179A}" type="presOf" srcId="{84730677-D39A-EC4F-ADFB-6547283C60EB}" destId="{6DB1BF1D-251F-4646-8E8C-F1D68F7FE045}" srcOrd="1" destOrd="0" presId="urn:microsoft.com/office/officeart/2005/8/layout/list1"/>
    <dgm:cxn modelId="{885CF788-D45A-474A-ADEB-FADB2324D26A}" type="presParOf" srcId="{2CAC2881-60FE-E54F-8214-BB0A2DC05722}" destId="{98FB5F38-0616-0D4D-B584-7EA6F81EC3D6}" srcOrd="0" destOrd="0" presId="urn:microsoft.com/office/officeart/2005/8/layout/list1"/>
    <dgm:cxn modelId="{BD0AF1E1-5364-F14E-804D-AC535EB7F90D}" type="presParOf" srcId="{98FB5F38-0616-0D4D-B584-7EA6F81EC3D6}" destId="{BBA22771-4C97-0646-9ED5-8A39283E9674}" srcOrd="0" destOrd="0" presId="urn:microsoft.com/office/officeart/2005/8/layout/list1"/>
    <dgm:cxn modelId="{B22743F6-D868-614B-8245-6BB387B5E3CD}" type="presParOf" srcId="{98FB5F38-0616-0D4D-B584-7EA6F81EC3D6}" destId="{6DB1BF1D-251F-4646-8E8C-F1D68F7FE045}" srcOrd="1" destOrd="0" presId="urn:microsoft.com/office/officeart/2005/8/layout/list1"/>
    <dgm:cxn modelId="{87BB190A-9DE6-F04F-B811-8C5F7D8BC455}" type="presParOf" srcId="{2CAC2881-60FE-E54F-8214-BB0A2DC05722}" destId="{07F33872-3AED-334D-87C5-C2290A4F35F2}" srcOrd="1" destOrd="0" presId="urn:microsoft.com/office/officeart/2005/8/layout/list1"/>
    <dgm:cxn modelId="{00F15B15-97C2-D64D-AA61-D8C08D9BC1C6}" type="presParOf" srcId="{2CAC2881-60FE-E54F-8214-BB0A2DC05722}" destId="{6E9FAC2C-83F1-B84A-A385-A66F88712B94}" srcOrd="2" destOrd="0" presId="urn:microsoft.com/office/officeart/2005/8/layout/list1"/>
    <dgm:cxn modelId="{8DC9184E-D16F-FE47-BE89-D3E02A6E64CF}" type="presParOf" srcId="{2CAC2881-60FE-E54F-8214-BB0A2DC05722}" destId="{7D8A2518-6D3F-8441-B4BC-5B51898E65A5}" srcOrd="3" destOrd="0" presId="urn:microsoft.com/office/officeart/2005/8/layout/list1"/>
    <dgm:cxn modelId="{46CDC818-D4BB-904F-9101-7428F0948F59}" type="presParOf" srcId="{2CAC2881-60FE-E54F-8214-BB0A2DC05722}" destId="{9F93DE95-DDC3-DF47-B4E3-73AC5C5282DA}" srcOrd="4" destOrd="0" presId="urn:microsoft.com/office/officeart/2005/8/layout/list1"/>
    <dgm:cxn modelId="{9A0EB0EA-8BAC-DD4B-BD03-2EBE4E1BD832}" type="presParOf" srcId="{9F93DE95-DDC3-DF47-B4E3-73AC5C5282DA}" destId="{433BE2D8-826C-0A42-9591-9BEF0596D375}" srcOrd="0" destOrd="0" presId="urn:microsoft.com/office/officeart/2005/8/layout/list1"/>
    <dgm:cxn modelId="{345C12C9-33A3-0C44-8D47-FF604ECF4C97}" type="presParOf" srcId="{9F93DE95-DDC3-DF47-B4E3-73AC5C5282DA}" destId="{98038DE5-5CA4-9D43-9F86-4564A5538790}" srcOrd="1" destOrd="0" presId="urn:microsoft.com/office/officeart/2005/8/layout/list1"/>
    <dgm:cxn modelId="{6EBAA92F-69DF-9042-9FF6-77A4200F3511}" type="presParOf" srcId="{2CAC2881-60FE-E54F-8214-BB0A2DC05722}" destId="{673ED2B6-6149-9E4C-A727-9D5536D4EFC5}" srcOrd="5" destOrd="0" presId="urn:microsoft.com/office/officeart/2005/8/layout/list1"/>
    <dgm:cxn modelId="{93D03CF8-9C24-A54A-8727-975BF18493F9}" type="presParOf" srcId="{2CAC2881-60FE-E54F-8214-BB0A2DC05722}" destId="{759C6F96-94ED-5342-9E93-A7BC11867AF9}" srcOrd="6" destOrd="0" presId="urn:microsoft.com/office/officeart/2005/8/layout/list1"/>
    <dgm:cxn modelId="{D3B8D0CE-A704-DC4A-8A61-F8365F4BD14B}" type="presParOf" srcId="{2CAC2881-60FE-E54F-8214-BB0A2DC05722}" destId="{E8864DB0-A787-C24A-8F59-D928ED38192D}" srcOrd="7" destOrd="0" presId="urn:microsoft.com/office/officeart/2005/8/layout/list1"/>
    <dgm:cxn modelId="{392F7A00-9635-D342-BCC1-BFC7BD3D22DB}" type="presParOf" srcId="{2CAC2881-60FE-E54F-8214-BB0A2DC05722}" destId="{1D3A17FF-6694-4B46-AC60-D5129FD661E9}" srcOrd="8" destOrd="0" presId="urn:microsoft.com/office/officeart/2005/8/layout/list1"/>
    <dgm:cxn modelId="{5DEB793C-6A1B-4B46-8CBD-C2881D202E4D}" type="presParOf" srcId="{1D3A17FF-6694-4B46-AC60-D5129FD661E9}" destId="{9F97CD49-076A-6440-90A2-3688A7467294}" srcOrd="0" destOrd="0" presId="urn:microsoft.com/office/officeart/2005/8/layout/list1"/>
    <dgm:cxn modelId="{DA2A2433-B48F-5A41-9346-FCF1026D8C77}" type="presParOf" srcId="{1D3A17FF-6694-4B46-AC60-D5129FD661E9}" destId="{64232A29-63A7-1D45-AE6E-DA7D582C08DE}" srcOrd="1" destOrd="0" presId="urn:microsoft.com/office/officeart/2005/8/layout/list1"/>
    <dgm:cxn modelId="{9A2EAE51-0E0E-354D-A163-115D0300350A}" type="presParOf" srcId="{2CAC2881-60FE-E54F-8214-BB0A2DC05722}" destId="{9C8B8C67-375C-284D-9D24-BF031B71393F}" srcOrd="9" destOrd="0" presId="urn:microsoft.com/office/officeart/2005/8/layout/list1"/>
    <dgm:cxn modelId="{ECD40A2F-E1BB-6D48-B1E5-F3D86A4BD7CC}" type="presParOf" srcId="{2CAC2881-60FE-E54F-8214-BB0A2DC05722}" destId="{CE9F1BDD-5ADA-6C49-B84E-90F94A247CC5}" srcOrd="10"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49AF7A-D847-CA4F-B8AD-A8E823C8692C}" type="doc">
      <dgm:prSet loTypeId="urn:microsoft.com/office/officeart/2005/8/layout/default" loCatId="" qsTypeId="urn:microsoft.com/office/officeart/2005/8/quickstyle/simple1" qsCatId="simple" csTypeId="urn:microsoft.com/office/officeart/2005/8/colors/accent1_3" csCatId="accent1" phldr="1"/>
      <dgm:spPr/>
      <dgm:t>
        <a:bodyPr/>
        <a:lstStyle/>
        <a:p>
          <a:endParaRPr lang="fr-FR"/>
        </a:p>
      </dgm:t>
    </dgm:pt>
    <dgm:pt modelId="{AA791F49-A480-464E-93DA-8DFFD3D674E8}">
      <dgm:prSet phldrT="[Texte]"/>
      <dgm:spPr/>
      <dgm:t>
        <a:bodyPr/>
        <a:lstStyle/>
        <a:p>
          <a:r>
            <a:rPr lang="fr-FR" dirty="0" err="1"/>
            <a:t>Complex</a:t>
          </a:r>
          <a:r>
            <a:rPr lang="fr-FR" dirty="0"/>
            <a:t> </a:t>
          </a:r>
          <a:r>
            <a:rPr lang="fr-FR" dirty="0">
              <a:latin typeface="Arial"/>
            </a:rPr>
            <a:t>and</a:t>
          </a:r>
          <a:r>
            <a:rPr lang="fr-FR" dirty="0"/>
            <a:t> </a:t>
          </a:r>
          <a:r>
            <a:rPr lang="fr-FR" dirty="0" err="1"/>
            <a:t>elaborated</a:t>
          </a:r>
          <a:r>
            <a:rPr lang="fr-FR" dirty="0"/>
            <a:t> </a:t>
          </a:r>
          <a:r>
            <a:rPr lang="fr-FR" dirty="0" err="1"/>
            <a:t>syntax</a:t>
          </a:r>
          <a:r>
            <a:rPr lang="fr-FR" dirty="0"/>
            <a:t> not </a:t>
          </a:r>
          <a:r>
            <a:rPr lang="fr-FR" dirty="0" err="1"/>
            <a:t>acquired</a:t>
          </a:r>
          <a:endParaRPr lang="fr-FR" dirty="0"/>
        </a:p>
      </dgm:t>
    </dgm:pt>
    <dgm:pt modelId="{1219A00B-5B35-3B4C-97B7-CC7E58E885A5}" type="parTrans" cxnId="{D2A88296-9CDE-464E-95C5-F5D412C5CD17}">
      <dgm:prSet/>
      <dgm:spPr/>
      <dgm:t>
        <a:bodyPr/>
        <a:lstStyle/>
        <a:p>
          <a:endParaRPr lang="fr-FR"/>
        </a:p>
      </dgm:t>
    </dgm:pt>
    <dgm:pt modelId="{D0508D33-D4D7-2043-9B4C-D70F217A12BA}" type="sibTrans" cxnId="{D2A88296-9CDE-464E-95C5-F5D412C5CD17}">
      <dgm:prSet/>
      <dgm:spPr/>
      <dgm:t>
        <a:bodyPr/>
        <a:lstStyle/>
        <a:p>
          <a:endParaRPr lang="fr-FR"/>
        </a:p>
      </dgm:t>
    </dgm:pt>
    <dgm:pt modelId="{DFA39E31-7A7D-7D4F-A83F-8BB72A0470B6}">
      <dgm:prSet phldrT="[Texte]"/>
      <dgm:spPr/>
      <dgm:t>
        <a:bodyPr/>
        <a:lstStyle/>
        <a:p>
          <a:r>
            <a:rPr lang="fr-FR" dirty="0"/>
            <a:t>Omission of grammatical </a:t>
          </a:r>
          <a:r>
            <a:rPr lang="fr-FR" dirty="0" err="1"/>
            <a:t>morphemes</a:t>
          </a:r>
          <a:endParaRPr lang="fr-FR" dirty="0"/>
        </a:p>
      </dgm:t>
    </dgm:pt>
    <dgm:pt modelId="{5B642DA1-495A-1B4E-ABE8-F5CEA022806E}" type="parTrans" cxnId="{1ADB8DF6-1374-1246-9A61-156F15D6DDA8}">
      <dgm:prSet/>
      <dgm:spPr/>
      <dgm:t>
        <a:bodyPr/>
        <a:lstStyle/>
        <a:p>
          <a:endParaRPr lang="fr-FR"/>
        </a:p>
      </dgm:t>
    </dgm:pt>
    <dgm:pt modelId="{38C12D7E-3F66-324B-8ABD-61CEAAACA454}" type="sibTrans" cxnId="{1ADB8DF6-1374-1246-9A61-156F15D6DDA8}">
      <dgm:prSet/>
      <dgm:spPr/>
      <dgm:t>
        <a:bodyPr/>
        <a:lstStyle/>
        <a:p>
          <a:endParaRPr lang="fr-FR"/>
        </a:p>
      </dgm:t>
    </dgm:pt>
    <dgm:pt modelId="{E858CA52-CA3A-FE45-A25E-4B839D26039C}">
      <dgm:prSet phldrT="[Texte]"/>
      <dgm:spPr/>
      <dgm:t>
        <a:bodyPr/>
        <a:lstStyle/>
        <a:p>
          <a:r>
            <a:rPr lang="fr-FR" dirty="0" err="1"/>
            <a:t>Frequent</a:t>
          </a:r>
          <a:r>
            <a:rPr lang="fr-FR" dirty="0"/>
            <a:t> omission of </a:t>
          </a:r>
          <a:r>
            <a:rPr lang="fr-FR" dirty="0" err="1"/>
            <a:t>function</a:t>
          </a:r>
          <a:r>
            <a:rPr lang="fr-FR" dirty="0"/>
            <a:t> </a:t>
          </a:r>
          <a:r>
            <a:rPr lang="fr-FR" dirty="0" err="1"/>
            <a:t>words</a:t>
          </a:r>
          <a:endParaRPr lang="fr-FR" dirty="0"/>
        </a:p>
      </dgm:t>
    </dgm:pt>
    <dgm:pt modelId="{B683C7D6-CB0D-4148-B876-F52679548C3D}" type="parTrans" cxnId="{23BA9089-BC9A-5E4D-92AB-197E3FD34688}">
      <dgm:prSet/>
      <dgm:spPr/>
      <dgm:t>
        <a:bodyPr/>
        <a:lstStyle/>
        <a:p>
          <a:endParaRPr lang="fr-FR"/>
        </a:p>
      </dgm:t>
    </dgm:pt>
    <dgm:pt modelId="{9A7D8374-943E-7C43-8C2B-48F1DDB2CCA2}" type="sibTrans" cxnId="{23BA9089-BC9A-5E4D-92AB-197E3FD34688}">
      <dgm:prSet/>
      <dgm:spPr/>
      <dgm:t>
        <a:bodyPr/>
        <a:lstStyle/>
        <a:p>
          <a:endParaRPr lang="fr-FR"/>
        </a:p>
      </dgm:t>
    </dgm:pt>
    <dgm:pt modelId="{597B59D3-A71E-3A4C-B16E-FB20FC102039}">
      <dgm:prSet phldrT="[Texte]"/>
      <dgm:spPr/>
      <dgm:t>
        <a:bodyPr/>
        <a:lstStyle/>
        <a:p>
          <a:r>
            <a:rPr lang="fr-FR" dirty="0"/>
            <a:t>Production </a:t>
          </a:r>
          <a:r>
            <a:rPr lang="fr-FR" dirty="0" err="1"/>
            <a:t>level</a:t>
          </a:r>
          <a:r>
            <a:rPr lang="fr-FR" dirty="0"/>
            <a:t> </a:t>
          </a:r>
          <a:r>
            <a:rPr lang="fr-FR" dirty="0" err="1"/>
            <a:t>below</a:t>
          </a:r>
          <a:r>
            <a:rPr lang="fr-FR" dirty="0"/>
            <a:t> </a:t>
          </a:r>
          <a:r>
            <a:rPr lang="fr-FR" dirty="0" err="1"/>
            <a:t>comprehension</a:t>
          </a:r>
          <a:endParaRPr lang="fr-FR" dirty="0"/>
        </a:p>
      </dgm:t>
    </dgm:pt>
    <dgm:pt modelId="{B04CF1BE-7BDC-8344-B92E-FE90D8E1851F}" type="parTrans" cxnId="{BDD1C9CB-9F42-3341-ACB5-07056B275034}">
      <dgm:prSet/>
      <dgm:spPr/>
      <dgm:t>
        <a:bodyPr/>
        <a:lstStyle/>
        <a:p>
          <a:endParaRPr lang="fr-FR"/>
        </a:p>
      </dgm:t>
    </dgm:pt>
    <dgm:pt modelId="{9D38AC7E-EDC8-6345-AFC6-0E60594994E3}" type="sibTrans" cxnId="{BDD1C9CB-9F42-3341-ACB5-07056B275034}">
      <dgm:prSet/>
      <dgm:spPr/>
      <dgm:t>
        <a:bodyPr/>
        <a:lstStyle/>
        <a:p>
          <a:endParaRPr lang="fr-FR"/>
        </a:p>
      </dgm:t>
    </dgm:pt>
    <dgm:pt modelId="{677E3100-E3BB-3742-896C-55CA746A2536}">
      <dgm:prSet phldrT="[Texte]"/>
      <dgm:spPr/>
      <dgm:t>
        <a:bodyPr/>
        <a:lstStyle/>
        <a:p>
          <a:r>
            <a:rPr lang="fr-FR" dirty="0" err="1"/>
            <a:t>Both</a:t>
          </a:r>
          <a:r>
            <a:rPr lang="fr-FR" dirty="0"/>
            <a:t> in </a:t>
          </a:r>
          <a:r>
            <a:rPr lang="fr-FR" dirty="0" err="1"/>
            <a:t>syntax</a:t>
          </a:r>
          <a:r>
            <a:rPr lang="fr-FR" dirty="0"/>
            <a:t> and in </a:t>
          </a:r>
          <a:r>
            <a:rPr lang="fr-FR" dirty="0" err="1"/>
            <a:t>morphology</a:t>
          </a:r>
          <a:endParaRPr lang="fr-FR" dirty="0"/>
        </a:p>
      </dgm:t>
    </dgm:pt>
    <dgm:pt modelId="{5EA47BFC-F68F-5146-8535-23CEB539979B}" type="parTrans" cxnId="{2F773375-A2A7-7E43-A6BE-DB13D7431033}">
      <dgm:prSet/>
      <dgm:spPr/>
      <dgm:t>
        <a:bodyPr/>
        <a:lstStyle/>
        <a:p>
          <a:endParaRPr lang="fr-FR"/>
        </a:p>
      </dgm:t>
    </dgm:pt>
    <dgm:pt modelId="{280D3A40-8CA8-E249-A8F0-B39154A3FA4E}" type="sibTrans" cxnId="{2F773375-A2A7-7E43-A6BE-DB13D7431033}">
      <dgm:prSet/>
      <dgm:spPr/>
      <dgm:t>
        <a:bodyPr/>
        <a:lstStyle/>
        <a:p>
          <a:endParaRPr lang="fr-FR"/>
        </a:p>
      </dgm:t>
    </dgm:pt>
    <dgm:pt modelId="{02880B52-875C-DB48-94BD-E684D69AF748}">
      <dgm:prSet/>
      <dgm:spPr/>
      <dgm:t>
        <a:bodyPr/>
        <a:lstStyle/>
        <a:p>
          <a:r>
            <a:rPr lang="fr-FR" dirty="0" err="1"/>
            <a:t>Lack</a:t>
          </a:r>
          <a:r>
            <a:rPr lang="fr-FR" dirty="0"/>
            <a:t> of sentence coordination and subordination</a:t>
          </a:r>
        </a:p>
      </dgm:t>
    </dgm:pt>
    <dgm:pt modelId="{5614C609-284E-4147-B89C-6DCBCA32E6EA}" type="parTrans" cxnId="{DC54E1C0-1E14-AE49-B960-EC5BD684747B}">
      <dgm:prSet/>
      <dgm:spPr/>
      <dgm:t>
        <a:bodyPr/>
        <a:lstStyle/>
        <a:p>
          <a:endParaRPr lang="fr-FR"/>
        </a:p>
      </dgm:t>
    </dgm:pt>
    <dgm:pt modelId="{DD7E847A-82DD-3240-9203-9EF2CD7EA236}" type="sibTrans" cxnId="{DC54E1C0-1E14-AE49-B960-EC5BD684747B}">
      <dgm:prSet/>
      <dgm:spPr/>
      <dgm:t>
        <a:bodyPr/>
        <a:lstStyle/>
        <a:p>
          <a:endParaRPr lang="fr-FR"/>
        </a:p>
      </dgm:t>
    </dgm:pt>
    <dgm:pt modelId="{9F9A143A-9695-8F48-BEBE-38898C2A5616}">
      <dgm:prSet/>
      <dgm:spPr/>
      <dgm:t>
        <a:bodyPr/>
        <a:lstStyle/>
        <a:p>
          <a:r>
            <a:rPr lang="fr-FR" dirty="0"/>
            <a:t>Few </a:t>
          </a:r>
          <a:r>
            <a:rPr lang="fr-FR" dirty="0" err="1"/>
            <a:t>gender</a:t>
          </a:r>
          <a:r>
            <a:rPr lang="fr-FR" dirty="0"/>
            <a:t> and </a:t>
          </a:r>
          <a:r>
            <a:rPr lang="fr-FR" dirty="0" err="1"/>
            <a:t>number</a:t>
          </a:r>
          <a:r>
            <a:rPr lang="fr-FR" dirty="0"/>
            <a:t> marks on </a:t>
          </a:r>
          <a:r>
            <a:rPr lang="fr-FR" dirty="0" err="1"/>
            <a:t>nouns</a:t>
          </a:r>
          <a:r>
            <a:rPr lang="fr-FR" dirty="0"/>
            <a:t> and adjectives</a:t>
          </a:r>
        </a:p>
      </dgm:t>
    </dgm:pt>
    <dgm:pt modelId="{14F9EAB0-B3E1-B74B-9832-81DD7F1FDA33}" type="parTrans" cxnId="{8EEED5E9-FE3D-024D-B14B-4851EE2484A5}">
      <dgm:prSet/>
      <dgm:spPr/>
      <dgm:t>
        <a:bodyPr/>
        <a:lstStyle/>
        <a:p>
          <a:endParaRPr lang="fr-FR"/>
        </a:p>
      </dgm:t>
    </dgm:pt>
    <dgm:pt modelId="{6623ACCD-9127-6744-8B50-D0494C856CB2}" type="sibTrans" cxnId="{8EEED5E9-FE3D-024D-B14B-4851EE2484A5}">
      <dgm:prSet/>
      <dgm:spPr/>
      <dgm:t>
        <a:bodyPr/>
        <a:lstStyle/>
        <a:p>
          <a:endParaRPr lang="fr-FR"/>
        </a:p>
      </dgm:t>
    </dgm:pt>
    <dgm:pt modelId="{81F83DC0-C2C2-AB43-811B-ABD99F8A3087}">
      <dgm:prSet/>
      <dgm:spPr/>
      <dgm:t>
        <a:bodyPr/>
        <a:lstStyle/>
        <a:p>
          <a:r>
            <a:rPr lang="fr-FR" dirty="0"/>
            <a:t>Few </a:t>
          </a:r>
          <a:r>
            <a:rPr lang="fr-FR" dirty="0" err="1"/>
            <a:t>number</a:t>
          </a:r>
          <a:r>
            <a:rPr lang="fr-FR" dirty="0"/>
            <a:t> and </a:t>
          </a:r>
          <a:r>
            <a:rPr lang="fr-FR" dirty="0" err="1"/>
            <a:t>tense</a:t>
          </a:r>
          <a:r>
            <a:rPr lang="fr-FR" dirty="0"/>
            <a:t> marks on </a:t>
          </a:r>
          <a:r>
            <a:rPr lang="fr-FR" dirty="0" err="1"/>
            <a:t>verbs</a:t>
          </a:r>
          <a:r>
            <a:rPr lang="fr-FR" dirty="0"/>
            <a:t> ➝ </a:t>
          </a:r>
          <a:r>
            <a:rPr lang="fr-FR" dirty="0" err="1"/>
            <a:t>inadequate</a:t>
          </a:r>
          <a:r>
            <a:rPr lang="fr-FR" dirty="0"/>
            <a:t> </a:t>
          </a:r>
          <a:r>
            <a:rPr lang="fr-FR" dirty="0" err="1"/>
            <a:t>veb</a:t>
          </a:r>
          <a:r>
            <a:rPr lang="fr-FR" dirty="0"/>
            <a:t> </a:t>
          </a:r>
          <a:r>
            <a:rPr lang="fr-FR" dirty="0" err="1"/>
            <a:t>inflections</a:t>
          </a:r>
          <a:endParaRPr lang="fr-FR" dirty="0"/>
        </a:p>
      </dgm:t>
    </dgm:pt>
    <dgm:pt modelId="{D4AA0475-838F-4241-9D84-BE87F8F809E2}" type="parTrans" cxnId="{EC87C964-E130-1646-8810-C69CC07217F1}">
      <dgm:prSet/>
      <dgm:spPr/>
      <dgm:t>
        <a:bodyPr/>
        <a:lstStyle/>
        <a:p>
          <a:endParaRPr lang="fr-FR"/>
        </a:p>
      </dgm:t>
    </dgm:pt>
    <dgm:pt modelId="{E91DCE1D-222A-3B43-A16B-540D25ABAEC9}" type="sibTrans" cxnId="{EC87C964-E130-1646-8810-C69CC07217F1}">
      <dgm:prSet/>
      <dgm:spPr/>
      <dgm:t>
        <a:bodyPr/>
        <a:lstStyle/>
        <a:p>
          <a:endParaRPr lang="fr-FR"/>
        </a:p>
      </dgm:t>
    </dgm:pt>
    <dgm:pt modelId="{EE8EDE80-056A-1047-89D8-C237E12954B3}">
      <dgm:prSet/>
      <dgm:spPr/>
      <dgm:t>
        <a:bodyPr/>
        <a:lstStyle/>
        <a:p>
          <a:r>
            <a:rPr lang="fr-FR" dirty="0"/>
            <a:t>Articles, </a:t>
          </a:r>
          <a:r>
            <a:rPr lang="fr-FR" dirty="0" err="1"/>
            <a:t>preposition</a:t>
          </a:r>
          <a:r>
            <a:rPr lang="fr-FR" dirty="0"/>
            <a:t>, </a:t>
          </a:r>
          <a:r>
            <a:rPr lang="fr-FR" dirty="0" err="1"/>
            <a:t>conjunctions</a:t>
          </a:r>
          <a:r>
            <a:rPr lang="fr-FR" dirty="0"/>
            <a:t>, etc.</a:t>
          </a:r>
        </a:p>
      </dgm:t>
    </dgm:pt>
    <dgm:pt modelId="{391A91A1-618C-2747-A3B7-CB93CBC8EC7E}" type="parTrans" cxnId="{53B45D33-B325-BE48-B4E9-AB1D8D82AEDD}">
      <dgm:prSet/>
      <dgm:spPr/>
      <dgm:t>
        <a:bodyPr/>
        <a:lstStyle/>
        <a:p>
          <a:endParaRPr lang="fr-FR"/>
        </a:p>
      </dgm:t>
    </dgm:pt>
    <dgm:pt modelId="{6A9F8AC8-A6E6-3942-9868-0878E5FA3BFC}" type="sibTrans" cxnId="{53B45D33-B325-BE48-B4E9-AB1D8D82AEDD}">
      <dgm:prSet/>
      <dgm:spPr/>
      <dgm:t>
        <a:bodyPr/>
        <a:lstStyle/>
        <a:p>
          <a:endParaRPr lang="fr-FR"/>
        </a:p>
      </dgm:t>
    </dgm:pt>
    <dgm:pt modelId="{9806E86E-C4D5-B148-919B-6ECC95DFA6D4}" type="pres">
      <dgm:prSet presAssocID="{F249AF7A-D847-CA4F-B8AD-A8E823C8692C}" presName="diagram" presStyleCnt="0">
        <dgm:presLayoutVars>
          <dgm:dir/>
          <dgm:resizeHandles val="exact"/>
        </dgm:presLayoutVars>
      </dgm:prSet>
      <dgm:spPr/>
    </dgm:pt>
    <dgm:pt modelId="{AC8C8A12-AF65-8F44-A1E2-8E898ED97691}" type="pres">
      <dgm:prSet presAssocID="{AA791F49-A480-464E-93DA-8DFFD3D674E8}" presName="node" presStyleLbl="node1" presStyleIdx="0" presStyleCnt="4">
        <dgm:presLayoutVars>
          <dgm:bulletEnabled val="1"/>
        </dgm:presLayoutVars>
      </dgm:prSet>
      <dgm:spPr/>
    </dgm:pt>
    <dgm:pt modelId="{63D72CB2-6415-8142-899C-5CA36FFB42D0}" type="pres">
      <dgm:prSet presAssocID="{D0508D33-D4D7-2043-9B4C-D70F217A12BA}" presName="sibTrans" presStyleCnt="0"/>
      <dgm:spPr/>
    </dgm:pt>
    <dgm:pt modelId="{5DD8350E-52D1-0944-92EF-4433C7B46E91}" type="pres">
      <dgm:prSet presAssocID="{DFA39E31-7A7D-7D4F-A83F-8BB72A0470B6}" presName="node" presStyleLbl="node1" presStyleIdx="1" presStyleCnt="4">
        <dgm:presLayoutVars>
          <dgm:bulletEnabled val="1"/>
        </dgm:presLayoutVars>
      </dgm:prSet>
      <dgm:spPr/>
    </dgm:pt>
    <dgm:pt modelId="{BDE6562F-805B-804F-89F1-0C8E247D3DCC}" type="pres">
      <dgm:prSet presAssocID="{38C12D7E-3F66-324B-8ABD-61CEAAACA454}" presName="sibTrans" presStyleCnt="0"/>
      <dgm:spPr/>
    </dgm:pt>
    <dgm:pt modelId="{0B254466-87D3-B145-80B4-226FCBD3A3C4}" type="pres">
      <dgm:prSet presAssocID="{E858CA52-CA3A-FE45-A25E-4B839D26039C}" presName="node" presStyleLbl="node1" presStyleIdx="2" presStyleCnt="4">
        <dgm:presLayoutVars>
          <dgm:bulletEnabled val="1"/>
        </dgm:presLayoutVars>
      </dgm:prSet>
      <dgm:spPr/>
    </dgm:pt>
    <dgm:pt modelId="{A56D1628-0F2D-C541-BA70-18022A9D2F14}" type="pres">
      <dgm:prSet presAssocID="{9A7D8374-943E-7C43-8C2B-48F1DDB2CCA2}" presName="sibTrans" presStyleCnt="0"/>
      <dgm:spPr/>
    </dgm:pt>
    <dgm:pt modelId="{5960FE89-EB2E-6442-802F-963594F0ADFE}" type="pres">
      <dgm:prSet presAssocID="{597B59D3-A71E-3A4C-B16E-FB20FC102039}" presName="node" presStyleLbl="node1" presStyleIdx="3" presStyleCnt="4">
        <dgm:presLayoutVars>
          <dgm:bulletEnabled val="1"/>
        </dgm:presLayoutVars>
      </dgm:prSet>
      <dgm:spPr/>
    </dgm:pt>
  </dgm:ptLst>
  <dgm:cxnLst>
    <dgm:cxn modelId="{40105127-8556-6A40-99A5-9F48EA8A3C7C}" type="presOf" srcId="{F249AF7A-D847-CA4F-B8AD-A8E823C8692C}" destId="{9806E86E-C4D5-B148-919B-6ECC95DFA6D4}" srcOrd="0" destOrd="0" presId="urn:microsoft.com/office/officeart/2005/8/layout/default"/>
    <dgm:cxn modelId="{C2B33D28-E061-BE4A-81D8-BD68F696C45A}" type="presOf" srcId="{81F83DC0-C2C2-AB43-811B-ABD99F8A3087}" destId="{5DD8350E-52D1-0944-92EF-4433C7B46E91}" srcOrd="0" destOrd="2" presId="urn:microsoft.com/office/officeart/2005/8/layout/default"/>
    <dgm:cxn modelId="{9A6CCD2B-6A1A-7543-87AC-1D1906CE6209}" type="presOf" srcId="{EE8EDE80-056A-1047-89D8-C237E12954B3}" destId="{0B254466-87D3-B145-80B4-226FCBD3A3C4}" srcOrd="0" destOrd="1" presId="urn:microsoft.com/office/officeart/2005/8/layout/default"/>
    <dgm:cxn modelId="{53B45D33-B325-BE48-B4E9-AB1D8D82AEDD}" srcId="{E858CA52-CA3A-FE45-A25E-4B839D26039C}" destId="{EE8EDE80-056A-1047-89D8-C237E12954B3}" srcOrd="0" destOrd="0" parTransId="{391A91A1-618C-2747-A3B7-CB93CBC8EC7E}" sibTransId="{6A9F8AC8-A6E6-3942-9868-0878E5FA3BFC}"/>
    <dgm:cxn modelId="{A002A75C-DAA5-1246-B2C3-398FBACC4000}" type="presOf" srcId="{597B59D3-A71E-3A4C-B16E-FB20FC102039}" destId="{5960FE89-EB2E-6442-802F-963594F0ADFE}" srcOrd="0" destOrd="0" presId="urn:microsoft.com/office/officeart/2005/8/layout/default"/>
    <dgm:cxn modelId="{EC87C964-E130-1646-8810-C69CC07217F1}" srcId="{DFA39E31-7A7D-7D4F-A83F-8BB72A0470B6}" destId="{81F83DC0-C2C2-AB43-811B-ABD99F8A3087}" srcOrd="1" destOrd="0" parTransId="{D4AA0475-838F-4241-9D84-BE87F8F809E2}" sibTransId="{E91DCE1D-222A-3B43-A16B-540D25ABAEC9}"/>
    <dgm:cxn modelId="{1C1AAE4F-B869-1E4A-BE75-515FCF54C8EE}" type="presOf" srcId="{DFA39E31-7A7D-7D4F-A83F-8BB72A0470B6}" destId="{5DD8350E-52D1-0944-92EF-4433C7B46E91}" srcOrd="0" destOrd="0" presId="urn:microsoft.com/office/officeart/2005/8/layout/default"/>
    <dgm:cxn modelId="{2F773375-A2A7-7E43-A6BE-DB13D7431033}" srcId="{597B59D3-A71E-3A4C-B16E-FB20FC102039}" destId="{677E3100-E3BB-3742-896C-55CA746A2536}" srcOrd="0" destOrd="0" parTransId="{5EA47BFC-F68F-5146-8535-23CEB539979B}" sibTransId="{280D3A40-8CA8-E249-A8F0-B39154A3FA4E}"/>
    <dgm:cxn modelId="{23BA9089-BC9A-5E4D-92AB-197E3FD34688}" srcId="{F249AF7A-D847-CA4F-B8AD-A8E823C8692C}" destId="{E858CA52-CA3A-FE45-A25E-4B839D26039C}" srcOrd="2" destOrd="0" parTransId="{B683C7D6-CB0D-4148-B876-F52679548C3D}" sibTransId="{9A7D8374-943E-7C43-8C2B-48F1DDB2CCA2}"/>
    <dgm:cxn modelId="{A8E9E28F-42A8-C54A-87AB-32B459C28AC4}" type="presOf" srcId="{AA791F49-A480-464E-93DA-8DFFD3D674E8}" destId="{AC8C8A12-AF65-8F44-A1E2-8E898ED97691}" srcOrd="0" destOrd="0" presId="urn:microsoft.com/office/officeart/2005/8/layout/default"/>
    <dgm:cxn modelId="{D2A88296-9CDE-464E-95C5-F5D412C5CD17}" srcId="{F249AF7A-D847-CA4F-B8AD-A8E823C8692C}" destId="{AA791F49-A480-464E-93DA-8DFFD3D674E8}" srcOrd="0" destOrd="0" parTransId="{1219A00B-5B35-3B4C-97B7-CC7E58E885A5}" sibTransId="{D0508D33-D4D7-2043-9B4C-D70F217A12BA}"/>
    <dgm:cxn modelId="{3BA08998-9B5A-084A-BC13-68D83034A0A1}" type="presOf" srcId="{9F9A143A-9695-8F48-BEBE-38898C2A5616}" destId="{5DD8350E-52D1-0944-92EF-4433C7B46E91}" srcOrd="0" destOrd="1" presId="urn:microsoft.com/office/officeart/2005/8/layout/default"/>
    <dgm:cxn modelId="{5FDFD8AE-AD91-A549-ABF7-1A226C58F602}" type="presOf" srcId="{02880B52-875C-DB48-94BD-E684D69AF748}" destId="{AC8C8A12-AF65-8F44-A1E2-8E898ED97691}" srcOrd="0" destOrd="1" presId="urn:microsoft.com/office/officeart/2005/8/layout/default"/>
    <dgm:cxn modelId="{DC54E1C0-1E14-AE49-B960-EC5BD684747B}" srcId="{AA791F49-A480-464E-93DA-8DFFD3D674E8}" destId="{02880B52-875C-DB48-94BD-E684D69AF748}" srcOrd="0" destOrd="0" parTransId="{5614C609-284E-4147-B89C-6DCBCA32E6EA}" sibTransId="{DD7E847A-82DD-3240-9203-9EF2CD7EA236}"/>
    <dgm:cxn modelId="{63D418C9-6B07-F14F-881A-DA0A058B4AE9}" type="presOf" srcId="{E858CA52-CA3A-FE45-A25E-4B839D26039C}" destId="{0B254466-87D3-B145-80B4-226FCBD3A3C4}" srcOrd="0" destOrd="0" presId="urn:microsoft.com/office/officeart/2005/8/layout/default"/>
    <dgm:cxn modelId="{BDD1C9CB-9F42-3341-ACB5-07056B275034}" srcId="{F249AF7A-D847-CA4F-B8AD-A8E823C8692C}" destId="{597B59D3-A71E-3A4C-B16E-FB20FC102039}" srcOrd="3" destOrd="0" parTransId="{B04CF1BE-7BDC-8344-B92E-FE90D8E1851F}" sibTransId="{9D38AC7E-EDC8-6345-AFC6-0E60594994E3}"/>
    <dgm:cxn modelId="{8EEED5E9-FE3D-024D-B14B-4851EE2484A5}" srcId="{DFA39E31-7A7D-7D4F-A83F-8BB72A0470B6}" destId="{9F9A143A-9695-8F48-BEBE-38898C2A5616}" srcOrd="0" destOrd="0" parTransId="{14F9EAB0-B3E1-B74B-9832-81DD7F1FDA33}" sibTransId="{6623ACCD-9127-6744-8B50-D0494C856CB2}"/>
    <dgm:cxn modelId="{1ADB8DF6-1374-1246-9A61-156F15D6DDA8}" srcId="{F249AF7A-D847-CA4F-B8AD-A8E823C8692C}" destId="{DFA39E31-7A7D-7D4F-A83F-8BB72A0470B6}" srcOrd="1" destOrd="0" parTransId="{5B642DA1-495A-1B4E-ABE8-F5CEA022806E}" sibTransId="{38C12D7E-3F66-324B-8ABD-61CEAAACA454}"/>
    <dgm:cxn modelId="{1135EAFF-F720-1049-8D76-BD6B2A869ED2}" type="presOf" srcId="{677E3100-E3BB-3742-896C-55CA746A2536}" destId="{5960FE89-EB2E-6442-802F-963594F0ADFE}" srcOrd="0" destOrd="1" presId="urn:microsoft.com/office/officeart/2005/8/layout/default"/>
    <dgm:cxn modelId="{E8FF73BB-EFEC-694D-B054-D2CBE4F342AB}" type="presParOf" srcId="{9806E86E-C4D5-B148-919B-6ECC95DFA6D4}" destId="{AC8C8A12-AF65-8F44-A1E2-8E898ED97691}" srcOrd="0" destOrd="0" presId="urn:microsoft.com/office/officeart/2005/8/layout/default"/>
    <dgm:cxn modelId="{6A22091C-EA32-8B47-B9FF-BFA4F742F13A}" type="presParOf" srcId="{9806E86E-C4D5-B148-919B-6ECC95DFA6D4}" destId="{63D72CB2-6415-8142-899C-5CA36FFB42D0}" srcOrd="1" destOrd="0" presId="urn:microsoft.com/office/officeart/2005/8/layout/default"/>
    <dgm:cxn modelId="{6F5B64FE-C301-374E-A933-6AA6A9B3D56E}" type="presParOf" srcId="{9806E86E-C4D5-B148-919B-6ECC95DFA6D4}" destId="{5DD8350E-52D1-0944-92EF-4433C7B46E91}" srcOrd="2" destOrd="0" presId="urn:microsoft.com/office/officeart/2005/8/layout/default"/>
    <dgm:cxn modelId="{9E5CA38A-9A9F-7144-931C-2031B54FBE5B}" type="presParOf" srcId="{9806E86E-C4D5-B148-919B-6ECC95DFA6D4}" destId="{BDE6562F-805B-804F-89F1-0C8E247D3DCC}" srcOrd="3" destOrd="0" presId="urn:microsoft.com/office/officeart/2005/8/layout/default"/>
    <dgm:cxn modelId="{E5715905-D91A-3C4F-8666-B3C6E3311C6B}" type="presParOf" srcId="{9806E86E-C4D5-B148-919B-6ECC95DFA6D4}" destId="{0B254466-87D3-B145-80B4-226FCBD3A3C4}" srcOrd="4" destOrd="0" presId="urn:microsoft.com/office/officeart/2005/8/layout/default"/>
    <dgm:cxn modelId="{D2A45238-A066-7644-872A-8ACC1AE3B3CF}" type="presParOf" srcId="{9806E86E-C4D5-B148-919B-6ECC95DFA6D4}" destId="{A56D1628-0F2D-C541-BA70-18022A9D2F14}" srcOrd="5" destOrd="0" presId="urn:microsoft.com/office/officeart/2005/8/layout/default"/>
    <dgm:cxn modelId="{6F538CAF-62D0-D74D-A8F1-FC9A581E44F6}" type="presParOf" srcId="{9806E86E-C4D5-B148-919B-6ECC95DFA6D4}" destId="{5960FE89-EB2E-6442-802F-963594F0ADFE}"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FAC2C-83F1-B84A-A385-A66F88712B94}">
      <dsp:nvSpPr>
        <dsp:cNvPr id="0" name=""/>
        <dsp:cNvSpPr/>
      </dsp:nvSpPr>
      <dsp:spPr>
        <a:xfrm>
          <a:off x="0" y="341054"/>
          <a:ext cx="11273050" cy="1275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fr-FR" sz="1800" kern="1200" dirty="0"/>
            <a:t>Is not a </a:t>
          </a:r>
          <a:r>
            <a:rPr lang="fr-FR" sz="1800" kern="1200" dirty="0" err="1"/>
            <a:t>particular</a:t>
          </a:r>
          <a:r>
            <a:rPr lang="fr-FR" sz="1800" kern="1200" dirty="0"/>
            <a:t> </a:t>
          </a:r>
          <a:r>
            <a:rPr lang="fr-FR" sz="1800" kern="1200" dirty="0" err="1"/>
            <a:t>difficulty</a:t>
          </a:r>
          <a:r>
            <a:rPr lang="fr-FR" sz="1800" kern="1200" dirty="0"/>
            <a:t> in IDD</a:t>
          </a:r>
        </a:p>
        <a:p>
          <a:pPr marL="171450" lvl="1" indent="-171450" algn="l" defTabSz="800100">
            <a:lnSpc>
              <a:spcPct val="90000"/>
            </a:lnSpc>
            <a:spcBef>
              <a:spcPct val="0"/>
            </a:spcBef>
            <a:spcAft>
              <a:spcPct val="15000"/>
            </a:spcAft>
            <a:buChar char="•"/>
          </a:pPr>
          <a:r>
            <a:rPr lang="fr-FR" sz="1800" kern="1200" dirty="0"/>
            <a:t> Process of </a:t>
          </a:r>
          <a:r>
            <a:rPr lang="fr-FR" sz="1800" kern="1200" dirty="0" err="1"/>
            <a:t>acquiring</a:t>
          </a:r>
          <a:r>
            <a:rPr lang="fr-FR" sz="1800" kern="1200" dirty="0"/>
            <a:t> </a:t>
          </a:r>
          <a:r>
            <a:rPr lang="fr-FR" sz="1800" kern="1200" dirty="0" err="1">
              <a:latin typeface="Arial"/>
            </a:rPr>
            <a:t>these</a:t>
          </a:r>
          <a:r>
            <a:rPr lang="fr-FR" sz="1800" kern="1200" dirty="0"/>
            <a:t> </a:t>
          </a:r>
          <a:r>
            <a:rPr lang="fr-FR" sz="1800" kern="1200" dirty="0" err="1"/>
            <a:t>rules</a:t>
          </a:r>
          <a:r>
            <a:rPr lang="fr-FR" sz="1800" kern="1200" dirty="0"/>
            <a:t> </a:t>
          </a:r>
          <a:r>
            <a:rPr lang="fr-FR" sz="1800" kern="1200" dirty="0" err="1"/>
            <a:t>similar</a:t>
          </a:r>
          <a:r>
            <a:rPr lang="fr-FR" sz="1800" kern="1200" dirty="0"/>
            <a:t> to </a:t>
          </a:r>
          <a:r>
            <a:rPr lang="fr-FR" sz="1800" kern="1200" dirty="0" err="1"/>
            <a:t>that</a:t>
          </a:r>
          <a:r>
            <a:rPr lang="fr-FR" sz="1800" kern="1200" dirty="0"/>
            <a:t> </a:t>
          </a:r>
          <a:r>
            <a:rPr lang="fr-FR" sz="1800" kern="1200" dirty="0" err="1"/>
            <a:t>observed</a:t>
          </a:r>
          <a:r>
            <a:rPr lang="fr-FR" sz="1800" kern="1200" dirty="0"/>
            <a:t> in </a:t>
          </a:r>
          <a:r>
            <a:rPr lang="fr-FR" sz="1800" kern="1200" dirty="0" err="1"/>
            <a:t>typical</a:t>
          </a:r>
          <a:r>
            <a:rPr lang="fr-FR" sz="1800" kern="1200" dirty="0"/>
            <a:t> </a:t>
          </a:r>
          <a:r>
            <a:rPr lang="fr-FR" sz="1800" kern="1200" dirty="0" err="1"/>
            <a:t>children</a:t>
          </a:r>
          <a:r>
            <a:rPr lang="fr-FR" sz="1800" kern="1200" dirty="0"/>
            <a:t> </a:t>
          </a:r>
          <a:r>
            <a:rPr lang="fr-FR" sz="1800" kern="1200" dirty="0" err="1"/>
            <a:t>from</a:t>
          </a:r>
          <a:r>
            <a:rPr lang="fr-FR" sz="1800" kern="1200" dirty="0"/>
            <a:t> the stage of first </a:t>
          </a:r>
          <a:r>
            <a:rPr lang="fr-FR" sz="1800" kern="1200" dirty="0" err="1"/>
            <a:t>utterances</a:t>
          </a:r>
          <a:endParaRPr lang="fr-FR" sz="1800" kern="1200" dirty="0"/>
        </a:p>
      </dsp:txBody>
      <dsp:txXfrm>
        <a:off x="0" y="341054"/>
        <a:ext cx="11273050" cy="1275750"/>
      </dsp:txXfrm>
    </dsp:sp>
    <dsp:sp modelId="{6DB1BF1D-251F-4646-8E8C-F1D68F7FE045}">
      <dsp:nvSpPr>
        <dsp:cNvPr id="0" name=""/>
        <dsp:cNvSpPr/>
      </dsp:nvSpPr>
      <dsp:spPr>
        <a:xfrm>
          <a:off x="563652" y="7537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fr-FR" sz="1800" kern="1200" dirty="0"/>
            <a:t>Word </a:t>
          </a:r>
          <a:r>
            <a:rPr lang="fr-FR" sz="1800" kern="1200" dirty="0" err="1"/>
            <a:t>order</a:t>
          </a:r>
          <a:endParaRPr lang="fr-FR" sz="1800" kern="1200" dirty="0"/>
        </a:p>
      </dsp:txBody>
      <dsp:txXfrm>
        <a:off x="589591" y="101313"/>
        <a:ext cx="7839257" cy="479482"/>
      </dsp:txXfrm>
    </dsp:sp>
    <dsp:sp modelId="{759C6F96-94ED-5342-9E93-A7BC11867AF9}">
      <dsp:nvSpPr>
        <dsp:cNvPr id="0" name=""/>
        <dsp:cNvSpPr/>
      </dsp:nvSpPr>
      <dsp:spPr>
        <a:xfrm>
          <a:off x="0" y="1979684"/>
          <a:ext cx="11273050" cy="1275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fr-FR" sz="1800" kern="1200" dirty="0" err="1"/>
            <a:t>Steady</a:t>
          </a:r>
          <a:r>
            <a:rPr lang="fr-FR" sz="1800" kern="1200" dirty="0"/>
            <a:t> </a:t>
          </a:r>
          <a:r>
            <a:rPr lang="fr-FR" sz="1800" kern="1200" dirty="0" err="1"/>
            <a:t>increase</a:t>
          </a:r>
          <a:r>
            <a:rPr lang="fr-FR" sz="1800" kern="1200" dirty="0"/>
            <a:t> in the </a:t>
          </a:r>
          <a:r>
            <a:rPr lang="fr-FR" sz="1800" kern="1200" dirty="0" err="1"/>
            <a:t>length</a:t>
          </a:r>
          <a:r>
            <a:rPr lang="fr-FR" sz="1800" kern="1200" dirty="0"/>
            <a:t> of </a:t>
          </a:r>
          <a:r>
            <a:rPr lang="fr-FR" sz="1800" kern="1200" dirty="0" err="1"/>
            <a:t>statements</a:t>
          </a:r>
          <a:r>
            <a:rPr lang="fr-FR" sz="1800" kern="1200" dirty="0"/>
            <a:t> up to the </a:t>
          </a:r>
          <a:r>
            <a:rPr lang="fr-FR" sz="1800" kern="1200" dirty="0" err="1"/>
            <a:t>age</a:t>
          </a:r>
          <a:r>
            <a:rPr lang="fr-FR" sz="1800" kern="1200" dirty="0"/>
            <a:t> of 12-14, </a:t>
          </a:r>
          <a:r>
            <a:rPr lang="fr-FR" sz="1800" kern="1200" dirty="0" err="1"/>
            <a:t>followed</a:t>
          </a:r>
          <a:r>
            <a:rPr lang="fr-FR" sz="1800" kern="1200" dirty="0"/>
            <a:t> by a </a:t>
          </a:r>
          <a:r>
            <a:rPr lang="fr-FR" sz="1800" kern="1200" dirty="0" err="1"/>
            <a:t>significant</a:t>
          </a:r>
          <a:r>
            <a:rPr lang="fr-FR" sz="1800" kern="1200" dirty="0"/>
            <a:t> </a:t>
          </a:r>
          <a:r>
            <a:rPr lang="fr-FR" sz="1800" kern="1200" dirty="0" err="1"/>
            <a:t>slowdown</a:t>
          </a:r>
          <a:r>
            <a:rPr lang="fr-FR" sz="1800" kern="1200" dirty="0"/>
            <a:t> in </a:t>
          </a:r>
          <a:r>
            <a:rPr lang="fr-FR" sz="1800" kern="1200" dirty="0" err="1"/>
            <a:t>progress</a:t>
          </a:r>
          <a:r>
            <a:rPr lang="fr-FR" sz="1800" kern="1200" dirty="0"/>
            <a:t> or </a:t>
          </a:r>
          <a:r>
            <a:rPr lang="fr-FR" sz="1800" kern="1200" dirty="0" err="1"/>
            <a:t>even</a:t>
          </a:r>
          <a:r>
            <a:rPr lang="fr-FR" sz="1800" kern="1200" dirty="0"/>
            <a:t> stagnation</a:t>
          </a:r>
        </a:p>
        <a:p>
          <a:pPr marL="171450" lvl="1" indent="-171450" algn="l" defTabSz="800100">
            <a:lnSpc>
              <a:spcPct val="90000"/>
            </a:lnSpc>
            <a:spcBef>
              <a:spcPct val="0"/>
            </a:spcBef>
            <a:spcAft>
              <a:spcPct val="15000"/>
            </a:spcAft>
            <a:buChar char="•"/>
          </a:pPr>
          <a:r>
            <a:rPr lang="fr-FR" sz="1800" kern="1200" dirty="0"/>
            <a:t>Stagnation of </a:t>
          </a:r>
          <a:r>
            <a:rPr lang="fr-FR" sz="1800" kern="1200" dirty="0" err="1"/>
            <a:t>comprehension</a:t>
          </a:r>
          <a:r>
            <a:rPr lang="fr-FR" sz="1800" kern="1200" dirty="0"/>
            <a:t> </a:t>
          </a:r>
          <a:r>
            <a:rPr lang="fr-FR" sz="1800" kern="1200" dirty="0" err="1"/>
            <a:t>skills</a:t>
          </a:r>
          <a:r>
            <a:rPr lang="fr-FR" sz="1800" kern="1200" dirty="0"/>
            <a:t> </a:t>
          </a:r>
          <a:r>
            <a:rPr lang="fr-FR" sz="1800" kern="1200" dirty="0" err="1"/>
            <a:t>between</a:t>
          </a:r>
          <a:r>
            <a:rPr lang="fr-FR" sz="1800" kern="1200" dirty="0"/>
            <a:t> adolescence and </a:t>
          </a:r>
          <a:r>
            <a:rPr lang="fr-FR" sz="1800" kern="1200" dirty="0" err="1"/>
            <a:t>adulthood</a:t>
          </a:r>
          <a:endParaRPr lang="fr-FR" sz="1800" kern="1200" dirty="0"/>
        </a:p>
      </dsp:txBody>
      <dsp:txXfrm>
        <a:off x="0" y="1979684"/>
        <a:ext cx="11273050" cy="1275750"/>
      </dsp:txXfrm>
    </dsp:sp>
    <dsp:sp modelId="{98038DE5-5CA4-9D43-9F86-4564A5538790}">
      <dsp:nvSpPr>
        <dsp:cNvPr id="0" name=""/>
        <dsp:cNvSpPr/>
      </dsp:nvSpPr>
      <dsp:spPr>
        <a:xfrm>
          <a:off x="563652" y="171400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fr-FR" sz="1800" kern="1200" dirty="0" err="1"/>
            <a:t>Utterance</a:t>
          </a:r>
          <a:r>
            <a:rPr lang="fr-FR" sz="1800" kern="1200" dirty="0"/>
            <a:t> </a:t>
          </a:r>
          <a:r>
            <a:rPr lang="fr-FR" sz="1800" kern="1200" dirty="0" err="1"/>
            <a:t>length</a:t>
          </a:r>
          <a:r>
            <a:rPr lang="fr-FR" sz="1800" kern="1200" dirty="0"/>
            <a:t> and </a:t>
          </a:r>
          <a:r>
            <a:rPr lang="fr-FR" sz="1800" kern="1200" dirty="0" err="1"/>
            <a:t>syntactic</a:t>
          </a:r>
          <a:r>
            <a:rPr lang="fr-FR" sz="1800" kern="1200" dirty="0"/>
            <a:t> </a:t>
          </a:r>
          <a:r>
            <a:rPr lang="fr-FR" sz="1800" kern="1200" dirty="0" err="1"/>
            <a:t>complexity</a:t>
          </a:r>
          <a:endParaRPr lang="fr-FR" sz="1800" kern="1200" dirty="0"/>
        </a:p>
      </dsp:txBody>
      <dsp:txXfrm>
        <a:off x="589591" y="1739943"/>
        <a:ext cx="7839257" cy="479482"/>
      </dsp:txXfrm>
    </dsp:sp>
    <dsp:sp modelId="{CE9F1BDD-5ADA-6C49-B84E-90F94A247CC5}">
      <dsp:nvSpPr>
        <dsp:cNvPr id="0" name=""/>
        <dsp:cNvSpPr/>
      </dsp:nvSpPr>
      <dsp:spPr>
        <a:xfrm>
          <a:off x="0" y="3618314"/>
          <a:ext cx="11273050" cy="1020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rtl="0">
            <a:lnSpc>
              <a:spcPct val="90000"/>
            </a:lnSpc>
            <a:spcBef>
              <a:spcPct val="0"/>
            </a:spcBef>
            <a:spcAft>
              <a:spcPct val="15000"/>
            </a:spcAft>
            <a:buChar char="•"/>
          </a:pPr>
          <a:r>
            <a:rPr lang="fr-FR" sz="1800" kern="1200" dirty="0"/>
            <a:t>Deficient words regardless of chronological age</a:t>
          </a:r>
        </a:p>
        <a:p>
          <a:pPr marL="171450" lvl="1" indent="-171450" algn="l" defTabSz="800100">
            <a:lnSpc>
              <a:spcPct val="90000"/>
            </a:lnSpc>
            <a:spcBef>
              <a:spcPct val="0"/>
            </a:spcBef>
            <a:spcAft>
              <a:spcPct val="15000"/>
            </a:spcAft>
            <a:buChar char="•"/>
          </a:pPr>
          <a:r>
            <a:rPr lang="fr-FR" sz="1800" kern="1200" dirty="0" err="1"/>
            <a:t>Comprehension</a:t>
          </a:r>
          <a:r>
            <a:rPr lang="fr-FR" sz="1800" kern="1200" dirty="0"/>
            <a:t> and production </a:t>
          </a:r>
          <a:r>
            <a:rPr lang="fr-FR" sz="1800" kern="1200" dirty="0" err="1"/>
            <a:t>below</a:t>
          </a:r>
          <a:r>
            <a:rPr lang="fr-FR" sz="1800" kern="1200" dirty="0"/>
            <a:t> </a:t>
          </a:r>
          <a:r>
            <a:rPr lang="fr-FR" sz="1800" kern="1200" dirty="0" err="1"/>
            <a:t>what</a:t>
          </a:r>
          <a:r>
            <a:rPr lang="fr-FR" sz="1800" kern="1200" dirty="0"/>
            <a:t> </a:t>
          </a:r>
          <a:r>
            <a:rPr lang="fr-FR" sz="1800" kern="1200" dirty="0" err="1"/>
            <a:t>is</a:t>
          </a:r>
          <a:r>
            <a:rPr lang="fr-FR" sz="1800" kern="1200" dirty="0"/>
            <a:t> </a:t>
          </a:r>
          <a:r>
            <a:rPr lang="fr-FR" sz="1800" kern="1200" dirty="0" err="1"/>
            <a:t>expected</a:t>
          </a:r>
          <a:r>
            <a:rPr lang="fr-FR" sz="1800" kern="1200" dirty="0"/>
            <a:t> </a:t>
          </a:r>
          <a:r>
            <a:rPr lang="fr-FR" sz="1800" kern="1200" dirty="0" err="1"/>
            <a:t>based</a:t>
          </a:r>
          <a:r>
            <a:rPr lang="fr-FR" sz="1800" kern="1200" dirty="0"/>
            <a:t> on non-verbal mental </a:t>
          </a:r>
          <a:r>
            <a:rPr lang="fr-FR" sz="1800" kern="1200" dirty="0" err="1"/>
            <a:t>age</a:t>
          </a:r>
          <a:endParaRPr lang="fr-FR" sz="1800" kern="1200" dirty="0"/>
        </a:p>
      </dsp:txBody>
      <dsp:txXfrm>
        <a:off x="0" y="3618314"/>
        <a:ext cx="11273050" cy="1020600"/>
      </dsp:txXfrm>
    </dsp:sp>
    <dsp:sp modelId="{64232A29-63A7-1D45-AE6E-DA7D582C08DE}">
      <dsp:nvSpPr>
        <dsp:cNvPr id="0" name=""/>
        <dsp:cNvSpPr/>
      </dsp:nvSpPr>
      <dsp:spPr>
        <a:xfrm>
          <a:off x="563652" y="335263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fr-FR" sz="1800" kern="1200" dirty="0"/>
            <a:t>Grammatical </a:t>
          </a:r>
          <a:r>
            <a:rPr lang="fr-FR" sz="1800" kern="1200" dirty="0" err="1"/>
            <a:t>morphology</a:t>
          </a:r>
          <a:endParaRPr lang="fr-FR" sz="1800" kern="1200" dirty="0"/>
        </a:p>
      </dsp:txBody>
      <dsp:txXfrm>
        <a:off x="589591" y="3378573"/>
        <a:ext cx="7839257"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C8A12-AF65-8F44-A1E2-8E898ED97691}">
      <dsp:nvSpPr>
        <dsp:cNvPr id="0" name=""/>
        <dsp:cNvSpPr/>
      </dsp:nvSpPr>
      <dsp:spPr>
        <a:xfrm>
          <a:off x="176926" y="1528"/>
          <a:ext cx="3614188" cy="2168513"/>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err="1"/>
            <a:t>Complex</a:t>
          </a:r>
          <a:r>
            <a:rPr lang="fr-FR" sz="2300" kern="1200" dirty="0"/>
            <a:t> </a:t>
          </a:r>
          <a:r>
            <a:rPr lang="fr-FR" sz="2300" kern="1200" dirty="0">
              <a:latin typeface="Arial"/>
            </a:rPr>
            <a:t>and</a:t>
          </a:r>
          <a:r>
            <a:rPr lang="fr-FR" sz="2300" kern="1200" dirty="0"/>
            <a:t> </a:t>
          </a:r>
          <a:r>
            <a:rPr lang="fr-FR" sz="2300" kern="1200" dirty="0" err="1"/>
            <a:t>elaborated</a:t>
          </a:r>
          <a:r>
            <a:rPr lang="fr-FR" sz="2300" kern="1200" dirty="0"/>
            <a:t> </a:t>
          </a:r>
          <a:r>
            <a:rPr lang="fr-FR" sz="2300" kern="1200" dirty="0" err="1"/>
            <a:t>syntax</a:t>
          </a:r>
          <a:r>
            <a:rPr lang="fr-FR" sz="2300" kern="1200" dirty="0"/>
            <a:t> not </a:t>
          </a:r>
          <a:r>
            <a:rPr lang="fr-FR" sz="2300" kern="1200" dirty="0" err="1"/>
            <a:t>acquired</a:t>
          </a:r>
          <a:endParaRPr lang="fr-FR" sz="2300" kern="1200" dirty="0"/>
        </a:p>
        <a:p>
          <a:pPr marL="171450" lvl="1" indent="-171450" algn="l" defTabSz="800100">
            <a:lnSpc>
              <a:spcPct val="90000"/>
            </a:lnSpc>
            <a:spcBef>
              <a:spcPct val="0"/>
            </a:spcBef>
            <a:spcAft>
              <a:spcPct val="15000"/>
            </a:spcAft>
            <a:buChar char="•"/>
          </a:pPr>
          <a:r>
            <a:rPr lang="fr-FR" sz="1800" kern="1200" dirty="0" err="1"/>
            <a:t>Lack</a:t>
          </a:r>
          <a:r>
            <a:rPr lang="fr-FR" sz="1800" kern="1200" dirty="0"/>
            <a:t> of sentence coordination and subordination</a:t>
          </a:r>
        </a:p>
      </dsp:txBody>
      <dsp:txXfrm>
        <a:off x="176926" y="1528"/>
        <a:ext cx="3614188" cy="2168513"/>
      </dsp:txXfrm>
    </dsp:sp>
    <dsp:sp modelId="{5DD8350E-52D1-0944-92EF-4433C7B46E91}">
      <dsp:nvSpPr>
        <dsp:cNvPr id="0" name=""/>
        <dsp:cNvSpPr/>
      </dsp:nvSpPr>
      <dsp:spPr>
        <a:xfrm>
          <a:off x="4152533" y="1528"/>
          <a:ext cx="3614188" cy="2168513"/>
        </a:xfrm>
        <a:prstGeom prst="rect">
          <a:avLst/>
        </a:prstGeom>
        <a:solidFill>
          <a:schemeClr val="accent1">
            <a:shade val="80000"/>
            <a:hueOff val="-8560"/>
            <a:satOff val="-154"/>
            <a:lumOff val="77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Omission of grammatical </a:t>
          </a:r>
          <a:r>
            <a:rPr lang="fr-FR" sz="2300" kern="1200" dirty="0" err="1"/>
            <a:t>morphemes</a:t>
          </a:r>
          <a:endParaRPr lang="fr-FR" sz="2300" kern="1200" dirty="0"/>
        </a:p>
        <a:p>
          <a:pPr marL="171450" lvl="1" indent="-171450" algn="l" defTabSz="800100">
            <a:lnSpc>
              <a:spcPct val="90000"/>
            </a:lnSpc>
            <a:spcBef>
              <a:spcPct val="0"/>
            </a:spcBef>
            <a:spcAft>
              <a:spcPct val="15000"/>
            </a:spcAft>
            <a:buChar char="•"/>
          </a:pPr>
          <a:r>
            <a:rPr lang="fr-FR" sz="1800" kern="1200" dirty="0"/>
            <a:t>Few </a:t>
          </a:r>
          <a:r>
            <a:rPr lang="fr-FR" sz="1800" kern="1200" dirty="0" err="1"/>
            <a:t>gender</a:t>
          </a:r>
          <a:r>
            <a:rPr lang="fr-FR" sz="1800" kern="1200" dirty="0"/>
            <a:t> and </a:t>
          </a:r>
          <a:r>
            <a:rPr lang="fr-FR" sz="1800" kern="1200" dirty="0" err="1"/>
            <a:t>number</a:t>
          </a:r>
          <a:r>
            <a:rPr lang="fr-FR" sz="1800" kern="1200" dirty="0"/>
            <a:t> marks on </a:t>
          </a:r>
          <a:r>
            <a:rPr lang="fr-FR" sz="1800" kern="1200" dirty="0" err="1"/>
            <a:t>nouns</a:t>
          </a:r>
          <a:r>
            <a:rPr lang="fr-FR" sz="1800" kern="1200" dirty="0"/>
            <a:t> and adjectives</a:t>
          </a:r>
        </a:p>
        <a:p>
          <a:pPr marL="171450" lvl="1" indent="-171450" algn="l" defTabSz="800100">
            <a:lnSpc>
              <a:spcPct val="90000"/>
            </a:lnSpc>
            <a:spcBef>
              <a:spcPct val="0"/>
            </a:spcBef>
            <a:spcAft>
              <a:spcPct val="15000"/>
            </a:spcAft>
            <a:buChar char="•"/>
          </a:pPr>
          <a:r>
            <a:rPr lang="fr-FR" sz="1800" kern="1200" dirty="0"/>
            <a:t>Few </a:t>
          </a:r>
          <a:r>
            <a:rPr lang="fr-FR" sz="1800" kern="1200" dirty="0" err="1"/>
            <a:t>number</a:t>
          </a:r>
          <a:r>
            <a:rPr lang="fr-FR" sz="1800" kern="1200" dirty="0"/>
            <a:t> and </a:t>
          </a:r>
          <a:r>
            <a:rPr lang="fr-FR" sz="1800" kern="1200" dirty="0" err="1"/>
            <a:t>tense</a:t>
          </a:r>
          <a:r>
            <a:rPr lang="fr-FR" sz="1800" kern="1200" dirty="0"/>
            <a:t> marks on </a:t>
          </a:r>
          <a:r>
            <a:rPr lang="fr-FR" sz="1800" kern="1200" dirty="0" err="1"/>
            <a:t>verbs</a:t>
          </a:r>
          <a:r>
            <a:rPr lang="fr-FR" sz="1800" kern="1200" dirty="0"/>
            <a:t> ➝ </a:t>
          </a:r>
          <a:r>
            <a:rPr lang="fr-FR" sz="1800" kern="1200" dirty="0" err="1"/>
            <a:t>inadequate</a:t>
          </a:r>
          <a:r>
            <a:rPr lang="fr-FR" sz="1800" kern="1200" dirty="0"/>
            <a:t> </a:t>
          </a:r>
          <a:r>
            <a:rPr lang="fr-FR" sz="1800" kern="1200" dirty="0" err="1"/>
            <a:t>veb</a:t>
          </a:r>
          <a:r>
            <a:rPr lang="fr-FR" sz="1800" kern="1200" dirty="0"/>
            <a:t> </a:t>
          </a:r>
          <a:r>
            <a:rPr lang="fr-FR" sz="1800" kern="1200" dirty="0" err="1"/>
            <a:t>inflections</a:t>
          </a:r>
          <a:endParaRPr lang="fr-FR" sz="1800" kern="1200" dirty="0"/>
        </a:p>
      </dsp:txBody>
      <dsp:txXfrm>
        <a:off x="4152533" y="1528"/>
        <a:ext cx="3614188" cy="2168513"/>
      </dsp:txXfrm>
    </dsp:sp>
    <dsp:sp modelId="{0B254466-87D3-B145-80B4-226FCBD3A3C4}">
      <dsp:nvSpPr>
        <dsp:cNvPr id="0" name=""/>
        <dsp:cNvSpPr/>
      </dsp:nvSpPr>
      <dsp:spPr>
        <a:xfrm>
          <a:off x="8128141" y="1528"/>
          <a:ext cx="3614188" cy="2168513"/>
        </a:xfrm>
        <a:prstGeom prst="rect">
          <a:avLst/>
        </a:prstGeom>
        <a:solidFill>
          <a:schemeClr val="accent1">
            <a:shade val="80000"/>
            <a:hueOff val="-17119"/>
            <a:satOff val="-308"/>
            <a:lumOff val="155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err="1"/>
            <a:t>Frequent</a:t>
          </a:r>
          <a:r>
            <a:rPr lang="fr-FR" sz="2300" kern="1200" dirty="0"/>
            <a:t> omission of </a:t>
          </a:r>
          <a:r>
            <a:rPr lang="fr-FR" sz="2300" kern="1200" dirty="0" err="1"/>
            <a:t>function</a:t>
          </a:r>
          <a:r>
            <a:rPr lang="fr-FR" sz="2300" kern="1200" dirty="0"/>
            <a:t> </a:t>
          </a:r>
          <a:r>
            <a:rPr lang="fr-FR" sz="2300" kern="1200" dirty="0" err="1"/>
            <a:t>words</a:t>
          </a:r>
          <a:endParaRPr lang="fr-FR" sz="2300" kern="1200" dirty="0"/>
        </a:p>
        <a:p>
          <a:pPr marL="171450" lvl="1" indent="-171450" algn="l" defTabSz="800100">
            <a:lnSpc>
              <a:spcPct val="90000"/>
            </a:lnSpc>
            <a:spcBef>
              <a:spcPct val="0"/>
            </a:spcBef>
            <a:spcAft>
              <a:spcPct val="15000"/>
            </a:spcAft>
            <a:buChar char="•"/>
          </a:pPr>
          <a:r>
            <a:rPr lang="fr-FR" sz="1800" kern="1200" dirty="0"/>
            <a:t>Articles, </a:t>
          </a:r>
          <a:r>
            <a:rPr lang="fr-FR" sz="1800" kern="1200" dirty="0" err="1"/>
            <a:t>preposition</a:t>
          </a:r>
          <a:r>
            <a:rPr lang="fr-FR" sz="1800" kern="1200" dirty="0"/>
            <a:t>, </a:t>
          </a:r>
          <a:r>
            <a:rPr lang="fr-FR" sz="1800" kern="1200" dirty="0" err="1"/>
            <a:t>conjunctions</a:t>
          </a:r>
          <a:r>
            <a:rPr lang="fr-FR" sz="1800" kern="1200" dirty="0"/>
            <a:t>, etc.</a:t>
          </a:r>
        </a:p>
      </dsp:txBody>
      <dsp:txXfrm>
        <a:off x="8128141" y="1528"/>
        <a:ext cx="3614188" cy="2168513"/>
      </dsp:txXfrm>
    </dsp:sp>
    <dsp:sp modelId="{5960FE89-EB2E-6442-802F-963594F0ADFE}">
      <dsp:nvSpPr>
        <dsp:cNvPr id="0" name=""/>
        <dsp:cNvSpPr/>
      </dsp:nvSpPr>
      <dsp:spPr>
        <a:xfrm>
          <a:off x="4152533" y="2531460"/>
          <a:ext cx="3614188" cy="2168513"/>
        </a:xfrm>
        <a:prstGeom prst="rect">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Production </a:t>
          </a:r>
          <a:r>
            <a:rPr lang="fr-FR" sz="2300" kern="1200" dirty="0" err="1"/>
            <a:t>level</a:t>
          </a:r>
          <a:r>
            <a:rPr lang="fr-FR" sz="2300" kern="1200" dirty="0"/>
            <a:t> </a:t>
          </a:r>
          <a:r>
            <a:rPr lang="fr-FR" sz="2300" kern="1200" dirty="0" err="1"/>
            <a:t>below</a:t>
          </a:r>
          <a:r>
            <a:rPr lang="fr-FR" sz="2300" kern="1200" dirty="0"/>
            <a:t> </a:t>
          </a:r>
          <a:r>
            <a:rPr lang="fr-FR" sz="2300" kern="1200" dirty="0" err="1"/>
            <a:t>comprehension</a:t>
          </a:r>
          <a:endParaRPr lang="fr-FR" sz="2300" kern="1200" dirty="0"/>
        </a:p>
        <a:p>
          <a:pPr marL="171450" lvl="1" indent="-171450" algn="l" defTabSz="800100">
            <a:lnSpc>
              <a:spcPct val="90000"/>
            </a:lnSpc>
            <a:spcBef>
              <a:spcPct val="0"/>
            </a:spcBef>
            <a:spcAft>
              <a:spcPct val="15000"/>
            </a:spcAft>
            <a:buChar char="•"/>
          </a:pPr>
          <a:r>
            <a:rPr lang="fr-FR" sz="1800" kern="1200" dirty="0" err="1"/>
            <a:t>Both</a:t>
          </a:r>
          <a:r>
            <a:rPr lang="fr-FR" sz="1800" kern="1200" dirty="0"/>
            <a:t> in </a:t>
          </a:r>
          <a:r>
            <a:rPr lang="fr-FR" sz="1800" kern="1200" dirty="0" err="1"/>
            <a:t>syntax</a:t>
          </a:r>
          <a:r>
            <a:rPr lang="fr-FR" sz="1800" kern="1200" dirty="0"/>
            <a:t> and in </a:t>
          </a:r>
          <a:r>
            <a:rPr lang="fr-FR" sz="1800" kern="1200" dirty="0" err="1"/>
            <a:t>morphology</a:t>
          </a:r>
          <a:endParaRPr lang="fr-FR" sz="1800" kern="1200" dirty="0"/>
        </a:p>
      </dsp:txBody>
      <dsp:txXfrm>
        <a:off x="4152533" y="2531460"/>
        <a:ext cx="3614188" cy="216851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5326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a:effectLst/>
                <a:latin typeface="Calibri" panose="020F0502020204030204" pitchFamily="34" charset="0"/>
                <a:ea typeface="Calibri" panose="020F0502020204030204" pitchFamily="34" charset="0"/>
                <a:cs typeface="Times New Roman" panose="02020603050405020304" pitchFamily="18" charset="0"/>
              </a:rPr>
              <a:t>In people with IDD, the morphosyntactic aspects of language remain a major difficulty. The developmental delay already demonstrated in IDD children in terms of mastery of the phonological and lexical-semantic aspects of language is also observed at the morphosyntactic level (Comblain &amp; Thibaut, 2009, 2020). Although most studies have focused on Down syndrome children, 21 it has been found that in most cases of IDD, combinatorial language is marked by a delay in syntactic expression, but also by production errors, omissions and difficulties in understanding grammatical morphemes (Chapman et al., 2002). Mean Length of Utterance (MLU) is relatively low, even in adulthood; combinatorial language is </a:t>
            </a:r>
            <a:r>
              <a:rPr lang="en-US" sz="1800" err="1">
                <a:effectLst/>
                <a:latin typeface="Calibri" panose="020F0502020204030204" pitchFamily="34" charset="0"/>
                <a:ea typeface="Calibri" panose="020F0502020204030204" pitchFamily="34" charset="0"/>
                <a:cs typeface="Times New Roman" panose="02020603050405020304" pitchFamily="18" charset="0"/>
              </a:rPr>
              <a:t>characterised</a:t>
            </a:r>
            <a:r>
              <a:rPr lang="en-US" sz="1800">
                <a:effectLst/>
                <a:latin typeface="Calibri" panose="020F0502020204030204" pitchFamily="34" charset="0"/>
                <a:ea typeface="Calibri" panose="020F0502020204030204" pitchFamily="34" charset="0"/>
                <a:cs typeface="Times New Roman" panose="02020603050405020304" pitchFamily="18" charset="0"/>
              </a:rPr>
              <a:t> by a certain formal simplicity of utterances</a:t>
            </a:r>
            <a:r>
              <a:rPr lang="fr-BE">
                <a:effectLst/>
              </a:rPr>
              <a:t> </a:t>
            </a: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From a developmental point of view, the ability to combine several words appears at around 20-24 months in neurotypical children. This marks a considerable increase in the child's expressive power. Combining 2 or 3 words in the same utterance enables a whole series of meanings to be expressed much more clearly and completely (for example, expressing the existence of a referent, its absence or disappearance; specifying the attribute of a referent, its possession or location; expressing a relationship between an agent and an object, etc.) (J.-A. </a:t>
            </a:r>
            <a:r>
              <a:rPr lang="en-US" sz="1800" kern="100" err="1">
                <a:effectLst/>
                <a:latin typeface="Calibri" panose="020F0502020204030204" pitchFamily="34" charset="0"/>
                <a:ea typeface="Calibri" panose="020F0502020204030204" pitchFamily="34" charset="0"/>
                <a:cs typeface="Times New Roman" panose="02020603050405020304" pitchFamily="18" charset="0"/>
              </a:rPr>
              <a:t>Rondal</a:t>
            </a:r>
            <a:r>
              <a:rPr lang="en-US" sz="1800" kern="100">
                <a:effectLst/>
                <a:latin typeface="Calibri" panose="020F0502020204030204" pitchFamily="34" charset="0"/>
                <a:ea typeface="Calibri" panose="020F0502020204030204" pitchFamily="34" charset="0"/>
                <a:cs typeface="Times New Roman" panose="02020603050405020304" pitchFamily="18" charset="0"/>
              </a:rPr>
              <a:t> et al., 1999).</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nl-BE" sz="18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nl-BE" sz="1800" b="1">
                <a:effectLst/>
                <a:latin typeface="Calibri" panose="020F0502020204030204" pitchFamily="34" charset="0"/>
                <a:ea typeface="Calibri" panose="020F0502020204030204" pitchFamily="34" charset="0"/>
                <a:cs typeface="Times New Roman" panose="02020603050405020304" pitchFamily="18" charset="0"/>
              </a:rPr>
              <a:t>In IDD children</a:t>
            </a:r>
          </a:p>
          <a:p>
            <a:pPr marL="158750" indent="0" algn="just">
              <a:lnSpc>
                <a:spcPct val="150000"/>
              </a:lnSpc>
              <a:spcBef>
                <a:spcPts val="600"/>
              </a:spcBef>
              <a:buFontTx/>
              <a:buNone/>
            </a:pPr>
            <a:r>
              <a:rPr lang="nl-BE" sz="1800">
                <a:effectLst/>
                <a:latin typeface="Calibri" panose="020F0502020204030204" pitchFamily="34" charset="0"/>
                <a:ea typeface="Calibri" panose="020F0502020204030204" pitchFamily="34" charset="0"/>
                <a:cs typeface="Times New Roman" panose="02020603050405020304" pitchFamily="18" charset="0"/>
              </a:rPr>
              <a:t>Important delay in syntactic production compared with typical children</a:t>
            </a:r>
          </a:p>
          <a:p>
            <a:pPr marL="158750" indent="0" algn="just">
              <a:lnSpc>
                <a:spcPct val="150000"/>
              </a:lnSpc>
              <a:spcBef>
                <a:spcPts val="600"/>
              </a:spcBef>
              <a:buFontTx/>
              <a:buNone/>
            </a:pPr>
            <a:r>
              <a:rPr lang="nl-BE" sz="1800">
                <a:effectLst/>
                <a:latin typeface="Calibri" panose="020F0502020204030204" pitchFamily="34" charset="0"/>
                <a:ea typeface="Calibri" panose="020F0502020204030204" pitchFamily="34" charset="0"/>
                <a:cs typeface="Times New Roman" panose="02020603050405020304" pitchFamily="18" charset="0"/>
              </a:rPr>
              <a:t>production of a maximum of 4 words in combination at 5 years of age </a:t>
            </a:r>
          </a:p>
          <a:p>
            <a:pPr marL="158750" indent="0" algn="just">
              <a:lnSpc>
                <a:spcPct val="150000"/>
              </a:lnSpc>
              <a:spcBef>
                <a:spcPts val="600"/>
              </a:spcBef>
              <a:buFontTx/>
              <a:buNone/>
            </a:pPr>
            <a:r>
              <a:rPr lang="nl-BE" sz="1800">
                <a:effectLst/>
                <a:latin typeface="Calibri" panose="020F0502020204030204" pitchFamily="34" charset="0"/>
                <a:ea typeface="Calibri" panose="020F0502020204030204" pitchFamily="34" charset="0"/>
                <a:cs typeface="Times New Roman" panose="02020603050405020304" pitchFamily="18" charset="0"/>
              </a:rPr>
              <a:t>MLU generally much lower than expected on the basis of their non-verbal mental age</a:t>
            </a:r>
          </a:p>
          <a:p>
            <a:pPr marL="158750" indent="0" algn="just">
              <a:lnSpc>
                <a:spcPct val="150000"/>
              </a:lnSpc>
              <a:spcBef>
                <a:spcPts val="600"/>
              </a:spcBef>
              <a:buFontTx/>
              <a:buNone/>
            </a:pPr>
            <a:r>
              <a:rPr lang="nl-BE" sz="1800">
                <a:effectLst/>
                <a:latin typeface="Calibri" panose="020F0502020204030204" pitchFamily="34" charset="0"/>
                <a:ea typeface="Calibri" panose="020F0502020204030204" pitchFamily="34" charset="0"/>
                <a:cs typeface="Times New Roman" panose="02020603050405020304" pitchFamily="18" charset="0"/>
              </a:rPr>
              <a:t>grammatical morphemes are the most problematic</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BE" sz="1800" kern="100">
                <a:effectLst/>
                <a:latin typeface="Calibri" panose="020F0502020204030204" pitchFamily="34" charset="0"/>
                <a:ea typeface="Calibri" panose="020F0502020204030204" pitchFamily="34" charset="0"/>
                <a:cs typeface="Times New Roman" panose="02020603050405020304" pitchFamily="18" charset="0"/>
              </a:rPr>
              <a:t>In the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typical</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child</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after</a:t>
            </a:r>
            <a:r>
              <a:rPr lang="fr-BE" sz="1800" kern="100">
                <a:effectLst/>
                <a:latin typeface="Calibri" panose="020F0502020204030204" pitchFamily="34" charset="0"/>
                <a:ea typeface="Calibri" panose="020F0502020204030204" pitchFamily="34" charset="0"/>
                <a:cs typeface="Times New Roman" panose="02020603050405020304" pitchFamily="18" charset="0"/>
              </a:rPr>
              <a:t> the first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words</a:t>
            </a:r>
            <a:r>
              <a:rPr lang="fr-BE" sz="1800" kern="100">
                <a:effectLst/>
                <a:latin typeface="Calibri" panose="020F0502020204030204" pitchFamily="34" charset="0"/>
                <a:ea typeface="Calibri" panose="020F0502020204030204" pitchFamily="34" charset="0"/>
                <a:cs typeface="Times New Roman" panose="02020603050405020304" pitchFamily="18" charset="0"/>
              </a:rPr>
              <a:t> have been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produced</a:t>
            </a:r>
            <a:r>
              <a:rPr lang="fr-BE" sz="1800" kern="100">
                <a:effectLst/>
                <a:latin typeface="Calibri" panose="020F0502020204030204" pitchFamily="34" charset="0"/>
                <a:ea typeface="Calibri" panose="020F0502020204030204" pitchFamily="34" charset="0"/>
                <a:cs typeface="Times New Roman" panose="02020603050405020304" pitchFamily="18" charset="0"/>
              </a:rPr>
              <a:t>, the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child's</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vocabulary</a:t>
            </a:r>
            <a:r>
              <a:rPr lang="fr-BE" sz="1800" kern="100">
                <a:effectLst/>
                <a:latin typeface="Calibri" panose="020F0502020204030204" pitchFamily="34" charset="0"/>
                <a:ea typeface="Calibri" panose="020F0502020204030204" pitchFamily="34" charset="0"/>
                <a:cs typeface="Times New Roman" panose="02020603050405020304" pitchFamily="18" charset="0"/>
              </a:rPr>
              <a:t> expands,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leading</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him</a:t>
            </a:r>
            <a:r>
              <a:rPr lang="fr-BE" sz="1800" kern="100">
                <a:effectLst/>
                <a:latin typeface="Calibri" panose="020F0502020204030204" pitchFamily="34" charset="0"/>
                <a:ea typeface="Calibri" panose="020F0502020204030204" pitchFamily="34" charset="0"/>
                <a:cs typeface="Times New Roman" panose="02020603050405020304" pitchFamily="18" charset="0"/>
              </a:rPr>
              <a:t> or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her</a:t>
            </a:r>
            <a:r>
              <a:rPr lang="fr-BE" sz="1800" kern="100">
                <a:effectLst/>
                <a:latin typeface="Calibri" panose="020F0502020204030204" pitchFamily="34" charset="0"/>
                <a:ea typeface="Calibri" panose="020F0502020204030204" pitchFamily="34" charset="0"/>
                <a:cs typeface="Times New Roman" panose="02020603050405020304" pitchFamily="18" charset="0"/>
              </a:rPr>
              <a:t>, by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around</a:t>
            </a:r>
            <a:r>
              <a:rPr lang="fr-BE" sz="1800" kern="100">
                <a:effectLst/>
                <a:latin typeface="Calibri" panose="020F0502020204030204" pitchFamily="34" charset="0"/>
                <a:ea typeface="Calibri" panose="020F0502020204030204" pitchFamily="34" charset="0"/>
                <a:cs typeface="Times New Roman" panose="02020603050405020304" pitchFamily="18" charset="0"/>
              </a:rPr>
              <a:t> 20-24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months</a:t>
            </a:r>
            <a:r>
              <a:rPr lang="fr-BE" sz="1800" kern="100">
                <a:effectLst/>
                <a:latin typeface="Calibri" panose="020F0502020204030204" pitchFamily="34" charset="0"/>
                <a:ea typeface="Calibri" panose="020F0502020204030204" pitchFamily="34" charset="0"/>
                <a:cs typeface="Times New Roman" panose="02020603050405020304" pitchFamily="18" charset="0"/>
              </a:rPr>
              <a:t>, to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produce</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word</a:t>
            </a:r>
            <a:r>
              <a:rPr lang="fr-BE" sz="1800" kern="100">
                <a:effectLst/>
                <a:latin typeface="Calibri" panose="020F0502020204030204" pitchFamily="34" charset="0"/>
                <a:ea typeface="Calibri" panose="020F0502020204030204" pitchFamily="34" charset="0"/>
                <a:cs typeface="Times New Roman" panose="02020603050405020304" pitchFamily="18" charset="0"/>
              </a:rPr>
              <a:t> associations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that</a:t>
            </a:r>
            <a:r>
              <a:rPr lang="fr-BE" sz="1800" kern="100">
                <a:effectLst/>
                <a:latin typeface="Calibri" panose="020F0502020204030204" pitchFamily="34" charset="0"/>
                <a:ea typeface="Calibri" panose="020F0502020204030204" pitchFamily="34" charset="0"/>
                <a:cs typeface="Times New Roman" panose="02020603050405020304" pitchFamily="18" charset="0"/>
              </a:rPr>
              <a:t> enable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increasingly</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complex</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meanings</a:t>
            </a:r>
            <a:r>
              <a:rPr lang="fr-BE" sz="1800" kern="100">
                <a:effectLst/>
                <a:latin typeface="Calibri" panose="020F0502020204030204" pitchFamily="34" charset="0"/>
                <a:ea typeface="Calibri" panose="020F0502020204030204" pitchFamily="34" charset="0"/>
                <a:cs typeface="Times New Roman" panose="02020603050405020304" pitchFamily="18" charset="0"/>
              </a:rPr>
              <a:t> to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be</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expressed</a:t>
            </a:r>
            <a:r>
              <a:rPr lang="fr-BE" sz="1800" kern="100">
                <a:effectLst/>
                <a:latin typeface="Calibri" panose="020F0502020204030204" pitchFamily="34" charset="0"/>
                <a:ea typeface="Calibri" panose="020F0502020204030204" pitchFamily="34" charset="0"/>
                <a:cs typeface="Times New Roman" panose="02020603050405020304" pitchFamily="18" charset="0"/>
              </a:rPr>
              <a:t>.</a:t>
            </a:r>
          </a:p>
          <a:p>
            <a:pPr marL="158750" indent="0" algn="just">
              <a:lnSpc>
                <a:spcPct val="150000"/>
              </a:lnSpc>
              <a:spcBef>
                <a:spcPts val="600"/>
              </a:spcBef>
              <a:buFontTx/>
              <a:buNone/>
            </a:pPr>
            <a:r>
              <a:rPr lang="en-US" sz="1800">
                <a:effectLst/>
                <a:latin typeface="Calibri" panose="020F0502020204030204" pitchFamily="34" charset="0"/>
                <a:ea typeface="Calibri" panose="020F0502020204030204" pitchFamily="34" charset="0"/>
                <a:cs typeface="Times New Roman" panose="02020603050405020304" pitchFamily="18" charset="0"/>
              </a:rPr>
              <a:t>Combining 2 or 3 words in the same utterance enables a whole series of meanings to be expressed much more clearly and completely (for example, expressing the existence of a referent, its absence or disappearance; specifying the attribute of a referent, its possession or location; expressing a relationship between an agent and an object, etc.) (J.-A. </a:t>
            </a:r>
            <a:r>
              <a:rPr lang="en-US" sz="1800" err="1">
                <a:effectLst/>
                <a:latin typeface="Calibri" panose="020F0502020204030204" pitchFamily="34" charset="0"/>
                <a:ea typeface="Calibri" panose="020F0502020204030204" pitchFamily="34" charset="0"/>
                <a:cs typeface="Times New Roman" panose="02020603050405020304" pitchFamily="18" charset="0"/>
              </a:rPr>
              <a:t>Rondal</a:t>
            </a:r>
            <a:r>
              <a:rPr lang="en-US" sz="1800">
                <a:effectLst/>
                <a:latin typeface="Calibri" panose="020F0502020204030204" pitchFamily="34" charset="0"/>
                <a:ea typeface="Calibri" panose="020F0502020204030204" pitchFamily="34" charset="0"/>
                <a:cs typeface="Times New Roman" panose="02020603050405020304" pitchFamily="18" charset="0"/>
              </a:rPr>
              <a:t> et al., 1999).</a:t>
            </a:r>
            <a:r>
              <a:rPr lang="fr-BE" sz="3200">
                <a:effectLst/>
              </a:rPr>
              <a:t> </a:t>
            </a:r>
            <a:endParaRPr lang="fr-BE" sz="1800" kern="100">
              <a:effectLst/>
              <a:latin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n-US" sz="1800" kern="100">
                <a:effectLst/>
                <a:latin typeface="Calibri" panose="020F0502020204030204" pitchFamily="34" charset="0"/>
                <a:ea typeface="Calibri" panose="020F0502020204030204" pitchFamily="34" charset="0"/>
                <a:cs typeface="Times New Roman" panose="02020603050405020304" pitchFamily="18" charset="0"/>
              </a:rPr>
              <a:t>In many languages, including French and English, word order and inflectional morphological marking are essential variables for expressing meaning. Most young children's utterances are correctly ordered at around 30 months. The canonical order in French is subject-verb-object, and generally represents an agent-action-patient relationship. Inflectional markings (gender, number, etc.) on the various lexical items make it possible to encode additional relationships of meaning or to </a:t>
            </a:r>
            <a:r>
              <a:rPr lang="en-US" sz="1800" kern="100" err="1">
                <a:effectLst/>
                <a:latin typeface="Calibri" panose="020F0502020204030204" pitchFamily="34" charset="0"/>
                <a:ea typeface="Calibri" panose="020F0502020204030204" pitchFamily="34" charset="0"/>
                <a:cs typeface="Times New Roman" panose="02020603050405020304" pitchFamily="18" charset="0"/>
              </a:rPr>
              <a:t>emphasise</a:t>
            </a:r>
            <a:r>
              <a:rPr lang="en-US" sz="1800" kern="100">
                <a:effectLst/>
                <a:latin typeface="Calibri" panose="020F0502020204030204" pitchFamily="34" charset="0"/>
                <a:ea typeface="Calibri" panose="020F0502020204030204" pitchFamily="34" charset="0"/>
                <a:cs typeface="Times New Roman" panose="02020603050405020304" pitchFamily="18" charset="0"/>
              </a:rPr>
              <a:t> certain semantic indications already provided in the sentence.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301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What differentiates these first child utterances from adult utterances is, on the one hand, the use in the latter of grammatical words such as articles, pronouns, prepositions, etc., and of inflectional morphological marking and, on the other hand, of syntactic marking of discourse modalities</a:t>
            </a:r>
            <a:r>
              <a:rPr lang="fr-BE" sz="3200">
                <a:effectLst/>
              </a:rPr>
              <a:t> </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528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The process of acquiring rules for word order in the sentence is like that observed in the neurotypical child. These order rules therefore appear from the stage of first utterances. Subsequently, we observe that the productions of IDD children, although shorter and less complex than those of children of the same developmental age, are correctly ordered</a:t>
            </a:r>
            <a:r>
              <a:rPr lang="fr-BE" sz="320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32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In adults with IDD, only half of the utterances produced are complete and grammatically correct. Sentence complexity is also reduced. Coordination and subordination are rarely present in productions.</a:t>
            </a:r>
            <a:r>
              <a:rPr lang="fr-BE" sz="3200">
                <a:effectLst/>
              </a:rPr>
              <a:t>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32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Morphological level is objectively the most deficient, whatever the chronological age of the individual. </a:t>
            </a:r>
            <a:r>
              <a:rPr lang="en-US" sz="1800" err="1">
                <a:effectLst/>
                <a:latin typeface="Calibri" panose="020F0502020204030204" pitchFamily="34" charset="0"/>
                <a:ea typeface="Calibri" panose="020F0502020204030204" pitchFamily="34" charset="0"/>
                <a:cs typeface="Times New Roman" panose="02020603050405020304" pitchFamily="18" charset="0"/>
              </a:rPr>
              <a:t>Comprehenion</a:t>
            </a:r>
            <a:r>
              <a:rPr lang="en-US" sz="1800">
                <a:effectLst/>
                <a:latin typeface="Calibri" panose="020F0502020204030204" pitchFamily="34" charset="0"/>
                <a:ea typeface="Calibri" panose="020F0502020204030204" pitchFamily="34" charset="0"/>
                <a:cs typeface="Times New Roman" panose="02020603050405020304" pitchFamily="18" charset="0"/>
              </a:rPr>
              <a:t> and production of grammatical morphology is below what is expected based on non-verbal mental age.</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Why ? </a:t>
            </a:r>
            <a:r>
              <a:rPr lang="en-US" sz="1800">
                <a:effectLst/>
                <a:latin typeface="Calibri" panose="020F0502020204030204" pitchFamily="34" charset="0"/>
                <a:ea typeface="Calibri" panose="020F0502020204030204" pitchFamily="34" charset="0"/>
                <a:cs typeface="Times New Roman" panose="02020603050405020304" pitchFamily="18" charset="0"/>
                <a:sym typeface="Wingdings" pitchFamily="2" charset="2"/>
              </a:rPr>
              <a:t> because t</a:t>
            </a:r>
            <a:r>
              <a:rPr lang="en-US" sz="1800">
                <a:effectLst/>
                <a:latin typeface="Calibri" panose="020F0502020204030204" pitchFamily="34" charset="0"/>
                <a:ea typeface="Calibri" panose="020F0502020204030204" pitchFamily="34" charset="0"/>
                <a:cs typeface="Times New Roman" panose="02020603050405020304" pitchFamily="18" charset="0"/>
              </a:rPr>
              <a:t>hese forms have little phonetic or perceptual salience. As a result, they do not attract the child's interest at an early stage. It is also interesting to note that the earlier acquisition of syntax than grammatical morphology is also observed in morphologically rich languages (such as German and Italian).</a:t>
            </a:r>
            <a:r>
              <a:rPr lang="fr-BE" sz="3200">
                <a:effectLst/>
              </a:rPr>
              <a:t> </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8480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In adults with IDD, only half of the utterances produced are complete and grammatically correct.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Sentence complexity is also reduced.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Coordination and subordination are rarely present in productions.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Grammatical marking of gender and number occurs only once in two, and definite and indefinite articles are often omitted, as are feminine markings on nouns and adjectives, and tense and person markings on verbs </a:t>
            </a:r>
            <a:r>
              <a:rPr lang="en-US" sz="1800" kern="0">
                <a:effectLst/>
                <a:latin typeface="Calibri" panose="020F0502020204030204" pitchFamily="34" charset="0"/>
                <a:ea typeface="Calibri" panose="020F0502020204030204" pitchFamily="34" charset="0"/>
                <a:cs typeface="Calibri" panose="020F0502020204030204" pitchFamily="34" charset="0"/>
              </a:rPr>
              <a:t>(Comblain &amp; </a:t>
            </a:r>
            <a:r>
              <a:rPr lang="en-US" sz="1800" kern="0" err="1">
                <a:effectLst/>
                <a:latin typeface="Calibri" panose="020F0502020204030204" pitchFamily="34" charset="0"/>
                <a:ea typeface="Calibri" panose="020F0502020204030204" pitchFamily="34" charset="0"/>
                <a:cs typeface="Calibri" panose="020F0502020204030204" pitchFamily="34" charset="0"/>
              </a:rPr>
              <a:t>Piérart</a:t>
            </a:r>
            <a:r>
              <a:rPr lang="en-US" sz="1800" kern="0">
                <a:effectLst/>
                <a:latin typeface="Calibri" panose="020F0502020204030204" pitchFamily="34" charset="0"/>
                <a:ea typeface="Calibri" panose="020F0502020204030204" pitchFamily="34" charset="0"/>
                <a:cs typeface="Calibri" panose="020F0502020204030204" pitchFamily="34" charset="0"/>
              </a:rPr>
              <a:t>, 1998; J.-A. </a:t>
            </a:r>
            <a:r>
              <a:rPr lang="en-US" sz="1800" kern="0" err="1">
                <a:effectLst/>
                <a:latin typeface="Calibri" panose="020F0502020204030204" pitchFamily="34" charset="0"/>
                <a:ea typeface="Calibri" panose="020F0502020204030204" pitchFamily="34" charset="0"/>
                <a:cs typeface="Calibri" panose="020F0502020204030204" pitchFamily="34" charset="0"/>
              </a:rPr>
              <a:t>Rondal</a:t>
            </a:r>
            <a:r>
              <a:rPr lang="en-US" sz="1800" kern="0">
                <a:effectLst/>
                <a:latin typeface="Calibri" panose="020F0502020204030204" pitchFamily="34" charset="0"/>
                <a:ea typeface="Calibri" panose="020F0502020204030204" pitchFamily="34" charset="0"/>
                <a:cs typeface="Calibri" panose="020F0502020204030204" pitchFamily="34" charset="0"/>
              </a:rPr>
              <a:t> &amp; Lambert, 1983)</a:t>
            </a:r>
            <a:r>
              <a:rPr lang="en-US" sz="1800" kern="10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In general, the syntactic production of adults with Down's syndrome is qualitatively inferior to that of intellectually disabled adults of other </a:t>
            </a:r>
            <a:r>
              <a:rPr lang="en-US" sz="1800" kern="100" err="1">
                <a:effectLst/>
                <a:latin typeface="Calibri" panose="020F0502020204030204" pitchFamily="34" charset="0"/>
                <a:ea typeface="Calibri" panose="020F0502020204030204" pitchFamily="34" charset="0"/>
                <a:cs typeface="Times New Roman" panose="02020603050405020304" pitchFamily="18" charset="0"/>
              </a:rPr>
              <a:t>aetiologies</a:t>
            </a:r>
            <a:r>
              <a:rPr lang="en-US" sz="1800" kern="100">
                <a:effectLst/>
                <a:latin typeface="Calibri" panose="020F0502020204030204" pitchFamily="34" charset="0"/>
                <a:ea typeface="Calibri" panose="020F0502020204030204" pitchFamily="34" charset="0"/>
                <a:cs typeface="Times New Roman" panose="02020603050405020304" pitchFamily="18" charset="0"/>
              </a:rPr>
              <a:t>. Thus, compared with male individuals of the same mental age with X-Fragile syndrome, the utterances of young adolescents with Down's syndrome are shorter, less diversified and contain fewer rich syntactic forms, fewer interrogative and negative forms (Martin et al., 2013).</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As in production, there is a discrepancy between syntactic and morphological comprehension.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2826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Syntactic comprehension is generally in line with what is expected based on non-verbal mental age, whereas comprehension of grammatical morphology is below what is expected (Price et al., 2007). The difficulty that people with IDD have in mastering the morphological devices of language can be explained by the fact that, unlike the syntactic device, these do not encode independent meaning but rather have a function of modulating the meaning of other terms (the time at which the action takes place, the number, the person, etc.). These forms are phonetic-perceptually less salient and attract the child's attention later.</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r-BE" sz="1800" kern="100">
                <a:effectLst/>
                <a:latin typeface="Calibri" panose="020F0502020204030204" pitchFamily="34" charset="0"/>
                <a:ea typeface="Calibri" panose="020F0502020204030204" pitchFamily="34" charset="0"/>
                <a:cs typeface="Times New Roman" panose="02020603050405020304" pitchFamily="18" charset="0"/>
              </a:rPr>
              <a:t>In 1996, Comblain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compared</a:t>
            </a:r>
            <a:r>
              <a:rPr lang="fr-BE" sz="1800" kern="100">
                <a:effectLst/>
                <a:latin typeface="Calibri" panose="020F0502020204030204" pitchFamily="34" charset="0"/>
                <a:ea typeface="Calibri" panose="020F0502020204030204" pitchFamily="34" charset="0"/>
                <a:cs typeface="Times New Roman" panose="02020603050405020304" pitchFamily="18" charset="0"/>
              </a:rPr>
              <a:t> the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comprehension</a:t>
            </a:r>
            <a:r>
              <a:rPr lang="fr-BE" sz="1800" kern="100">
                <a:effectLst/>
                <a:latin typeface="Calibri" panose="020F0502020204030204" pitchFamily="34" charset="0"/>
                <a:ea typeface="Calibri" panose="020F0502020204030204" pitchFamily="34" charset="0"/>
                <a:cs typeface="Times New Roman" panose="02020603050405020304" pitchFamily="18" charset="0"/>
              </a:rPr>
              <a:t> performance of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complex</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statements</a:t>
            </a:r>
            <a:r>
              <a:rPr lang="fr-BE" sz="1800" kern="100">
                <a:effectLst/>
                <a:latin typeface="Calibri" panose="020F0502020204030204" pitchFamily="34" charset="0"/>
                <a:ea typeface="Calibri" panose="020F0502020204030204" pitchFamily="34" charset="0"/>
                <a:cs typeface="Times New Roman" panose="02020603050405020304" pitchFamily="18" charset="0"/>
              </a:rPr>
              <a:t> and grammatical flexions in a group of 40 participants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with</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Down's</a:t>
            </a:r>
            <a:r>
              <a:rPr lang="fr-BE" sz="1800" kern="100">
                <a:effectLst/>
                <a:latin typeface="Calibri" panose="020F0502020204030204" pitchFamily="34" charset="0"/>
                <a:ea typeface="Calibri" panose="020F0502020204030204" pitchFamily="34" charset="0"/>
                <a:cs typeface="Times New Roman" panose="02020603050405020304" pitchFamily="18" charset="0"/>
              </a:rPr>
              <a:t> syndrome and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typical</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children</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matched</a:t>
            </a:r>
            <a:r>
              <a:rPr lang="fr-BE" sz="1800" kern="100">
                <a:effectLst/>
                <a:latin typeface="Calibri" panose="020F0502020204030204" pitchFamily="34" charset="0"/>
                <a:ea typeface="Calibri" panose="020F0502020204030204" pitchFamily="34" charset="0"/>
                <a:cs typeface="Times New Roman" panose="02020603050405020304" pitchFamily="18" charset="0"/>
              </a:rPr>
              <a:t> on the basis of mental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age</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She</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found</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that</a:t>
            </a:r>
            <a:r>
              <a:rPr lang="fr-BE" sz="1800" kern="100">
                <a:effectLst/>
                <a:latin typeface="Calibri" panose="020F0502020204030204" pitchFamily="34" charset="0"/>
                <a:ea typeface="Calibri" panose="020F0502020204030204" pitchFamily="34" charset="0"/>
                <a:cs typeface="Times New Roman" panose="02020603050405020304" pitchFamily="18" charset="0"/>
              </a:rPr>
              <a:t> the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comprehension</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abilities</a:t>
            </a:r>
            <a:r>
              <a:rPr lang="fr-BE" sz="1800" kern="100">
                <a:effectLst/>
                <a:latin typeface="Calibri" panose="020F0502020204030204" pitchFamily="34" charset="0"/>
                <a:ea typeface="Calibri" panose="020F0502020204030204" pitchFamily="34" charset="0"/>
                <a:cs typeface="Times New Roman" panose="02020603050405020304" pitchFamily="18" charset="0"/>
              </a:rPr>
              <a:t> of people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with</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Down's</a:t>
            </a:r>
            <a:r>
              <a:rPr lang="fr-BE" sz="1800" kern="100">
                <a:effectLst/>
                <a:latin typeface="Calibri" panose="020F0502020204030204" pitchFamily="34" charset="0"/>
                <a:ea typeface="Calibri" panose="020F0502020204030204" pitchFamily="34" charset="0"/>
                <a:cs typeface="Times New Roman" panose="02020603050405020304" pitchFamily="18" charset="0"/>
              </a:rPr>
              <a:t> syndrome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were</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lower</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than</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expected</a:t>
            </a:r>
            <a:r>
              <a:rPr lang="fr-BE" sz="1800" kern="100">
                <a:effectLst/>
                <a:latin typeface="Calibri" panose="020F0502020204030204" pitchFamily="34" charset="0"/>
                <a:ea typeface="Calibri" panose="020F0502020204030204" pitchFamily="34" charset="0"/>
                <a:cs typeface="Times New Roman" panose="02020603050405020304" pitchFamily="18" charset="0"/>
              </a:rPr>
              <a:t> on the basis of mental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age</a:t>
            </a:r>
            <a:r>
              <a:rPr lang="fr-BE" sz="1800" kern="10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r-BE" sz="1800" kern="100" err="1">
                <a:effectLst/>
                <a:latin typeface="Calibri" panose="020F0502020204030204" pitchFamily="34" charset="0"/>
                <a:ea typeface="Calibri" panose="020F0502020204030204" pitchFamily="34" charset="0"/>
                <a:cs typeface="Times New Roman" panose="02020603050405020304" pitchFamily="18" charset="0"/>
              </a:rPr>
              <a:t>Interestingly</a:t>
            </a:r>
            <a:r>
              <a:rPr lang="fr-BE" sz="1800" kern="100">
                <a:effectLst/>
                <a:latin typeface="Calibri" panose="020F0502020204030204" pitchFamily="34" charset="0"/>
                <a:ea typeface="Calibri" panose="020F0502020204030204" pitchFamily="34" charset="0"/>
                <a:cs typeface="Times New Roman" panose="02020603050405020304" pitchFamily="18" charset="0"/>
              </a:rPr>
              <a:t>, the profile of the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curves</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was</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similar</a:t>
            </a:r>
            <a:r>
              <a:rPr lang="fr-BE" sz="1800" kern="100">
                <a:effectLst/>
                <a:latin typeface="Calibri" panose="020F0502020204030204" pitchFamily="34" charset="0"/>
                <a:ea typeface="Calibri" panose="020F0502020204030204" pitchFamily="34" charset="0"/>
                <a:cs typeface="Times New Roman" panose="02020603050405020304" pitchFamily="18" charset="0"/>
              </a:rPr>
              <a:t> in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both</a:t>
            </a:r>
            <a:r>
              <a:rPr lang="fr-BE" sz="1800" kern="100">
                <a:effectLst/>
                <a:latin typeface="Calibri" panose="020F0502020204030204" pitchFamily="34" charset="0"/>
                <a:ea typeface="Calibri" panose="020F0502020204030204" pitchFamily="34" charset="0"/>
                <a:cs typeface="Times New Roman" panose="02020603050405020304" pitchFamily="18" charset="0"/>
              </a:rPr>
              <a:t> groups,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suggesting</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that</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what</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is</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difficult</a:t>
            </a:r>
            <a:r>
              <a:rPr lang="fr-BE" sz="1800" kern="100">
                <a:effectLst/>
                <a:latin typeface="Calibri" panose="020F0502020204030204" pitchFamily="34" charset="0"/>
                <a:ea typeface="Calibri" panose="020F0502020204030204" pitchFamily="34" charset="0"/>
                <a:cs typeface="Times New Roman" panose="02020603050405020304" pitchFamily="18" charset="0"/>
              </a:rPr>
              <a:t> to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understand</a:t>
            </a:r>
            <a:r>
              <a:rPr lang="fr-BE" sz="1800" kern="100">
                <a:effectLst/>
                <a:latin typeface="Calibri" panose="020F0502020204030204" pitchFamily="34" charset="0"/>
                <a:ea typeface="Calibri" panose="020F0502020204030204" pitchFamily="34" charset="0"/>
                <a:cs typeface="Times New Roman" panose="02020603050405020304" pitchFamily="18" charset="0"/>
              </a:rPr>
              <a:t> for people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with</a:t>
            </a:r>
            <a:r>
              <a:rPr lang="fr-BE" sz="1800" kern="100">
                <a:effectLst/>
                <a:latin typeface="Calibri" panose="020F0502020204030204" pitchFamily="34" charset="0"/>
                <a:ea typeface="Calibri" panose="020F0502020204030204" pitchFamily="34" charset="0"/>
                <a:cs typeface="Times New Roman" panose="02020603050405020304" pitchFamily="18" charset="0"/>
              </a:rPr>
              <a:t> IDD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is</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also</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difficult</a:t>
            </a:r>
            <a:r>
              <a:rPr lang="fr-BE" sz="1800" kern="100">
                <a:effectLst/>
                <a:latin typeface="Calibri" panose="020F0502020204030204" pitchFamily="34" charset="0"/>
                <a:ea typeface="Calibri" panose="020F0502020204030204" pitchFamily="34" charset="0"/>
                <a:cs typeface="Times New Roman" panose="02020603050405020304" pitchFamily="18" charset="0"/>
              </a:rPr>
              <a:t> to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understand</a:t>
            </a:r>
            <a:r>
              <a:rPr lang="fr-BE" sz="1800" kern="100">
                <a:effectLst/>
                <a:latin typeface="Calibri" panose="020F0502020204030204" pitchFamily="34" charset="0"/>
                <a:ea typeface="Calibri" panose="020F0502020204030204" pitchFamily="34" charset="0"/>
                <a:cs typeface="Times New Roman" panose="02020603050405020304" pitchFamily="18" charset="0"/>
              </a:rPr>
              <a:t> for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typical</a:t>
            </a:r>
            <a:r>
              <a:rPr lang="fr-BE" sz="1800" kern="10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err="1">
                <a:effectLst/>
                <a:latin typeface="Calibri" panose="020F0502020204030204" pitchFamily="34" charset="0"/>
                <a:ea typeface="Calibri" panose="020F0502020204030204" pitchFamily="34" charset="0"/>
                <a:cs typeface="Times New Roman" panose="02020603050405020304" pitchFamily="18" charset="0"/>
              </a:rPr>
              <a:t>children</a:t>
            </a:r>
            <a:r>
              <a:rPr lang="fr-BE" sz="1800" kern="10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5397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Module 6 </a:t>
            </a:r>
            <a:endParaRPr sz="600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Complex</a:t>
            </a:r>
            <a:r>
              <a:rPr lang="es-ES" sz="3200" b="1">
                <a:solidFill>
                  <a:srgbClr val="674EA7"/>
                </a:solidFill>
                <a:latin typeface="Calibri"/>
                <a:cs typeface="Calibri"/>
              </a:rPr>
              <a:t> </a:t>
            </a:r>
            <a:r>
              <a:rPr lang="es-ES" sz="3200" b="1" err="1">
                <a:solidFill>
                  <a:srgbClr val="674EA7"/>
                </a:solidFill>
                <a:latin typeface="Calibri"/>
                <a:cs typeface="Calibri"/>
              </a:rPr>
              <a:t>communication</a:t>
            </a:r>
            <a:r>
              <a:rPr lang="es-ES" sz="3200" b="1">
                <a:solidFill>
                  <a:srgbClr val="674EA7"/>
                </a:solidFill>
                <a:latin typeface="Calibri"/>
                <a:cs typeface="Calibri"/>
              </a:rPr>
              <a:t> </a:t>
            </a:r>
            <a:r>
              <a:rPr lang="es-ES" sz="3200" b="1" err="1">
                <a:solidFill>
                  <a:srgbClr val="674EA7"/>
                </a:solidFill>
                <a:latin typeface="Calibri"/>
                <a:cs typeface="Calibri"/>
              </a:rPr>
              <a:t>means</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A2F24574-0548-43B3-863F-FA42F4CAF9A1}"/>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0C65C079-61D1-4720-B8F8-D3DAF597EB0F}"/>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ZoneTexte 2">
            <a:extLst>
              <a:ext uri="{FF2B5EF4-FFF2-40B4-BE49-F238E27FC236}">
                <a16:creationId xmlns:a16="http://schemas.microsoft.com/office/drawing/2014/main" id="{71D0227C-D4E5-B0A9-C2FA-880CC33B546D}"/>
              </a:ext>
            </a:extLst>
          </p:cNvPr>
          <p:cNvSpPr txBox="1"/>
          <p:nvPr/>
        </p:nvSpPr>
        <p:spPr>
          <a:xfrm>
            <a:off x="698310" y="1657698"/>
            <a:ext cx="10795379" cy="2367636"/>
          </a:xfrm>
          <a:prstGeom prst="rect">
            <a:avLst/>
          </a:prstGeom>
          <a:noFill/>
        </p:spPr>
        <p:txBody>
          <a:bodyPr wrap="square">
            <a:spAutoFit/>
          </a:bodyPr>
          <a:lstStyle/>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Miller, J., </a:t>
            </a:r>
            <a:r>
              <a:rPr lang="en-US" sz="1400" kern="100" err="1">
                <a:effectLst/>
                <a:latin typeface="+mn-lt"/>
                <a:ea typeface="Calibri" panose="020F0502020204030204" pitchFamily="34" charset="0"/>
                <a:cs typeface="Calibri" panose="020F0502020204030204" pitchFamily="34" charset="0"/>
              </a:rPr>
              <a:t>Miolo</a:t>
            </a:r>
            <a:r>
              <a:rPr lang="en-US" sz="1400" kern="100">
                <a:effectLst/>
                <a:latin typeface="+mn-lt"/>
                <a:ea typeface="Calibri" panose="020F0502020204030204" pitchFamily="34" charset="0"/>
                <a:cs typeface="Calibri" panose="020F0502020204030204" pitchFamily="34" charset="0"/>
              </a:rPr>
              <a:t>, G., </a:t>
            </a:r>
            <a:r>
              <a:rPr lang="en-US" sz="1400" kern="100" err="1">
                <a:effectLst/>
                <a:latin typeface="+mn-lt"/>
                <a:ea typeface="Calibri" panose="020F0502020204030204" pitchFamily="34" charset="0"/>
                <a:cs typeface="Calibri" panose="020F0502020204030204" pitchFamily="34" charset="0"/>
              </a:rPr>
              <a:t>Sedey</a:t>
            </a:r>
            <a:r>
              <a:rPr lang="en-US" sz="1400" kern="100">
                <a:effectLst/>
                <a:latin typeface="+mn-lt"/>
                <a:ea typeface="Calibri" panose="020F0502020204030204" pitchFamily="34" charset="0"/>
                <a:cs typeface="Calibri" panose="020F0502020204030204" pitchFamily="34" charset="0"/>
              </a:rPr>
              <a:t>, A., &amp; Murray-Branch, J. (1993). The emergence of multiword combinations in children with Down syndrome. </a:t>
            </a:r>
            <a:r>
              <a:rPr lang="en-US" sz="1400" i="1" kern="100">
                <a:effectLst/>
                <a:latin typeface="+mn-lt"/>
                <a:ea typeface="Calibri" panose="020F0502020204030204" pitchFamily="34" charset="0"/>
                <a:cs typeface="Calibri" panose="020F0502020204030204" pitchFamily="34" charset="0"/>
              </a:rPr>
              <a:t>Poster presented at the Symposium for Research in Child Language Disorders, Madison, WI</a:t>
            </a:r>
            <a:r>
              <a:rPr lang="en-U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Price, J., Roberts, J., Vandergrift, N., &amp; Martin, G. (2007). Language comprehension in boys with fragile X syndrome and boys with Down syndrome. </a:t>
            </a:r>
            <a:r>
              <a:rPr lang="en-US" sz="1400" i="1" kern="100">
                <a:effectLst/>
                <a:latin typeface="+mn-lt"/>
                <a:ea typeface="Calibri" panose="020F0502020204030204" pitchFamily="34" charset="0"/>
                <a:cs typeface="Calibri" panose="020F0502020204030204" pitchFamily="34" charset="0"/>
              </a:rPr>
              <a:t>Journal of Intellectual Disability Research</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51</a:t>
            </a:r>
            <a:r>
              <a:rPr lang="en-US" sz="1400" kern="100">
                <a:effectLst/>
                <a:latin typeface="+mn-lt"/>
                <a:ea typeface="Calibri" panose="020F0502020204030204" pitchFamily="34" charset="0"/>
                <a:cs typeface="Calibri" panose="020F0502020204030204" pitchFamily="34" charset="0"/>
              </a:rPr>
              <a:t>(4), 318</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326.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/10.1111/j.1365-2788.2006.00881.x</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err="1">
                <a:effectLst/>
                <a:latin typeface="+mn-lt"/>
                <a:ea typeface="Calibri" panose="020F0502020204030204" pitchFamily="34" charset="0"/>
                <a:cs typeface="Calibri" panose="020F0502020204030204" pitchFamily="34" charset="0"/>
              </a:rPr>
              <a:t>Rondal</a:t>
            </a:r>
            <a:r>
              <a:rPr lang="en-US" sz="1400" kern="100">
                <a:effectLst/>
                <a:latin typeface="+mn-lt"/>
                <a:ea typeface="Calibri" panose="020F0502020204030204" pitchFamily="34" charset="0"/>
                <a:cs typeface="Calibri" panose="020F0502020204030204" pitchFamily="34" charset="0"/>
              </a:rPr>
              <a:t>, J. A. (1995). </a:t>
            </a:r>
            <a:r>
              <a:rPr lang="en-US" sz="1400" i="1" kern="100">
                <a:effectLst/>
                <a:latin typeface="+mn-lt"/>
                <a:ea typeface="Calibri" panose="020F0502020204030204" pitchFamily="34" charset="0"/>
                <a:cs typeface="Calibri" panose="020F0502020204030204" pitchFamily="34" charset="0"/>
              </a:rPr>
              <a:t>Exceptional Language Development in Down Syndrome : Implications for the Cognition-Language Relationship</a:t>
            </a:r>
            <a:r>
              <a:rPr lang="en-US" sz="1400" kern="100">
                <a:effectLst/>
                <a:latin typeface="+mn-lt"/>
                <a:ea typeface="Calibri" panose="020F0502020204030204" pitchFamily="34" charset="0"/>
                <a:cs typeface="Calibri" panose="020F0502020204030204" pitchFamily="34" charset="0"/>
              </a:rPr>
              <a:t>. Cambridge University Press.</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err="1">
                <a:effectLst/>
                <a:latin typeface="+mn-lt"/>
                <a:ea typeface="Calibri" panose="020F0502020204030204" pitchFamily="34" charset="0"/>
                <a:cs typeface="Calibri" panose="020F0502020204030204" pitchFamily="34" charset="0"/>
              </a:rPr>
              <a:t>Rondal</a:t>
            </a:r>
            <a:r>
              <a:rPr lang="en-US" sz="1400" kern="100">
                <a:effectLst/>
                <a:latin typeface="+mn-lt"/>
                <a:ea typeface="Calibri" panose="020F0502020204030204" pitchFamily="34" charset="0"/>
                <a:cs typeface="Calibri" panose="020F0502020204030204" pitchFamily="34" charset="0"/>
              </a:rPr>
              <a:t>, J.-A., &amp; Comblain, A. (1999). Current perspectives on developmental </a:t>
            </a:r>
            <a:r>
              <a:rPr lang="en-US" sz="1400" kern="100" err="1">
                <a:effectLst/>
                <a:latin typeface="+mn-lt"/>
                <a:ea typeface="Calibri" panose="020F0502020204030204" pitchFamily="34" charset="0"/>
                <a:cs typeface="Calibri" panose="020F0502020204030204" pitchFamily="34" charset="0"/>
              </a:rPr>
              <a:t>dysphasias</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Journal of Neurolinguistics</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12</a:t>
            </a:r>
            <a:r>
              <a:rPr lang="en-US" sz="1400" kern="100">
                <a:effectLst/>
                <a:latin typeface="+mn-lt"/>
                <a:ea typeface="Calibri" panose="020F0502020204030204" pitchFamily="34" charset="0"/>
                <a:cs typeface="Calibri" panose="020F0502020204030204" pitchFamily="34" charset="0"/>
              </a:rPr>
              <a:t>(3</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4), 181</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212.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/10.1016/S0911-6044(99)00014-7</a:t>
            </a:r>
            <a:endParaRPr lang="fr-BE" sz="1400" kern="1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407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n-US" sz="2800" b="1">
                <a:solidFill>
                  <a:schemeClr val="accent1"/>
                </a:solidFill>
              </a:rPr>
              <a:t>6.2.4 Morphosyntax</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Sound </a:t>
            </a:r>
            <a:r>
              <a:rPr lang="fr-FR" sz="2000" err="1"/>
              <a:t>level</a:t>
            </a:r>
            <a:endParaRPr lang="fr-FR" sz="2000"/>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t>Meaning</a:t>
            </a:r>
            <a:r>
              <a:rPr lang="fr-FR" sz="2000"/>
              <a:t> </a:t>
            </a:r>
            <a:r>
              <a:rPr lang="fr-FR" sz="2000" err="1"/>
              <a:t>level</a:t>
            </a:r>
            <a:endParaRPr lang="fr-FR" sz="2000"/>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t>Context</a:t>
            </a:r>
            <a:r>
              <a:rPr lang="fr-FR" sz="2000"/>
              <a:t> </a:t>
            </a:r>
            <a:r>
              <a:rPr lang="fr-FR" sz="2000" err="1"/>
              <a:t>level</a:t>
            </a:r>
            <a:endParaRPr lang="fr-FR" sz="2000"/>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Phonetic</a:t>
            </a:r>
            <a:endParaRPr lang="fr-FR" sz="200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Phonology</a:t>
            </a:r>
            <a:endParaRPr lang="fr-FR" sz="200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Lexicon</a:t>
            </a:r>
            <a:endParaRPr lang="fr-FR" sz="200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Morphology</a:t>
            </a:r>
            <a:endParaRPr lang="fr-FR" sz="200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Syntax</a:t>
            </a:r>
            <a:endParaRPr lang="fr-FR" sz="200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Pragmatics</a:t>
            </a:r>
            <a:endParaRPr lang="fr-FR" sz="200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1890261" cy="369332"/>
          </a:xfrm>
          <a:prstGeom prst="rect">
            <a:avLst/>
          </a:prstGeom>
          <a:noFill/>
        </p:spPr>
        <p:txBody>
          <a:bodyPr wrap="none" rtlCol="0">
            <a:spAutoFit/>
          </a:bodyPr>
          <a:lstStyle/>
          <a:p>
            <a:r>
              <a:rPr lang="fr-FR" sz="1800" err="1">
                <a:solidFill>
                  <a:schemeClr val="tx1">
                    <a:lumMod val="85000"/>
                    <a:lumOff val="15000"/>
                  </a:schemeClr>
                </a:solidFill>
              </a:rPr>
              <a:t>Studyind</a:t>
            </a:r>
            <a:r>
              <a:rPr lang="fr-FR" sz="1800">
                <a:solidFill>
                  <a:schemeClr val="tx1">
                    <a:lumMod val="85000"/>
                    <a:lumOff val="15000"/>
                  </a:schemeClr>
                </a:solidFill>
              </a:rPr>
              <a:t> </a:t>
            </a:r>
            <a:r>
              <a:rPr lang="fr-FR" sz="1800" err="1">
                <a:solidFill>
                  <a:schemeClr val="tx1">
                    <a:lumMod val="85000"/>
                    <a:lumOff val="15000"/>
                  </a:schemeClr>
                </a:solidFill>
              </a:rPr>
              <a:t>sounds</a:t>
            </a:r>
            <a:endParaRPr lang="fr-FR" sz="1800">
              <a:solidFill>
                <a:schemeClr val="tx1">
                  <a:lumMod val="85000"/>
                  <a:lumOff val="15000"/>
                </a:schemeClr>
              </a:solidFill>
            </a:endParaRPr>
          </a:p>
        </p:txBody>
      </p:sp>
      <p:sp>
        <p:nvSpPr>
          <p:cNvPr id="27" name="ZoneTexte 26">
            <a:extLst>
              <a:ext uri="{FF2B5EF4-FFF2-40B4-BE49-F238E27FC236}">
                <a16:creationId xmlns:a16="http://schemas.microsoft.com/office/drawing/2014/main" id="{409D6EAA-E67C-D833-94A8-A23AA68A71DA}"/>
              </a:ext>
            </a:extLst>
          </p:cNvPr>
          <p:cNvSpPr txBox="1"/>
          <p:nvPr/>
        </p:nvSpPr>
        <p:spPr>
          <a:xfrm>
            <a:off x="6999887" y="2493004"/>
            <a:ext cx="3929281" cy="369332"/>
          </a:xfrm>
          <a:prstGeom prst="rect">
            <a:avLst/>
          </a:prstGeom>
          <a:noFill/>
        </p:spPr>
        <p:txBody>
          <a:bodyPr wrap="none" rtlCol="0">
            <a:spAutoFit/>
          </a:bodyPr>
          <a:lstStyle/>
          <a:p>
            <a:r>
              <a:rPr lang="fr-FR" sz="1800">
                <a:solidFill>
                  <a:schemeClr val="tx1">
                    <a:lumMod val="85000"/>
                    <a:lumOff val="15000"/>
                  </a:schemeClr>
                </a:solidFill>
              </a:rPr>
              <a:t>Sound organisation and combination</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6953825" y="3479452"/>
            <a:ext cx="1338828" cy="369332"/>
          </a:xfrm>
          <a:prstGeom prst="rect">
            <a:avLst/>
          </a:prstGeom>
          <a:noFill/>
        </p:spPr>
        <p:txBody>
          <a:bodyPr wrap="none" rtlCol="0">
            <a:spAutoFit/>
          </a:bodyPr>
          <a:lstStyle/>
          <a:p>
            <a:r>
              <a:rPr lang="fr-FR" sz="1800" err="1">
                <a:solidFill>
                  <a:schemeClr val="tx1">
                    <a:lumMod val="85000"/>
                    <a:lumOff val="15000"/>
                  </a:schemeClr>
                </a:solidFill>
              </a:rPr>
              <a:t>Vocabulary</a:t>
            </a:r>
            <a:endParaRPr lang="fr-FR" sz="1800">
              <a:solidFill>
                <a:schemeClr val="tx1">
                  <a:lumMod val="85000"/>
                  <a:lumOff val="15000"/>
                </a:schemeClr>
              </a:solidFill>
            </a:endParaRP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7" y="4110917"/>
            <a:ext cx="2557110" cy="369332"/>
          </a:xfrm>
          <a:prstGeom prst="rect">
            <a:avLst/>
          </a:prstGeom>
          <a:noFill/>
        </p:spPr>
        <p:txBody>
          <a:bodyPr wrap="none" rtlCol="0">
            <a:spAutoFit/>
          </a:bodyPr>
          <a:lstStyle/>
          <a:p>
            <a:r>
              <a:rPr lang="fr-FR" sz="1800" err="1">
                <a:solidFill>
                  <a:schemeClr val="tx1">
                    <a:lumMod val="85000"/>
                    <a:lumOff val="15000"/>
                  </a:schemeClr>
                </a:solidFill>
              </a:rPr>
              <a:t>Words</a:t>
            </a:r>
            <a:r>
              <a:rPr lang="fr-FR" sz="1800">
                <a:solidFill>
                  <a:schemeClr val="tx1">
                    <a:lumMod val="85000"/>
                    <a:lumOff val="15000"/>
                  </a:schemeClr>
                </a:solidFill>
              </a:rPr>
              <a:t> types and </a:t>
            </a:r>
            <a:r>
              <a:rPr lang="fr-FR" sz="1800" err="1">
                <a:solidFill>
                  <a:schemeClr val="tx1">
                    <a:lumMod val="85000"/>
                    <a:lumOff val="15000"/>
                  </a:schemeClr>
                </a:solidFill>
              </a:rPr>
              <a:t>forms</a:t>
            </a:r>
            <a:endParaRPr lang="fr-FR" sz="1800">
              <a:solidFill>
                <a:schemeClr val="tx1">
                  <a:lumMod val="85000"/>
                  <a:lumOff val="15000"/>
                </a:schemeClr>
              </a:solidFill>
            </a:endParaRP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2121093" cy="369332"/>
          </a:xfrm>
          <a:prstGeom prst="rect">
            <a:avLst/>
          </a:prstGeom>
          <a:noFill/>
        </p:spPr>
        <p:txBody>
          <a:bodyPr wrap="none" rtlCol="0">
            <a:spAutoFit/>
          </a:bodyPr>
          <a:lstStyle/>
          <a:p>
            <a:r>
              <a:rPr lang="fr-FR" sz="1800">
                <a:solidFill>
                  <a:schemeClr val="tx1">
                    <a:lumMod val="85000"/>
                    <a:lumOff val="15000"/>
                  </a:schemeClr>
                </a:solidFill>
              </a:rPr>
              <a:t>Sentence structure</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121093" cy="369332"/>
          </a:xfrm>
          <a:prstGeom prst="rect">
            <a:avLst/>
          </a:prstGeom>
          <a:noFill/>
        </p:spPr>
        <p:txBody>
          <a:bodyPr wrap="none" rtlCol="0">
            <a:spAutoFit/>
          </a:bodyPr>
          <a:lstStyle/>
          <a:p>
            <a:r>
              <a:rPr lang="fr-FR" sz="1800" err="1">
                <a:solidFill>
                  <a:schemeClr val="tx1">
                    <a:lumMod val="85000"/>
                    <a:lumOff val="15000"/>
                  </a:schemeClr>
                </a:solidFill>
              </a:rPr>
              <a:t>Meaning</a:t>
            </a:r>
            <a:r>
              <a:rPr lang="fr-FR" sz="1800">
                <a:solidFill>
                  <a:schemeClr val="tx1">
                    <a:lumMod val="85000"/>
                    <a:lumOff val="15000"/>
                  </a:schemeClr>
                </a:solidFill>
              </a:rPr>
              <a:t> in </a:t>
            </a:r>
            <a:r>
              <a:rPr lang="fr-FR" sz="1800" err="1">
                <a:solidFill>
                  <a:schemeClr val="tx1">
                    <a:lumMod val="85000"/>
                    <a:lumOff val="15000"/>
                  </a:schemeClr>
                </a:solidFill>
              </a:rPr>
              <a:t>context</a:t>
            </a:r>
            <a:endParaRPr lang="fr-FR" sz="1800">
              <a:solidFill>
                <a:schemeClr val="tx1">
                  <a:lumMod val="85000"/>
                  <a:lumOff val="15000"/>
                </a:schemeClr>
              </a:solidFill>
            </a:endParaRP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159292" cy="369332"/>
          </a:xfrm>
          <a:prstGeom prst="rect">
            <a:avLst/>
          </a:prstGeom>
          <a:noFill/>
        </p:spPr>
        <p:txBody>
          <a:bodyPr wrap="none" rtlCol="0">
            <a:spAutoFit/>
          </a:bodyPr>
          <a:lstStyle/>
          <a:p>
            <a:r>
              <a:rPr lang="fr-FR" sz="1800" err="1">
                <a:solidFill>
                  <a:schemeClr val="tx1">
                    <a:lumMod val="85000"/>
                    <a:lumOff val="15000"/>
                  </a:schemeClr>
                </a:solidFill>
              </a:rPr>
              <a:t>Grammar</a:t>
            </a:r>
            <a:endParaRPr lang="fr-FR" sz="180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graphicFrame>
        <p:nvGraphicFramePr>
          <p:cNvPr id="32" name="Graphique 31">
            <a:extLst>
              <a:ext uri="{FF2B5EF4-FFF2-40B4-BE49-F238E27FC236}">
                <a16:creationId xmlns:a16="http://schemas.microsoft.com/office/drawing/2014/main" id="{86BD575B-9063-2B43-F04A-5DC02C40321B}"/>
              </a:ext>
            </a:extLst>
          </p:cNvPr>
          <p:cNvGraphicFramePr/>
          <p:nvPr>
            <p:extLst>
              <p:ext uri="{D42A27DB-BD31-4B8C-83A1-F6EECF244321}">
                <p14:modId xmlns:p14="http://schemas.microsoft.com/office/powerpoint/2010/main" val="974641962"/>
              </p:ext>
            </p:extLst>
          </p:nvPr>
        </p:nvGraphicFramePr>
        <p:xfrm>
          <a:off x="1938961" y="1083915"/>
          <a:ext cx="8763380" cy="3940998"/>
        </p:xfrm>
        <a:graphic>
          <a:graphicData uri="http://schemas.openxmlformats.org/drawingml/2006/chart">
            <c:chart xmlns:c="http://schemas.openxmlformats.org/drawingml/2006/chart" xmlns:r="http://schemas.openxmlformats.org/officeDocument/2006/relationships" r:id="rId3"/>
          </a:graphicData>
        </a:graphic>
      </p:graphicFrame>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4">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5">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Developmental trajectory</a:t>
            </a:r>
          </a:p>
        </p:txBody>
      </p:sp>
      <p:sp>
        <p:nvSpPr>
          <p:cNvPr id="15" name="ZoneTexte 14">
            <a:extLst>
              <a:ext uri="{FF2B5EF4-FFF2-40B4-BE49-F238E27FC236}">
                <a16:creationId xmlns:a16="http://schemas.microsoft.com/office/drawing/2014/main" id="{591683DA-5588-E763-68F1-24BAF2449602}"/>
              </a:ext>
            </a:extLst>
          </p:cNvPr>
          <p:cNvSpPr txBox="1"/>
          <p:nvPr/>
        </p:nvSpPr>
        <p:spPr>
          <a:xfrm>
            <a:off x="444135" y="4979042"/>
            <a:ext cx="9568361" cy="1651093"/>
          </a:xfrm>
          <a:prstGeom prst="rect">
            <a:avLst/>
          </a:prstGeom>
          <a:noFill/>
        </p:spPr>
        <p:txBody>
          <a:bodyPr wrap="square">
            <a:spAutoFit/>
          </a:bodyPr>
          <a:lstStyle/>
          <a:p>
            <a:pPr>
              <a:lnSpc>
                <a:spcPct val="130000"/>
              </a:lnSpc>
            </a:pPr>
            <a:r>
              <a:rPr lang="fr-FR" sz="2000"/>
              <a:t>For </a:t>
            </a:r>
            <a:r>
              <a:rPr lang="fr-FR" sz="2000" err="1"/>
              <a:t>equivalent</a:t>
            </a:r>
            <a:r>
              <a:rPr lang="fr-FR" sz="2000"/>
              <a:t> </a:t>
            </a:r>
            <a:r>
              <a:rPr lang="fr-FR" sz="2000" err="1"/>
              <a:t>length</a:t>
            </a:r>
            <a:r>
              <a:rPr lang="fr-FR" sz="2000"/>
              <a:t> of </a:t>
            </a:r>
            <a:r>
              <a:rPr lang="fr-FR" sz="2000" err="1"/>
              <a:t>utterance</a:t>
            </a:r>
            <a:endParaRPr lang="fr-FR" sz="2000"/>
          </a:p>
          <a:p>
            <a:pPr marL="1025525" indent="-336550">
              <a:lnSpc>
                <a:spcPct val="130000"/>
              </a:lnSpc>
              <a:buFont typeface="Arial" panose="020B0604020202020204" pitchFamily="34" charset="0"/>
              <a:buChar char="•"/>
            </a:pPr>
            <a:r>
              <a:rPr lang="fr-FR" sz="2000"/>
              <a:t>omit more </a:t>
            </a:r>
            <a:r>
              <a:rPr lang="fr-FR" sz="2000" err="1"/>
              <a:t>function</a:t>
            </a:r>
            <a:r>
              <a:rPr lang="fr-FR" sz="2000"/>
              <a:t> </a:t>
            </a:r>
            <a:r>
              <a:rPr lang="fr-FR" sz="2000" err="1"/>
              <a:t>words</a:t>
            </a:r>
            <a:r>
              <a:rPr lang="fr-FR" sz="2000"/>
              <a:t> (cf. </a:t>
            </a:r>
            <a:r>
              <a:rPr lang="fr-FR" sz="2000" err="1"/>
              <a:t>preposition</a:t>
            </a:r>
            <a:r>
              <a:rPr lang="fr-FR" sz="2000"/>
              <a:t>)</a:t>
            </a:r>
          </a:p>
          <a:p>
            <a:pPr marL="1025525" indent="-336550">
              <a:lnSpc>
                <a:spcPct val="130000"/>
              </a:lnSpc>
              <a:buFont typeface="Arial" panose="020B0604020202020204" pitchFamily="34" charset="0"/>
              <a:buChar char="•"/>
            </a:pPr>
            <a:r>
              <a:rPr lang="fr-FR" sz="2000"/>
              <a:t>have more </a:t>
            </a:r>
            <a:r>
              <a:rPr lang="fr-FR" sz="2000" err="1"/>
              <a:t>difficulty</a:t>
            </a:r>
            <a:r>
              <a:rPr lang="fr-FR" sz="2000"/>
              <a:t> </a:t>
            </a:r>
            <a:r>
              <a:rPr lang="fr-FR" sz="2000" err="1"/>
              <a:t>marking</a:t>
            </a:r>
            <a:r>
              <a:rPr lang="fr-FR" sz="2000"/>
              <a:t> </a:t>
            </a:r>
            <a:r>
              <a:rPr lang="fr-FR" sz="2000" err="1"/>
              <a:t>number</a:t>
            </a:r>
            <a:r>
              <a:rPr lang="fr-FR" sz="2000"/>
              <a:t> and time</a:t>
            </a:r>
          </a:p>
          <a:p>
            <a:pPr marL="1025525" indent="-336550">
              <a:lnSpc>
                <a:spcPct val="130000"/>
              </a:lnSpc>
              <a:buFont typeface="Arial" panose="020B0604020202020204" pitchFamily="34" charset="0"/>
              <a:buChar char="•"/>
            </a:pPr>
            <a:r>
              <a:rPr lang="fr-FR" sz="2000"/>
              <a:t>use </a:t>
            </a:r>
            <a:r>
              <a:rPr lang="fr-FR" sz="2000" err="1"/>
              <a:t>fewer</a:t>
            </a:r>
            <a:r>
              <a:rPr lang="fr-FR" sz="2000"/>
              <a:t> </a:t>
            </a:r>
            <a:r>
              <a:rPr lang="fr-FR" sz="2000" err="1"/>
              <a:t>auxiliaries</a:t>
            </a:r>
            <a:r>
              <a:rPr lang="fr-FR" sz="2000"/>
              <a:t> and </a:t>
            </a:r>
            <a:r>
              <a:rPr lang="fr-FR" sz="2000" err="1"/>
              <a:t>pronouns</a:t>
            </a:r>
            <a:endParaRPr lang="fr-FR" sz="2000"/>
          </a:p>
        </p:txBody>
      </p:sp>
      <p:sp>
        <p:nvSpPr>
          <p:cNvPr id="23" name="ZoneTexte 22">
            <a:extLst>
              <a:ext uri="{FF2B5EF4-FFF2-40B4-BE49-F238E27FC236}">
                <a16:creationId xmlns:a16="http://schemas.microsoft.com/office/drawing/2014/main" id="{A7451883-84DB-0A1C-FFE0-48A915948926}"/>
              </a:ext>
            </a:extLst>
          </p:cNvPr>
          <p:cNvSpPr txBox="1"/>
          <p:nvPr/>
        </p:nvSpPr>
        <p:spPr>
          <a:xfrm>
            <a:off x="2398843" y="1655613"/>
            <a:ext cx="2498247" cy="584775"/>
          </a:xfrm>
          <a:prstGeom prst="rect">
            <a:avLst/>
          </a:prstGeom>
          <a:noFill/>
        </p:spPr>
        <p:txBody>
          <a:bodyPr wrap="square" rtlCol="0">
            <a:spAutoFit/>
          </a:bodyPr>
          <a:lstStyle/>
          <a:p>
            <a:r>
              <a:rPr lang="fr-FR" sz="1600">
                <a:solidFill>
                  <a:srgbClr val="C00000"/>
                </a:solidFill>
              </a:rPr>
              <a:t>MLU &lt;&lt;&lt;&lt; </a:t>
            </a:r>
            <a:r>
              <a:rPr lang="fr-FR" sz="1600" err="1">
                <a:solidFill>
                  <a:srgbClr val="C00000"/>
                </a:solidFill>
              </a:rPr>
              <a:t>expected</a:t>
            </a:r>
            <a:r>
              <a:rPr lang="fr-FR" sz="1600">
                <a:solidFill>
                  <a:srgbClr val="C00000"/>
                </a:solidFill>
              </a:rPr>
              <a:t> mental </a:t>
            </a:r>
            <a:r>
              <a:rPr lang="fr-FR" sz="1600" err="1">
                <a:solidFill>
                  <a:srgbClr val="C00000"/>
                </a:solidFill>
              </a:rPr>
              <a:t>age</a:t>
            </a:r>
            <a:r>
              <a:rPr lang="fr-FR" sz="1600">
                <a:solidFill>
                  <a:srgbClr val="C00000"/>
                </a:solidFill>
              </a:rPr>
              <a:t> </a:t>
            </a:r>
            <a:r>
              <a:rPr lang="fr-FR" sz="1600" err="1">
                <a:solidFill>
                  <a:srgbClr val="C00000"/>
                </a:solidFill>
              </a:rPr>
              <a:t>level</a:t>
            </a:r>
            <a:endParaRPr lang="fr-FR" sz="1600">
              <a:solidFill>
                <a:srgbClr val="C00000"/>
              </a:solidFill>
            </a:endParaRPr>
          </a:p>
        </p:txBody>
      </p:sp>
      <p:sp>
        <p:nvSpPr>
          <p:cNvPr id="28" name="Ellipse 27">
            <a:extLst>
              <a:ext uri="{FF2B5EF4-FFF2-40B4-BE49-F238E27FC236}">
                <a16:creationId xmlns:a16="http://schemas.microsoft.com/office/drawing/2014/main" id="{CBB4074B-0A14-089E-F240-5D6F7637699E}"/>
              </a:ext>
            </a:extLst>
          </p:cNvPr>
          <p:cNvSpPr/>
          <p:nvPr/>
        </p:nvSpPr>
        <p:spPr>
          <a:xfrm>
            <a:off x="5157736" y="1738290"/>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a:extLst>
              <a:ext uri="{FF2B5EF4-FFF2-40B4-BE49-F238E27FC236}">
                <a16:creationId xmlns:a16="http://schemas.microsoft.com/office/drawing/2014/main" id="{9D1FC04B-9371-245A-70DB-D97F3F756F21}"/>
              </a:ext>
            </a:extLst>
          </p:cNvPr>
          <p:cNvSpPr/>
          <p:nvPr/>
        </p:nvSpPr>
        <p:spPr>
          <a:xfrm>
            <a:off x="9827545" y="1807334"/>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7051B773-4856-4CA1-7009-920121BB087E}"/>
              </a:ext>
            </a:extLst>
          </p:cNvPr>
          <p:cNvSpPr/>
          <p:nvPr/>
        </p:nvSpPr>
        <p:spPr>
          <a:xfrm>
            <a:off x="4398011" y="2998610"/>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a:extLst>
              <a:ext uri="{FF2B5EF4-FFF2-40B4-BE49-F238E27FC236}">
                <a16:creationId xmlns:a16="http://schemas.microsoft.com/office/drawing/2014/main" id="{FF32176E-BED1-498F-162C-FF1C4943CD54}"/>
              </a:ext>
            </a:extLst>
          </p:cNvPr>
          <p:cNvSpPr/>
          <p:nvPr/>
        </p:nvSpPr>
        <p:spPr>
          <a:xfrm>
            <a:off x="8491446" y="3031479"/>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33">
            <a:extLst>
              <a:ext uri="{FF2B5EF4-FFF2-40B4-BE49-F238E27FC236}">
                <a16:creationId xmlns:a16="http://schemas.microsoft.com/office/drawing/2014/main" id="{13AD06BE-6940-9B0A-AF1F-C1CFE8A027AE}"/>
              </a:ext>
            </a:extLst>
          </p:cNvPr>
          <p:cNvCxnSpPr/>
          <p:nvPr/>
        </p:nvCxnSpPr>
        <p:spPr>
          <a:xfrm>
            <a:off x="5464811" y="1948001"/>
            <a:ext cx="0" cy="2365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84D651D3-E75B-56BD-EDA0-58B4B544D172}"/>
              </a:ext>
            </a:extLst>
          </p:cNvPr>
          <p:cNvCxnSpPr>
            <a:cxnSpLocks/>
          </p:cNvCxnSpPr>
          <p:nvPr/>
        </p:nvCxnSpPr>
        <p:spPr>
          <a:xfrm>
            <a:off x="4726715" y="3130946"/>
            <a:ext cx="0" cy="1182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554415B4-FAB5-2D92-641B-879B9F23B0A8}"/>
              </a:ext>
            </a:extLst>
          </p:cNvPr>
          <p:cNvCxnSpPr>
            <a:cxnSpLocks/>
          </p:cNvCxnSpPr>
          <p:nvPr/>
        </p:nvCxnSpPr>
        <p:spPr>
          <a:xfrm>
            <a:off x="8901813" y="3130946"/>
            <a:ext cx="0" cy="1182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232EF24F-799E-FEC1-2DB9-E15C8BCA1239}"/>
              </a:ext>
            </a:extLst>
          </p:cNvPr>
          <p:cNvCxnSpPr/>
          <p:nvPr/>
        </p:nvCxnSpPr>
        <p:spPr>
          <a:xfrm>
            <a:off x="10243802" y="1919901"/>
            <a:ext cx="0" cy="2365891"/>
          </a:xfrm>
          <a:prstGeom prst="line">
            <a:avLst/>
          </a:prstGeom>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65059C32-2895-D4E5-8D2B-750BD1E4BCEF}"/>
              </a:ext>
            </a:extLst>
          </p:cNvPr>
          <p:cNvSpPr txBox="1"/>
          <p:nvPr/>
        </p:nvSpPr>
        <p:spPr>
          <a:xfrm>
            <a:off x="10527755" y="4328739"/>
            <a:ext cx="771365" cy="307777"/>
          </a:xfrm>
          <a:prstGeom prst="rect">
            <a:avLst/>
          </a:prstGeom>
          <a:noFill/>
        </p:spPr>
        <p:txBody>
          <a:bodyPr wrap="none" rtlCol="0">
            <a:spAutoFit/>
          </a:bodyPr>
          <a:lstStyle/>
          <a:p>
            <a:r>
              <a:rPr lang="fr-FR" err="1">
                <a:solidFill>
                  <a:schemeClr val="tx1">
                    <a:lumMod val="65000"/>
                    <a:lumOff val="35000"/>
                  </a:schemeClr>
                </a:solidFill>
              </a:rPr>
              <a:t>months</a:t>
            </a:r>
            <a:endParaRPr lang="fr-FR">
              <a:solidFill>
                <a:schemeClr val="tx1">
                  <a:lumMod val="65000"/>
                  <a:lumOff val="35000"/>
                </a:schemeClr>
              </a:solidFill>
            </a:endParaRPr>
          </a:p>
        </p:txBody>
      </p:sp>
      <p:sp>
        <p:nvSpPr>
          <p:cNvPr id="40" name="ZoneTexte 39">
            <a:extLst>
              <a:ext uri="{FF2B5EF4-FFF2-40B4-BE49-F238E27FC236}">
                <a16:creationId xmlns:a16="http://schemas.microsoft.com/office/drawing/2014/main" id="{53881FC6-7CB4-6A89-CA70-A8A3F91F2902}"/>
              </a:ext>
            </a:extLst>
          </p:cNvPr>
          <p:cNvSpPr txBox="1"/>
          <p:nvPr/>
        </p:nvSpPr>
        <p:spPr>
          <a:xfrm rot="16200000">
            <a:off x="-100524" y="3075355"/>
            <a:ext cx="3575018" cy="307777"/>
          </a:xfrm>
          <a:prstGeom prst="rect">
            <a:avLst/>
          </a:prstGeom>
          <a:noFill/>
        </p:spPr>
        <p:txBody>
          <a:bodyPr wrap="none" rtlCol="0">
            <a:spAutoFit/>
          </a:bodyPr>
          <a:lstStyle/>
          <a:p>
            <a:r>
              <a:rPr lang="fr-FR">
                <a:solidFill>
                  <a:schemeClr val="tx1">
                    <a:lumMod val="65000"/>
                    <a:lumOff val="35000"/>
                  </a:schemeClr>
                </a:solidFill>
              </a:rPr>
              <a:t>Maximum </a:t>
            </a:r>
            <a:r>
              <a:rPr lang="fr-FR" err="1">
                <a:solidFill>
                  <a:schemeClr val="tx1">
                    <a:lumMod val="65000"/>
                    <a:lumOff val="35000"/>
                  </a:schemeClr>
                </a:solidFill>
              </a:rPr>
              <a:t>number</a:t>
            </a:r>
            <a:r>
              <a:rPr lang="fr-FR">
                <a:solidFill>
                  <a:schemeClr val="tx1">
                    <a:lumMod val="65000"/>
                    <a:lumOff val="35000"/>
                  </a:schemeClr>
                </a:solidFill>
              </a:rPr>
              <a:t> of </a:t>
            </a:r>
            <a:r>
              <a:rPr lang="fr-FR" err="1">
                <a:solidFill>
                  <a:schemeClr val="tx1">
                    <a:lumMod val="65000"/>
                    <a:lumOff val="35000"/>
                  </a:schemeClr>
                </a:solidFill>
              </a:rPr>
              <a:t>words</a:t>
            </a:r>
            <a:r>
              <a:rPr lang="fr-FR">
                <a:solidFill>
                  <a:schemeClr val="tx1">
                    <a:lumMod val="65000"/>
                    <a:lumOff val="35000"/>
                  </a:schemeClr>
                </a:solidFill>
              </a:rPr>
              <a:t> in an </a:t>
            </a:r>
            <a:r>
              <a:rPr lang="fr-FR" err="1">
                <a:solidFill>
                  <a:schemeClr val="tx1">
                    <a:lumMod val="65000"/>
                    <a:lumOff val="35000"/>
                  </a:schemeClr>
                </a:solidFill>
              </a:rPr>
              <a:t>utterance</a:t>
            </a:r>
            <a:endParaRPr lang="fr-FR">
              <a:solidFill>
                <a:schemeClr val="tx1">
                  <a:lumMod val="65000"/>
                  <a:lumOff val="35000"/>
                </a:schemeClr>
              </a:solidFill>
            </a:endParaRPr>
          </a:p>
        </p:txBody>
      </p:sp>
      <p:cxnSp>
        <p:nvCxnSpPr>
          <p:cNvPr id="2" name="Connecteur droit 1">
            <a:extLst>
              <a:ext uri="{FF2B5EF4-FFF2-40B4-BE49-F238E27FC236}">
                <a16:creationId xmlns:a16="http://schemas.microsoft.com/office/drawing/2014/main" id="{881B8886-26E7-9B74-8B34-021431EA9C31}"/>
              </a:ext>
            </a:extLst>
          </p:cNvPr>
          <p:cNvCxnSpPr/>
          <p:nvPr/>
        </p:nvCxnSpPr>
        <p:spPr>
          <a:xfrm>
            <a:off x="10396202" y="2072301"/>
            <a:ext cx="0" cy="236589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Complexification of morphosyntax in typical children</a:t>
            </a:r>
          </a:p>
        </p:txBody>
      </p:sp>
      <p:graphicFrame>
        <p:nvGraphicFramePr>
          <p:cNvPr id="5" name="Tableau 4">
            <a:extLst>
              <a:ext uri="{FF2B5EF4-FFF2-40B4-BE49-F238E27FC236}">
                <a16:creationId xmlns:a16="http://schemas.microsoft.com/office/drawing/2014/main" id="{28476751-EAC7-DA28-DAFE-144A5B05F67A}"/>
              </a:ext>
            </a:extLst>
          </p:cNvPr>
          <p:cNvGraphicFramePr>
            <a:graphicFrameLocks noGrp="1"/>
          </p:cNvGraphicFramePr>
          <p:nvPr>
            <p:extLst>
              <p:ext uri="{D42A27DB-BD31-4B8C-83A1-F6EECF244321}">
                <p14:modId xmlns:p14="http://schemas.microsoft.com/office/powerpoint/2010/main" val="2455030621"/>
              </p:ext>
            </p:extLst>
          </p:nvPr>
        </p:nvGraphicFramePr>
        <p:xfrm>
          <a:off x="404351" y="1400658"/>
          <a:ext cx="11319077" cy="5087058"/>
        </p:xfrm>
        <a:graphic>
          <a:graphicData uri="http://schemas.openxmlformats.org/drawingml/2006/table">
            <a:tbl>
              <a:tblPr firstRow="1" firstCol="1" bandRow="1">
                <a:tableStyleId>{5C22544A-7EE6-4342-B048-85BDC9FD1C3A}</a:tableStyleId>
              </a:tblPr>
              <a:tblGrid>
                <a:gridCol w="1560927">
                  <a:extLst>
                    <a:ext uri="{9D8B030D-6E8A-4147-A177-3AD203B41FA5}">
                      <a16:colId xmlns:a16="http://schemas.microsoft.com/office/drawing/2014/main" val="3165954259"/>
                    </a:ext>
                  </a:extLst>
                </a:gridCol>
                <a:gridCol w="3357349">
                  <a:extLst>
                    <a:ext uri="{9D8B030D-6E8A-4147-A177-3AD203B41FA5}">
                      <a16:colId xmlns:a16="http://schemas.microsoft.com/office/drawing/2014/main" val="1032688807"/>
                    </a:ext>
                  </a:extLst>
                </a:gridCol>
                <a:gridCol w="6400801">
                  <a:extLst>
                    <a:ext uri="{9D8B030D-6E8A-4147-A177-3AD203B41FA5}">
                      <a16:colId xmlns:a16="http://schemas.microsoft.com/office/drawing/2014/main" val="3274563346"/>
                    </a:ext>
                  </a:extLst>
                </a:gridCol>
              </a:tblGrid>
              <a:tr h="345513">
                <a:tc>
                  <a:txBody>
                    <a:bodyPr/>
                    <a:lstStyle/>
                    <a:p>
                      <a:pPr algn="ctr">
                        <a:lnSpc>
                          <a:spcPct val="120000"/>
                        </a:lnSpc>
                        <a:spcBef>
                          <a:spcPts val="600"/>
                        </a:spcBef>
                      </a:pPr>
                      <a:r>
                        <a:rPr lang="en-US" sz="1800" kern="100">
                          <a:effectLst/>
                        </a:rPr>
                        <a:t>Age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ctr">
                        <a:lnSpc>
                          <a:spcPct val="120000"/>
                        </a:lnSpc>
                        <a:spcBef>
                          <a:spcPts val="600"/>
                        </a:spcBef>
                      </a:pPr>
                      <a:r>
                        <a:rPr lang="en-US" sz="1800" kern="100">
                          <a:effectLst/>
                        </a:rPr>
                        <a:t>Syntactic complexity</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Description</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428356607"/>
                  </a:ext>
                </a:extLst>
              </a:tr>
              <a:tr h="570877">
                <a:tc>
                  <a:txBody>
                    <a:bodyPr/>
                    <a:lstStyle/>
                    <a:p>
                      <a:pPr algn="ctr">
                        <a:lnSpc>
                          <a:spcPct val="120000"/>
                        </a:lnSpc>
                        <a:spcBef>
                          <a:spcPts val="600"/>
                        </a:spcBef>
                      </a:pPr>
                      <a:r>
                        <a:rPr lang="en-US" sz="1800" kern="100">
                          <a:effectLst/>
                        </a:rPr>
                        <a:t>12-18 months to 2 years-old</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One-element sentence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Noun or verb alone</a:t>
                      </a:r>
                      <a:endParaRPr lang="fr-BE" sz="1800" kern="100">
                        <a:effectLst/>
                      </a:endParaRPr>
                    </a:p>
                    <a:p>
                      <a:pPr algn="l">
                        <a:lnSpc>
                          <a:spcPct val="120000"/>
                        </a:lnSpc>
                        <a:spcBef>
                          <a:spcPts val="600"/>
                        </a:spcBef>
                      </a:pPr>
                      <a:r>
                        <a:rPr lang="en-US" sz="1800" kern="100">
                          <a:effectLst/>
                        </a:rPr>
                        <a:t>Ready-made formulas</a:t>
                      </a:r>
                      <a:endParaRPr lang="fr-BE" sz="1800" kern="100">
                        <a:effectLst/>
                      </a:endParaRPr>
                    </a:p>
                    <a:p>
                      <a:pPr algn="l">
                        <a:lnSpc>
                          <a:spcPct val="120000"/>
                        </a:lnSpc>
                        <a:spcBef>
                          <a:spcPts val="600"/>
                        </a:spcBef>
                      </a:pPr>
                      <a:r>
                        <a:rPr lang="en-US" sz="1800" kern="100">
                          <a:effectLst/>
                        </a:rPr>
                        <a:t>Context necessary for understanding</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1522691877"/>
                  </a:ext>
                </a:extLst>
              </a:tr>
              <a:tr h="1437841">
                <a:tc>
                  <a:txBody>
                    <a:bodyPr/>
                    <a:lstStyle/>
                    <a:p>
                      <a:pPr algn="ctr">
                        <a:lnSpc>
                          <a:spcPct val="120000"/>
                        </a:lnSpc>
                        <a:spcBef>
                          <a:spcPts val="600"/>
                        </a:spcBef>
                      </a:pPr>
                      <a:r>
                        <a:rPr lang="en-US" sz="1800" kern="100">
                          <a:effectLst/>
                        </a:rPr>
                        <a:t>2 yrs to 2;6yrs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Two-element sentence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Increasing phrases complexity</a:t>
                      </a:r>
                      <a:endParaRPr lang="fr-BE" sz="1800" kern="100">
                        <a:effectLst/>
                      </a:endParaRPr>
                    </a:p>
                    <a:p>
                      <a:pPr marL="715963" indent="0" algn="l">
                        <a:lnSpc>
                          <a:spcPct val="120000"/>
                        </a:lnSpc>
                        <a:spcBef>
                          <a:spcPts val="600"/>
                        </a:spcBef>
                        <a:tabLst/>
                      </a:pPr>
                      <a:r>
                        <a:rPr lang="en-US" sz="1800" kern="100">
                          <a:effectLst/>
                        </a:rPr>
                        <a:t>“</a:t>
                      </a:r>
                      <a:r>
                        <a:rPr lang="en-US" sz="1800" i="1" kern="100">
                          <a:effectLst/>
                        </a:rPr>
                        <a:t>baby bottle</a:t>
                      </a:r>
                      <a:r>
                        <a:rPr lang="en-US" sz="1800" kern="100">
                          <a:effectLst/>
                        </a:rPr>
                        <a:t>” = the baby’s bottle</a:t>
                      </a:r>
                      <a:endParaRPr lang="fr-BE" sz="1800" kern="100">
                        <a:effectLst/>
                      </a:endParaRPr>
                    </a:p>
                    <a:p>
                      <a:pPr algn="l">
                        <a:lnSpc>
                          <a:spcPct val="120000"/>
                        </a:lnSpc>
                        <a:spcBef>
                          <a:spcPts val="600"/>
                        </a:spcBef>
                      </a:pPr>
                      <a:r>
                        <a:rPr lang="en-US" sz="1800" kern="100">
                          <a:effectLst/>
                        </a:rPr>
                        <a:t>Subject-verb succession</a:t>
                      </a:r>
                      <a:endParaRPr lang="fr-BE" sz="1800" kern="100">
                        <a:effectLst/>
                      </a:endParaRPr>
                    </a:p>
                    <a:p>
                      <a:pPr marL="715963" indent="0" algn="l">
                        <a:lnSpc>
                          <a:spcPct val="120000"/>
                        </a:lnSpc>
                        <a:spcBef>
                          <a:spcPts val="600"/>
                        </a:spcBef>
                        <a:tabLst/>
                      </a:pPr>
                      <a:r>
                        <a:rPr lang="en-US" sz="1800" kern="100">
                          <a:effectLst/>
                        </a:rPr>
                        <a:t>“</a:t>
                      </a:r>
                      <a:r>
                        <a:rPr lang="en-US" sz="1800" i="1" kern="100">
                          <a:effectLst/>
                        </a:rPr>
                        <a:t>me want</a:t>
                      </a:r>
                      <a:r>
                        <a:rPr lang="en-US" sz="1800" kern="100">
                          <a:effectLst/>
                        </a:rPr>
                        <a:t>” (the pronoun may not be suitable for the   subject-verb combination)</a:t>
                      </a:r>
                      <a:endParaRPr lang="fr-BE" sz="1800" kern="100">
                        <a:effectLst/>
                      </a:endParaRPr>
                    </a:p>
                    <a:p>
                      <a:pPr algn="l">
                        <a:lnSpc>
                          <a:spcPct val="120000"/>
                        </a:lnSpc>
                        <a:spcBef>
                          <a:spcPts val="600"/>
                        </a:spcBef>
                      </a:pPr>
                      <a:r>
                        <a:rPr lang="en-US" sz="1800" kern="100">
                          <a:effectLst/>
                        </a:rPr>
                        <a:t>Two-part questions, commands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769327995"/>
                  </a:ext>
                </a:extLst>
              </a:tr>
              <a:tr h="575424">
                <a:tc>
                  <a:txBody>
                    <a:bodyPr/>
                    <a:lstStyle/>
                    <a:p>
                      <a:pPr algn="ctr">
                        <a:lnSpc>
                          <a:spcPct val="120000"/>
                        </a:lnSpc>
                        <a:spcBef>
                          <a:spcPts val="600"/>
                        </a:spcBef>
                      </a:pPr>
                      <a:r>
                        <a:rPr lang="en-US" sz="1800" kern="100">
                          <a:effectLst/>
                        </a:rPr>
                        <a:t>2;6yrs to 3yrs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Three-element sentence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Subject-verb-object/complement structure</a:t>
                      </a:r>
                      <a:endParaRPr lang="fr-BE" sz="1800" kern="100">
                        <a:effectLst/>
                      </a:endParaRPr>
                    </a:p>
                    <a:p>
                      <a:pPr algn="l">
                        <a:lnSpc>
                          <a:spcPct val="120000"/>
                        </a:lnSpc>
                        <a:spcBef>
                          <a:spcPts val="600"/>
                        </a:spcBef>
                      </a:pPr>
                      <a:r>
                        <a:rPr lang="en-US" sz="1800" kern="100">
                          <a:effectLst/>
                        </a:rPr>
                        <a:t>Beginning of inflectional morphology: production of the verbal, nominal and adjectival inflections (e.g. marks of gender, plural, tense)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573797553"/>
                  </a:ext>
                </a:extLst>
              </a:tr>
            </a:tbl>
          </a:graphicData>
        </a:graphic>
      </p:graphicFrame>
    </p:spTree>
    <p:extLst>
      <p:ext uri="{BB962C8B-B14F-4D97-AF65-F5344CB8AC3E}">
        <p14:creationId xmlns:p14="http://schemas.microsoft.com/office/powerpoint/2010/main" val="3473239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5" name="Tableau 4">
            <a:extLst>
              <a:ext uri="{FF2B5EF4-FFF2-40B4-BE49-F238E27FC236}">
                <a16:creationId xmlns:a16="http://schemas.microsoft.com/office/drawing/2014/main" id="{28476751-EAC7-DA28-DAFE-144A5B05F67A}"/>
              </a:ext>
            </a:extLst>
          </p:cNvPr>
          <p:cNvGraphicFramePr>
            <a:graphicFrameLocks noGrp="1"/>
          </p:cNvGraphicFramePr>
          <p:nvPr>
            <p:extLst>
              <p:ext uri="{D42A27DB-BD31-4B8C-83A1-F6EECF244321}">
                <p14:modId xmlns:p14="http://schemas.microsoft.com/office/powerpoint/2010/main" val="928921330"/>
              </p:ext>
            </p:extLst>
          </p:nvPr>
        </p:nvGraphicFramePr>
        <p:xfrm>
          <a:off x="436461" y="1560713"/>
          <a:ext cx="11319077" cy="4721083"/>
        </p:xfrm>
        <a:graphic>
          <a:graphicData uri="http://schemas.openxmlformats.org/drawingml/2006/table">
            <a:tbl>
              <a:tblPr firstRow="1" firstCol="1" bandRow="1">
                <a:tableStyleId>{5C22544A-7EE6-4342-B048-85BDC9FD1C3A}</a:tableStyleId>
              </a:tblPr>
              <a:tblGrid>
                <a:gridCol w="1560927">
                  <a:extLst>
                    <a:ext uri="{9D8B030D-6E8A-4147-A177-3AD203B41FA5}">
                      <a16:colId xmlns:a16="http://schemas.microsoft.com/office/drawing/2014/main" val="3165954259"/>
                    </a:ext>
                  </a:extLst>
                </a:gridCol>
                <a:gridCol w="3357349">
                  <a:extLst>
                    <a:ext uri="{9D8B030D-6E8A-4147-A177-3AD203B41FA5}">
                      <a16:colId xmlns:a16="http://schemas.microsoft.com/office/drawing/2014/main" val="1032688807"/>
                    </a:ext>
                  </a:extLst>
                </a:gridCol>
                <a:gridCol w="6400801">
                  <a:extLst>
                    <a:ext uri="{9D8B030D-6E8A-4147-A177-3AD203B41FA5}">
                      <a16:colId xmlns:a16="http://schemas.microsoft.com/office/drawing/2014/main" val="3274563346"/>
                    </a:ext>
                  </a:extLst>
                </a:gridCol>
              </a:tblGrid>
              <a:tr h="494483">
                <a:tc>
                  <a:txBody>
                    <a:bodyPr/>
                    <a:lstStyle/>
                    <a:p>
                      <a:pPr algn="ctr">
                        <a:lnSpc>
                          <a:spcPct val="120000"/>
                        </a:lnSpc>
                        <a:spcBef>
                          <a:spcPts val="600"/>
                        </a:spcBef>
                        <a:spcAft>
                          <a:spcPts val="600"/>
                        </a:spcAft>
                      </a:pPr>
                      <a:r>
                        <a:rPr lang="en-US" sz="1800" kern="100">
                          <a:effectLst/>
                        </a:rPr>
                        <a:t>Age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ctr">
                        <a:lnSpc>
                          <a:spcPct val="120000"/>
                        </a:lnSpc>
                        <a:spcBef>
                          <a:spcPts val="600"/>
                        </a:spcBef>
                        <a:spcAft>
                          <a:spcPts val="600"/>
                        </a:spcAft>
                      </a:pPr>
                      <a:r>
                        <a:rPr lang="en-US" sz="1800" kern="100">
                          <a:effectLst/>
                        </a:rPr>
                        <a:t>Syntactic complexity</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spcAft>
                          <a:spcPts val="600"/>
                        </a:spcAft>
                      </a:pPr>
                      <a:r>
                        <a:rPr lang="en-US" sz="1800" kern="100">
                          <a:effectLst/>
                        </a:rPr>
                        <a:t>Description</a:t>
                      </a:r>
                    </a:p>
                  </a:txBody>
                  <a:tcPr marL="38796" marR="38796" marT="0" marB="0"/>
                </a:tc>
                <a:extLst>
                  <a:ext uri="{0D108BD9-81ED-4DB2-BD59-A6C34878D82A}">
                    <a16:rowId xmlns:a16="http://schemas.microsoft.com/office/drawing/2014/main" val="2428356607"/>
                  </a:ext>
                </a:extLst>
              </a:tr>
              <a:tr h="777923">
                <a:tc>
                  <a:txBody>
                    <a:bodyPr/>
                    <a:lstStyle/>
                    <a:p>
                      <a:pPr algn="ctr">
                        <a:lnSpc>
                          <a:spcPct val="120000"/>
                        </a:lnSpc>
                        <a:spcBef>
                          <a:spcPts val="600"/>
                        </a:spcBef>
                      </a:pPr>
                      <a:r>
                        <a:rPr lang="en-US" sz="1800" kern="100">
                          <a:effectLst/>
                        </a:rPr>
                        <a:t>3 yrs to 3;6yrs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Sentences with 4 or more elements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Increasing mastery of inflectional morphology</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1795135115"/>
                  </a:ext>
                </a:extLst>
              </a:tr>
              <a:tr h="873456">
                <a:tc>
                  <a:txBody>
                    <a:bodyPr/>
                    <a:lstStyle/>
                    <a:p>
                      <a:pPr algn="ctr">
                        <a:lnSpc>
                          <a:spcPct val="120000"/>
                        </a:lnSpc>
                        <a:spcBef>
                          <a:spcPts val="600"/>
                        </a:spcBef>
                      </a:pPr>
                      <a:r>
                        <a:rPr lang="en-US" sz="1800" kern="100">
                          <a:effectLst/>
                        </a:rPr>
                        <a:t>3;6yrs to 4yrs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Sentences with several clauses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Combination of several propositions to express complex meanings (coordination, subordination, etc.)</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671099283"/>
                  </a:ext>
                </a:extLst>
              </a:tr>
              <a:tr h="1345915">
                <a:tc>
                  <a:txBody>
                    <a:bodyPr/>
                    <a:lstStyle/>
                    <a:p>
                      <a:pPr algn="ctr">
                        <a:lnSpc>
                          <a:spcPct val="120000"/>
                        </a:lnSpc>
                        <a:spcBef>
                          <a:spcPts val="600"/>
                        </a:spcBef>
                      </a:pPr>
                      <a:r>
                        <a:rPr lang="en-US" sz="1800" kern="100">
                          <a:effectLst/>
                        </a:rPr>
                        <a:t>4-5yrs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Complex syntax</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The essentials of grammar have been acquired</a:t>
                      </a:r>
                      <a:endParaRPr lang="fr-BE" sz="1800" kern="100">
                        <a:effectLst/>
                      </a:endParaRPr>
                    </a:p>
                    <a:p>
                      <a:pPr algn="l">
                        <a:lnSpc>
                          <a:spcPct val="120000"/>
                        </a:lnSpc>
                        <a:spcBef>
                          <a:spcPts val="600"/>
                        </a:spcBef>
                      </a:pPr>
                      <a:r>
                        <a:rPr lang="en-US" sz="1800" kern="100">
                          <a:effectLst/>
                        </a:rPr>
                        <a:t>Development of the pronominal system, quantifiers and modal verbs</a:t>
                      </a:r>
                      <a:endParaRPr lang="fr-BE" sz="1800" kern="100">
                        <a:effectLst/>
                      </a:endParaRPr>
                    </a:p>
                    <a:p>
                      <a:pPr algn="l">
                        <a:lnSpc>
                          <a:spcPct val="120000"/>
                        </a:lnSpc>
                        <a:spcBef>
                          <a:spcPts val="600"/>
                        </a:spcBef>
                      </a:pPr>
                      <a:r>
                        <a:rPr lang="en-US" sz="1800" kern="100">
                          <a:effectLst/>
                        </a:rPr>
                        <a:t>Errors may still be made with irregular forms of verbs or plurals, the use of certain determiners, etc.</a:t>
                      </a:r>
                    </a:p>
                  </a:txBody>
                  <a:tcPr marL="38796" marR="38796" marT="0" marB="0"/>
                </a:tc>
                <a:extLst>
                  <a:ext uri="{0D108BD9-81ED-4DB2-BD59-A6C34878D82A}">
                    <a16:rowId xmlns:a16="http://schemas.microsoft.com/office/drawing/2014/main" val="1522691877"/>
                  </a:ext>
                </a:extLst>
              </a:tr>
              <a:tr h="807127">
                <a:tc>
                  <a:txBody>
                    <a:bodyPr/>
                    <a:lstStyle/>
                    <a:p>
                      <a:pPr algn="ctr">
                        <a:lnSpc>
                          <a:spcPct val="120000"/>
                        </a:lnSpc>
                        <a:spcBef>
                          <a:spcPts val="600"/>
                        </a:spcBef>
                      </a:pPr>
                      <a:r>
                        <a:rPr lang="en-US" sz="1800" kern="100">
                          <a:effectLst/>
                        </a:rPr>
                        <a:t>5 yrs-adolescence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a:effectLst/>
                        </a:rPr>
                        <a:t>Structuring discourse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a:effectLst/>
                        </a:rPr>
                        <a:t>Use of connectors, complex structures, control of intonation</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769327995"/>
                  </a:ext>
                </a:extLst>
              </a:tr>
            </a:tbl>
          </a:graphicData>
        </a:graphic>
      </p:graphicFrame>
    </p:spTree>
    <p:extLst>
      <p:ext uri="{BB962C8B-B14F-4D97-AF65-F5344CB8AC3E}">
        <p14:creationId xmlns:p14="http://schemas.microsoft.com/office/powerpoint/2010/main" val="2397016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What’s the situation in IDD ? </a:t>
            </a:r>
          </a:p>
        </p:txBody>
      </p:sp>
      <p:graphicFrame>
        <p:nvGraphicFramePr>
          <p:cNvPr id="6" name="Diagramme 5">
            <a:extLst>
              <a:ext uri="{FF2B5EF4-FFF2-40B4-BE49-F238E27FC236}">
                <a16:creationId xmlns:a16="http://schemas.microsoft.com/office/drawing/2014/main" id="{94C5F30B-6376-6655-3308-752E857DA6BC}"/>
              </a:ext>
            </a:extLst>
          </p:cNvPr>
          <p:cNvGraphicFramePr/>
          <p:nvPr>
            <p:extLst>
              <p:ext uri="{D42A27DB-BD31-4B8C-83A1-F6EECF244321}">
                <p14:modId xmlns:p14="http://schemas.microsoft.com/office/powerpoint/2010/main" val="2663428958"/>
              </p:ext>
            </p:extLst>
          </p:nvPr>
        </p:nvGraphicFramePr>
        <p:xfrm>
          <a:off x="545909" y="1530742"/>
          <a:ext cx="11273051" cy="47142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1135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Main production features</a:t>
            </a:r>
          </a:p>
        </p:txBody>
      </p:sp>
      <p:graphicFrame>
        <p:nvGraphicFramePr>
          <p:cNvPr id="4" name="Diagramme 3">
            <a:extLst>
              <a:ext uri="{FF2B5EF4-FFF2-40B4-BE49-F238E27FC236}">
                <a16:creationId xmlns:a16="http://schemas.microsoft.com/office/drawing/2014/main" id="{8E9B5879-8ACE-3CDC-9E3B-838CCFA382CA}"/>
              </a:ext>
            </a:extLst>
          </p:cNvPr>
          <p:cNvGraphicFramePr/>
          <p:nvPr>
            <p:extLst>
              <p:ext uri="{D42A27DB-BD31-4B8C-83A1-F6EECF244321}">
                <p14:modId xmlns:p14="http://schemas.microsoft.com/office/powerpoint/2010/main" val="3884389214"/>
              </p:ext>
            </p:extLst>
          </p:nvPr>
        </p:nvGraphicFramePr>
        <p:xfrm>
          <a:off x="0" y="1454391"/>
          <a:ext cx="11919256" cy="470150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99114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Main comprehension features</a:t>
            </a:r>
          </a:p>
        </p:txBody>
      </p:sp>
      <p:graphicFrame>
        <p:nvGraphicFramePr>
          <p:cNvPr id="2" name="Graphique 1">
            <a:extLst>
              <a:ext uri="{FF2B5EF4-FFF2-40B4-BE49-F238E27FC236}">
                <a16:creationId xmlns:a16="http://schemas.microsoft.com/office/drawing/2014/main" id="{A5DC57BE-09BA-C064-F409-2CB9C1F4753D}"/>
              </a:ext>
            </a:extLst>
          </p:cNvPr>
          <p:cNvGraphicFramePr/>
          <p:nvPr>
            <p:extLst>
              <p:ext uri="{D42A27DB-BD31-4B8C-83A1-F6EECF244321}">
                <p14:modId xmlns:p14="http://schemas.microsoft.com/office/powerpoint/2010/main" val="1750896026"/>
              </p:ext>
            </p:extLst>
          </p:nvPr>
        </p:nvGraphicFramePr>
        <p:xfrm>
          <a:off x="873457" y="1454390"/>
          <a:ext cx="10699844" cy="4834624"/>
        </p:xfrm>
        <a:graphic>
          <a:graphicData uri="http://schemas.openxmlformats.org/drawingml/2006/chart">
            <c:chart xmlns:c="http://schemas.openxmlformats.org/drawingml/2006/chart" xmlns:r="http://schemas.openxmlformats.org/officeDocument/2006/relationships" r:id="rId5"/>
          </a:graphicData>
        </a:graphic>
      </p:graphicFrame>
      <p:sp>
        <p:nvSpPr>
          <p:cNvPr id="5" name="ZoneTexte 4">
            <a:extLst>
              <a:ext uri="{FF2B5EF4-FFF2-40B4-BE49-F238E27FC236}">
                <a16:creationId xmlns:a16="http://schemas.microsoft.com/office/drawing/2014/main" id="{835B32E2-4ED0-DD49-EEC8-134575B69152}"/>
              </a:ext>
            </a:extLst>
          </p:cNvPr>
          <p:cNvSpPr txBox="1"/>
          <p:nvPr/>
        </p:nvSpPr>
        <p:spPr>
          <a:xfrm>
            <a:off x="614149" y="6100549"/>
            <a:ext cx="2630848" cy="307777"/>
          </a:xfrm>
          <a:prstGeom prst="rect">
            <a:avLst/>
          </a:prstGeom>
          <a:noFill/>
        </p:spPr>
        <p:txBody>
          <a:bodyPr wrap="none" rtlCol="0">
            <a:spAutoFit/>
          </a:bodyPr>
          <a:lstStyle/>
          <a:p>
            <a:r>
              <a:rPr lang="fr-FR" err="1"/>
              <a:t>Adapted</a:t>
            </a:r>
            <a:r>
              <a:rPr lang="fr-FR"/>
              <a:t> </a:t>
            </a:r>
            <a:r>
              <a:rPr lang="fr-FR" err="1"/>
              <a:t>from</a:t>
            </a:r>
            <a:r>
              <a:rPr lang="fr-FR"/>
              <a:t> Comblain (1996)</a:t>
            </a:r>
          </a:p>
        </p:txBody>
      </p:sp>
    </p:spTree>
    <p:extLst>
      <p:ext uri="{BB962C8B-B14F-4D97-AF65-F5344CB8AC3E}">
        <p14:creationId xmlns:p14="http://schemas.microsoft.com/office/powerpoint/2010/main" val="113022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n-US" sz="2800" b="1">
                <a:solidFill>
                  <a:schemeClr val="accent1"/>
                </a:solidFill>
              </a:rPr>
              <a:t>Bibliography</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ZoneTexte 2">
            <a:extLst>
              <a:ext uri="{FF2B5EF4-FFF2-40B4-BE49-F238E27FC236}">
                <a16:creationId xmlns:a16="http://schemas.microsoft.com/office/drawing/2014/main" id="{71D0227C-D4E5-B0A9-C2FA-880CC33B546D}"/>
              </a:ext>
            </a:extLst>
          </p:cNvPr>
          <p:cNvSpPr txBox="1"/>
          <p:nvPr/>
        </p:nvSpPr>
        <p:spPr>
          <a:xfrm>
            <a:off x="698310" y="1657698"/>
            <a:ext cx="10795379" cy="4226606"/>
          </a:xfrm>
          <a:prstGeom prst="rect">
            <a:avLst/>
          </a:prstGeom>
          <a:noFill/>
        </p:spPr>
        <p:txBody>
          <a:bodyPr wrap="square">
            <a:spAutoFit/>
          </a:bodyPr>
          <a:lstStyle/>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Ball, M. J., Crystal, D., &amp; Fletcher, P. (2012). </a:t>
            </a:r>
            <a:r>
              <a:rPr lang="en-US" sz="1400" i="1" kern="100">
                <a:effectLst/>
                <a:latin typeface="+mn-lt"/>
                <a:ea typeface="Calibri" panose="020F0502020204030204" pitchFamily="34" charset="0"/>
                <a:cs typeface="Calibri" panose="020F0502020204030204" pitchFamily="34" charset="0"/>
              </a:rPr>
              <a:t>Assessing Grammar : The Languages of LARSP</a:t>
            </a:r>
            <a:r>
              <a:rPr lang="en-US" sz="1400" kern="100">
                <a:effectLst/>
                <a:latin typeface="+mn-lt"/>
                <a:ea typeface="Calibri" panose="020F0502020204030204" pitchFamily="34" charset="0"/>
                <a:cs typeface="Calibri" panose="020F0502020204030204" pitchFamily="34" charset="0"/>
              </a:rPr>
              <a:t>. Multilingual Matters.</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Brown, R. (1973). Development of the first language in the human species. </a:t>
            </a:r>
            <a:r>
              <a:rPr lang="en-US" sz="1400" i="1" kern="100">
                <a:effectLst/>
                <a:latin typeface="+mn-lt"/>
                <a:ea typeface="Calibri" panose="020F0502020204030204" pitchFamily="34" charset="0"/>
                <a:cs typeface="Calibri" panose="020F0502020204030204" pitchFamily="34" charset="0"/>
              </a:rPr>
              <a:t>American Psychologist</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28</a:t>
            </a:r>
            <a:r>
              <a:rPr lang="en-US" sz="1400" kern="100">
                <a:effectLst/>
                <a:latin typeface="+mn-lt"/>
                <a:ea typeface="Calibri" panose="020F0502020204030204" pitchFamily="34" charset="0"/>
                <a:cs typeface="Calibri" panose="020F0502020204030204" pitchFamily="34" charset="0"/>
              </a:rPr>
              <a:t>(2), 97‑106.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/10.1037/h0034209</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Chapman, R. S., Hesketh, L. J., &amp; Kistler, D. J. (2002). Predicting Longitudinal Change in Language Production and Comprehension in Individuals With Down Syndrome. </a:t>
            </a:r>
            <a:r>
              <a:rPr lang="en-US" sz="1400" i="1" kern="100">
                <a:effectLst/>
                <a:latin typeface="+mn-lt"/>
                <a:ea typeface="Calibri" panose="020F0502020204030204" pitchFamily="34" charset="0"/>
                <a:cs typeface="Calibri" panose="020F0502020204030204" pitchFamily="34" charset="0"/>
              </a:rPr>
              <a:t>Journal of Speech, Language, and Hearing Research</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45</a:t>
            </a:r>
            <a:r>
              <a:rPr lang="en-US" sz="1400" kern="100">
                <a:effectLst/>
                <a:latin typeface="+mn-lt"/>
                <a:ea typeface="Calibri" panose="020F0502020204030204" pitchFamily="34" charset="0"/>
                <a:cs typeface="Calibri" panose="020F0502020204030204" pitchFamily="34" charset="0"/>
              </a:rPr>
              <a:t>(5), 902‑915.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/10.1044/1092-4388(2002/073)</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(1996). </a:t>
            </a:r>
            <a:r>
              <a:rPr lang="fr-BE" sz="1400" i="1" kern="100">
                <a:effectLst/>
                <a:latin typeface="+mn-lt"/>
                <a:ea typeface="Calibri" panose="020F0502020204030204" pitchFamily="34" charset="0"/>
                <a:cs typeface="Calibri" panose="020F0502020204030204" pitchFamily="34" charset="0"/>
              </a:rPr>
              <a:t>Mémoire de travail et langage dans le syndrome de Down</a:t>
            </a:r>
            <a:r>
              <a:rPr lang="fr-BE" sz="1400" kern="100">
                <a:effectLst/>
                <a:latin typeface="+mn-lt"/>
                <a:ea typeface="Calibri" panose="020F0502020204030204" pitchFamily="34" charset="0"/>
                <a:cs typeface="Calibri" panose="020F0502020204030204" pitchFamily="34" charset="0"/>
              </a:rPr>
              <a:t> [PhD </a:t>
            </a:r>
            <a:r>
              <a:rPr lang="fr-BE" sz="1400" kern="100" err="1">
                <a:effectLst/>
                <a:latin typeface="+mn-lt"/>
                <a:ea typeface="Calibri" panose="020F0502020204030204" pitchFamily="34" charset="0"/>
                <a:cs typeface="Calibri" panose="020F0502020204030204" pitchFamily="34" charset="0"/>
              </a:rPr>
              <a:t>Thesis</a:t>
            </a:r>
            <a:r>
              <a:rPr lang="fr-BE" sz="1400" kern="100">
                <a:effectLst/>
                <a:latin typeface="+mn-lt"/>
                <a:ea typeface="Calibri" panose="020F0502020204030204" pitchFamily="34" charset="0"/>
                <a:cs typeface="Calibri" panose="020F0502020204030204" pitchFamily="34" charset="0"/>
              </a:rPr>
              <a:t>]. Université de Liège.</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&amp; </a:t>
            </a:r>
            <a:r>
              <a:rPr lang="fr-BE" sz="1400" kern="100" err="1">
                <a:effectLst/>
                <a:latin typeface="+mn-lt"/>
                <a:ea typeface="Calibri" panose="020F0502020204030204" pitchFamily="34" charset="0"/>
                <a:cs typeface="Calibri" panose="020F0502020204030204" pitchFamily="34" charset="0"/>
              </a:rPr>
              <a:t>Piérart</a:t>
            </a:r>
            <a:r>
              <a:rPr lang="fr-BE" sz="1400" kern="100">
                <a:effectLst/>
                <a:latin typeface="+mn-lt"/>
                <a:ea typeface="Calibri" panose="020F0502020204030204" pitchFamily="34" charset="0"/>
                <a:cs typeface="Calibri" panose="020F0502020204030204" pitchFamily="34" charset="0"/>
              </a:rPr>
              <a:t>, B. (1998). </a:t>
            </a:r>
            <a:r>
              <a:rPr lang="fr-BE" sz="1400" i="1" kern="100">
                <a:effectLst/>
                <a:latin typeface="+mn-lt"/>
                <a:ea typeface="Calibri" panose="020F0502020204030204" pitchFamily="34" charset="0"/>
                <a:cs typeface="Calibri" panose="020F0502020204030204" pitchFamily="34" charset="0"/>
              </a:rPr>
              <a:t>Syntaxe et </a:t>
            </a:r>
            <a:r>
              <a:rPr lang="fr-BE" sz="1400" i="1" kern="100" err="1">
                <a:effectLst/>
                <a:latin typeface="+mn-lt"/>
                <a:ea typeface="Calibri" panose="020F0502020204030204" pitchFamily="34" charset="0"/>
                <a:cs typeface="Calibri" panose="020F0502020204030204" pitchFamily="34" charset="0"/>
              </a:rPr>
              <a:t>métasyntaxe</a:t>
            </a:r>
            <a:r>
              <a:rPr lang="fr-BE" sz="1400" i="1" kern="100">
                <a:effectLst/>
                <a:latin typeface="+mn-lt"/>
                <a:ea typeface="Calibri" panose="020F0502020204030204" pitchFamily="34" charset="0"/>
                <a:cs typeface="Calibri" panose="020F0502020204030204" pitchFamily="34" charset="0"/>
              </a:rPr>
              <a:t> dans le syndrome de l’X-fragile et le syndrome de Down</a:t>
            </a:r>
            <a:r>
              <a:rPr lang="fr-BE"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&amp; Thibaut, J.-P. (2009). Approche neuropsychologique du syndrome de Down. </a:t>
            </a:r>
            <a:r>
              <a:rPr lang="fr-BE" sz="1400" i="1" kern="100">
                <a:effectLst/>
                <a:latin typeface="+mn-lt"/>
                <a:ea typeface="Calibri" panose="020F0502020204030204" pitchFamily="34" charset="0"/>
                <a:cs typeface="Calibri" panose="020F0502020204030204" pitchFamily="34" charset="0"/>
              </a:rPr>
              <a:t>Manuel de Neuropsychologie du développement</a:t>
            </a:r>
            <a:r>
              <a:rPr lang="fr-BE" sz="1400" kern="100">
                <a:effectLst/>
                <a:latin typeface="+mn-lt"/>
                <a:ea typeface="Calibri" panose="020F0502020204030204" pitchFamily="34" charset="0"/>
                <a:cs typeface="Calibri" panose="020F0502020204030204" pitchFamily="34" charset="0"/>
              </a:rPr>
              <a:t>, 491</a:t>
            </a:r>
            <a:r>
              <a:rPr lang="fr-BE" sz="1400" kern="100">
                <a:effectLst/>
                <a:latin typeface="+mn-lt"/>
                <a:ea typeface="Calibri" panose="020F0502020204030204" pitchFamily="34" charset="0"/>
                <a:cs typeface="Cambria Math" panose="02040503050406030204" pitchFamily="18" charset="0"/>
              </a:rPr>
              <a:t>‑</a:t>
            </a:r>
            <a:r>
              <a:rPr lang="fr-BE" sz="1400" kern="100">
                <a:effectLst/>
                <a:latin typeface="+mn-lt"/>
                <a:ea typeface="Calibri" panose="020F0502020204030204" pitchFamily="34" charset="0"/>
                <a:cs typeface="Calibri" panose="020F0502020204030204" pitchFamily="34" charset="0"/>
              </a:rPr>
              <a:t>522.</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&amp; Thibaut, J.-P. (2020). Le syndrome de Down. In </a:t>
            </a:r>
            <a:r>
              <a:rPr lang="fr-BE" sz="1400" i="1" kern="100">
                <a:effectLst/>
                <a:latin typeface="+mn-lt"/>
                <a:ea typeface="Calibri" panose="020F0502020204030204" pitchFamily="34" charset="0"/>
                <a:cs typeface="Calibri" panose="020F0502020204030204" pitchFamily="34" charset="0"/>
              </a:rPr>
              <a:t>Traité de Neuropsychologie de l’enfant</a:t>
            </a:r>
            <a:r>
              <a:rPr lang="fr-BE" sz="1400" kern="100">
                <a:effectLst/>
                <a:latin typeface="+mn-lt"/>
                <a:ea typeface="Calibri" panose="020F0502020204030204" pitchFamily="34" charset="0"/>
                <a:cs typeface="Calibri" panose="020F0502020204030204" pitchFamily="34" charset="0"/>
              </a:rPr>
              <a:t> (p. 378</a:t>
            </a:r>
            <a:r>
              <a:rPr lang="fr-BE" sz="1400" kern="100">
                <a:effectLst/>
                <a:latin typeface="+mn-lt"/>
                <a:ea typeface="Calibri" panose="020F0502020204030204" pitchFamily="34" charset="0"/>
                <a:cs typeface="Cambria Math" panose="02040503050406030204" pitchFamily="18" charset="0"/>
              </a:rPr>
              <a:t>‑</a:t>
            </a:r>
            <a:r>
              <a:rPr lang="fr-BE" sz="1400" kern="100">
                <a:effectLst/>
                <a:latin typeface="+mn-lt"/>
                <a:ea typeface="Calibri" panose="020F0502020204030204" pitchFamily="34" charset="0"/>
                <a:cs typeface="Calibri" panose="020F0502020204030204" pitchFamily="34" charset="0"/>
              </a:rPr>
              <a:t>400). </a:t>
            </a:r>
            <a:r>
              <a:rPr lang="en-US" sz="1400" kern="100">
                <a:effectLst/>
                <a:latin typeface="+mn-lt"/>
                <a:ea typeface="Calibri" panose="020F0502020204030204" pitchFamily="34" charset="0"/>
                <a:cs typeface="Calibri" panose="020F0502020204030204" pitchFamily="34" charset="0"/>
              </a:rPr>
              <a:t>De </a:t>
            </a:r>
            <a:r>
              <a:rPr lang="en-US" sz="1400" kern="100" err="1">
                <a:effectLst/>
                <a:latin typeface="+mn-lt"/>
                <a:ea typeface="Calibri" panose="020F0502020204030204" pitchFamily="34" charset="0"/>
                <a:cs typeface="Calibri" panose="020F0502020204030204" pitchFamily="34" charset="0"/>
              </a:rPr>
              <a:t>Boeck</a:t>
            </a:r>
            <a:r>
              <a:rPr lang="en-U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Martin, G. E., </a:t>
            </a:r>
            <a:r>
              <a:rPr lang="en-US" sz="1400" kern="100" err="1">
                <a:effectLst/>
                <a:latin typeface="+mn-lt"/>
                <a:ea typeface="Calibri" panose="020F0502020204030204" pitchFamily="34" charset="0"/>
                <a:cs typeface="Calibri" panose="020F0502020204030204" pitchFamily="34" charset="0"/>
              </a:rPr>
              <a:t>Losh</a:t>
            </a:r>
            <a:r>
              <a:rPr lang="en-US" sz="1400" kern="100">
                <a:effectLst/>
                <a:latin typeface="+mn-lt"/>
                <a:ea typeface="Calibri" panose="020F0502020204030204" pitchFamily="34" charset="0"/>
                <a:cs typeface="Calibri" panose="020F0502020204030204" pitchFamily="34" charset="0"/>
              </a:rPr>
              <a:t>, M., </a:t>
            </a:r>
            <a:r>
              <a:rPr lang="en-US" sz="1400" kern="100" err="1">
                <a:effectLst/>
                <a:latin typeface="+mn-lt"/>
                <a:ea typeface="Calibri" panose="020F0502020204030204" pitchFamily="34" charset="0"/>
                <a:cs typeface="Calibri" panose="020F0502020204030204" pitchFamily="34" charset="0"/>
              </a:rPr>
              <a:t>Estigarribia</a:t>
            </a:r>
            <a:r>
              <a:rPr lang="en-US" sz="1400" kern="100">
                <a:effectLst/>
                <a:latin typeface="+mn-lt"/>
                <a:ea typeface="Calibri" panose="020F0502020204030204" pitchFamily="34" charset="0"/>
                <a:cs typeface="Calibri" panose="020F0502020204030204" pitchFamily="34" charset="0"/>
              </a:rPr>
              <a:t>, B., Sideris, J., &amp; Roberts, J. (2013). Longitudinal profiles of expressive vocabulary, syntax and pragmatic language in boys with fragile X syndrome or Down syndrome. </a:t>
            </a:r>
            <a:r>
              <a:rPr lang="en-US" sz="1400" i="1" kern="100">
                <a:effectLst/>
                <a:latin typeface="+mn-lt"/>
                <a:ea typeface="Calibri" panose="020F0502020204030204" pitchFamily="34" charset="0"/>
                <a:cs typeface="Calibri" panose="020F0502020204030204" pitchFamily="34" charset="0"/>
              </a:rPr>
              <a:t>International Journal of Language &amp; Communication Disorders</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48</a:t>
            </a:r>
            <a:r>
              <a:rPr lang="en-US" sz="1400" kern="100">
                <a:effectLst/>
                <a:latin typeface="+mn-lt"/>
                <a:ea typeface="Calibri" panose="020F0502020204030204" pitchFamily="34" charset="0"/>
                <a:cs typeface="Calibri" panose="020F0502020204030204" pitchFamily="34" charset="0"/>
              </a:rPr>
              <a:t>(4), 432</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443.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/10.1111/1460-6984.12019</a:t>
            </a:r>
            <a:endParaRPr lang="fr-BE" sz="1400" kern="1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A157D3C-D3D9-4CA3-AC69-172889BC2147}">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2062</Words>
  <Application>Microsoft Office PowerPoint</Application>
  <PresentationFormat>Grand écran</PresentationFormat>
  <Paragraphs>161</Paragraphs>
  <Slides>10</Slides>
  <Notes>10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10</vt:i4>
      </vt:variant>
    </vt:vector>
  </HeadingPairs>
  <TitlesOfParts>
    <vt:vector size="13"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12</cp:revision>
  <dcterms:created xsi:type="dcterms:W3CDTF">2023-11-23T08:37:25Z</dcterms:created>
  <dcterms:modified xsi:type="dcterms:W3CDTF">2024-11-28T10:21:03Z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