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95" r:id="rId6"/>
    <p:sldId id="310" r:id="rId7"/>
    <p:sldId id="308" r:id="rId8"/>
    <p:sldId id="305" r:id="rId9"/>
    <p:sldId id="306" r:id="rId10"/>
    <p:sldId id="307" r:id="rId11"/>
    <p:sldId id="309" r:id="rId12"/>
    <p:sldId id="304"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305"/>
            <p14:sldId id="306"/>
            <p14:sldId id="307"/>
            <p14:sldId id="309"/>
            <p14:sldId id="304"/>
          </p14:sldIdLst>
        </p14:section>
      </p14:sectionLst>
    </p:ex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FD7A1D-E576-4132-AE8B-6CE8D1073A55}" v="2" dt="2024-12-13T13:58:5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113" autoAdjust="0"/>
  </p:normalViewPr>
  <p:slideViewPr>
    <p:cSldViewPr snapToGrid="0">
      <p:cViewPr varScale="1">
        <p:scale>
          <a:sx n="44" d="100"/>
          <a:sy n="44" d="100"/>
        </p:scale>
        <p:origin x="15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IS DELAPLACE" userId="073a64d4-92e5-40e9-b2d6-be1ce8effc52" providerId="ADAL" clId="{3CFD7A1D-E576-4132-AE8B-6CE8D1073A55}"/>
    <pc:docChg chg="addSld delSld modSld">
      <pc:chgData name="FRANCOIS DELAPLACE" userId="073a64d4-92e5-40e9-b2d6-be1ce8effc52" providerId="ADAL" clId="{3CFD7A1D-E576-4132-AE8B-6CE8D1073A55}" dt="2024-12-13T13:58:50.997" v="1"/>
      <pc:docMkLst>
        <pc:docMk/>
      </pc:docMkLst>
      <pc:sldChg chg="add del">
        <pc:chgData name="FRANCOIS DELAPLACE" userId="073a64d4-92e5-40e9-b2d6-be1ce8effc52" providerId="ADAL" clId="{3CFD7A1D-E576-4132-AE8B-6CE8D1073A55}" dt="2024-12-13T13:58:50.997" v="1"/>
        <pc:sldMkLst>
          <pc:docMk/>
          <pc:sldMk cId="936631966" sldId="311"/>
        </pc:sldMkLst>
      </pc:sldChg>
    </pc:docChg>
  </pc:docChgLst>
  <pc:docChgLst>
    <pc:chgData name="Comblain Annick" userId="0ff4da1e-1371-4eaf-8c34-52bef2e4889c" providerId="ADAL" clId="{2A996FB3-1564-1141-8BF7-C60DE2021B5F}"/>
    <pc:docChg chg="custSel modSld">
      <pc:chgData name="Comblain Annick" userId="0ff4da1e-1371-4eaf-8c34-52bef2e4889c" providerId="ADAL" clId="{2A996FB3-1564-1141-8BF7-C60DE2021B5F}" dt="2024-07-22T07:32:11.398" v="11"/>
      <pc:docMkLst>
        <pc:docMk/>
      </pc:docMkLst>
      <pc:sldChg chg="addSp delSp modSp mod">
        <pc:chgData name="Comblain Annick" userId="0ff4da1e-1371-4eaf-8c34-52bef2e4889c" providerId="ADAL" clId="{2A996FB3-1564-1141-8BF7-C60DE2021B5F}" dt="2024-07-22T07:32:11.398" v="11"/>
        <pc:sldMkLst>
          <pc:docMk/>
          <pc:sldMk cId="4137831345" sldId="295"/>
        </pc:sldMkLst>
        <pc:spChg chg="add mod">
          <ac:chgData name="Comblain Annick" userId="0ff4da1e-1371-4eaf-8c34-52bef2e4889c" providerId="ADAL" clId="{2A996FB3-1564-1141-8BF7-C60DE2021B5F}" dt="2024-07-22T07:32:11.398" v="11"/>
          <ac:spMkLst>
            <pc:docMk/>
            <pc:sldMk cId="4137831345" sldId="295"/>
            <ac:spMk id="4" creationId="{452305F4-5F03-38E3-4B0F-7AAE9CC6C6F3}"/>
          </ac:spMkLst>
        </pc:spChg>
        <pc:spChg chg="mod">
          <ac:chgData name="Comblain Annick" userId="0ff4da1e-1371-4eaf-8c34-52bef2e4889c" providerId="ADAL" clId="{2A996FB3-1564-1141-8BF7-C60DE2021B5F}" dt="2024-07-22T07:32:08.201" v="10" actId="20577"/>
          <ac:spMkLst>
            <pc:docMk/>
            <pc:sldMk cId="4137831345" sldId="295"/>
            <ac:spMk id="12" creationId="{71CF575C-5C6C-97FF-85F9-137A911EA590}"/>
          </ac:spMkLst>
        </pc:spChg>
        <pc:spChg chg="del">
          <ac:chgData name="Comblain Annick" userId="0ff4da1e-1371-4eaf-8c34-52bef2e4889c" providerId="ADAL" clId="{2A996FB3-1564-1141-8BF7-C60DE2021B5F}" dt="2024-07-22T07:32:03.405" v="0" actId="21"/>
          <ac:spMkLst>
            <pc:docMk/>
            <pc:sldMk cId="4137831345" sldId="295"/>
            <ac:spMk id="34" creationId="{107FCF76-6CF7-5B93-32B8-D9F2FF1145A0}"/>
          </ac:spMkLst>
        </pc:spChg>
      </pc:sldChg>
    </pc:docChg>
  </pc:docChgLst>
  <pc:docChgLst>
    <pc:chgData name="miguel" userId="S::miguel_campusarnau.org#ext#@univreimsfr.onmicrosoft.com::ab5a12d6-76db-44b6-aa55-46fc0e013e13" providerId="AD" clId="Web-{2EDE9DD8-010E-3432-AD9D-063E1DB3428F}"/>
    <pc:docChg chg="modSld">
      <pc:chgData name="miguel" userId="S::miguel_campusarnau.org#ext#@univreimsfr.onmicrosoft.com::ab5a12d6-76db-44b6-aa55-46fc0e013e13" providerId="AD" clId="Web-{2EDE9DD8-010E-3432-AD9D-063E1DB3428F}" dt="2024-11-13T10:55:29.570" v="14" actId="1076"/>
      <pc:docMkLst>
        <pc:docMk/>
      </pc:docMkLst>
      <pc:sldChg chg="addSp delSp">
        <pc:chgData name="miguel" userId="S::miguel_campusarnau.org#ext#@univreimsfr.onmicrosoft.com::ab5a12d6-76db-44b6-aa55-46fc0e013e13" providerId="AD" clId="Web-{2EDE9DD8-010E-3432-AD9D-063E1DB3428F}" dt="2024-11-13T09:53:54.997" v="3"/>
        <pc:sldMkLst>
          <pc:docMk/>
          <pc:sldMk cId="0" sldId="256"/>
        </pc:sldMkLst>
        <pc:spChg chg="add del">
          <ac:chgData name="miguel" userId="S::miguel_campusarnau.org#ext#@univreimsfr.onmicrosoft.com::ab5a12d6-76db-44b6-aa55-46fc0e013e13" providerId="AD" clId="Web-{2EDE9DD8-010E-3432-AD9D-063E1DB3428F}" dt="2024-11-13T09:53:52.388" v="2"/>
          <ac:spMkLst>
            <pc:docMk/>
            <pc:sldMk cId="0" sldId="256"/>
            <ac:spMk id="2" creationId="{F7B2BE18-E817-7FB6-04A1-35A486257369}"/>
          </ac:spMkLst>
        </pc:spChg>
        <pc:spChg chg="add del">
          <ac:chgData name="miguel" userId="S::miguel_campusarnau.org#ext#@univreimsfr.onmicrosoft.com::ab5a12d6-76db-44b6-aa55-46fc0e013e13" providerId="AD" clId="Web-{2EDE9DD8-010E-3432-AD9D-063E1DB3428F}" dt="2024-11-13T09:53:54.997" v="3"/>
          <ac:spMkLst>
            <pc:docMk/>
            <pc:sldMk cId="0" sldId="256"/>
            <ac:spMk id="105" creationId="{00000000-0000-0000-0000-000000000000}"/>
          </ac:spMkLst>
        </pc:spChg>
      </pc:sldChg>
      <pc:sldChg chg="delSp modNotes">
        <pc:chgData name="miguel" userId="S::miguel_campusarnau.org#ext#@univreimsfr.onmicrosoft.com::ab5a12d6-76db-44b6-aa55-46fc0e013e13" providerId="AD" clId="Web-{2EDE9DD8-010E-3432-AD9D-063E1DB3428F}" dt="2024-11-13T09:58:24.549" v="6"/>
        <pc:sldMkLst>
          <pc:docMk/>
          <pc:sldMk cId="4137831345" sldId="295"/>
        </pc:sldMkLst>
        <pc:spChg chg="del">
          <ac:chgData name="miguel" userId="S::miguel_campusarnau.org#ext#@univreimsfr.onmicrosoft.com::ab5a12d6-76db-44b6-aa55-46fc0e013e13" providerId="AD" clId="Web-{2EDE9DD8-010E-3432-AD9D-063E1DB3428F}" dt="2024-11-13T09:55:17.077" v="4"/>
          <ac:spMkLst>
            <pc:docMk/>
            <pc:sldMk cId="4137831345" sldId="295"/>
            <ac:spMk id="4" creationId="{452305F4-5F03-38E3-4B0F-7AAE9CC6C6F3}"/>
          </ac:spMkLst>
        </pc:spChg>
      </pc:sldChg>
      <pc:sldChg chg="modSp">
        <pc:chgData name="miguel" userId="S::miguel_campusarnau.org#ext#@univreimsfr.onmicrosoft.com::ab5a12d6-76db-44b6-aa55-46fc0e013e13" providerId="AD" clId="Web-{2EDE9DD8-010E-3432-AD9D-063E1DB3428F}" dt="2024-11-13T10:17:09.640" v="8"/>
        <pc:sldMkLst>
          <pc:docMk/>
          <pc:sldMk cId="483982314" sldId="305"/>
        </pc:sldMkLst>
        <pc:graphicFrameChg chg="mod modGraphic">
          <ac:chgData name="miguel" userId="S::miguel_campusarnau.org#ext#@univreimsfr.onmicrosoft.com::ab5a12d6-76db-44b6-aa55-46fc0e013e13" providerId="AD" clId="Web-{2EDE9DD8-010E-3432-AD9D-063E1DB3428F}" dt="2024-11-13T10:17:09.640" v="8"/>
          <ac:graphicFrameMkLst>
            <pc:docMk/>
            <pc:sldMk cId="483982314" sldId="305"/>
            <ac:graphicFrameMk id="2" creationId="{67D52500-39CB-039F-BD86-28D436021D5F}"/>
          </ac:graphicFrameMkLst>
        </pc:graphicFrameChg>
      </pc:sldChg>
      <pc:sldChg chg="modSp">
        <pc:chgData name="miguel" userId="S::miguel_campusarnau.org#ext#@univreimsfr.onmicrosoft.com::ab5a12d6-76db-44b6-aa55-46fc0e013e13" providerId="AD" clId="Web-{2EDE9DD8-010E-3432-AD9D-063E1DB3428F}" dt="2024-11-13T10:52:16.988" v="13" actId="20577"/>
        <pc:sldMkLst>
          <pc:docMk/>
          <pc:sldMk cId="3376089213" sldId="307"/>
        </pc:sldMkLst>
        <pc:graphicFrameChg chg="modGraphic">
          <ac:chgData name="miguel" userId="S::miguel_campusarnau.org#ext#@univreimsfr.onmicrosoft.com::ab5a12d6-76db-44b6-aa55-46fc0e013e13" providerId="AD" clId="Web-{2EDE9DD8-010E-3432-AD9D-063E1DB3428F}" dt="2024-11-13T10:52:16.988" v="13" actId="20577"/>
          <ac:graphicFrameMkLst>
            <pc:docMk/>
            <pc:sldMk cId="3376089213" sldId="307"/>
            <ac:graphicFrameMk id="2" creationId="{C01DD383-92D5-A630-7E39-5202FBC6ECA7}"/>
          </ac:graphicFrameMkLst>
        </pc:graphicFrameChg>
      </pc:sldChg>
      <pc:sldChg chg="modSp">
        <pc:chgData name="miguel" userId="S::miguel_campusarnau.org#ext#@univreimsfr.onmicrosoft.com::ab5a12d6-76db-44b6-aa55-46fc0e013e13" providerId="AD" clId="Web-{2EDE9DD8-010E-3432-AD9D-063E1DB3428F}" dt="2024-11-13T10:55:29.570" v="14" actId="1076"/>
        <pc:sldMkLst>
          <pc:docMk/>
          <pc:sldMk cId="2068582243" sldId="309"/>
        </pc:sldMkLst>
        <pc:picChg chg="mod">
          <ac:chgData name="miguel" userId="S::miguel_campusarnau.org#ext#@univreimsfr.onmicrosoft.com::ab5a12d6-76db-44b6-aa55-46fc0e013e13" providerId="AD" clId="Web-{2EDE9DD8-010E-3432-AD9D-063E1DB3428F}" dt="2024-11-13T10:55:29.570" v="14" actId="1076"/>
          <ac:picMkLst>
            <pc:docMk/>
            <pc:sldMk cId="2068582243" sldId="309"/>
            <ac:picMk id="8" creationId="{A5307AA4-BB04-9DB9-486E-AC1340768BF3}"/>
          </ac:picMkLst>
        </pc:picChg>
      </pc:sldChg>
    </pc:docChg>
  </pc:docChgLst>
  <pc:docChgLst>
    <pc:chgData name="CHRISTELLE DECLERCQ" userId="6105ae43-a600-46e8-812e-1762419aa502" providerId="ADAL" clId="{5AF321BE-2519-4670-A4BE-247640A14AB9}"/>
    <pc:docChg chg="custSel modSld">
      <pc:chgData name="CHRISTELLE DECLERCQ" userId="6105ae43-a600-46e8-812e-1762419aa502" providerId="ADAL" clId="{5AF321BE-2519-4670-A4BE-247640A14AB9}" dt="2024-11-28T10:20:30.476" v="2"/>
      <pc:docMkLst>
        <pc:docMk/>
      </pc:docMkLst>
      <pc:sldChg chg="addSp delSp modSp mod">
        <pc:chgData name="CHRISTELLE DECLERCQ" userId="6105ae43-a600-46e8-812e-1762419aa502" providerId="ADAL" clId="{5AF321BE-2519-4670-A4BE-247640A14AB9}" dt="2024-11-28T10:20:30.476" v="2"/>
        <pc:sldMkLst>
          <pc:docMk/>
          <pc:sldMk cId="0" sldId="256"/>
        </pc:sldMkLst>
        <pc:spChg chg="add del mod">
          <ac:chgData name="CHRISTELLE DECLERCQ" userId="6105ae43-a600-46e8-812e-1762419aa502" providerId="ADAL" clId="{5AF321BE-2519-4670-A4BE-247640A14AB9}" dt="2024-11-28T10:20:30.063" v="1" actId="478"/>
          <ac:spMkLst>
            <pc:docMk/>
            <pc:sldMk cId="0" sldId="256"/>
            <ac:spMk id="14" creationId="{BE1769C2-D885-4BE6-BDBA-D2B323733F8A}"/>
          </ac:spMkLst>
        </pc:spChg>
        <pc:spChg chg="add mod">
          <ac:chgData name="CHRISTELLE DECLERCQ" userId="6105ae43-a600-46e8-812e-1762419aa502" providerId="ADAL" clId="{5AF321BE-2519-4670-A4BE-247640A14AB9}" dt="2024-11-28T10:20:30.476" v="2"/>
          <ac:spMkLst>
            <pc:docMk/>
            <pc:sldMk cId="0" sldId="256"/>
            <ac:spMk id="15" creationId="{7D01739D-A1E9-4A2C-88EE-D40CFF91E5D6}"/>
          </ac:spMkLst>
        </pc:spChg>
        <pc:picChg chg="add mod">
          <ac:chgData name="CHRISTELLE DECLERCQ" userId="6105ae43-a600-46e8-812e-1762419aa502" providerId="ADAL" clId="{5AF321BE-2519-4670-A4BE-247640A14AB9}" dt="2024-11-25T13:36:56.569" v="0"/>
          <ac:picMkLst>
            <pc:docMk/>
            <pc:sldMk cId="0" sldId="256"/>
            <ac:picMk id="13" creationId="{D6E1CA9A-60B3-4DB1-909B-646D1FEE428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69558-C1B8-0F4F-BA5A-7816AEA51011}" type="doc">
      <dgm:prSet loTypeId="urn:microsoft.com/office/officeart/2009/3/layout/SubStepProcess" loCatId="" qsTypeId="urn:microsoft.com/office/officeart/2005/8/quickstyle/simple2" qsCatId="simple" csTypeId="urn:microsoft.com/office/officeart/2005/8/colors/accent1_1" csCatId="accent1" phldr="1"/>
      <dgm:spPr/>
      <dgm:t>
        <a:bodyPr/>
        <a:lstStyle/>
        <a:p>
          <a:endParaRPr lang="fr-FR"/>
        </a:p>
      </dgm:t>
    </dgm:pt>
    <dgm:pt modelId="{0C0A6B5C-996F-744D-AF1F-1D2F13FDF5F7}">
      <dgm:prSet phldrT="[Texte]" custT="1"/>
      <dgm:spPr/>
      <dgm:t>
        <a:bodyPr/>
        <a:lstStyle/>
        <a:p>
          <a:r>
            <a:rPr lang="fr-FR" sz="2000" err="1"/>
            <a:t>Specific</a:t>
          </a:r>
          <a:r>
            <a:rPr lang="fr-FR" sz="2000"/>
            <a:t> </a:t>
          </a:r>
          <a:r>
            <a:rPr lang="fr-FR" sz="2000" err="1"/>
            <a:t>bicco</a:t>
          </a:r>
          <a:r>
            <a:rPr lang="fr-FR" sz="2000"/>
            <a:t>-facial </a:t>
          </a:r>
          <a:r>
            <a:rPr lang="fr-FR" sz="2000" err="1"/>
            <a:t>hypotony</a:t>
          </a:r>
          <a:endParaRPr lang="fr-FR" sz="2000"/>
        </a:p>
      </dgm:t>
    </dgm:pt>
    <dgm:pt modelId="{FF46EFF2-25F6-9540-A8FE-E0B7B62319E2}" type="parTrans" cxnId="{515CD367-4DB2-824C-87C2-F3FC68D73DBD}">
      <dgm:prSet/>
      <dgm:spPr/>
      <dgm:t>
        <a:bodyPr/>
        <a:lstStyle/>
        <a:p>
          <a:endParaRPr lang="fr-FR" sz="2000"/>
        </a:p>
      </dgm:t>
    </dgm:pt>
    <dgm:pt modelId="{0A0E9E1B-0A42-DB42-8003-47DB133FB13B}" type="sibTrans" cxnId="{515CD367-4DB2-824C-87C2-F3FC68D73DBD}">
      <dgm:prSet/>
      <dgm:spPr/>
      <dgm:t>
        <a:bodyPr/>
        <a:lstStyle/>
        <a:p>
          <a:endParaRPr lang="fr-FR" sz="2000"/>
        </a:p>
      </dgm:t>
    </dgm:pt>
    <dgm:pt modelId="{1A6BFDE4-039C-D24C-9188-1EFEF1B5FD06}">
      <dgm:prSet phldrT="[Texte]" custT="1"/>
      <dgm:spPr/>
      <dgm:t>
        <a:bodyPr/>
        <a:lstStyle/>
        <a:p>
          <a:r>
            <a:rPr lang="fr-FR" sz="2000" err="1"/>
            <a:t>implies</a:t>
          </a:r>
          <a:endParaRPr lang="fr-FR" sz="2000"/>
        </a:p>
      </dgm:t>
    </dgm:pt>
    <dgm:pt modelId="{60473EB7-389D-B546-B914-5574B2FF044E}" type="parTrans" cxnId="{647F6E9C-C79D-004B-9F81-6FA24B02AABE}">
      <dgm:prSet/>
      <dgm:spPr/>
      <dgm:t>
        <a:bodyPr/>
        <a:lstStyle/>
        <a:p>
          <a:endParaRPr lang="fr-FR" sz="2000"/>
        </a:p>
      </dgm:t>
    </dgm:pt>
    <dgm:pt modelId="{AE848DDD-A4D8-C64A-BDC3-B8501460E2ED}" type="sibTrans" cxnId="{647F6E9C-C79D-004B-9F81-6FA24B02AABE}">
      <dgm:prSet/>
      <dgm:spPr/>
      <dgm:t>
        <a:bodyPr/>
        <a:lstStyle/>
        <a:p>
          <a:endParaRPr lang="fr-FR" sz="2000"/>
        </a:p>
      </dgm:t>
    </dgm:pt>
    <dgm:pt modelId="{0E64D88E-C6B7-0B49-8B3A-25C16576E08B}">
      <dgm:prSet phldrT="[Texte]" custT="1"/>
      <dgm:spPr/>
      <dgm:t>
        <a:bodyPr/>
        <a:lstStyle/>
        <a:p>
          <a:r>
            <a:rPr lang="fr-FR" sz="2000" err="1"/>
            <a:t>Chewing</a:t>
          </a:r>
          <a:r>
            <a:rPr lang="fr-FR" sz="2000"/>
            <a:t> </a:t>
          </a:r>
          <a:r>
            <a:rPr lang="fr-FR" sz="2000" err="1"/>
            <a:t>difficulties</a:t>
          </a:r>
          <a:endParaRPr lang="fr-FR" sz="2000"/>
        </a:p>
      </dgm:t>
    </dgm:pt>
    <dgm:pt modelId="{3ED8DEA6-126A-FB43-8895-B828053A52F3}" type="parTrans" cxnId="{600A3AC3-3BEA-5D44-BEF0-4275D8F6D49A}">
      <dgm:prSet/>
      <dgm:spPr/>
      <dgm:t>
        <a:bodyPr/>
        <a:lstStyle/>
        <a:p>
          <a:endParaRPr lang="fr-FR" sz="2000"/>
        </a:p>
      </dgm:t>
    </dgm:pt>
    <dgm:pt modelId="{0796FF45-55A4-C349-9F62-C0D838D354FD}" type="sibTrans" cxnId="{600A3AC3-3BEA-5D44-BEF0-4275D8F6D49A}">
      <dgm:prSet/>
      <dgm:spPr/>
      <dgm:t>
        <a:bodyPr/>
        <a:lstStyle/>
        <a:p>
          <a:endParaRPr lang="fr-FR" sz="2000"/>
        </a:p>
      </dgm:t>
    </dgm:pt>
    <dgm:pt modelId="{5FF17B9F-9950-5144-992E-2AF2D592EA8A}">
      <dgm:prSet phldrT="[Texte]" custT="1"/>
      <dgm:spPr/>
      <dgm:t>
        <a:bodyPr/>
        <a:lstStyle/>
        <a:p>
          <a:r>
            <a:rPr lang="fr-FR" sz="2000" err="1"/>
            <a:t>Difficulty</a:t>
          </a:r>
          <a:r>
            <a:rPr lang="fr-FR" sz="2000"/>
            <a:t> </a:t>
          </a:r>
          <a:r>
            <a:rPr lang="fr-FR" sz="2000" err="1"/>
            <a:t>closing</a:t>
          </a:r>
          <a:r>
            <a:rPr lang="fr-FR" sz="2000"/>
            <a:t> the </a:t>
          </a:r>
          <a:r>
            <a:rPr lang="fr-FR" sz="2000" err="1"/>
            <a:t>lips</a:t>
          </a:r>
          <a:r>
            <a:rPr lang="fr-FR" sz="2000"/>
            <a:t> to </a:t>
          </a:r>
          <a:r>
            <a:rPr lang="fr-FR" sz="2000" err="1"/>
            <a:t>keep</a:t>
          </a:r>
          <a:r>
            <a:rPr lang="fr-FR" sz="2000"/>
            <a:t> </a:t>
          </a:r>
          <a:r>
            <a:rPr lang="fr-FR" sz="2000" err="1"/>
            <a:t>food</a:t>
          </a:r>
          <a:r>
            <a:rPr lang="fr-FR" sz="2000"/>
            <a:t> in the </a:t>
          </a:r>
          <a:r>
            <a:rPr lang="fr-FR" sz="2000" err="1"/>
            <a:t>mouth</a:t>
          </a:r>
          <a:endParaRPr lang="fr-FR" sz="2000"/>
        </a:p>
      </dgm:t>
    </dgm:pt>
    <dgm:pt modelId="{97D1A1B3-9E84-6142-9CE4-9CBE2D4178E8}" type="parTrans" cxnId="{7CC89F15-2350-E042-B69D-C4AA627FF52B}">
      <dgm:prSet/>
      <dgm:spPr/>
      <dgm:t>
        <a:bodyPr/>
        <a:lstStyle/>
        <a:p>
          <a:endParaRPr lang="fr-FR" sz="2000"/>
        </a:p>
      </dgm:t>
    </dgm:pt>
    <dgm:pt modelId="{0730F68E-F9D9-1049-8A9B-696886529F4A}" type="sibTrans" cxnId="{7CC89F15-2350-E042-B69D-C4AA627FF52B}">
      <dgm:prSet/>
      <dgm:spPr/>
      <dgm:t>
        <a:bodyPr/>
        <a:lstStyle/>
        <a:p>
          <a:endParaRPr lang="fr-FR" sz="2000"/>
        </a:p>
      </dgm:t>
    </dgm:pt>
    <dgm:pt modelId="{726751BD-7987-7342-86C0-34DFC73333F1}" type="pres">
      <dgm:prSet presAssocID="{20869558-C1B8-0F4F-BA5A-7816AEA51011}" presName="Name0" presStyleCnt="0">
        <dgm:presLayoutVars>
          <dgm:chMax val="7"/>
          <dgm:dir/>
          <dgm:animOne val="branch"/>
        </dgm:presLayoutVars>
      </dgm:prSet>
      <dgm:spPr/>
    </dgm:pt>
    <dgm:pt modelId="{45AE9683-22AF-3143-931B-B434C02DF417}" type="pres">
      <dgm:prSet presAssocID="{0C0A6B5C-996F-744D-AF1F-1D2F13FDF5F7}" presName="parTx1" presStyleLbl="node1" presStyleIdx="0" presStyleCnt="3"/>
      <dgm:spPr/>
    </dgm:pt>
    <dgm:pt modelId="{B52EC8BF-0A3A-D949-8F33-6CA2470C3D69}" type="pres">
      <dgm:prSet presAssocID="{0C0A6B5C-996F-744D-AF1F-1D2F13FDF5F7}" presName="spPre1" presStyleCnt="0"/>
      <dgm:spPr/>
    </dgm:pt>
    <dgm:pt modelId="{93F06010-9A48-6446-8A97-0A05914F60F6}" type="pres">
      <dgm:prSet presAssocID="{0C0A6B5C-996F-744D-AF1F-1D2F13FDF5F7}" presName="chLin1" presStyleCnt="0"/>
      <dgm:spPr/>
    </dgm:pt>
    <dgm:pt modelId="{9F352F75-64E8-1542-A0CF-87FCB458CF13}" type="pres">
      <dgm:prSet presAssocID="{60473EB7-389D-B546-B914-5574B2FF044E}" presName="Name11" presStyleLbl="parChTrans1D1" presStyleIdx="0" presStyleCnt="4"/>
      <dgm:spPr/>
    </dgm:pt>
    <dgm:pt modelId="{36DE581C-9B3D-B042-9903-655779164701}" type="pres">
      <dgm:prSet presAssocID="{60473EB7-389D-B546-B914-5574B2FF044E}" presName="Name31" presStyleLbl="parChTrans1D1" presStyleIdx="1" presStyleCnt="4"/>
      <dgm:spPr/>
    </dgm:pt>
    <dgm:pt modelId="{5D4E1CC3-E5E5-7C4A-9C20-51A9B80E2086}" type="pres">
      <dgm:prSet presAssocID="{1A6BFDE4-039C-D24C-9188-1EFEF1B5FD06}" presName="top1" presStyleCnt="0"/>
      <dgm:spPr/>
    </dgm:pt>
    <dgm:pt modelId="{B23229A5-EF30-C24E-AEC2-64E9369DD9B1}" type="pres">
      <dgm:prSet presAssocID="{1A6BFDE4-039C-D24C-9188-1EFEF1B5FD06}" presName="txAndLines1" presStyleCnt="0"/>
      <dgm:spPr/>
    </dgm:pt>
    <dgm:pt modelId="{B83FAF0B-F8FD-494F-B226-A1CBB7623D93}" type="pres">
      <dgm:prSet presAssocID="{1A6BFDE4-039C-D24C-9188-1EFEF1B5FD06}" presName="anchor1" presStyleCnt="0"/>
      <dgm:spPr/>
    </dgm:pt>
    <dgm:pt modelId="{2F658EA3-6A21-7A45-9B8A-21B7C1C4D3A3}" type="pres">
      <dgm:prSet presAssocID="{1A6BFDE4-039C-D24C-9188-1EFEF1B5FD06}" presName="backup1" presStyleCnt="0"/>
      <dgm:spPr/>
    </dgm:pt>
    <dgm:pt modelId="{03A4FCA5-F4D5-4345-B901-C1015FAD6238}" type="pres">
      <dgm:prSet presAssocID="{1A6BFDE4-039C-D24C-9188-1EFEF1B5FD06}" presName="preLine1" presStyleLbl="parChTrans1D1" presStyleIdx="2" presStyleCnt="4"/>
      <dgm:spPr/>
    </dgm:pt>
    <dgm:pt modelId="{6AFC4106-E95B-484C-94A8-5C75333F0DCA}" type="pres">
      <dgm:prSet presAssocID="{1A6BFDE4-039C-D24C-9188-1EFEF1B5FD06}" presName="desTx1" presStyleLbl="revTx" presStyleIdx="0" presStyleCnt="0">
        <dgm:presLayoutVars>
          <dgm:bulletEnabled val="1"/>
        </dgm:presLayoutVars>
      </dgm:prSet>
      <dgm:spPr/>
    </dgm:pt>
    <dgm:pt modelId="{B35D2D12-0751-F043-9AD5-04001D85CC94}" type="pres">
      <dgm:prSet presAssocID="{1A6BFDE4-039C-D24C-9188-1EFEF1B5FD06}" presName="postLine1" presStyleLbl="parChTrans1D1" presStyleIdx="3" presStyleCnt="4"/>
      <dgm:spPr/>
    </dgm:pt>
    <dgm:pt modelId="{46869374-9828-2F4A-9D76-DB8CB51656D6}" type="pres">
      <dgm:prSet presAssocID="{0C0A6B5C-996F-744D-AF1F-1D2F13FDF5F7}" presName="spPost1" presStyleCnt="0"/>
      <dgm:spPr/>
    </dgm:pt>
    <dgm:pt modelId="{8D58EA45-4203-E446-A1AE-D71B60A5F6B1}" type="pres">
      <dgm:prSet presAssocID="{0E64D88E-C6B7-0B49-8B3A-25C16576E08B}" presName="parTx2" presStyleLbl="node1" presStyleIdx="1" presStyleCnt="3"/>
      <dgm:spPr/>
    </dgm:pt>
    <dgm:pt modelId="{88A92687-F863-2B49-B26D-3F66F54F8F8A}" type="pres">
      <dgm:prSet presAssocID="{5FF17B9F-9950-5144-992E-2AF2D592EA8A}" presName="parTx3" presStyleLbl="node1" presStyleIdx="2" presStyleCnt="3"/>
      <dgm:spPr/>
    </dgm:pt>
  </dgm:ptLst>
  <dgm:cxnLst>
    <dgm:cxn modelId="{73A6DA07-C882-CA48-8B08-BF571B3541B2}" type="presOf" srcId="{0E64D88E-C6B7-0B49-8B3A-25C16576E08B}" destId="{8D58EA45-4203-E446-A1AE-D71B60A5F6B1}" srcOrd="0" destOrd="0" presId="urn:microsoft.com/office/officeart/2009/3/layout/SubStepProcess"/>
    <dgm:cxn modelId="{7CC89F15-2350-E042-B69D-C4AA627FF52B}" srcId="{20869558-C1B8-0F4F-BA5A-7816AEA51011}" destId="{5FF17B9F-9950-5144-992E-2AF2D592EA8A}" srcOrd="2" destOrd="0" parTransId="{97D1A1B3-9E84-6142-9CE4-9CBE2D4178E8}" sibTransId="{0730F68E-F9D9-1049-8A9B-696886529F4A}"/>
    <dgm:cxn modelId="{515CD367-4DB2-824C-87C2-F3FC68D73DBD}" srcId="{20869558-C1B8-0F4F-BA5A-7816AEA51011}" destId="{0C0A6B5C-996F-744D-AF1F-1D2F13FDF5F7}" srcOrd="0" destOrd="0" parTransId="{FF46EFF2-25F6-9540-A8FE-E0B7B62319E2}" sibTransId="{0A0E9E1B-0A42-DB42-8003-47DB133FB13B}"/>
    <dgm:cxn modelId="{1D234E4A-FABD-2A46-BA7D-7A88174141EA}" type="presOf" srcId="{5FF17B9F-9950-5144-992E-2AF2D592EA8A}" destId="{88A92687-F863-2B49-B26D-3F66F54F8F8A}" srcOrd="0" destOrd="0" presId="urn:microsoft.com/office/officeart/2009/3/layout/SubStepProcess"/>
    <dgm:cxn modelId="{74A8FF90-5C7C-4C42-AE3B-3941FD0E4BC5}" type="presOf" srcId="{20869558-C1B8-0F4F-BA5A-7816AEA51011}" destId="{726751BD-7987-7342-86C0-34DFC73333F1}" srcOrd="0" destOrd="0" presId="urn:microsoft.com/office/officeart/2009/3/layout/SubStepProcess"/>
    <dgm:cxn modelId="{647F6E9C-C79D-004B-9F81-6FA24B02AABE}" srcId="{0C0A6B5C-996F-744D-AF1F-1D2F13FDF5F7}" destId="{1A6BFDE4-039C-D24C-9188-1EFEF1B5FD06}" srcOrd="0" destOrd="0" parTransId="{60473EB7-389D-B546-B914-5574B2FF044E}" sibTransId="{AE848DDD-A4D8-C64A-BDC3-B8501460E2ED}"/>
    <dgm:cxn modelId="{600A3AC3-3BEA-5D44-BEF0-4275D8F6D49A}" srcId="{20869558-C1B8-0F4F-BA5A-7816AEA51011}" destId="{0E64D88E-C6B7-0B49-8B3A-25C16576E08B}" srcOrd="1" destOrd="0" parTransId="{3ED8DEA6-126A-FB43-8895-B828053A52F3}" sibTransId="{0796FF45-55A4-C349-9F62-C0D838D354FD}"/>
    <dgm:cxn modelId="{950C51E0-4139-0C4C-BC09-0C9CCCEB4B4B}" type="presOf" srcId="{1A6BFDE4-039C-D24C-9188-1EFEF1B5FD06}" destId="{6AFC4106-E95B-484C-94A8-5C75333F0DCA}" srcOrd="0" destOrd="0" presId="urn:microsoft.com/office/officeart/2009/3/layout/SubStepProcess"/>
    <dgm:cxn modelId="{36C56EEA-BB88-ED42-834D-AAF35DED9C9C}" type="presOf" srcId="{0C0A6B5C-996F-744D-AF1F-1D2F13FDF5F7}" destId="{45AE9683-22AF-3143-931B-B434C02DF417}" srcOrd="0" destOrd="0" presId="urn:microsoft.com/office/officeart/2009/3/layout/SubStepProcess"/>
    <dgm:cxn modelId="{B24BB627-E33B-9C4F-A657-EA8882DC886C}" type="presParOf" srcId="{726751BD-7987-7342-86C0-34DFC73333F1}" destId="{45AE9683-22AF-3143-931B-B434C02DF417}" srcOrd="0" destOrd="0" presId="urn:microsoft.com/office/officeart/2009/3/layout/SubStepProcess"/>
    <dgm:cxn modelId="{ACCFF6A2-BCA2-744B-9F02-260CF024F1D9}" type="presParOf" srcId="{726751BD-7987-7342-86C0-34DFC73333F1}" destId="{B52EC8BF-0A3A-D949-8F33-6CA2470C3D69}" srcOrd="1" destOrd="0" presId="urn:microsoft.com/office/officeart/2009/3/layout/SubStepProcess"/>
    <dgm:cxn modelId="{3D63D854-A74F-C046-9274-7CB8D3584DF4}" type="presParOf" srcId="{726751BD-7987-7342-86C0-34DFC73333F1}" destId="{93F06010-9A48-6446-8A97-0A05914F60F6}" srcOrd="2" destOrd="0" presId="urn:microsoft.com/office/officeart/2009/3/layout/SubStepProcess"/>
    <dgm:cxn modelId="{8184F463-7E89-504E-853F-9BDCA786229A}" type="presParOf" srcId="{93F06010-9A48-6446-8A97-0A05914F60F6}" destId="{9F352F75-64E8-1542-A0CF-87FCB458CF13}" srcOrd="0" destOrd="0" presId="urn:microsoft.com/office/officeart/2009/3/layout/SubStepProcess"/>
    <dgm:cxn modelId="{55E20D54-5D06-6342-AE40-AB0274631B92}" type="presParOf" srcId="{93F06010-9A48-6446-8A97-0A05914F60F6}" destId="{36DE581C-9B3D-B042-9903-655779164701}" srcOrd="1" destOrd="0" presId="urn:microsoft.com/office/officeart/2009/3/layout/SubStepProcess"/>
    <dgm:cxn modelId="{244AE0B7-A640-0145-8AF3-5FF91CB03837}" type="presParOf" srcId="{93F06010-9A48-6446-8A97-0A05914F60F6}" destId="{5D4E1CC3-E5E5-7C4A-9C20-51A9B80E2086}" srcOrd="2" destOrd="0" presId="urn:microsoft.com/office/officeart/2009/3/layout/SubStepProcess"/>
    <dgm:cxn modelId="{7957C4FD-AFFA-7849-B862-6FCDC931859B}" type="presParOf" srcId="{93F06010-9A48-6446-8A97-0A05914F60F6}" destId="{B23229A5-EF30-C24E-AEC2-64E9369DD9B1}" srcOrd="3" destOrd="0" presId="urn:microsoft.com/office/officeart/2009/3/layout/SubStepProcess"/>
    <dgm:cxn modelId="{4E648B0A-50CD-5849-B151-50F4A31693F6}" type="presParOf" srcId="{B23229A5-EF30-C24E-AEC2-64E9369DD9B1}" destId="{B83FAF0B-F8FD-494F-B226-A1CBB7623D93}" srcOrd="0" destOrd="0" presId="urn:microsoft.com/office/officeart/2009/3/layout/SubStepProcess"/>
    <dgm:cxn modelId="{B18B1F86-C475-0E4B-8224-7AED1E6EB5AA}" type="presParOf" srcId="{B23229A5-EF30-C24E-AEC2-64E9369DD9B1}" destId="{2F658EA3-6A21-7A45-9B8A-21B7C1C4D3A3}" srcOrd="1" destOrd="0" presId="urn:microsoft.com/office/officeart/2009/3/layout/SubStepProcess"/>
    <dgm:cxn modelId="{25060BE1-7682-6E4C-9955-EF6EF876DD89}" type="presParOf" srcId="{B23229A5-EF30-C24E-AEC2-64E9369DD9B1}" destId="{03A4FCA5-F4D5-4345-B901-C1015FAD6238}" srcOrd="2" destOrd="0" presId="urn:microsoft.com/office/officeart/2009/3/layout/SubStepProcess"/>
    <dgm:cxn modelId="{09150537-F4AD-2D40-9C93-8019D523DC14}" type="presParOf" srcId="{B23229A5-EF30-C24E-AEC2-64E9369DD9B1}" destId="{6AFC4106-E95B-484C-94A8-5C75333F0DCA}" srcOrd="3" destOrd="0" presId="urn:microsoft.com/office/officeart/2009/3/layout/SubStepProcess"/>
    <dgm:cxn modelId="{FB6F8EDC-143F-AC45-9CA2-A4957FC17454}" type="presParOf" srcId="{B23229A5-EF30-C24E-AEC2-64E9369DD9B1}" destId="{B35D2D12-0751-F043-9AD5-04001D85CC94}" srcOrd="4" destOrd="0" presId="urn:microsoft.com/office/officeart/2009/3/layout/SubStepProcess"/>
    <dgm:cxn modelId="{49833D75-F241-7342-89C6-D3064A14C53F}" type="presParOf" srcId="{726751BD-7987-7342-86C0-34DFC73333F1}" destId="{46869374-9828-2F4A-9D76-DB8CB51656D6}" srcOrd="3" destOrd="0" presId="urn:microsoft.com/office/officeart/2009/3/layout/SubStepProcess"/>
    <dgm:cxn modelId="{712DFF63-E037-0241-9BBA-699D3BB6B455}" type="presParOf" srcId="{726751BD-7987-7342-86C0-34DFC73333F1}" destId="{8D58EA45-4203-E446-A1AE-D71B60A5F6B1}" srcOrd="4" destOrd="0" presId="urn:microsoft.com/office/officeart/2009/3/layout/SubStepProcess"/>
    <dgm:cxn modelId="{F926F7BD-8975-8340-B873-0C4AB5703C0E}" type="presParOf" srcId="{726751BD-7987-7342-86C0-34DFC73333F1}" destId="{88A92687-F863-2B49-B26D-3F66F54F8F8A}"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ACAED-9CC8-3340-AADF-AA901710A4F2}" type="doc">
      <dgm:prSet loTypeId="urn:microsoft.com/office/officeart/2005/8/layout/default" loCatId="" qsTypeId="urn:microsoft.com/office/officeart/2005/8/quickstyle/simple1" qsCatId="simple" csTypeId="urn:microsoft.com/office/officeart/2005/8/colors/accent1_4" csCatId="accent1" phldr="1"/>
      <dgm:spPr/>
      <dgm:t>
        <a:bodyPr/>
        <a:lstStyle/>
        <a:p>
          <a:endParaRPr lang="fr-FR"/>
        </a:p>
      </dgm:t>
    </dgm:pt>
    <dgm:pt modelId="{ED0BBE49-D45E-A045-8974-14050F597C9E}">
      <dgm:prSet phldrT="[Texte]"/>
      <dgm:spPr/>
      <dgm:t>
        <a:bodyPr/>
        <a:lstStyle/>
        <a:p>
          <a:r>
            <a:rPr lang="fr-FR"/>
            <a:t>Voice </a:t>
          </a:r>
          <a:r>
            <a:rPr lang="fr-FR" err="1"/>
            <a:t>characteristic</a:t>
          </a:r>
          <a:r>
            <a:rPr lang="fr-FR"/>
            <a:t> (e.g. </a:t>
          </a:r>
          <a:r>
            <a:rPr lang="fr-FR" err="1"/>
            <a:t>hoarsness</a:t>
          </a:r>
          <a:r>
            <a:rPr lang="fr-FR"/>
            <a:t>)</a:t>
          </a:r>
        </a:p>
      </dgm:t>
    </dgm:pt>
    <dgm:pt modelId="{DF42B06D-37D3-8B44-A53F-DB141BAB2759}" type="parTrans" cxnId="{7126D19A-B7EB-FC45-991E-566DCA04B3A2}">
      <dgm:prSet/>
      <dgm:spPr/>
      <dgm:t>
        <a:bodyPr/>
        <a:lstStyle/>
        <a:p>
          <a:endParaRPr lang="fr-FR"/>
        </a:p>
      </dgm:t>
    </dgm:pt>
    <dgm:pt modelId="{D7073CC6-3C96-1B41-A81B-382FA686DD01}" type="sibTrans" cxnId="{7126D19A-B7EB-FC45-991E-566DCA04B3A2}">
      <dgm:prSet/>
      <dgm:spPr/>
      <dgm:t>
        <a:bodyPr/>
        <a:lstStyle/>
        <a:p>
          <a:endParaRPr lang="fr-FR"/>
        </a:p>
      </dgm:t>
    </dgm:pt>
    <dgm:pt modelId="{90A5FFF8-FC9A-FA40-B862-A9680F12099F}">
      <dgm:prSet phldrT="[Texte]"/>
      <dgm:spPr/>
      <dgm:t>
        <a:bodyPr/>
        <a:lstStyle/>
        <a:p>
          <a:r>
            <a:rPr lang="fr-FR" err="1"/>
            <a:t>anatomical</a:t>
          </a:r>
          <a:r>
            <a:rPr lang="fr-FR"/>
            <a:t> anomalies </a:t>
          </a:r>
          <a:r>
            <a:rPr lang="fr-FR" err="1"/>
            <a:t>influencing</a:t>
          </a:r>
          <a:r>
            <a:rPr lang="fr-FR"/>
            <a:t> the volume of the </a:t>
          </a:r>
          <a:r>
            <a:rPr lang="fr-FR" err="1"/>
            <a:t>resonance</a:t>
          </a:r>
          <a:r>
            <a:rPr lang="fr-FR"/>
            <a:t> </a:t>
          </a:r>
          <a:r>
            <a:rPr lang="fr-FR" err="1"/>
            <a:t>cavities</a:t>
          </a:r>
          <a:r>
            <a:rPr lang="fr-FR"/>
            <a:t> → impact on </a:t>
          </a:r>
          <a:r>
            <a:rPr lang="fr-FR" err="1"/>
            <a:t>voice</a:t>
          </a:r>
          <a:r>
            <a:rPr lang="fr-FR"/>
            <a:t>, </a:t>
          </a:r>
          <a:r>
            <a:rPr lang="fr-FR" err="1"/>
            <a:t>nasality</a:t>
          </a:r>
          <a:r>
            <a:rPr lang="fr-FR"/>
            <a:t>, etc.</a:t>
          </a:r>
        </a:p>
      </dgm:t>
    </dgm:pt>
    <dgm:pt modelId="{78B14668-D2D3-2042-AA3B-37C6448F5EEE}" type="parTrans" cxnId="{63FFB9E2-7D05-7D42-8998-6FA8F687E4D5}">
      <dgm:prSet/>
      <dgm:spPr/>
      <dgm:t>
        <a:bodyPr/>
        <a:lstStyle/>
        <a:p>
          <a:endParaRPr lang="fr-FR"/>
        </a:p>
      </dgm:t>
    </dgm:pt>
    <dgm:pt modelId="{D271B9EB-E8AD-8A4C-B87F-6A1BBCEBE5EA}" type="sibTrans" cxnId="{63FFB9E2-7D05-7D42-8998-6FA8F687E4D5}">
      <dgm:prSet/>
      <dgm:spPr/>
      <dgm:t>
        <a:bodyPr/>
        <a:lstStyle/>
        <a:p>
          <a:endParaRPr lang="fr-FR"/>
        </a:p>
      </dgm:t>
    </dgm:pt>
    <dgm:pt modelId="{7968A912-81DA-4E4B-8CE5-64B10A39E581}">
      <dgm:prSet phldrT="[Texte]"/>
      <dgm:spPr/>
      <dgm:t>
        <a:bodyPr/>
        <a:lstStyle/>
        <a:p>
          <a:r>
            <a:rPr lang="fr-FR" err="1"/>
            <a:t>Fluency</a:t>
          </a:r>
          <a:r>
            <a:rPr lang="fr-FR"/>
            <a:t> </a:t>
          </a:r>
          <a:r>
            <a:rPr lang="fr-FR" err="1"/>
            <a:t>disturbance</a:t>
          </a:r>
          <a:r>
            <a:rPr lang="fr-FR"/>
            <a:t> →</a:t>
          </a:r>
          <a:r>
            <a:rPr lang="fr-FR" err="1"/>
            <a:t>stutering</a:t>
          </a:r>
          <a:r>
            <a:rPr lang="fr-FR"/>
            <a:t> and </a:t>
          </a:r>
          <a:r>
            <a:rPr lang="fr-FR" err="1"/>
            <a:t>stammering</a:t>
          </a:r>
          <a:endParaRPr lang="fr-FR"/>
        </a:p>
      </dgm:t>
    </dgm:pt>
    <dgm:pt modelId="{7D42D7DA-1EA4-D646-96E9-702727CC4B63}" type="parTrans" cxnId="{66ACE0D5-C1A2-C149-9BBA-32C20A3CA166}">
      <dgm:prSet/>
      <dgm:spPr/>
      <dgm:t>
        <a:bodyPr/>
        <a:lstStyle/>
        <a:p>
          <a:endParaRPr lang="fr-FR"/>
        </a:p>
      </dgm:t>
    </dgm:pt>
    <dgm:pt modelId="{D9B29682-0F64-4B41-90A0-4C00F2160AC3}" type="sibTrans" cxnId="{66ACE0D5-C1A2-C149-9BBA-32C20A3CA166}">
      <dgm:prSet/>
      <dgm:spPr/>
      <dgm:t>
        <a:bodyPr/>
        <a:lstStyle/>
        <a:p>
          <a:endParaRPr lang="fr-FR"/>
        </a:p>
      </dgm:t>
    </dgm:pt>
    <dgm:pt modelId="{FD6B6802-652B-AB47-8F77-919ED90FF57D}">
      <dgm:prSet phldrT="[Texte]"/>
      <dgm:spPr/>
      <dgm:t>
        <a:bodyPr/>
        <a:lstStyle/>
        <a:p>
          <a:r>
            <a:rPr lang="fr-FR" err="1"/>
            <a:t>Frequent</a:t>
          </a:r>
          <a:r>
            <a:rPr lang="fr-FR"/>
            <a:t> </a:t>
          </a:r>
          <a:r>
            <a:rPr lang="fr-FR" err="1"/>
            <a:t>articulatory</a:t>
          </a:r>
          <a:r>
            <a:rPr lang="fr-FR"/>
            <a:t> </a:t>
          </a:r>
          <a:r>
            <a:rPr lang="fr-FR" err="1"/>
            <a:t>disorders</a:t>
          </a:r>
          <a:r>
            <a:rPr lang="fr-FR"/>
            <a:t> and </a:t>
          </a:r>
          <a:r>
            <a:rPr lang="fr-FR" err="1"/>
            <a:t>incomplete</a:t>
          </a:r>
          <a:r>
            <a:rPr lang="fr-FR"/>
            <a:t> </a:t>
          </a:r>
          <a:r>
            <a:rPr lang="fr-FR" err="1"/>
            <a:t>sound</a:t>
          </a:r>
          <a:r>
            <a:rPr lang="fr-FR"/>
            <a:t> </a:t>
          </a:r>
          <a:r>
            <a:rPr lang="fr-FR" err="1"/>
            <a:t>inventory</a:t>
          </a:r>
          <a:endParaRPr lang="fr-FR"/>
        </a:p>
      </dgm:t>
    </dgm:pt>
    <dgm:pt modelId="{8A1138C4-F138-B94D-BC2D-AF244E652447}" type="parTrans" cxnId="{DC49FAF5-AE10-4344-BC9F-061C8C12E839}">
      <dgm:prSet/>
      <dgm:spPr/>
      <dgm:t>
        <a:bodyPr/>
        <a:lstStyle/>
        <a:p>
          <a:endParaRPr lang="fr-FR"/>
        </a:p>
      </dgm:t>
    </dgm:pt>
    <dgm:pt modelId="{679C5F60-E2CE-974A-82E2-F58AD6419308}" type="sibTrans" cxnId="{DC49FAF5-AE10-4344-BC9F-061C8C12E839}">
      <dgm:prSet/>
      <dgm:spPr/>
      <dgm:t>
        <a:bodyPr/>
        <a:lstStyle/>
        <a:p>
          <a:endParaRPr lang="fr-FR"/>
        </a:p>
      </dgm:t>
    </dgm:pt>
    <dgm:pt modelId="{9B337336-0800-204F-969E-3F90A89B322A}">
      <dgm:prSet phldrT="[Texte]"/>
      <dgm:spPr/>
      <dgm:t>
        <a:bodyPr/>
        <a:lstStyle/>
        <a:p>
          <a:r>
            <a:rPr lang="fr-FR" err="1"/>
            <a:t>Prosodic</a:t>
          </a:r>
          <a:r>
            <a:rPr lang="fr-FR"/>
            <a:t> </a:t>
          </a:r>
          <a:r>
            <a:rPr lang="fr-FR" err="1"/>
            <a:t>particularities</a:t>
          </a:r>
          <a:endParaRPr lang="fr-FR"/>
        </a:p>
      </dgm:t>
    </dgm:pt>
    <dgm:pt modelId="{BDF5C06A-7490-4A4C-9C00-6B4DFDA65475}" type="parTrans" cxnId="{2584198A-F1E8-D845-B7F7-9BE9E8E5E5A0}">
      <dgm:prSet/>
      <dgm:spPr/>
      <dgm:t>
        <a:bodyPr/>
        <a:lstStyle/>
        <a:p>
          <a:endParaRPr lang="fr-FR"/>
        </a:p>
      </dgm:t>
    </dgm:pt>
    <dgm:pt modelId="{CFE7249E-507D-A64B-BF5D-09B4DE7E66FD}" type="sibTrans" cxnId="{2584198A-F1E8-D845-B7F7-9BE9E8E5E5A0}">
      <dgm:prSet/>
      <dgm:spPr/>
      <dgm:t>
        <a:bodyPr/>
        <a:lstStyle/>
        <a:p>
          <a:endParaRPr lang="fr-FR"/>
        </a:p>
      </dgm:t>
    </dgm:pt>
    <dgm:pt modelId="{9C69ACB5-43AC-0149-85A4-DCA77D393E43}" type="pres">
      <dgm:prSet presAssocID="{B22ACAED-9CC8-3340-AADF-AA901710A4F2}" presName="diagram" presStyleCnt="0">
        <dgm:presLayoutVars>
          <dgm:dir/>
          <dgm:resizeHandles val="exact"/>
        </dgm:presLayoutVars>
      </dgm:prSet>
      <dgm:spPr/>
    </dgm:pt>
    <dgm:pt modelId="{DC00E1BA-E155-BC45-8BC3-D0A1A41B9C7B}" type="pres">
      <dgm:prSet presAssocID="{ED0BBE49-D45E-A045-8974-14050F597C9E}" presName="node" presStyleLbl="node1" presStyleIdx="0" presStyleCnt="5">
        <dgm:presLayoutVars>
          <dgm:bulletEnabled val="1"/>
        </dgm:presLayoutVars>
      </dgm:prSet>
      <dgm:spPr/>
    </dgm:pt>
    <dgm:pt modelId="{34399378-C26E-3846-B3D0-C6C2BE63B69A}" type="pres">
      <dgm:prSet presAssocID="{D7073CC6-3C96-1B41-A81B-382FA686DD01}" presName="sibTrans" presStyleCnt="0"/>
      <dgm:spPr/>
    </dgm:pt>
    <dgm:pt modelId="{E01697CA-3F01-3C45-91C6-F61C07F3F8A5}" type="pres">
      <dgm:prSet presAssocID="{90A5FFF8-FC9A-FA40-B862-A9680F12099F}" presName="node" presStyleLbl="node1" presStyleIdx="1" presStyleCnt="5">
        <dgm:presLayoutVars>
          <dgm:bulletEnabled val="1"/>
        </dgm:presLayoutVars>
      </dgm:prSet>
      <dgm:spPr/>
    </dgm:pt>
    <dgm:pt modelId="{30101E67-AA27-FA4C-A884-F4C0E1CC5A3E}" type="pres">
      <dgm:prSet presAssocID="{D271B9EB-E8AD-8A4C-B87F-6A1BBCEBE5EA}" presName="sibTrans" presStyleCnt="0"/>
      <dgm:spPr/>
    </dgm:pt>
    <dgm:pt modelId="{AC1EA78E-97C3-8B40-BB4E-807E1D9A7B55}" type="pres">
      <dgm:prSet presAssocID="{7968A912-81DA-4E4B-8CE5-64B10A39E581}" presName="node" presStyleLbl="node1" presStyleIdx="2" presStyleCnt="5">
        <dgm:presLayoutVars>
          <dgm:bulletEnabled val="1"/>
        </dgm:presLayoutVars>
      </dgm:prSet>
      <dgm:spPr/>
    </dgm:pt>
    <dgm:pt modelId="{10769881-CBC1-7A4E-A4AF-FEACBAB3ED29}" type="pres">
      <dgm:prSet presAssocID="{D9B29682-0F64-4B41-90A0-4C00F2160AC3}" presName="sibTrans" presStyleCnt="0"/>
      <dgm:spPr/>
    </dgm:pt>
    <dgm:pt modelId="{6F91BF1D-76A1-8F41-8AB1-A96AC29F5C25}" type="pres">
      <dgm:prSet presAssocID="{FD6B6802-652B-AB47-8F77-919ED90FF57D}" presName="node" presStyleLbl="node1" presStyleIdx="3" presStyleCnt="5">
        <dgm:presLayoutVars>
          <dgm:bulletEnabled val="1"/>
        </dgm:presLayoutVars>
      </dgm:prSet>
      <dgm:spPr/>
    </dgm:pt>
    <dgm:pt modelId="{B14AB163-E9C2-2140-A7ED-039AE371D57F}" type="pres">
      <dgm:prSet presAssocID="{679C5F60-E2CE-974A-82E2-F58AD6419308}" presName="sibTrans" presStyleCnt="0"/>
      <dgm:spPr/>
    </dgm:pt>
    <dgm:pt modelId="{DD577019-5476-614A-929C-B85B3AAD2D49}" type="pres">
      <dgm:prSet presAssocID="{9B337336-0800-204F-969E-3F90A89B322A}" presName="node" presStyleLbl="node1" presStyleIdx="4" presStyleCnt="5">
        <dgm:presLayoutVars>
          <dgm:bulletEnabled val="1"/>
        </dgm:presLayoutVars>
      </dgm:prSet>
      <dgm:spPr/>
    </dgm:pt>
  </dgm:ptLst>
  <dgm:cxnLst>
    <dgm:cxn modelId="{4693760F-4707-FB40-A8A2-96C4EA40A333}" type="presOf" srcId="{9B337336-0800-204F-969E-3F90A89B322A}" destId="{DD577019-5476-614A-929C-B85B3AAD2D49}" srcOrd="0" destOrd="0" presId="urn:microsoft.com/office/officeart/2005/8/layout/default"/>
    <dgm:cxn modelId="{8A255637-D16B-3D42-ACAB-6911EECF44D2}" type="presOf" srcId="{B22ACAED-9CC8-3340-AADF-AA901710A4F2}" destId="{9C69ACB5-43AC-0149-85A4-DCA77D393E43}" srcOrd="0" destOrd="0" presId="urn:microsoft.com/office/officeart/2005/8/layout/default"/>
    <dgm:cxn modelId="{2584198A-F1E8-D845-B7F7-9BE9E8E5E5A0}" srcId="{B22ACAED-9CC8-3340-AADF-AA901710A4F2}" destId="{9B337336-0800-204F-969E-3F90A89B322A}" srcOrd="4" destOrd="0" parTransId="{BDF5C06A-7490-4A4C-9C00-6B4DFDA65475}" sibTransId="{CFE7249E-507D-A64B-BF5D-09B4DE7E66FD}"/>
    <dgm:cxn modelId="{7126D19A-B7EB-FC45-991E-566DCA04B3A2}" srcId="{B22ACAED-9CC8-3340-AADF-AA901710A4F2}" destId="{ED0BBE49-D45E-A045-8974-14050F597C9E}" srcOrd="0" destOrd="0" parTransId="{DF42B06D-37D3-8B44-A53F-DB141BAB2759}" sibTransId="{D7073CC6-3C96-1B41-A81B-382FA686DD01}"/>
    <dgm:cxn modelId="{381F67C4-7D6C-5346-AE6D-CA50347B5F02}" type="presOf" srcId="{90A5FFF8-FC9A-FA40-B862-A9680F12099F}" destId="{E01697CA-3F01-3C45-91C6-F61C07F3F8A5}" srcOrd="0" destOrd="0" presId="urn:microsoft.com/office/officeart/2005/8/layout/default"/>
    <dgm:cxn modelId="{42AA13C5-F29A-5940-AA71-1D172FA3F403}" type="presOf" srcId="{7968A912-81DA-4E4B-8CE5-64B10A39E581}" destId="{AC1EA78E-97C3-8B40-BB4E-807E1D9A7B55}" srcOrd="0" destOrd="0" presId="urn:microsoft.com/office/officeart/2005/8/layout/default"/>
    <dgm:cxn modelId="{66ACE0D5-C1A2-C149-9BBA-32C20A3CA166}" srcId="{B22ACAED-9CC8-3340-AADF-AA901710A4F2}" destId="{7968A912-81DA-4E4B-8CE5-64B10A39E581}" srcOrd="2" destOrd="0" parTransId="{7D42D7DA-1EA4-D646-96E9-702727CC4B63}" sibTransId="{D9B29682-0F64-4B41-90A0-4C00F2160AC3}"/>
    <dgm:cxn modelId="{4F1AD6D6-4F1D-144D-8F51-1BC7581D12D1}" type="presOf" srcId="{ED0BBE49-D45E-A045-8974-14050F597C9E}" destId="{DC00E1BA-E155-BC45-8BC3-D0A1A41B9C7B}" srcOrd="0" destOrd="0" presId="urn:microsoft.com/office/officeart/2005/8/layout/default"/>
    <dgm:cxn modelId="{EB8394DF-28B3-1544-9053-D87358F5B2A5}" type="presOf" srcId="{FD6B6802-652B-AB47-8F77-919ED90FF57D}" destId="{6F91BF1D-76A1-8F41-8AB1-A96AC29F5C25}" srcOrd="0" destOrd="0" presId="urn:microsoft.com/office/officeart/2005/8/layout/default"/>
    <dgm:cxn modelId="{63FFB9E2-7D05-7D42-8998-6FA8F687E4D5}" srcId="{B22ACAED-9CC8-3340-AADF-AA901710A4F2}" destId="{90A5FFF8-FC9A-FA40-B862-A9680F12099F}" srcOrd="1" destOrd="0" parTransId="{78B14668-D2D3-2042-AA3B-37C6448F5EEE}" sibTransId="{D271B9EB-E8AD-8A4C-B87F-6A1BBCEBE5EA}"/>
    <dgm:cxn modelId="{DC49FAF5-AE10-4344-BC9F-061C8C12E839}" srcId="{B22ACAED-9CC8-3340-AADF-AA901710A4F2}" destId="{FD6B6802-652B-AB47-8F77-919ED90FF57D}" srcOrd="3" destOrd="0" parTransId="{8A1138C4-F138-B94D-BC2D-AF244E652447}" sibTransId="{679C5F60-E2CE-974A-82E2-F58AD6419308}"/>
    <dgm:cxn modelId="{21BF6AC8-672C-2E4F-A08C-618DD295D6B1}" type="presParOf" srcId="{9C69ACB5-43AC-0149-85A4-DCA77D393E43}" destId="{DC00E1BA-E155-BC45-8BC3-D0A1A41B9C7B}" srcOrd="0" destOrd="0" presId="urn:microsoft.com/office/officeart/2005/8/layout/default"/>
    <dgm:cxn modelId="{A21C229F-86E3-F04A-8127-29ADA4750703}" type="presParOf" srcId="{9C69ACB5-43AC-0149-85A4-DCA77D393E43}" destId="{34399378-C26E-3846-B3D0-C6C2BE63B69A}" srcOrd="1" destOrd="0" presId="urn:microsoft.com/office/officeart/2005/8/layout/default"/>
    <dgm:cxn modelId="{F87E64CF-BEAE-C84D-AD28-5E28FA5EDD7E}" type="presParOf" srcId="{9C69ACB5-43AC-0149-85A4-DCA77D393E43}" destId="{E01697CA-3F01-3C45-91C6-F61C07F3F8A5}" srcOrd="2" destOrd="0" presId="urn:microsoft.com/office/officeart/2005/8/layout/default"/>
    <dgm:cxn modelId="{52C085DA-B2EB-8041-ACD2-92A84DB2F1BC}" type="presParOf" srcId="{9C69ACB5-43AC-0149-85A4-DCA77D393E43}" destId="{30101E67-AA27-FA4C-A884-F4C0E1CC5A3E}" srcOrd="3" destOrd="0" presId="urn:microsoft.com/office/officeart/2005/8/layout/default"/>
    <dgm:cxn modelId="{9406B315-3867-F940-B6AE-21E7EED51F38}" type="presParOf" srcId="{9C69ACB5-43AC-0149-85A4-DCA77D393E43}" destId="{AC1EA78E-97C3-8B40-BB4E-807E1D9A7B55}" srcOrd="4" destOrd="0" presId="urn:microsoft.com/office/officeart/2005/8/layout/default"/>
    <dgm:cxn modelId="{A641833F-E81A-D34D-BCED-C815F04D071E}" type="presParOf" srcId="{9C69ACB5-43AC-0149-85A4-DCA77D393E43}" destId="{10769881-CBC1-7A4E-A4AF-FEACBAB3ED29}" srcOrd="5" destOrd="0" presId="urn:microsoft.com/office/officeart/2005/8/layout/default"/>
    <dgm:cxn modelId="{27876123-F128-EE47-942A-6C95253EB923}" type="presParOf" srcId="{9C69ACB5-43AC-0149-85A4-DCA77D393E43}" destId="{6F91BF1D-76A1-8F41-8AB1-A96AC29F5C25}" srcOrd="6" destOrd="0" presId="urn:microsoft.com/office/officeart/2005/8/layout/default"/>
    <dgm:cxn modelId="{0C7F7C3D-64A3-E648-8375-AC836207E022}" type="presParOf" srcId="{9C69ACB5-43AC-0149-85A4-DCA77D393E43}" destId="{B14AB163-E9C2-2140-A7ED-039AE371D57F}" srcOrd="7" destOrd="0" presId="urn:microsoft.com/office/officeart/2005/8/layout/default"/>
    <dgm:cxn modelId="{AA31DAF9-3F25-7743-B7F9-F7C5E8AF6641}" type="presParOf" srcId="{9C69ACB5-43AC-0149-85A4-DCA77D393E43}" destId="{DD577019-5476-614A-929C-B85B3AAD2D49}"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ACA4B5-F2CE-0E4D-A97D-D3E3EF25D547}" type="doc">
      <dgm:prSet loTypeId="urn:microsoft.com/office/officeart/2005/8/layout/arrow2" loCatId="" qsTypeId="urn:microsoft.com/office/officeart/2005/8/quickstyle/simple1" qsCatId="simple" csTypeId="urn:microsoft.com/office/officeart/2005/8/colors/accent1_2" csCatId="accent1" phldr="1"/>
      <dgm:spPr/>
    </dgm:pt>
    <dgm:pt modelId="{6E676A53-2210-5144-9BAA-E24A38F20CB3}">
      <dgm:prSet phldrT="[Texte]"/>
      <dgm:spPr/>
      <dgm:t>
        <a:bodyPr/>
        <a:lstStyle/>
        <a:p>
          <a:r>
            <a:rPr lang="fr-FR" dirty="0"/>
            <a:t>4 to 7years </a:t>
          </a:r>
          <a:r>
            <a:rPr lang="fr-FR" dirty="0" err="1"/>
            <a:t>old</a:t>
          </a:r>
          <a:r>
            <a:rPr lang="fr-FR" dirty="0"/>
            <a:t> → </a:t>
          </a:r>
          <a:r>
            <a:rPr lang="fr-FR" dirty="0" err="1"/>
            <a:t>less</a:t>
          </a:r>
          <a:r>
            <a:rPr lang="fr-FR" dirty="0"/>
            <a:t> intelligible </a:t>
          </a:r>
          <a:r>
            <a:rPr lang="fr-FR" dirty="0" err="1">
              <a:latin typeface="Arial"/>
            </a:rPr>
            <a:t>than</a:t>
          </a:r>
          <a:r>
            <a:rPr lang="fr-FR" dirty="0"/>
            <a:t> </a:t>
          </a:r>
          <a:r>
            <a:rPr lang="fr-FR" dirty="0" err="1"/>
            <a:t>children</a:t>
          </a:r>
          <a:r>
            <a:rPr lang="fr-FR" dirty="0"/>
            <a:t> of the </a:t>
          </a:r>
          <a:r>
            <a:rPr lang="fr-FR" dirty="0" err="1"/>
            <a:t>same</a:t>
          </a:r>
          <a:r>
            <a:rPr lang="fr-FR" dirty="0"/>
            <a:t> </a:t>
          </a:r>
          <a:r>
            <a:rPr lang="fr-FR" dirty="0" err="1"/>
            <a:t>chronological</a:t>
          </a:r>
          <a:r>
            <a:rPr lang="fr-FR" dirty="0"/>
            <a:t> </a:t>
          </a:r>
          <a:r>
            <a:rPr lang="fr-FR" dirty="0" err="1"/>
            <a:t>age</a:t>
          </a:r>
          <a:r>
            <a:rPr lang="fr-FR" dirty="0"/>
            <a:t> and </a:t>
          </a:r>
          <a:r>
            <a:rPr lang="fr-FR" dirty="0" err="1"/>
            <a:t>sex</a:t>
          </a:r>
          <a:endParaRPr lang="fr-FR" dirty="0"/>
        </a:p>
      </dgm:t>
    </dgm:pt>
    <dgm:pt modelId="{FD74843A-C6DE-5349-A00F-876ABD2B99B4}" type="parTrans" cxnId="{8B909564-D447-9649-8AD2-5B178A647E9B}">
      <dgm:prSet/>
      <dgm:spPr/>
      <dgm:t>
        <a:bodyPr/>
        <a:lstStyle/>
        <a:p>
          <a:endParaRPr lang="fr-FR"/>
        </a:p>
      </dgm:t>
    </dgm:pt>
    <dgm:pt modelId="{699E8A87-11C1-BE42-ABB0-561626F7E582}" type="sibTrans" cxnId="{8B909564-D447-9649-8AD2-5B178A647E9B}">
      <dgm:prSet/>
      <dgm:spPr/>
      <dgm:t>
        <a:bodyPr/>
        <a:lstStyle/>
        <a:p>
          <a:endParaRPr lang="fr-FR"/>
        </a:p>
      </dgm:t>
    </dgm:pt>
    <dgm:pt modelId="{F123E7B5-438B-BC40-9EF2-E3613F0170EB}">
      <dgm:prSet phldrT="[Texte]"/>
      <dgm:spPr/>
      <dgm:t>
        <a:bodyPr/>
        <a:lstStyle/>
        <a:p>
          <a:r>
            <a:rPr lang="fr-FR" dirty="0"/>
            <a:t>14 </a:t>
          </a:r>
          <a:r>
            <a:rPr lang="fr-FR" dirty="0" err="1"/>
            <a:t>years</a:t>
          </a:r>
          <a:r>
            <a:rPr lang="fr-FR" dirty="0"/>
            <a:t> </a:t>
          </a:r>
          <a:r>
            <a:rPr lang="fr-FR" dirty="0" err="1"/>
            <a:t>old</a:t>
          </a:r>
          <a:endParaRPr lang="fr-FR" dirty="0"/>
        </a:p>
        <a:p>
          <a:r>
            <a:rPr lang="fr-FR" dirty="0"/>
            <a:t>100% boys </a:t>
          </a:r>
          <a:r>
            <a:rPr lang="fr-FR" dirty="0" err="1"/>
            <a:t>remain</a:t>
          </a:r>
          <a:r>
            <a:rPr lang="fr-FR" dirty="0"/>
            <a:t> </a:t>
          </a:r>
          <a:r>
            <a:rPr lang="fr-FR" dirty="0" err="1"/>
            <a:t>unintelligible</a:t>
          </a:r>
          <a:endParaRPr lang="fr-FR" dirty="0"/>
        </a:p>
        <a:p>
          <a:r>
            <a:rPr lang="fr-FR" dirty="0"/>
            <a:t>95% girls </a:t>
          </a:r>
          <a:r>
            <a:rPr lang="fr-FR" dirty="0" err="1"/>
            <a:t>remain</a:t>
          </a:r>
          <a:r>
            <a:rPr lang="fr-FR" dirty="0"/>
            <a:t> </a:t>
          </a:r>
          <a:r>
            <a:rPr lang="fr-FR" dirty="0" err="1"/>
            <a:t>unintelligible</a:t>
          </a:r>
          <a:endParaRPr lang="fr-FR" dirty="0"/>
        </a:p>
      </dgm:t>
    </dgm:pt>
    <dgm:pt modelId="{7D02770D-2357-644F-B18B-C60551717CD5}" type="parTrans" cxnId="{73AB8BC5-D0FF-9A4B-8A82-7073B9A97853}">
      <dgm:prSet/>
      <dgm:spPr/>
      <dgm:t>
        <a:bodyPr/>
        <a:lstStyle/>
        <a:p>
          <a:endParaRPr lang="fr-FR"/>
        </a:p>
      </dgm:t>
    </dgm:pt>
    <dgm:pt modelId="{1B094F3A-C9F9-9F46-BA8F-01D948377064}" type="sibTrans" cxnId="{73AB8BC5-D0FF-9A4B-8A82-7073B9A97853}">
      <dgm:prSet/>
      <dgm:spPr/>
      <dgm:t>
        <a:bodyPr/>
        <a:lstStyle/>
        <a:p>
          <a:endParaRPr lang="fr-FR"/>
        </a:p>
      </dgm:t>
    </dgm:pt>
    <dgm:pt modelId="{25E4D217-00CF-0542-AF4C-04BF13C337C9}">
      <dgm:prSet phldrT="[Texte]"/>
      <dgm:spPr/>
      <dgm:t>
        <a:bodyPr/>
        <a:lstStyle/>
        <a:p>
          <a:r>
            <a:rPr lang="fr-FR" dirty="0"/>
            <a:t>&gt; 14 </a:t>
          </a:r>
          <a:r>
            <a:rPr lang="fr-FR" dirty="0" err="1"/>
            <a:t>years</a:t>
          </a:r>
          <a:r>
            <a:rPr lang="fr-FR" dirty="0"/>
            <a:t> </a:t>
          </a:r>
          <a:r>
            <a:rPr lang="fr-FR" dirty="0" err="1"/>
            <a:t>old</a:t>
          </a:r>
          <a:endParaRPr lang="fr-FR" dirty="0"/>
        </a:p>
        <a:p>
          <a:r>
            <a:rPr lang="fr-FR" dirty="0"/>
            <a:t>74% boys </a:t>
          </a:r>
          <a:r>
            <a:rPr lang="fr-FR" dirty="0" err="1"/>
            <a:t>remain</a:t>
          </a:r>
          <a:r>
            <a:rPr lang="fr-FR" dirty="0"/>
            <a:t> </a:t>
          </a:r>
          <a:r>
            <a:rPr lang="fr-FR" dirty="0" err="1"/>
            <a:t>unintelligible</a:t>
          </a:r>
          <a:endParaRPr lang="fr-FR" dirty="0"/>
        </a:p>
        <a:p>
          <a:r>
            <a:rPr lang="fr-FR" dirty="0"/>
            <a:t>49% girls </a:t>
          </a:r>
          <a:r>
            <a:rPr lang="fr-FR" dirty="0" err="1"/>
            <a:t>remain</a:t>
          </a:r>
          <a:r>
            <a:rPr lang="fr-FR" dirty="0"/>
            <a:t> </a:t>
          </a:r>
          <a:r>
            <a:rPr lang="fr-FR" dirty="0" err="1"/>
            <a:t>unintelligible</a:t>
          </a:r>
          <a:endParaRPr lang="fr-FR" dirty="0"/>
        </a:p>
      </dgm:t>
    </dgm:pt>
    <dgm:pt modelId="{217C0591-4285-DC45-9680-3ECD749C7EFC}" type="parTrans" cxnId="{05334651-9E5D-1A4C-AAD0-D64EDF81CA89}">
      <dgm:prSet/>
      <dgm:spPr/>
      <dgm:t>
        <a:bodyPr/>
        <a:lstStyle/>
        <a:p>
          <a:endParaRPr lang="fr-FR"/>
        </a:p>
      </dgm:t>
    </dgm:pt>
    <dgm:pt modelId="{254FFDE7-9C81-C947-9434-EE32A546B234}" type="sibTrans" cxnId="{05334651-9E5D-1A4C-AAD0-D64EDF81CA89}">
      <dgm:prSet/>
      <dgm:spPr/>
      <dgm:t>
        <a:bodyPr/>
        <a:lstStyle/>
        <a:p>
          <a:endParaRPr lang="fr-FR"/>
        </a:p>
      </dgm:t>
    </dgm:pt>
    <dgm:pt modelId="{5B4BE820-E4F8-2F42-9C47-E5C4F369B2DF}" type="pres">
      <dgm:prSet presAssocID="{05ACA4B5-F2CE-0E4D-A97D-D3E3EF25D547}" presName="arrowDiagram" presStyleCnt="0">
        <dgm:presLayoutVars>
          <dgm:chMax val="5"/>
          <dgm:dir/>
          <dgm:resizeHandles val="exact"/>
        </dgm:presLayoutVars>
      </dgm:prSet>
      <dgm:spPr/>
    </dgm:pt>
    <dgm:pt modelId="{71E98DB0-5A22-AF47-B2D6-A9C5422CE93C}" type="pres">
      <dgm:prSet presAssocID="{05ACA4B5-F2CE-0E4D-A97D-D3E3EF25D547}" presName="arrow" presStyleLbl="bgShp" presStyleIdx="0" presStyleCnt="1"/>
      <dgm:spPr/>
    </dgm:pt>
    <dgm:pt modelId="{36C174C5-E3FC-E641-8432-698EBFF2BC91}" type="pres">
      <dgm:prSet presAssocID="{05ACA4B5-F2CE-0E4D-A97D-D3E3EF25D547}" presName="arrowDiagram3" presStyleCnt="0"/>
      <dgm:spPr/>
    </dgm:pt>
    <dgm:pt modelId="{A162AB43-FC6E-5A4D-B4A6-95F54F70E1AA}" type="pres">
      <dgm:prSet presAssocID="{6E676A53-2210-5144-9BAA-E24A38F20CB3}" presName="bullet3a" presStyleLbl="node1" presStyleIdx="0" presStyleCnt="3"/>
      <dgm:spPr/>
    </dgm:pt>
    <dgm:pt modelId="{FE84ECA2-5070-2041-A02A-EB723B02D463}" type="pres">
      <dgm:prSet presAssocID="{6E676A53-2210-5144-9BAA-E24A38F20CB3}" presName="textBox3a" presStyleLbl="revTx" presStyleIdx="0" presStyleCnt="3">
        <dgm:presLayoutVars>
          <dgm:bulletEnabled val="1"/>
        </dgm:presLayoutVars>
      </dgm:prSet>
      <dgm:spPr/>
    </dgm:pt>
    <dgm:pt modelId="{F324F31B-71A2-7740-93C4-ACBD4BAE4E83}" type="pres">
      <dgm:prSet presAssocID="{F123E7B5-438B-BC40-9EF2-E3613F0170EB}" presName="bullet3b" presStyleLbl="node1" presStyleIdx="1" presStyleCnt="3"/>
      <dgm:spPr/>
    </dgm:pt>
    <dgm:pt modelId="{BB2C56EB-51B6-9140-AEBA-52912B3FC5E2}" type="pres">
      <dgm:prSet presAssocID="{F123E7B5-438B-BC40-9EF2-E3613F0170EB}" presName="textBox3b" presStyleLbl="revTx" presStyleIdx="1" presStyleCnt="3">
        <dgm:presLayoutVars>
          <dgm:bulletEnabled val="1"/>
        </dgm:presLayoutVars>
      </dgm:prSet>
      <dgm:spPr/>
    </dgm:pt>
    <dgm:pt modelId="{74200370-F284-D842-AC14-6407E4BFDA0E}" type="pres">
      <dgm:prSet presAssocID="{25E4D217-00CF-0542-AF4C-04BF13C337C9}" presName="bullet3c" presStyleLbl="node1" presStyleIdx="2" presStyleCnt="3"/>
      <dgm:spPr/>
    </dgm:pt>
    <dgm:pt modelId="{2419DB92-FFEB-B543-8848-AAD69C481110}" type="pres">
      <dgm:prSet presAssocID="{25E4D217-00CF-0542-AF4C-04BF13C337C9}" presName="textBox3c" presStyleLbl="revTx" presStyleIdx="2" presStyleCnt="3">
        <dgm:presLayoutVars>
          <dgm:bulletEnabled val="1"/>
        </dgm:presLayoutVars>
      </dgm:prSet>
      <dgm:spPr/>
    </dgm:pt>
  </dgm:ptLst>
  <dgm:cxnLst>
    <dgm:cxn modelId="{A57C810E-DE08-9F42-BEB6-5280D1E42DFC}" type="presOf" srcId="{6E676A53-2210-5144-9BAA-E24A38F20CB3}" destId="{FE84ECA2-5070-2041-A02A-EB723B02D463}" srcOrd="0" destOrd="0" presId="urn:microsoft.com/office/officeart/2005/8/layout/arrow2"/>
    <dgm:cxn modelId="{8B909564-D447-9649-8AD2-5B178A647E9B}" srcId="{05ACA4B5-F2CE-0E4D-A97D-D3E3EF25D547}" destId="{6E676A53-2210-5144-9BAA-E24A38F20CB3}" srcOrd="0" destOrd="0" parTransId="{FD74843A-C6DE-5349-A00F-876ABD2B99B4}" sibTransId="{699E8A87-11C1-BE42-ABB0-561626F7E582}"/>
    <dgm:cxn modelId="{05334651-9E5D-1A4C-AAD0-D64EDF81CA89}" srcId="{05ACA4B5-F2CE-0E4D-A97D-D3E3EF25D547}" destId="{25E4D217-00CF-0542-AF4C-04BF13C337C9}" srcOrd="2" destOrd="0" parTransId="{217C0591-4285-DC45-9680-3ECD749C7EFC}" sibTransId="{254FFDE7-9C81-C947-9434-EE32A546B234}"/>
    <dgm:cxn modelId="{FE79D685-CF61-9D41-8731-17CB2744A10A}" type="presOf" srcId="{F123E7B5-438B-BC40-9EF2-E3613F0170EB}" destId="{BB2C56EB-51B6-9140-AEBA-52912B3FC5E2}" srcOrd="0" destOrd="0" presId="urn:microsoft.com/office/officeart/2005/8/layout/arrow2"/>
    <dgm:cxn modelId="{208536B5-4416-9C42-979B-5AEB5E7732EF}" type="presOf" srcId="{25E4D217-00CF-0542-AF4C-04BF13C337C9}" destId="{2419DB92-FFEB-B543-8848-AAD69C481110}" srcOrd="0" destOrd="0" presId="urn:microsoft.com/office/officeart/2005/8/layout/arrow2"/>
    <dgm:cxn modelId="{73AB8BC5-D0FF-9A4B-8A82-7073B9A97853}" srcId="{05ACA4B5-F2CE-0E4D-A97D-D3E3EF25D547}" destId="{F123E7B5-438B-BC40-9EF2-E3613F0170EB}" srcOrd="1" destOrd="0" parTransId="{7D02770D-2357-644F-B18B-C60551717CD5}" sibTransId="{1B094F3A-C9F9-9F46-BA8F-01D948377064}"/>
    <dgm:cxn modelId="{C72938EC-1E8F-7C4C-8721-23D79B79CA56}" type="presOf" srcId="{05ACA4B5-F2CE-0E4D-A97D-D3E3EF25D547}" destId="{5B4BE820-E4F8-2F42-9C47-E5C4F369B2DF}" srcOrd="0" destOrd="0" presId="urn:microsoft.com/office/officeart/2005/8/layout/arrow2"/>
    <dgm:cxn modelId="{26717014-037C-5749-A3AA-8D4B6063B865}" type="presParOf" srcId="{5B4BE820-E4F8-2F42-9C47-E5C4F369B2DF}" destId="{71E98DB0-5A22-AF47-B2D6-A9C5422CE93C}" srcOrd="0" destOrd="0" presId="urn:microsoft.com/office/officeart/2005/8/layout/arrow2"/>
    <dgm:cxn modelId="{C5036542-5478-5A4D-A100-67B2F95EDC73}" type="presParOf" srcId="{5B4BE820-E4F8-2F42-9C47-E5C4F369B2DF}" destId="{36C174C5-E3FC-E641-8432-698EBFF2BC91}" srcOrd="1" destOrd="0" presId="urn:microsoft.com/office/officeart/2005/8/layout/arrow2"/>
    <dgm:cxn modelId="{1F8AE54A-D2EC-9846-BCE0-65137CAED6B7}" type="presParOf" srcId="{36C174C5-E3FC-E641-8432-698EBFF2BC91}" destId="{A162AB43-FC6E-5A4D-B4A6-95F54F70E1AA}" srcOrd="0" destOrd="0" presId="urn:microsoft.com/office/officeart/2005/8/layout/arrow2"/>
    <dgm:cxn modelId="{4CF67D68-FBB6-534C-A53B-22E4400D2A71}" type="presParOf" srcId="{36C174C5-E3FC-E641-8432-698EBFF2BC91}" destId="{FE84ECA2-5070-2041-A02A-EB723B02D463}" srcOrd="1" destOrd="0" presId="urn:microsoft.com/office/officeart/2005/8/layout/arrow2"/>
    <dgm:cxn modelId="{5998AF98-6CF6-9341-88AF-5803FA00DFD5}" type="presParOf" srcId="{36C174C5-E3FC-E641-8432-698EBFF2BC91}" destId="{F324F31B-71A2-7740-93C4-ACBD4BAE4E83}" srcOrd="2" destOrd="0" presId="urn:microsoft.com/office/officeart/2005/8/layout/arrow2"/>
    <dgm:cxn modelId="{BF11EC74-4F2E-D042-80FD-130232192277}" type="presParOf" srcId="{36C174C5-E3FC-E641-8432-698EBFF2BC91}" destId="{BB2C56EB-51B6-9140-AEBA-52912B3FC5E2}" srcOrd="3" destOrd="0" presId="urn:microsoft.com/office/officeart/2005/8/layout/arrow2"/>
    <dgm:cxn modelId="{B0DE4AE4-F519-C34D-9DBE-26F090757987}" type="presParOf" srcId="{36C174C5-E3FC-E641-8432-698EBFF2BC91}" destId="{74200370-F284-D842-AC14-6407E4BFDA0E}" srcOrd="4" destOrd="0" presId="urn:microsoft.com/office/officeart/2005/8/layout/arrow2"/>
    <dgm:cxn modelId="{A23F8BBD-241F-5244-8682-374C490D7DB5}" type="presParOf" srcId="{36C174C5-E3FC-E641-8432-698EBFF2BC91}" destId="{2419DB92-FFEB-B543-8848-AAD69C481110}" srcOrd="5"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E9683-22AF-3143-931B-B434C02DF417}">
      <dsp:nvSpPr>
        <dsp:cNvPr id="0" name=""/>
        <dsp:cNvSpPr/>
      </dsp:nvSpPr>
      <dsp:spPr>
        <a:xfrm>
          <a:off x="5520"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err="1"/>
            <a:t>Specific</a:t>
          </a:r>
          <a:r>
            <a:rPr lang="fr-FR" sz="2000" kern="1200"/>
            <a:t> </a:t>
          </a:r>
          <a:r>
            <a:rPr lang="fr-FR" sz="2000" kern="1200" err="1"/>
            <a:t>bicco</a:t>
          </a:r>
          <a:r>
            <a:rPr lang="fr-FR" sz="2000" kern="1200"/>
            <a:t>-facial </a:t>
          </a:r>
          <a:r>
            <a:rPr lang="fr-FR" sz="2000" kern="1200" err="1"/>
            <a:t>hypotony</a:t>
          </a:r>
          <a:endParaRPr lang="fr-FR" sz="2000" kern="1200"/>
        </a:p>
      </dsp:txBody>
      <dsp:txXfrm>
        <a:off x="340670" y="360916"/>
        <a:ext cx="1618248" cy="1618248"/>
      </dsp:txXfrm>
    </dsp:sp>
    <dsp:sp modelId="{9F352F75-64E8-1542-A0CF-87FCB458CF13}">
      <dsp:nvSpPr>
        <dsp:cNvPr id="0" name=""/>
        <dsp:cNvSpPr/>
      </dsp:nvSpPr>
      <dsp:spPr>
        <a:xfrm rot="2558555">
          <a:off x="226320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E581C-9B3D-B042-9903-655779164701}">
      <dsp:nvSpPr>
        <dsp:cNvPr id="0" name=""/>
        <dsp:cNvSpPr/>
      </dsp:nvSpPr>
      <dsp:spPr>
        <a:xfrm rot="8241445">
          <a:off x="524495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FCA5-F4D5-4345-B901-C1015FAD6238}">
      <dsp:nvSpPr>
        <dsp:cNvPr id="0" name=""/>
        <dsp:cNvSpPr/>
      </dsp:nvSpPr>
      <dsp:spPr>
        <a:xfrm>
          <a:off x="2911976"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C4106-E95B-484C-94A8-5C75333F0DCA}">
      <dsp:nvSpPr>
        <dsp:cNvPr id="0" name=""/>
        <dsp:cNvSpPr/>
      </dsp:nvSpPr>
      <dsp:spPr>
        <a:xfrm>
          <a:off x="3179475" y="1170041"/>
          <a:ext cx="1896812" cy="11380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fr-FR" sz="2000" kern="1200" err="1"/>
            <a:t>implies</a:t>
          </a:r>
          <a:endParaRPr lang="fr-FR" sz="2000" kern="1200"/>
        </a:p>
      </dsp:txBody>
      <dsp:txXfrm>
        <a:off x="3179475" y="1170041"/>
        <a:ext cx="1896812" cy="1138087"/>
      </dsp:txXfrm>
    </dsp:sp>
    <dsp:sp modelId="{B35D2D12-0751-F043-9AD5-04001D85CC94}">
      <dsp:nvSpPr>
        <dsp:cNvPr id="0" name=""/>
        <dsp:cNvSpPr/>
      </dsp:nvSpPr>
      <dsp:spPr>
        <a:xfrm>
          <a:off x="5076288"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8EA45-4203-E446-A1AE-D71B60A5F6B1}">
      <dsp:nvSpPr>
        <dsp:cNvPr id="0" name=""/>
        <dsp:cNvSpPr/>
      </dsp:nvSpPr>
      <dsp:spPr>
        <a:xfrm>
          <a:off x="5961696"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err="1"/>
            <a:t>Chewing</a:t>
          </a:r>
          <a:r>
            <a:rPr lang="fr-FR" sz="2000" kern="1200"/>
            <a:t> </a:t>
          </a:r>
          <a:r>
            <a:rPr lang="fr-FR" sz="2000" kern="1200" err="1"/>
            <a:t>difficulties</a:t>
          </a:r>
          <a:endParaRPr lang="fr-FR" sz="2000" kern="1200"/>
        </a:p>
      </dsp:txBody>
      <dsp:txXfrm>
        <a:off x="6296846" y="360916"/>
        <a:ext cx="1618248" cy="1618248"/>
      </dsp:txXfrm>
    </dsp:sp>
    <dsp:sp modelId="{88A92687-F863-2B49-B26D-3F66F54F8F8A}">
      <dsp:nvSpPr>
        <dsp:cNvPr id="0" name=""/>
        <dsp:cNvSpPr/>
      </dsp:nvSpPr>
      <dsp:spPr>
        <a:xfrm>
          <a:off x="8250244"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err="1"/>
            <a:t>Difficulty</a:t>
          </a:r>
          <a:r>
            <a:rPr lang="fr-FR" sz="2000" kern="1200"/>
            <a:t> </a:t>
          </a:r>
          <a:r>
            <a:rPr lang="fr-FR" sz="2000" kern="1200" err="1"/>
            <a:t>closing</a:t>
          </a:r>
          <a:r>
            <a:rPr lang="fr-FR" sz="2000" kern="1200"/>
            <a:t> the </a:t>
          </a:r>
          <a:r>
            <a:rPr lang="fr-FR" sz="2000" kern="1200" err="1"/>
            <a:t>lips</a:t>
          </a:r>
          <a:r>
            <a:rPr lang="fr-FR" sz="2000" kern="1200"/>
            <a:t> to </a:t>
          </a:r>
          <a:r>
            <a:rPr lang="fr-FR" sz="2000" kern="1200" err="1"/>
            <a:t>keep</a:t>
          </a:r>
          <a:r>
            <a:rPr lang="fr-FR" sz="2000" kern="1200"/>
            <a:t> </a:t>
          </a:r>
          <a:r>
            <a:rPr lang="fr-FR" sz="2000" kern="1200" err="1"/>
            <a:t>food</a:t>
          </a:r>
          <a:r>
            <a:rPr lang="fr-FR" sz="2000" kern="1200"/>
            <a:t> in the </a:t>
          </a:r>
          <a:r>
            <a:rPr lang="fr-FR" sz="2000" kern="1200" err="1"/>
            <a:t>mouth</a:t>
          </a:r>
          <a:endParaRPr lang="fr-FR" sz="2000" kern="1200"/>
        </a:p>
      </dsp:txBody>
      <dsp:txXfrm>
        <a:off x="8585394" y="360916"/>
        <a:ext cx="1618248" cy="1618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0E1BA-E155-BC45-8BC3-D0A1A41B9C7B}">
      <dsp:nvSpPr>
        <dsp:cNvPr id="0" name=""/>
        <dsp:cNvSpPr/>
      </dsp:nvSpPr>
      <dsp:spPr>
        <a:xfrm>
          <a:off x="0" y="393250"/>
          <a:ext cx="2998032" cy="1798819"/>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FR" sz="2200" kern="1200"/>
            <a:t>Voice </a:t>
          </a:r>
          <a:r>
            <a:rPr lang="fr-FR" sz="2200" kern="1200" err="1"/>
            <a:t>characteristic</a:t>
          </a:r>
          <a:r>
            <a:rPr lang="fr-FR" sz="2200" kern="1200"/>
            <a:t> (e.g. </a:t>
          </a:r>
          <a:r>
            <a:rPr lang="fr-FR" sz="2200" kern="1200" err="1"/>
            <a:t>hoarsness</a:t>
          </a:r>
          <a:r>
            <a:rPr lang="fr-FR" sz="2200" kern="1200"/>
            <a:t>)</a:t>
          </a:r>
        </a:p>
      </dsp:txBody>
      <dsp:txXfrm>
        <a:off x="0" y="393250"/>
        <a:ext cx="2998032" cy="1798819"/>
      </dsp:txXfrm>
    </dsp:sp>
    <dsp:sp modelId="{E01697CA-3F01-3C45-91C6-F61C07F3F8A5}">
      <dsp:nvSpPr>
        <dsp:cNvPr id="0" name=""/>
        <dsp:cNvSpPr/>
      </dsp:nvSpPr>
      <dsp:spPr>
        <a:xfrm>
          <a:off x="3297836" y="393250"/>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FR" sz="2200" kern="1200" err="1"/>
            <a:t>anatomical</a:t>
          </a:r>
          <a:r>
            <a:rPr lang="fr-FR" sz="2200" kern="1200"/>
            <a:t> anomalies </a:t>
          </a:r>
          <a:r>
            <a:rPr lang="fr-FR" sz="2200" kern="1200" err="1"/>
            <a:t>influencing</a:t>
          </a:r>
          <a:r>
            <a:rPr lang="fr-FR" sz="2200" kern="1200"/>
            <a:t> the volume of the </a:t>
          </a:r>
          <a:r>
            <a:rPr lang="fr-FR" sz="2200" kern="1200" err="1"/>
            <a:t>resonance</a:t>
          </a:r>
          <a:r>
            <a:rPr lang="fr-FR" sz="2200" kern="1200"/>
            <a:t> </a:t>
          </a:r>
          <a:r>
            <a:rPr lang="fr-FR" sz="2200" kern="1200" err="1"/>
            <a:t>cavities</a:t>
          </a:r>
          <a:r>
            <a:rPr lang="fr-FR" sz="2200" kern="1200"/>
            <a:t> → impact on </a:t>
          </a:r>
          <a:r>
            <a:rPr lang="fr-FR" sz="2200" kern="1200" err="1"/>
            <a:t>voice</a:t>
          </a:r>
          <a:r>
            <a:rPr lang="fr-FR" sz="2200" kern="1200"/>
            <a:t>, </a:t>
          </a:r>
          <a:r>
            <a:rPr lang="fr-FR" sz="2200" kern="1200" err="1"/>
            <a:t>nasality</a:t>
          </a:r>
          <a:r>
            <a:rPr lang="fr-FR" sz="2200" kern="1200"/>
            <a:t>, etc.</a:t>
          </a:r>
        </a:p>
      </dsp:txBody>
      <dsp:txXfrm>
        <a:off x="3297836" y="393250"/>
        <a:ext cx="2998032" cy="1798819"/>
      </dsp:txXfrm>
    </dsp:sp>
    <dsp:sp modelId="{AC1EA78E-97C3-8B40-BB4E-807E1D9A7B55}">
      <dsp:nvSpPr>
        <dsp:cNvPr id="0" name=""/>
        <dsp:cNvSpPr/>
      </dsp:nvSpPr>
      <dsp:spPr>
        <a:xfrm>
          <a:off x="6595672" y="393250"/>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FR" sz="2200" kern="1200" err="1"/>
            <a:t>Fluency</a:t>
          </a:r>
          <a:r>
            <a:rPr lang="fr-FR" sz="2200" kern="1200"/>
            <a:t> </a:t>
          </a:r>
          <a:r>
            <a:rPr lang="fr-FR" sz="2200" kern="1200" err="1"/>
            <a:t>disturbance</a:t>
          </a:r>
          <a:r>
            <a:rPr lang="fr-FR" sz="2200" kern="1200"/>
            <a:t> →</a:t>
          </a:r>
          <a:r>
            <a:rPr lang="fr-FR" sz="2200" kern="1200" err="1"/>
            <a:t>stutering</a:t>
          </a:r>
          <a:r>
            <a:rPr lang="fr-FR" sz="2200" kern="1200"/>
            <a:t> and </a:t>
          </a:r>
          <a:r>
            <a:rPr lang="fr-FR" sz="2200" kern="1200" err="1"/>
            <a:t>stammering</a:t>
          </a:r>
          <a:endParaRPr lang="fr-FR" sz="2200" kern="1200"/>
        </a:p>
      </dsp:txBody>
      <dsp:txXfrm>
        <a:off x="6595672" y="393250"/>
        <a:ext cx="2998032" cy="1798819"/>
      </dsp:txXfrm>
    </dsp:sp>
    <dsp:sp modelId="{6F91BF1D-76A1-8F41-8AB1-A96AC29F5C25}">
      <dsp:nvSpPr>
        <dsp:cNvPr id="0" name=""/>
        <dsp:cNvSpPr/>
      </dsp:nvSpPr>
      <dsp:spPr>
        <a:xfrm>
          <a:off x="1648918" y="2491873"/>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FR" sz="2200" kern="1200" err="1"/>
            <a:t>Frequent</a:t>
          </a:r>
          <a:r>
            <a:rPr lang="fr-FR" sz="2200" kern="1200"/>
            <a:t> </a:t>
          </a:r>
          <a:r>
            <a:rPr lang="fr-FR" sz="2200" kern="1200" err="1"/>
            <a:t>articulatory</a:t>
          </a:r>
          <a:r>
            <a:rPr lang="fr-FR" sz="2200" kern="1200"/>
            <a:t> </a:t>
          </a:r>
          <a:r>
            <a:rPr lang="fr-FR" sz="2200" kern="1200" err="1"/>
            <a:t>disorders</a:t>
          </a:r>
          <a:r>
            <a:rPr lang="fr-FR" sz="2200" kern="1200"/>
            <a:t> and </a:t>
          </a:r>
          <a:r>
            <a:rPr lang="fr-FR" sz="2200" kern="1200" err="1"/>
            <a:t>incomplete</a:t>
          </a:r>
          <a:r>
            <a:rPr lang="fr-FR" sz="2200" kern="1200"/>
            <a:t> </a:t>
          </a:r>
          <a:r>
            <a:rPr lang="fr-FR" sz="2200" kern="1200" err="1"/>
            <a:t>sound</a:t>
          </a:r>
          <a:r>
            <a:rPr lang="fr-FR" sz="2200" kern="1200"/>
            <a:t> </a:t>
          </a:r>
          <a:r>
            <a:rPr lang="fr-FR" sz="2200" kern="1200" err="1"/>
            <a:t>inventory</a:t>
          </a:r>
          <a:endParaRPr lang="fr-FR" sz="2200" kern="1200"/>
        </a:p>
      </dsp:txBody>
      <dsp:txXfrm>
        <a:off x="1648918" y="2491873"/>
        <a:ext cx="2998032" cy="1798819"/>
      </dsp:txXfrm>
    </dsp:sp>
    <dsp:sp modelId="{DD577019-5476-614A-929C-B85B3AAD2D49}">
      <dsp:nvSpPr>
        <dsp:cNvPr id="0" name=""/>
        <dsp:cNvSpPr/>
      </dsp:nvSpPr>
      <dsp:spPr>
        <a:xfrm>
          <a:off x="4946754" y="2491873"/>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fr-FR" sz="2200" kern="1200" err="1"/>
            <a:t>Prosodic</a:t>
          </a:r>
          <a:r>
            <a:rPr lang="fr-FR" sz="2200" kern="1200"/>
            <a:t> </a:t>
          </a:r>
          <a:r>
            <a:rPr lang="fr-FR" sz="2200" kern="1200" err="1"/>
            <a:t>particularities</a:t>
          </a:r>
          <a:endParaRPr lang="fr-FR" sz="2200" kern="1200"/>
        </a:p>
      </dsp:txBody>
      <dsp:txXfrm>
        <a:off x="4946754" y="2491873"/>
        <a:ext cx="2998032" cy="1798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E98DB0-5A22-AF47-B2D6-A9C5422CE93C}">
      <dsp:nvSpPr>
        <dsp:cNvPr id="0" name=""/>
        <dsp:cNvSpPr/>
      </dsp:nvSpPr>
      <dsp:spPr>
        <a:xfrm>
          <a:off x="1586076" y="0"/>
          <a:ext cx="8130814" cy="508175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62AB43-FC6E-5A4D-B4A6-95F54F70E1AA}">
      <dsp:nvSpPr>
        <dsp:cNvPr id="0" name=""/>
        <dsp:cNvSpPr/>
      </dsp:nvSpPr>
      <dsp:spPr>
        <a:xfrm>
          <a:off x="2618690" y="3507430"/>
          <a:ext cx="211401" cy="2114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4ECA2-5070-2041-A02A-EB723B02D463}">
      <dsp:nvSpPr>
        <dsp:cNvPr id="0" name=""/>
        <dsp:cNvSpPr/>
      </dsp:nvSpPr>
      <dsp:spPr>
        <a:xfrm>
          <a:off x="2724390" y="3613130"/>
          <a:ext cx="1894479" cy="1468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017" tIns="0" rIns="0" bIns="0" numCol="1" spcCol="1270" anchor="t" anchorCtr="0">
          <a:noAutofit/>
        </a:bodyPr>
        <a:lstStyle/>
        <a:p>
          <a:pPr marL="0" lvl="0" indent="0" algn="l" defTabSz="800100">
            <a:lnSpc>
              <a:spcPct val="90000"/>
            </a:lnSpc>
            <a:spcBef>
              <a:spcPct val="0"/>
            </a:spcBef>
            <a:spcAft>
              <a:spcPct val="35000"/>
            </a:spcAft>
            <a:buNone/>
          </a:pPr>
          <a:r>
            <a:rPr lang="fr-FR" sz="1800" kern="1200" dirty="0"/>
            <a:t>4 to 7years </a:t>
          </a:r>
          <a:r>
            <a:rPr lang="fr-FR" sz="1800" kern="1200" dirty="0" err="1"/>
            <a:t>old</a:t>
          </a:r>
          <a:r>
            <a:rPr lang="fr-FR" sz="1800" kern="1200" dirty="0"/>
            <a:t> → </a:t>
          </a:r>
          <a:r>
            <a:rPr lang="fr-FR" sz="1800" kern="1200" dirty="0" err="1"/>
            <a:t>less</a:t>
          </a:r>
          <a:r>
            <a:rPr lang="fr-FR" sz="1800" kern="1200" dirty="0"/>
            <a:t> intelligible </a:t>
          </a:r>
          <a:r>
            <a:rPr lang="fr-FR" sz="1800" kern="1200" dirty="0" err="1">
              <a:latin typeface="Arial"/>
            </a:rPr>
            <a:t>than</a:t>
          </a:r>
          <a:r>
            <a:rPr lang="fr-FR" sz="1800" kern="1200" dirty="0"/>
            <a:t> </a:t>
          </a:r>
          <a:r>
            <a:rPr lang="fr-FR" sz="1800" kern="1200" dirty="0" err="1"/>
            <a:t>children</a:t>
          </a:r>
          <a:r>
            <a:rPr lang="fr-FR" sz="1800" kern="1200" dirty="0"/>
            <a:t> of the </a:t>
          </a:r>
          <a:r>
            <a:rPr lang="fr-FR" sz="1800" kern="1200" dirty="0" err="1"/>
            <a:t>same</a:t>
          </a:r>
          <a:r>
            <a:rPr lang="fr-FR" sz="1800" kern="1200" dirty="0"/>
            <a:t> </a:t>
          </a:r>
          <a:r>
            <a:rPr lang="fr-FR" sz="1800" kern="1200" dirty="0" err="1"/>
            <a:t>chronological</a:t>
          </a:r>
          <a:r>
            <a:rPr lang="fr-FR" sz="1800" kern="1200" dirty="0"/>
            <a:t> </a:t>
          </a:r>
          <a:r>
            <a:rPr lang="fr-FR" sz="1800" kern="1200" dirty="0" err="1"/>
            <a:t>age</a:t>
          </a:r>
          <a:r>
            <a:rPr lang="fr-FR" sz="1800" kern="1200" dirty="0"/>
            <a:t> and </a:t>
          </a:r>
          <a:r>
            <a:rPr lang="fr-FR" sz="1800" kern="1200" dirty="0" err="1"/>
            <a:t>sex</a:t>
          </a:r>
          <a:endParaRPr lang="fr-FR" sz="1800" kern="1200" dirty="0"/>
        </a:p>
      </dsp:txBody>
      <dsp:txXfrm>
        <a:off x="2724390" y="3613130"/>
        <a:ext cx="1894479" cy="1468628"/>
      </dsp:txXfrm>
    </dsp:sp>
    <dsp:sp modelId="{F324F31B-71A2-7740-93C4-ACBD4BAE4E83}">
      <dsp:nvSpPr>
        <dsp:cNvPr id="0" name=""/>
        <dsp:cNvSpPr/>
      </dsp:nvSpPr>
      <dsp:spPr>
        <a:xfrm>
          <a:off x="4484712" y="2126207"/>
          <a:ext cx="382148" cy="3821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C56EB-51B6-9140-AEBA-52912B3FC5E2}">
      <dsp:nvSpPr>
        <dsp:cNvPr id="0" name=""/>
        <dsp:cNvSpPr/>
      </dsp:nvSpPr>
      <dsp:spPr>
        <a:xfrm>
          <a:off x="4675786" y="2317282"/>
          <a:ext cx="1951395" cy="2764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92" tIns="0" rIns="0" bIns="0" numCol="1" spcCol="1270" anchor="t" anchorCtr="0">
          <a:noAutofit/>
        </a:bodyPr>
        <a:lstStyle/>
        <a:p>
          <a:pPr marL="0" lvl="0" indent="0" algn="l" defTabSz="800100">
            <a:lnSpc>
              <a:spcPct val="90000"/>
            </a:lnSpc>
            <a:spcBef>
              <a:spcPct val="0"/>
            </a:spcBef>
            <a:spcAft>
              <a:spcPct val="35000"/>
            </a:spcAft>
            <a:buNone/>
          </a:pPr>
          <a:r>
            <a:rPr lang="fr-FR" sz="1800" kern="1200" dirty="0"/>
            <a:t>14 </a:t>
          </a:r>
          <a:r>
            <a:rPr lang="fr-FR" sz="1800" kern="1200" dirty="0" err="1"/>
            <a:t>years</a:t>
          </a:r>
          <a:r>
            <a:rPr lang="fr-FR" sz="1800" kern="1200" dirty="0"/>
            <a:t> </a:t>
          </a:r>
          <a:r>
            <a:rPr lang="fr-FR" sz="1800" kern="1200" dirty="0" err="1"/>
            <a:t>old</a:t>
          </a:r>
          <a:endParaRPr lang="fr-FR" sz="1800" kern="1200" dirty="0"/>
        </a:p>
        <a:p>
          <a:pPr marL="0" lvl="0" indent="0" algn="l" defTabSz="800100">
            <a:lnSpc>
              <a:spcPct val="90000"/>
            </a:lnSpc>
            <a:spcBef>
              <a:spcPct val="0"/>
            </a:spcBef>
            <a:spcAft>
              <a:spcPct val="35000"/>
            </a:spcAft>
            <a:buNone/>
          </a:pPr>
          <a:r>
            <a:rPr lang="fr-FR" sz="1800" kern="1200" dirty="0"/>
            <a:t>100% boys </a:t>
          </a:r>
          <a:r>
            <a:rPr lang="fr-FR" sz="1800" kern="1200" dirty="0" err="1"/>
            <a:t>remain</a:t>
          </a:r>
          <a:r>
            <a:rPr lang="fr-FR" sz="1800" kern="1200" dirty="0"/>
            <a:t> </a:t>
          </a:r>
          <a:r>
            <a:rPr lang="fr-FR" sz="1800" kern="1200" dirty="0" err="1"/>
            <a:t>unintelligible</a:t>
          </a:r>
          <a:endParaRPr lang="fr-FR" sz="1800" kern="1200" dirty="0"/>
        </a:p>
        <a:p>
          <a:pPr marL="0" lvl="0" indent="0" algn="l" defTabSz="800100">
            <a:lnSpc>
              <a:spcPct val="90000"/>
            </a:lnSpc>
            <a:spcBef>
              <a:spcPct val="0"/>
            </a:spcBef>
            <a:spcAft>
              <a:spcPct val="35000"/>
            </a:spcAft>
            <a:buNone/>
          </a:pPr>
          <a:r>
            <a:rPr lang="fr-FR" sz="1800" kern="1200" dirty="0"/>
            <a:t>95% girls </a:t>
          </a:r>
          <a:r>
            <a:rPr lang="fr-FR" sz="1800" kern="1200" dirty="0" err="1"/>
            <a:t>remain</a:t>
          </a:r>
          <a:r>
            <a:rPr lang="fr-FR" sz="1800" kern="1200" dirty="0"/>
            <a:t> </a:t>
          </a:r>
          <a:r>
            <a:rPr lang="fr-FR" sz="1800" kern="1200" dirty="0" err="1"/>
            <a:t>unintelligible</a:t>
          </a:r>
          <a:endParaRPr lang="fr-FR" sz="1800" kern="1200" dirty="0"/>
        </a:p>
      </dsp:txBody>
      <dsp:txXfrm>
        <a:off x="4675786" y="2317282"/>
        <a:ext cx="1951395" cy="2764476"/>
      </dsp:txXfrm>
    </dsp:sp>
    <dsp:sp modelId="{74200370-F284-D842-AC14-6407E4BFDA0E}">
      <dsp:nvSpPr>
        <dsp:cNvPr id="0" name=""/>
        <dsp:cNvSpPr/>
      </dsp:nvSpPr>
      <dsp:spPr>
        <a:xfrm>
          <a:off x="6728816" y="1285685"/>
          <a:ext cx="528502" cy="5285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9DB92-FFEB-B543-8848-AAD69C481110}">
      <dsp:nvSpPr>
        <dsp:cNvPr id="0" name=""/>
        <dsp:cNvSpPr/>
      </dsp:nvSpPr>
      <dsp:spPr>
        <a:xfrm>
          <a:off x="6993068" y="1549936"/>
          <a:ext cx="1951395" cy="3531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043" tIns="0" rIns="0" bIns="0" numCol="1" spcCol="1270" anchor="t" anchorCtr="0">
          <a:noAutofit/>
        </a:bodyPr>
        <a:lstStyle/>
        <a:p>
          <a:pPr marL="0" lvl="0" indent="0" algn="l" defTabSz="800100">
            <a:lnSpc>
              <a:spcPct val="90000"/>
            </a:lnSpc>
            <a:spcBef>
              <a:spcPct val="0"/>
            </a:spcBef>
            <a:spcAft>
              <a:spcPct val="35000"/>
            </a:spcAft>
            <a:buNone/>
          </a:pPr>
          <a:r>
            <a:rPr lang="fr-FR" sz="1800" kern="1200" dirty="0"/>
            <a:t>&gt; 14 </a:t>
          </a:r>
          <a:r>
            <a:rPr lang="fr-FR" sz="1800" kern="1200" dirty="0" err="1"/>
            <a:t>years</a:t>
          </a:r>
          <a:r>
            <a:rPr lang="fr-FR" sz="1800" kern="1200" dirty="0"/>
            <a:t> </a:t>
          </a:r>
          <a:r>
            <a:rPr lang="fr-FR" sz="1800" kern="1200" dirty="0" err="1"/>
            <a:t>old</a:t>
          </a:r>
          <a:endParaRPr lang="fr-FR" sz="1800" kern="1200" dirty="0"/>
        </a:p>
        <a:p>
          <a:pPr marL="0" lvl="0" indent="0" algn="l" defTabSz="800100">
            <a:lnSpc>
              <a:spcPct val="90000"/>
            </a:lnSpc>
            <a:spcBef>
              <a:spcPct val="0"/>
            </a:spcBef>
            <a:spcAft>
              <a:spcPct val="35000"/>
            </a:spcAft>
            <a:buNone/>
          </a:pPr>
          <a:r>
            <a:rPr lang="fr-FR" sz="1800" kern="1200" dirty="0"/>
            <a:t>74% boys </a:t>
          </a:r>
          <a:r>
            <a:rPr lang="fr-FR" sz="1800" kern="1200" dirty="0" err="1"/>
            <a:t>remain</a:t>
          </a:r>
          <a:r>
            <a:rPr lang="fr-FR" sz="1800" kern="1200" dirty="0"/>
            <a:t> </a:t>
          </a:r>
          <a:r>
            <a:rPr lang="fr-FR" sz="1800" kern="1200" dirty="0" err="1"/>
            <a:t>unintelligible</a:t>
          </a:r>
          <a:endParaRPr lang="fr-FR" sz="1800" kern="1200" dirty="0"/>
        </a:p>
        <a:p>
          <a:pPr marL="0" lvl="0" indent="0" algn="l" defTabSz="800100">
            <a:lnSpc>
              <a:spcPct val="90000"/>
            </a:lnSpc>
            <a:spcBef>
              <a:spcPct val="0"/>
            </a:spcBef>
            <a:spcAft>
              <a:spcPct val="35000"/>
            </a:spcAft>
            <a:buNone/>
          </a:pPr>
          <a:r>
            <a:rPr lang="fr-FR" sz="1800" kern="1200" dirty="0"/>
            <a:t>49% girls </a:t>
          </a:r>
          <a:r>
            <a:rPr lang="fr-FR" sz="1800" kern="1200" dirty="0" err="1"/>
            <a:t>remain</a:t>
          </a:r>
          <a:r>
            <a:rPr lang="fr-FR" sz="1800" kern="1200" dirty="0"/>
            <a:t> </a:t>
          </a:r>
          <a:r>
            <a:rPr lang="fr-FR" sz="1800" kern="1200" dirty="0" err="1"/>
            <a:t>unintelligible</a:t>
          </a:r>
          <a:endParaRPr lang="fr-FR" sz="1800" kern="1200" dirty="0"/>
        </a:p>
      </dsp:txBody>
      <dsp:txXfrm>
        <a:off x="6993068" y="1549936"/>
        <a:ext cx="1951395" cy="3531822"/>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BE" dirty="0" err="1"/>
              <a:t>We</a:t>
            </a:r>
            <a:r>
              <a:rPr lang="fr-BE" dirty="0"/>
              <a:t> are at the </a:t>
            </a:r>
            <a:r>
              <a:rPr lang="fr-BE" dirty="0" err="1"/>
              <a:t>level</a:t>
            </a:r>
            <a:r>
              <a:rPr lang="fr-BE" dirty="0"/>
              <a:t> of the production and discrimination of speech </a:t>
            </a:r>
            <a:r>
              <a:rPr lang="fr-BE" dirty="0" err="1"/>
              <a:t>sounds</a:t>
            </a:r>
            <a:r>
              <a:rPr lang="fr-BE" dirty="0"/>
              <a:t>.</a:t>
            </a:r>
          </a:p>
          <a:p>
            <a:pPr marL="158750" indent="0" algn="just">
              <a:lnSpc>
                <a:spcPct val="150000"/>
              </a:lnSpc>
              <a:spcBef>
                <a:spcPts val="600"/>
              </a:spcBef>
              <a:buFontTx/>
              <a:buNone/>
            </a:pPr>
            <a:r>
              <a:rPr lang="fr-BE" dirty="0"/>
              <a:t>The </a:t>
            </a:r>
            <a:r>
              <a:rPr lang="fr-BE" dirty="0" err="1"/>
              <a:t>quality</a:t>
            </a:r>
            <a:r>
              <a:rPr lang="fr-BE" dirty="0"/>
              <a:t> of </a:t>
            </a:r>
            <a:r>
              <a:rPr lang="fr-BE" dirty="0" err="1"/>
              <a:t>sound</a:t>
            </a:r>
            <a:r>
              <a:rPr lang="fr-BE" dirty="0"/>
              <a:t> production </a:t>
            </a:r>
            <a:r>
              <a:rPr lang="fr-BE" dirty="0" err="1"/>
              <a:t>is</a:t>
            </a:r>
            <a:r>
              <a:rPr lang="fr-BE" dirty="0"/>
              <a:t> </a:t>
            </a:r>
            <a:r>
              <a:rPr lang="fr-BE" dirty="0" err="1"/>
              <a:t>often</a:t>
            </a:r>
            <a:r>
              <a:rPr lang="fr-BE" dirty="0"/>
              <a:t> </a:t>
            </a:r>
            <a:r>
              <a:rPr lang="fr-BE" dirty="0" err="1"/>
              <a:t>impaired</a:t>
            </a:r>
            <a:r>
              <a:rPr lang="fr-BE" dirty="0"/>
              <a:t>. </a:t>
            </a:r>
            <a:r>
              <a:rPr lang="fr-BE" dirty="0" err="1"/>
              <a:t>Sounds</a:t>
            </a:r>
            <a:r>
              <a:rPr lang="fr-BE" dirty="0"/>
              <a:t> are </a:t>
            </a:r>
            <a:r>
              <a:rPr lang="fr-BE" dirty="0" err="1"/>
              <a:t>imprecise</a:t>
            </a:r>
            <a:r>
              <a:rPr lang="fr-BE" dirty="0"/>
              <a:t>, </a:t>
            </a:r>
            <a:r>
              <a:rPr lang="fr-BE" dirty="0" err="1"/>
              <a:t>distorted</a:t>
            </a:r>
            <a:r>
              <a:rPr lang="fr-BE" dirty="0"/>
              <a:t> or, in the case of certain </a:t>
            </a:r>
            <a:r>
              <a:rPr lang="fr-BE" dirty="0" err="1"/>
              <a:t>complex</a:t>
            </a:r>
            <a:r>
              <a:rPr lang="fr-BE" dirty="0"/>
              <a:t> </a:t>
            </a:r>
            <a:r>
              <a:rPr lang="fr-BE" dirty="0" err="1"/>
              <a:t>sounds</a:t>
            </a:r>
            <a:r>
              <a:rPr lang="fr-BE" dirty="0"/>
              <a:t>, absent </a:t>
            </a:r>
            <a:r>
              <a:rPr lang="fr-BE" dirty="0" err="1"/>
              <a:t>from</a:t>
            </a:r>
            <a:r>
              <a:rPr lang="fr-BE" dirty="0"/>
              <a:t> the </a:t>
            </a:r>
            <a:r>
              <a:rPr lang="fr-BE" dirty="0" err="1"/>
              <a:t>phonemic</a:t>
            </a:r>
            <a:r>
              <a:rPr lang="fr-BE" dirty="0"/>
              <a:t> </a:t>
            </a:r>
            <a:r>
              <a:rPr lang="fr-BE" dirty="0" err="1"/>
              <a:t>repertoire</a:t>
            </a:r>
            <a:r>
              <a:rPr lang="fr-BE" dirty="0"/>
              <a:t> of people </a:t>
            </a:r>
            <a:r>
              <a:rPr lang="fr-BE" dirty="0" err="1"/>
              <a:t>with</a:t>
            </a:r>
            <a:r>
              <a:rPr lang="fr-BE" dirty="0"/>
              <a:t> IDD.</a:t>
            </a:r>
          </a:p>
          <a:p>
            <a:pPr marL="158750" indent="0" algn="just">
              <a:lnSpc>
                <a:spcPct val="150000"/>
              </a:lnSpc>
              <a:spcBef>
                <a:spcPts val="600"/>
              </a:spcBef>
              <a:buNone/>
            </a:pPr>
            <a:r>
              <a:rPr lang="fr-BE" dirty="0"/>
              <a:t>The </a:t>
            </a:r>
            <a:r>
              <a:rPr lang="fr-BE" dirty="0" err="1"/>
              <a:t>consequence</a:t>
            </a:r>
            <a:r>
              <a:rPr lang="fr-BE" dirty="0"/>
              <a:t> </a:t>
            </a:r>
            <a:r>
              <a:rPr lang="fr-BE" dirty="0" err="1"/>
              <a:t>will</a:t>
            </a:r>
            <a:r>
              <a:rPr lang="fr-BE" dirty="0"/>
              <a:t> </a:t>
            </a:r>
            <a:r>
              <a:rPr lang="fr-BE" dirty="0" err="1"/>
              <a:t>be</a:t>
            </a:r>
            <a:r>
              <a:rPr lang="fr-BE" dirty="0"/>
              <a:t> a </a:t>
            </a:r>
            <a:r>
              <a:rPr lang="fr-BE" dirty="0" err="1"/>
              <a:t>delay</a:t>
            </a:r>
            <a:r>
              <a:rPr lang="fr-BE" dirty="0"/>
              <a:t> in the </a:t>
            </a:r>
            <a:r>
              <a:rPr lang="fr-BE" dirty="0" err="1"/>
              <a:t>emergence</a:t>
            </a:r>
            <a:r>
              <a:rPr lang="fr-BE" dirty="0"/>
              <a:t> of </a:t>
            </a:r>
            <a:r>
              <a:rPr lang="fr-BE" dirty="0" err="1"/>
              <a:t>babbling</a:t>
            </a:r>
            <a:r>
              <a:rPr lang="fr-BE" dirty="0"/>
              <a:t> and the first combinations of </a:t>
            </a:r>
            <a:r>
              <a:rPr lang="fr-BE" dirty="0" err="1"/>
              <a:t>sounds</a:t>
            </a:r>
            <a:r>
              <a:rPr lang="fr-BE" dirty="0"/>
              <a:t> </a:t>
            </a:r>
            <a:r>
              <a:rPr lang="fr-BE" dirty="0" err="1"/>
              <a:t>allowing</a:t>
            </a:r>
            <a:r>
              <a:rPr lang="fr-BE" dirty="0"/>
              <a:t> the formation of </a:t>
            </a:r>
            <a:r>
              <a:rPr lang="fr-BE" dirty="0" err="1"/>
              <a:t>syllables</a:t>
            </a:r>
            <a:r>
              <a:rPr lang="fr-BE" dirty="0"/>
              <a:t>.</a:t>
            </a:r>
          </a:p>
          <a:p>
            <a:pPr marL="158750" indent="0" algn="just">
              <a:lnSpc>
                <a:spcPct val="150000"/>
              </a:lnSpc>
              <a:spcBef>
                <a:spcPts val="600"/>
              </a:spcBef>
              <a:buFontTx/>
              <a:buNone/>
            </a:pPr>
            <a:r>
              <a:rPr lang="fr-BE" dirty="0"/>
              <a:t>Good discrimination </a:t>
            </a:r>
            <a:r>
              <a:rPr lang="fr-BE" dirty="0" err="1"/>
              <a:t>is</a:t>
            </a:r>
            <a:r>
              <a:rPr lang="fr-BE" dirty="0"/>
              <a:t> </a:t>
            </a:r>
            <a:r>
              <a:rPr lang="fr-BE" dirty="0" err="1"/>
              <a:t>often</a:t>
            </a:r>
            <a:r>
              <a:rPr lang="fr-BE" dirty="0"/>
              <a:t> </a:t>
            </a:r>
            <a:r>
              <a:rPr lang="fr-BE" dirty="0" err="1"/>
              <a:t>hampered</a:t>
            </a:r>
            <a:r>
              <a:rPr lang="fr-BE" dirty="0"/>
              <a:t> by more or </a:t>
            </a:r>
            <a:r>
              <a:rPr lang="fr-BE" dirty="0" err="1"/>
              <a:t>less</a:t>
            </a:r>
            <a:r>
              <a:rPr lang="fr-BE" dirty="0"/>
              <a:t> </a:t>
            </a:r>
            <a:r>
              <a:rPr lang="fr-BE" dirty="0" err="1"/>
              <a:t>significant</a:t>
            </a:r>
            <a:r>
              <a:rPr lang="fr-BE" dirty="0"/>
              <a:t> </a:t>
            </a:r>
            <a:r>
              <a:rPr lang="fr-BE" dirty="0" err="1"/>
              <a:t>hearing</a:t>
            </a:r>
            <a:r>
              <a:rPr lang="fr-BE" dirty="0"/>
              <a:t> </a:t>
            </a:r>
            <a:r>
              <a:rPr lang="fr-BE" dirty="0" err="1"/>
              <a:t>loss</a:t>
            </a:r>
            <a:r>
              <a:rPr lang="fr-BE" dirty="0"/>
              <a:t>.</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Speech and language, in IDD is often marked by a lack of intelligibility, especially when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oro</a:t>
            </a:r>
            <a:r>
              <a:rPr lang="en-US" sz="1800" dirty="0">
                <a:effectLst/>
                <a:latin typeface="Calibri" panose="020F0502020204030204" pitchFamily="34" charset="0"/>
                <a:ea typeface="Calibri" panose="020F0502020204030204" pitchFamily="34" charset="0"/>
                <a:cs typeface="Times New Roman" panose="02020603050405020304" pitchFamily="18" charset="0"/>
              </a:rPr>
              <a:t>-facial anomalies are present as it is the case in Down's syndrome and in many genetic syndromes. </a:t>
            </a:r>
          </a:p>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present Figure adapted from (Faye et al., 2004) illustrated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bucco</a:t>
            </a:r>
            <a:r>
              <a:rPr lang="en-US" sz="1800" dirty="0">
                <a:effectLst/>
                <a:latin typeface="Calibri" panose="020F0502020204030204" pitchFamily="34" charset="0"/>
                <a:ea typeface="Calibri" panose="020F0502020204030204" pitchFamily="34" charset="0"/>
                <a:cs typeface="Times New Roman" panose="02020603050405020304" pitchFamily="18" charset="0"/>
              </a:rPr>
              <a:t>-facial syndrome which is often associate with syndromic IDD conditions</a:t>
            </a:r>
            <a:r>
              <a:rPr lang="fr-BE" dirty="0">
                <a:effectLst/>
              </a:rPr>
              <a:t> </a:t>
            </a:r>
          </a:p>
          <a:p>
            <a:pPr marL="158750" indent="0" algn="just">
              <a:lnSpc>
                <a:spcPct val="150000"/>
              </a:lnSpc>
              <a:spcBef>
                <a:spcPts val="600"/>
              </a:spcBef>
              <a:buFontTx/>
              <a:buNone/>
            </a:pPr>
            <a:endParaRPr lang="fr-BE" dirty="0">
              <a:effectLst/>
            </a:endParaRPr>
          </a:p>
          <a:p>
            <a:pPr marL="342900" lvl="0" indent="-342900" algn="just">
              <a:lnSpc>
                <a:spcPct val="150000"/>
              </a:lnSpc>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Hypotonia of the facial structures can lead to feeding problems (for example, sucking problems in infants) and sometimes to food selectivity.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narrowness of the palate and the oral cavity in general alters the resonance cavities and thus affects the quality of speech sounds.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hypotonia of the tongue associated with relative macroglossia in people with Down's syndrome also has an impact on the quality of speech sounds and contributes to a lack of intelligibility.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9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Without going into detail, the presence of oral-facial syndrome also has a major impact on people's health.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Dental anomalies, food deposits due to poor dental hygiene and immunological problems all contribute to the development of cavities.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Hypotonia of the facial structures can lead to feeding problems (for example, sucking problems in infants) and sometimes to food selectivity</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Let's return to the intelligibility of speech. While it is largely influenced, as we have just seen, by the morphological characteristics of the face, i.e. the characteristics of the speaker, it is also dependent on the context of production (for example, in a situation of stress, excitement, etc.) and on the receiver (i.e. these auditory capacities).</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is not unusual for hearing problems to be added to an already gloomy picture (for example, in people with Down's syndrome, it is present in 2/3 of cases). Depending on the extent of the hearing loss and whether it is unilateral or bilateral, communication and understanding of language will be affected. The following table shows the impact of hearing loss on language development and in everyday life (IBA classification: International Bureau of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Audiophonology</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challenge for language development will be to identify the presence of hearing loss as early as possible and to determine its extent. These factors are essential if the person is to receive appropriate care. Unfortunately, the presence of an IDD does not facilitate the medical approach to hearing assessment. Briefly, as much as the extent of the hearing loss, the time of onset is decisive for the developmental prognosis. The earlier the hearing loss, the greater the impact on speech and language development.</a:t>
            </a:r>
            <a:r>
              <a:rPr lang="fr-BE"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2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In people with Down's syndrome, intelligibility is also strongly affected by voice characteristics, in particular hoarseness, anatomical anomalies influencing the volume of the resonance cavities, fluency disturbances, frequent articulatory disorders and prosodic characteristics (Kent &amp; Vorperian, 2013).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7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Intelligibility increases with chronological age; progress is most marked between the ages of 4 and 16. More specifically, children with Down's syndrome aged 4 to 7 are less intelligible overall than children of the same chronological age and sex. Thus, 100% of boys and 95% of girls with Down's syndrome under the age of 14 are difficult to understand. Over the age of 14, 74% of boys and only 49% of girls are less intelligible than children of the general population aged 6-7.</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2148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There is a delay of around 2 months in the onset of babbling, i.e. the production of syllables involving the combination of sounds (Lynch et al., 1995).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production of consonant-vowel syllables appears at around 9 months in babies with Down's syndrome, whereas it can already be observed at around 7 months in children of normal age. This syllable reduction is not only delayed compared with the typical child, but is also less stable (Lynch et al., 1995) due to the hypotonia of the orofacial sphere described above.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hypotonia reduces the speed and precision of articulatory movements (Dodd &amp; Thompson, 2001; Stoel-Gammon, 1997). Despite considerable inter-individual variability, subsequent word production is generally marked by deletion of unstressed syllables, reduction of consonant clusters, substitution, omission or addition of phonemes. These various errors, which generally tend to simplify production, are still present in adulthood (Dodd &amp; Thompson, 2001).</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6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Complex</a:t>
            </a:r>
            <a:r>
              <a:rPr lang="es-ES" sz="3200" b="1">
                <a:solidFill>
                  <a:srgbClr val="674EA7"/>
                </a:solidFill>
                <a:latin typeface="Calibri"/>
                <a:cs typeface="Calibri"/>
              </a:rPr>
              <a:t> </a:t>
            </a:r>
            <a:r>
              <a:rPr lang="es-ES" sz="3200" b="1" err="1">
                <a:solidFill>
                  <a:srgbClr val="674EA7"/>
                </a:solidFill>
                <a:latin typeface="Calibri"/>
                <a:cs typeface="Calibri"/>
              </a:rPr>
              <a:t>communication</a:t>
            </a:r>
            <a:r>
              <a:rPr lang="es-ES" sz="3200" b="1">
                <a:solidFill>
                  <a:srgbClr val="674EA7"/>
                </a:solidFill>
                <a:latin typeface="Calibri"/>
                <a:cs typeface="Calibri"/>
              </a:rPr>
              <a:t> </a:t>
            </a:r>
            <a:r>
              <a:rPr lang="es-ES" sz="3200" b="1" err="1">
                <a:solidFill>
                  <a:srgbClr val="674EA7"/>
                </a:solidFill>
                <a:latin typeface="Calibri"/>
                <a:cs typeface="Calibri"/>
              </a:rPr>
              <a:t>means</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dirty="0">
                <a:solidFill>
                  <a:schemeClr val="dk1"/>
                </a:solidFill>
                <a:latin typeface="Calibri"/>
                <a:ea typeface="Calibri"/>
                <a:cs typeface="Calibri"/>
                <a:sym typeface="Calibri"/>
              </a:rPr>
              <a:t>Training dedicated to professionals in IDD to support the development of </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dirty="0">
                <a:solidFill>
                  <a:schemeClr val="dk1"/>
                </a:solidFill>
                <a:latin typeface="Calibri"/>
                <a:ea typeface="Calibri"/>
                <a:cs typeface="Calibri"/>
                <a:sym typeface="Calibri"/>
              </a:rPr>
              <a:t>Social Communicative Abilities</a:t>
            </a:r>
            <a:endParaRPr sz="1800" b="0" i="0" u="none" strike="noStrike" cap="none" dirty="0">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D6E1CA9A-60B3-4DB1-909B-646D1FEE4281}"/>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7D01739D-A1E9-4A2C-88EE-D40CFF91E5D6}"/>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a:solidFill>
                  <a:schemeClr val="accent1"/>
                </a:solidFill>
              </a:rPr>
              <a:t>6.2.2 Phonology  and articulation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pSp>
        <p:nvGrpSpPr>
          <p:cNvPr id="2" name="Groupe 1">
            <a:extLst>
              <a:ext uri="{FF2B5EF4-FFF2-40B4-BE49-F238E27FC236}">
                <a16:creationId xmlns:a16="http://schemas.microsoft.com/office/drawing/2014/main" id="{57EF2A9A-2D7F-5BF5-3AEB-372D4087FEEE}"/>
              </a:ext>
            </a:extLst>
          </p:cNvPr>
          <p:cNvGrpSpPr/>
          <p:nvPr/>
        </p:nvGrpSpPr>
        <p:grpSpPr>
          <a:xfrm>
            <a:off x="629584" y="1594662"/>
            <a:ext cx="10513745" cy="4650370"/>
            <a:chOff x="629584" y="1594662"/>
            <a:chExt cx="10513745" cy="4650370"/>
          </a:xfrm>
        </p:grpSpPr>
        <p:sp>
          <p:nvSpPr>
            <p:cNvPr id="3" name="Rectangle : coins arrondis 2">
              <a:extLst>
                <a:ext uri="{FF2B5EF4-FFF2-40B4-BE49-F238E27FC236}">
                  <a16:creationId xmlns:a16="http://schemas.microsoft.com/office/drawing/2014/main" id="{2C585AF2-8775-F1EF-53AE-6320DD464FCD}"/>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Sound </a:t>
              </a:r>
              <a:r>
                <a:rPr lang="fr-FR" sz="2000" err="1"/>
                <a:t>level</a:t>
              </a:r>
              <a:endParaRPr lang="fr-FR" sz="2000"/>
            </a:p>
          </p:txBody>
        </p:sp>
        <p:sp>
          <p:nvSpPr>
            <p:cNvPr id="5" name="Rectangle : coins arrondis 4">
              <a:extLst>
                <a:ext uri="{FF2B5EF4-FFF2-40B4-BE49-F238E27FC236}">
                  <a16:creationId xmlns:a16="http://schemas.microsoft.com/office/drawing/2014/main" id="{91EF5479-C298-E1E9-E71C-51B4BC1CC096}"/>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t>Meaning</a:t>
              </a:r>
              <a:r>
                <a:rPr lang="fr-FR" sz="2000"/>
                <a:t> </a:t>
              </a:r>
              <a:r>
                <a:rPr lang="fr-FR" sz="2000" err="1"/>
                <a:t>level</a:t>
              </a:r>
              <a:endParaRPr lang="fr-FR" sz="2000"/>
            </a:p>
          </p:txBody>
        </p:sp>
        <p:sp>
          <p:nvSpPr>
            <p:cNvPr id="6" name="Rectangle : coins arrondis 5">
              <a:extLst>
                <a:ext uri="{FF2B5EF4-FFF2-40B4-BE49-F238E27FC236}">
                  <a16:creationId xmlns:a16="http://schemas.microsoft.com/office/drawing/2014/main" id="{1C4B4F8A-A83F-D930-E75D-1B5F1BF3E829}"/>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t>Context</a:t>
              </a:r>
              <a:r>
                <a:rPr lang="fr-FR" sz="2000"/>
                <a:t> </a:t>
              </a:r>
              <a:r>
                <a:rPr lang="fr-FR" sz="2000" err="1"/>
                <a:t>level</a:t>
              </a:r>
              <a:endParaRPr lang="fr-FR" sz="2000"/>
            </a:p>
          </p:txBody>
        </p:sp>
        <p:sp>
          <p:nvSpPr>
            <p:cNvPr id="7" name="Rectangle : coins arrondis 6">
              <a:extLst>
                <a:ext uri="{FF2B5EF4-FFF2-40B4-BE49-F238E27FC236}">
                  <a16:creationId xmlns:a16="http://schemas.microsoft.com/office/drawing/2014/main" id="{38A49FEF-45EE-4AFB-00B6-11681F060A2F}"/>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Phonetic</a:t>
              </a:r>
              <a:endParaRPr lang="fr-FR" sz="200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2821B09A-8F21-3301-033C-EEA0BAD71A83}"/>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Phonology</a:t>
              </a:r>
              <a:endParaRPr lang="fr-FR" sz="200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17EC7723-4BCD-285A-91B4-B7168C81E302}"/>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Lexicon</a:t>
              </a:r>
              <a:endParaRPr lang="fr-FR" sz="200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DA19C6A0-3CB9-A44F-4FAA-A56E976912B2}"/>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Morphology</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B6952429-AAC5-FBE5-18F8-8AE1C76F24AB}"/>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Syntax</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71CF575C-5C6C-97FF-85F9-137A911EA590}"/>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Pragmatics</a:t>
              </a:r>
              <a:endParaRPr lang="fr-FR" sz="200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48962B90-99C4-707B-1B9F-BDE6380AC5C9}"/>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7EF3681-AC9B-D1EC-7358-7DAD4DF986FF}"/>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D2F084C2-DA14-76F8-9E85-6F581909E41B}"/>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9FA0A18-E79C-1F5C-496D-9D52DEA3347F}"/>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F094758-1D90-7C8C-5B5D-5C71788D0F18}"/>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C006E62D-CD61-8C79-80B4-B72B9BAE7952}"/>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6D6B404-BF4A-56EB-69CC-5F2B52B52788}"/>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E315CFA-DE55-D573-9C71-33D300A31226}"/>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7DBED1C-BDF1-C991-6922-3E2093D14364}"/>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01B0C1-1E60-7ABE-D5CF-A9C13CFEF63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2296F7E-9504-2756-D6DF-F6F636C7E93C}"/>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B877E094-7B92-7907-4494-088F83187D7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19F4443-F19A-D1A1-A1AF-F68331236057}"/>
                </a:ext>
              </a:extLst>
            </p:cNvPr>
            <p:cNvSpPr txBox="1"/>
            <p:nvPr/>
          </p:nvSpPr>
          <p:spPr>
            <a:xfrm>
              <a:off x="6999887" y="1687055"/>
              <a:ext cx="1890261" cy="369332"/>
            </a:xfrm>
            <a:prstGeom prst="rect">
              <a:avLst/>
            </a:prstGeom>
            <a:noFill/>
          </p:spPr>
          <p:txBody>
            <a:bodyPr wrap="none" rtlCol="0">
              <a:spAutoFit/>
            </a:bodyPr>
            <a:lstStyle/>
            <a:p>
              <a:r>
                <a:rPr lang="fr-FR" sz="1800" err="1">
                  <a:solidFill>
                    <a:schemeClr val="tx1">
                      <a:lumMod val="85000"/>
                      <a:lumOff val="15000"/>
                    </a:schemeClr>
                  </a:solidFill>
                </a:rPr>
                <a:t>Studyind</a:t>
              </a:r>
              <a:r>
                <a:rPr lang="fr-FR" sz="1800">
                  <a:solidFill>
                    <a:schemeClr val="tx1">
                      <a:lumMod val="85000"/>
                      <a:lumOff val="15000"/>
                    </a:schemeClr>
                  </a:solidFill>
                </a:rPr>
                <a:t> </a:t>
              </a:r>
              <a:r>
                <a:rPr lang="fr-FR" sz="1800" err="1">
                  <a:solidFill>
                    <a:schemeClr val="tx1">
                      <a:lumMod val="85000"/>
                      <a:lumOff val="15000"/>
                    </a:schemeClr>
                  </a:solidFill>
                </a:rPr>
                <a:t>sounds</a:t>
              </a:r>
              <a:endParaRPr lang="fr-FR" sz="1800">
                <a:solidFill>
                  <a:schemeClr val="tx1">
                    <a:lumMod val="85000"/>
                    <a:lumOff val="15000"/>
                  </a:schemeClr>
                </a:solidFill>
              </a:endParaRPr>
            </a:p>
          </p:txBody>
        </p:sp>
        <p:sp>
          <p:nvSpPr>
            <p:cNvPr id="27" name="ZoneTexte 26">
              <a:extLst>
                <a:ext uri="{FF2B5EF4-FFF2-40B4-BE49-F238E27FC236}">
                  <a16:creationId xmlns:a16="http://schemas.microsoft.com/office/drawing/2014/main" id="{DCC778C1-5570-38ED-A55B-DE4A1965D3AF}"/>
                </a:ext>
              </a:extLst>
            </p:cNvPr>
            <p:cNvSpPr txBox="1"/>
            <p:nvPr/>
          </p:nvSpPr>
          <p:spPr>
            <a:xfrm>
              <a:off x="6999887" y="2493004"/>
              <a:ext cx="3929281" cy="369332"/>
            </a:xfrm>
            <a:prstGeom prst="rect">
              <a:avLst/>
            </a:prstGeom>
            <a:noFill/>
          </p:spPr>
          <p:txBody>
            <a:bodyPr wrap="none" rtlCol="0">
              <a:spAutoFit/>
            </a:bodyPr>
            <a:lstStyle/>
            <a:p>
              <a:r>
                <a:rPr lang="fr-FR" sz="1800">
                  <a:solidFill>
                    <a:schemeClr val="tx1">
                      <a:lumMod val="85000"/>
                      <a:lumOff val="15000"/>
                    </a:schemeClr>
                  </a:solidFill>
                </a:rPr>
                <a:t>Sound organisation and combination</a:t>
              </a:r>
            </a:p>
          </p:txBody>
        </p:sp>
        <p:sp>
          <p:nvSpPr>
            <p:cNvPr id="28" name="ZoneTexte 27">
              <a:extLst>
                <a:ext uri="{FF2B5EF4-FFF2-40B4-BE49-F238E27FC236}">
                  <a16:creationId xmlns:a16="http://schemas.microsoft.com/office/drawing/2014/main" id="{26DDB3BA-EA2C-9EC4-20BA-9E3E0735BC96}"/>
                </a:ext>
              </a:extLst>
            </p:cNvPr>
            <p:cNvSpPr txBox="1"/>
            <p:nvPr/>
          </p:nvSpPr>
          <p:spPr>
            <a:xfrm>
              <a:off x="6953825" y="3479452"/>
              <a:ext cx="1338828" cy="369332"/>
            </a:xfrm>
            <a:prstGeom prst="rect">
              <a:avLst/>
            </a:prstGeom>
            <a:noFill/>
          </p:spPr>
          <p:txBody>
            <a:bodyPr wrap="none" rtlCol="0">
              <a:spAutoFit/>
            </a:bodyPr>
            <a:lstStyle/>
            <a:p>
              <a:r>
                <a:rPr lang="fr-FR" sz="1800" err="1">
                  <a:solidFill>
                    <a:schemeClr val="tx1">
                      <a:lumMod val="85000"/>
                      <a:lumOff val="15000"/>
                    </a:schemeClr>
                  </a:solidFill>
                </a:rPr>
                <a:t>Vocabulary</a:t>
              </a:r>
              <a:endParaRPr lang="fr-FR" sz="1800">
                <a:solidFill>
                  <a:schemeClr val="tx1">
                    <a:lumMod val="85000"/>
                    <a:lumOff val="15000"/>
                  </a:schemeClr>
                </a:solidFill>
              </a:endParaRPr>
            </a:p>
          </p:txBody>
        </p:sp>
        <p:sp>
          <p:nvSpPr>
            <p:cNvPr id="29" name="ZoneTexte 28">
              <a:extLst>
                <a:ext uri="{FF2B5EF4-FFF2-40B4-BE49-F238E27FC236}">
                  <a16:creationId xmlns:a16="http://schemas.microsoft.com/office/drawing/2014/main" id="{B44D21ED-EFB7-9133-1654-9E687B519908}"/>
                </a:ext>
              </a:extLst>
            </p:cNvPr>
            <p:cNvSpPr txBox="1"/>
            <p:nvPr/>
          </p:nvSpPr>
          <p:spPr>
            <a:xfrm>
              <a:off x="6999887" y="4110917"/>
              <a:ext cx="2557110" cy="369332"/>
            </a:xfrm>
            <a:prstGeom prst="rect">
              <a:avLst/>
            </a:prstGeom>
            <a:noFill/>
          </p:spPr>
          <p:txBody>
            <a:bodyPr wrap="none" rtlCol="0">
              <a:spAutoFit/>
            </a:bodyPr>
            <a:lstStyle/>
            <a:p>
              <a:r>
                <a:rPr lang="fr-FR" sz="1800" err="1">
                  <a:solidFill>
                    <a:schemeClr val="tx1">
                      <a:lumMod val="85000"/>
                      <a:lumOff val="15000"/>
                    </a:schemeClr>
                  </a:solidFill>
                </a:rPr>
                <a:t>Words</a:t>
              </a:r>
              <a:r>
                <a:rPr lang="fr-FR" sz="1800">
                  <a:solidFill>
                    <a:schemeClr val="tx1">
                      <a:lumMod val="85000"/>
                      <a:lumOff val="15000"/>
                    </a:schemeClr>
                  </a:solidFill>
                </a:rPr>
                <a:t> types and </a:t>
              </a:r>
              <a:r>
                <a:rPr lang="fr-FR" sz="1800" err="1">
                  <a:solidFill>
                    <a:schemeClr val="tx1">
                      <a:lumMod val="85000"/>
                      <a:lumOff val="15000"/>
                    </a:schemeClr>
                  </a:solidFill>
                </a:rPr>
                <a:t>forms</a:t>
              </a:r>
              <a:endParaRPr lang="fr-FR" sz="1800">
                <a:solidFill>
                  <a:schemeClr val="tx1">
                    <a:lumMod val="85000"/>
                    <a:lumOff val="15000"/>
                  </a:schemeClr>
                </a:solidFill>
              </a:endParaRPr>
            </a:p>
          </p:txBody>
        </p:sp>
        <p:sp>
          <p:nvSpPr>
            <p:cNvPr id="30" name="ZoneTexte 29">
              <a:extLst>
                <a:ext uri="{FF2B5EF4-FFF2-40B4-BE49-F238E27FC236}">
                  <a16:creationId xmlns:a16="http://schemas.microsoft.com/office/drawing/2014/main" id="{824BBF24-6221-D93D-A2A8-7EAE56A0790B}"/>
                </a:ext>
              </a:extLst>
            </p:cNvPr>
            <p:cNvSpPr txBox="1"/>
            <p:nvPr/>
          </p:nvSpPr>
          <p:spPr>
            <a:xfrm>
              <a:off x="6953825" y="4707677"/>
              <a:ext cx="2121093" cy="369332"/>
            </a:xfrm>
            <a:prstGeom prst="rect">
              <a:avLst/>
            </a:prstGeom>
            <a:noFill/>
          </p:spPr>
          <p:txBody>
            <a:bodyPr wrap="none" rtlCol="0">
              <a:spAutoFit/>
            </a:bodyPr>
            <a:lstStyle/>
            <a:p>
              <a:r>
                <a:rPr lang="fr-FR" sz="1800">
                  <a:solidFill>
                    <a:schemeClr val="tx1">
                      <a:lumMod val="85000"/>
                      <a:lumOff val="15000"/>
                    </a:schemeClr>
                  </a:solidFill>
                </a:rPr>
                <a:t>Sentence structure</a:t>
              </a:r>
            </a:p>
          </p:txBody>
        </p:sp>
        <p:sp>
          <p:nvSpPr>
            <p:cNvPr id="31" name="ZoneTexte 30">
              <a:extLst>
                <a:ext uri="{FF2B5EF4-FFF2-40B4-BE49-F238E27FC236}">
                  <a16:creationId xmlns:a16="http://schemas.microsoft.com/office/drawing/2014/main" id="{9661E33F-4796-413D-44EA-F5F70BF1A7DD}"/>
                </a:ext>
              </a:extLst>
            </p:cNvPr>
            <p:cNvSpPr txBox="1"/>
            <p:nvPr/>
          </p:nvSpPr>
          <p:spPr>
            <a:xfrm>
              <a:off x="7045949" y="5789023"/>
              <a:ext cx="2121093" cy="369332"/>
            </a:xfrm>
            <a:prstGeom prst="rect">
              <a:avLst/>
            </a:prstGeom>
            <a:noFill/>
          </p:spPr>
          <p:txBody>
            <a:bodyPr wrap="none" rtlCol="0">
              <a:spAutoFit/>
            </a:bodyPr>
            <a:lstStyle/>
            <a:p>
              <a:r>
                <a:rPr lang="fr-FR" sz="1800" err="1">
                  <a:solidFill>
                    <a:schemeClr val="tx1">
                      <a:lumMod val="85000"/>
                      <a:lumOff val="15000"/>
                    </a:schemeClr>
                  </a:solidFill>
                </a:rPr>
                <a:t>Meaning</a:t>
              </a:r>
              <a:r>
                <a:rPr lang="fr-FR" sz="1800">
                  <a:solidFill>
                    <a:schemeClr val="tx1">
                      <a:lumMod val="85000"/>
                      <a:lumOff val="15000"/>
                    </a:schemeClr>
                  </a:solidFill>
                </a:rPr>
                <a:t> in </a:t>
              </a:r>
              <a:r>
                <a:rPr lang="fr-FR" sz="1800" err="1">
                  <a:solidFill>
                    <a:schemeClr val="tx1">
                      <a:lumMod val="85000"/>
                      <a:lumOff val="15000"/>
                    </a:schemeClr>
                  </a:solidFill>
                </a:rPr>
                <a:t>context</a:t>
              </a:r>
              <a:endParaRPr lang="fr-FR" sz="1800">
                <a:solidFill>
                  <a:schemeClr val="tx1">
                    <a:lumMod val="85000"/>
                    <a:lumOff val="15000"/>
                  </a:schemeClr>
                </a:solidFill>
              </a:endParaRPr>
            </a:p>
          </p:txBody>
        </p:sp>
        <p:sp>
          <p:nvSpPr>
            <p:cNvPr id="32" name="Bulle rectangulaire à coins arrondis 31">
              <a:extLst>
                <a:ext uri="{FF2B5EF4-FFF2-40B4-BE49-F238E27FC236}">
                  <a16:creationId xmlns:a16="http://schemas.microsoft.com/office/drawing/2014/main" id="{2A0E1908-C3B4-129F-54E5-37F8E3417F5B}"/>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1FEA15D4-5F73-51D9-D9D5-8143DFD9BB62}"/>
                </a:ext>
              </a:extLst>
            </p:cNvPr>
            <p:cNvSpPr txBox="1"/>
            <p:nvPr/>
          </p:nvSpPr>
          <p:spPr>
            <a:xfrm>
              <a:off x="9984037" y="3670178"/>
              <a:ext cx="1159292" cy="369332"/>
            </a:xfrm>
            <a:prstGeom prst="rect">
              <a:avLst/>
            </a:prstGeom>
            <a:noFill/>
          </p:spPr>
          <p:txBody>
            <a:bodyPr wrap="none" rtlCol="0">
              <a:spAutoFit/>
            </a:bodyPr>
            <a:lstStyle/>
            <a:p>
              <a:r>
                <a:rPr lang="fr-FR" sz="1800" err="1">
                  <a:solidFill>
                    <a:schemeClr val="tx1">
                      <a:lumMod val="85000"/>
                      <a:lumOff val="15000"/>
                    </a:schemeClr>
                  </a:solidFill>
                </a:rPr>
                <a:t>Grammar</a:t>
              </a:r>
              <a:endParaRPr lang="fr-FR" sz="1800">
                <a:solidFill>
                  <a:schemeClr val="tx1">
                    <a:lumMod val="85000"/>
                    <a:lumOff val="15000"/>
                  </a:schemeClr>
                </a:solidFill>
              </a:endParaRPr>
            </a:p>
          </p:txBody>
        </p:sp>
      </p:gr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4" name="Image 3" descr="Une image contenant texte, diagramme, ligne, Police&#10;&#10;Description générée automatiquement">
            <a:extLst>
              <a:ext uri="{FF2B5EF4-FFF2-40B4-BE49-F238E27FC236}">
                <a16:creationId xmlns:a16="http://schemas.microsoft.com/office/drawing/2014/main" id="{550D0D9D-D343-CD1D-CB15-BD1BDBE2551A}"/>
              </a:ext>
            </a:extLst>
          </p:cNvPr>
          <p:cNvPicPr>
            <a:picLocks noChangeAspect="1"/>
          </p:cNvPicPr>
          <p:nvPr/>
        </p:nvPicPr>
        <p:blipFill>
          <a:blip r:embed="rId3">
            <a:grayscl/>
          </a:blip>
          <a:stretch>
            <a:fillRect/>
          </a:stretch>
        </p:blipFill>
        <p:spPr>
          <a:xfrm>
            <a:off x="1137549" y="1086076"/>
            <a:ext cx="10152599" cy="5374181"/>
          </a:xfrm>
          <a:prstGeom prst="rect">
            <a:avLst/>
          </a:prstGeom>
        </p:spPr>
      </p:pic>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2" name="Rectangle 1">
            <a:extLst>
              <a:ext uri="{FF2B5EF4-FFF2-40B4-BE49-F238E27FC236}">
                <a16:creationId xmlns:a16="http://schemas.microsoft.com/office/drawing/2014/main" id="{0D5BCFF6-2C24-B6C0-CC8D-DEBC76A37BB1}"/>
              </a:ext>
            </a:extLst>
          </p:cNvPr>
          <p:cNvSpPr/>
          <p:nvPr/>
        </p:nvSpPr>
        <p:spPr>
          <a:xfrm>
            <a:off x="1767351" y="415363"/>
            <a:ext cx="8259001" cy="937949"/>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Bucco-facial syndrome : the impact on the articulatory structures </a:t>
            </a:r>
          </a:p>
        </p:txBody>
      </p:sp>
    </p:spTree>
    <p:extLst>
      <p:ext uri="{BB962C8B-B14F-4D97-AF65-F5344CB8AC3E}">
        <p14:creationId xmlns:p14="http://schemas.microsoft.com/office/powerpoint/2010/main" val="239647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Bucco-facial syndrome and quality of life : side effect  </a:t>
            </a:r>
          </a:p>
        </p:txBody>
      </p:sp>
      <p:graphicFrame>
        <p:nvGraphicFramePr>
          <p:cNvPr id="2" name="Diagramme 1">
            <a:extLst>
              <a:ext uri="{FF2B5EF4-FFF2-40B4-BE49-F238E27FC236}">
                <a16:creationId xmlns:a16="http://schemas.microsoft.com/office/drawing/2014/main" id="{DAF269A1-8E2F-9BD0-A1DD-BE78D5CAB5BF}"/>
              </a:ext>
            </a:extLst>
          </p:cNvPr>
          <p:cNvGraphicFramePr/>
          <p:nvPr>
            <p:extLst>
              <p:ext uri="{D42A27DB-BD31-4B8C-83A1-F6EECF244321}">
                <p14:modId xmlns:p14="http://schemas.microsoft.com/office/powerpoint/2010/main" val="3548530866"/>
              </p:ext>
            </p:extLst>
          </p:nvPr>
        </p:nvGraphicFramePr>
        <p:xfrm>
          <a:off x="823843" y="1420489"/>
          <a:ext cx="10544313" cy="23400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B7CCA52B-6140-98A4-16F8-F84D1AEEA598}"/>
              </a:ext>
            </a:extLst>
          </p:cNvPr>
          <p:cNvSpPr txBox="1"/>
          <p:nvPr/>
        </p:nvSpPr>
        <p:spPr>
          <a:xfrm>
            <a:off x="3028013" y="3087519"/>
            <a:ext cx="678391" cy="1107996"/>
          </a:xfrm>
          <a:prstGeom prst="rect">
            <a:avLst/>
          </a:prstGeom>
          <a:noFill/>
        </p:spPr>
        <p:txBody>
          <a:bodyPr wrap="none" rtlCol="0">
            <a:spAutoFit/>
          </a:bodyPr>
          <a:lstStyle/>
          <a:p>
            <a:r>
              <a:rPr lang="fr-FR" sz="6600" b="1">
                <a:solidFill>
                  <a:schemeClr val="tx2">
                    <a:lumMod val="25000"/>
                  </a:schemeClr>
                </a:solidFill>
              </a:rPr>
              <a:t>+</a:t>
            </a:r>
          </a:p>
        </p:txBody>
      </p:sp>
      <p:sp>
        <p:nvSpPr>
          <p:cNvPr id="5" name="ZoneTexte 4">
            <a:extLst>
              <a:ext uri="{FF2B5EF4-FFF2-40B4-BE49-F238E27FC236}">
                <a16:creationId xmlns:a16="http://schemas.microsoft.com/office/drawing/2014/main" id="{6F6D7C7C-8314-991D-8674-B929E886B82C}"/>
              </a:ext>
            </a:extLst>
          </p:cNvPr>
          <p:cNvSpPr txBox="1"/>
          <p:nvPr/>
        </p:nvSpPr>
        <p:spPr>
          <a:xfrm>
            <a:off x="539646" y="3975686"/>
            <a:ext cx="6449201" cy="1391343"/>
          </a:xfrm>
          <a:prstGeom prst="rect">
            <a:avLst/>
          </a:prstGeom>
          <a:noFill/>
        </p:spPr>
        <p:txBody>
          <a:bodyPr wrap="none" rtlCol="0">
            <a:spAutoFit/>
          </a:bodyPr>
          <a:lstStyle/>
          <a:p>
            <a:pPr>
              <a:lnSpc>
                <a:spcPct val="120000"/>
              </a:lnSpc>
            </a:pPr>
            <a:r>
              <a:rPr lang="fr-FR" sz="1800"/>
              <a:t>Tactile </a:t>
            </a:r>
            <a:r>
              <a:rPr lang="fr-FR" sz="1800" err="1"/>
              <a:t>hypersensitivity</a:t>
            </a:r>
            <a:r>
              <a:rPr lang="fr-FR" sz="1800"/>
              <a:t> of the oral </a:t>
            </a:r>
            <a:r>
              <a:rPr lang="fr-FR" sz="1800" err="1"/>
              <a:t>sphere</a:t>
            </a:r>
            <a:endParaRPr lang="fr-FR" sz="1800"/>
          </a:p>
          <a:p>
            <a:pPr marL="501650" indent="-266700">
              <a:lnSpc>
                <a:spcPct val="120000"/>
              </a:lnSpc>
              <a:buFont typeface="Arial" panose="020B0604020202020204" pitchFamily="34" charset="0"/>
              <a:buChar char="•"/>
            </a:pPr>
            <a:r>
              <a:rPr lang="fr-FR" sz="1800"/>
              <a:t>Contact </a:t>
            </a:r>
            <a:r>
              <a:rPr lang="fr-FR" sz="1800" err="1"/>
              <a:t>with</a:t>
            </a:r>
            <a:r>
              <a:rPr lang="fr-FR" sz="1800"/>
              <a:t> certain textures </a:t>
            </a:r>
            <a:r>
              <a:rPr lang="fr-FR" sz="1800" err="1"/>
              <a:t>experienced</a:t>
            </a:r>
            <a:r>
              <a:rPr lang="fr-FR" sz="1800"/>
              <a:t> as </a:t>
            </a:r>
            <a:r>
              <a:rPr lang="fr-FR" sz="1800" err="1"/>
              <a:t>unbearable</a:t>
            </a:r>
            <a:endParaRPr lang="fr-FR" sz="1800"/>
          </a:p>
          <a:p>
            <a:pPr marL="501650" indent="-266700">
              <a:lnSpc>
                <a:spcPct val="120000"/>
              </a:lnSpc>
              <a:buFont typeface="Arial" panose="020B0604020202020204" pitchFamily="34" charset="0"/>
              <a:buChar char="•"/>
            </a:pPr>
            <a:r>
              <a:rPr lang="fr-FR" sz="1800"/>
              <a:t>Food </a:t>
            </a:r>
            <a:r>
              <a:rPr lang="fr-FR" sz="1800" err="1"/>
              <a:t>selectivity</a:t>
            </a:r>
            <a:endParaRPr lang="fr-FR" sz="1800"/>
          </a:p>
          <a:p>
            <a:pPr marL="501650" indent="-266700">
              <a:lnSpc>
                <a:spcPct val="120000"/>
              </a:lnSpc>
              <a:buFont typeface="Arial" panose="020B0604020202020204" pitchFamily="34" charset="0"/>
              <a:buChar char="•"/>
            </a:pPr>
            <a:r>
              <a:rPr lang="fr-FR" sz="1800" err="1"/>
              <a:t>Heightened</a:t>
            </a:r>
            <a:r>
              <a:rPr lang="fr-FR" sz="1800"/>
              <a:t> </a:t>
            </a:r>
            <a:r>
              <a:rPr lang="fr-FR" sz="1800" err="1"/>
              <a:t>nausea</a:t>
            </a:r>
            <a:r>
              <a:rPr lang="fr-FR" sz="1800"/>
              <a:t> reflex</a:t>
            </a:r>
          </a:p>
        </p:txBody>
      </p:sp>
      <p:sp>
        <p:nvSpPr>
          <p:cNvPr id="6" name="ZoneTexte 5">
            <a:extLst>
              <a:ext uri="{FF2B5EF4-FFF2-40B4-BE49-F238E27FC236}">
                <a16:creationId xmlns:a16="http://schemas.microsoft.com/office/drawing/2014/main" id="{50AD040C-EC38-1471-1BDE-F6D9B82C9051}"/>
              </a:ext>
            </a:extLst>
          </p:cNvPr>
          <p:cNvSpPr txBox="1"/>
          <p:nvPr/>
        </p:nvSpPr>
        <p:spPr>
          <a:xfrm>
            <a:off x="3028012" y="5137036"/>
            <a:ext cx="678391" cy="1107996"/>
          </a:xfrm>
          <a:prstGeom prst="rect">
            <a:avLst/>
          </a:prstGeom>
          <a:noFill/>
        </p:spPr>
        <p:txBody>
          <a:bodyPr wrap="none" rtlCol="0">
            <a:spAutoFit/>
          </a:bodyPr>
          <a:lstStyle/>
          <a:p>
            <a:r>
              <a:rPr lang="fr-FR" sz="6600" b="1">
                <a:solidFill>
                  <a:schemeClr val="tx2">
                    <a:lumMod val="25000"/>
                  </a:schemeClr>
                </a:solidFill>
              </a:rPr>
              <a:t>+</a:t>
            </a:r>
          </a:p>
        </p:txBody>
      </p:sp>
      <p:sp>
        <p:nvSpPr>
          <p:cNvPr id="7" name="ZoneTexte 6">
            <a:extLst>
              <a:ext uri="{FF2B5EF4-FFF2-40B4-BE49-F238E27FC236}">
                <a16:creationId xmlns:a16="http://schemas.microsoft.com/office/drawing/2014/main" id="{B13F844A-B022-615E-9C9A-DECBF738AE5F}"/>
              </a:ext>
            </a:extLst>
          </p:cNvPr>
          <p:cNvSpPr txBox="1"/>
          <p:nvPr/>
        </p:nvSpPr>
        <p:spPr>
          <a:xfrm>
            <a:off x="539646" y="5971227"/>
            <a:ext cx="9123010" cy="369332"/>
          </a:xfrm>
          <a:prstGeom prst="rect">
            <a:avLst/>
          </a:prstGeom>
          <a:noFill/>
        </p:spPr>
        <p:txBody>
          <a:bodyPr wrap="none" rtlCol="0">
            <a:spAutoFit/>
          </a:bodyPr>
          <a:lstStyle/>
          <a:p>
            <a:r>
              <a:rPr lang="fr-FR" sz="1800" err="1"/>
              <a:t>Frequent</a:t>
            </a:r>
            <a:r>
              <a:rPr lang="fr-FR" sz="1800"/>
              <a:t> </a:t>
            </a:r>
            <a:r>
              <a:rPr lang="fr-FR" sz="1800" err="1"/>
              <a:t>swallowing</a:t>
            </a:r>
            <a:r>
              <a:rPr lang="fr-FR" sz="1800"/>
              <a:t> </a:t>
            </a:r>
            <a:r>
              <a:rPr lang="fr-FR" sz="1800" err="1"/>
              <a:t>problems</a:t>
            </a:r>
            <a:r>
              <a:rPr lang="fr-FR" sz="1800"/>
              <a:t> </a:t>
            </a:r>
            <a:r>
              <a:rPr lang="fr-FR" sz="1800" err="1"/>
              <a:t>characterised</a:t>
            </a:r>
            <a:r>
              <a:rPr lang="fr-FR" sz="1800"/>
              <a:t> by false routes </a:t>
            </a:r>
            <a:r>
              <a:rPr lang="fr-FR" sz="1800" err="1"/>
              <a:t>with</a:t>
            </a:r>
            <a:r>
              <a:rPr lang="fr-FR" sz="1800"/>
              <a:t> </a:t>
            </a:r>
            <a:r>
              <a:rPr lang="fr-FR" sz="1800" err="1"/>
              <a:t>both</a:t>
            </a:r>
            <a:r>
              <a:rPr lang="fr-FR" sz="1800"/>
              <a:t> </a:t>
            </a:r>
            <a:r>
              <a:rPr lang="fr-FR" sz="1800" err="1"/>
              <a:t>liquids</a:t>
            </a:r>
            <a:r>
              <a:rPr lang="fr-FR" sz="1800"/>
              <a:t> and </a:t>
            </a:r>
            <a:r>
              <a:rPr lang="fr-FR" sz="1800" err="1"/>
              <a:t>solids</a:t>
            </a:r>
            <a:endParaRPr lang="fr-FR" sz="1800"/>
          </a:p>
        </p:txBody>
      </p:sp>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pic>
        <p:nvPicPr>
          <p:cNvPr id="1026" name="Picture 2" descr="Généré à partir de l’invite">
            <a:extLst>
              <a:ext uri="{FF2B5EF4-FFF2-40B4-BE49-F238E27FC236}">
                <a16:creationId xmlns:a16="http://schemas.microsoft.com/office/drawing/2014/main" id="{D06FB434-B43A-4E7A-C2C5-F7B14BD92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350" y="2046157"/>
            <a:ext cx="3365292" cy="33652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Tableau 1">
            <a:extLst>
              <a:ext uri="{FF2B5EF4-FFF2-40B4-BE49-F238E27FC236}">
                <a16:creationId xmlns:a16="http://schemas.microsoft.com/office/drawing/2014/main" id="{67D52500-39CB-039F-BD86-28D436021D5F}"/>
              </a:ext>
            </a:extLst>
          </p:cNvPr>
          <p:cNvGraphicFramePr>
            <a:graphicFrameLocks noGrp="1"/>
          </p:cNvGraphicFramePr>
          <p:nvPr>
            <p:extLst>
              <p:ext uri="{D42A27DB-BD31-4B8C-83A1-F6EECF244321}">
                <p14:modId xmlns:p14="http://schemas.microsoft.com/office/powerpoint/2010/main" val="4096910560"/>
              </p:ext>
            </p:extLst>
          </p:nvPr>
        </p:nvGraphicFramePr>
        <p:xfrm>
          <a:off x="3957403" y="1256430"/>
          <a:ext cx="7617161" cy="4375304"/>
        </p:xfrm>
        <a:graphic>
          <a:graphicData uri="http://schemas.openxmlformats.org/drawingml/2006/table">
            <a:tbl>
              <a:tblPr firstRow="1" firstCol="1" bandRow="1">
                <a:tableStyleId>{5C22544A-7EE6-4342-B048-85BDC9FD1C3A}</a:tableStyleId>
              </a:tblPr>
              <a:tblGrid>
                <a:gridCol w="1069061">
                  <a:extLst>
                    <a:ext uri="{9D8B030D-6E8A-4147-A177-3AD203B41FA5}">
                      <a16:colId xmlns:a16="http://schemas.microsoft.com/office/drawing/2014/main" val="2618226522"/>
                    </a:ext>
                  </a:extLst>
                </a:gridCol>
                <a:gridCol w="1772254">
                  <a:extLst>
                    <a:ext uri="{9D8B030D-6E8A-4147-A177-3AD203B41FA5}">
                      <a16:colId xmlns:a16="http://schemas.microsoft.com/office/drawing/2014/main" val="4063592613"/>
                    </a:ext>
                  </a:extLst>
                </a:gridCol>
                <a:gridCol w="2871556">
                  <a:extLst>
                    <a:ext uri="{9D8B030D-6E8A-4147-A177-3AD203B41FA5}">
                      <a16:colId xmlns:a16="http://schemas.microsoft.com/office/drawing/2014/main" val="2187673573"/>
                    </a:ext>
                  </a:extLst>
                </a:gridCol>
                <a:gridCol w="1904290">
                  <a:extLst>
                    <a:ext uri="{9D8B030D-6E8A-4147-A177-3AD203B41FA5}">
                      <a16:colId xmlns:a16="http://schemas.microsoft.com/office/drawing/2014/main" val="651040547"/>
                    </a:ext>
                  </a:extLst>
                </a:gridCol>
              </a:tblGrid>
              <a:tr h="342550">
                <a:tc>
                  <a:txBody>
                    <a:bodyPr/>
                    <a:lstStyle/>
                    <a:p>
                      <a:pPr algn="ctr">
                        <a:lnSpc>
                          <a:spcPct val="120000"/>
                        </a:lnSpc>
                        <a:spcBef>
                          <a:spcPts val="600"/>
                        </a:spcBef>
                      </a:pPr>
                      <a:r>
                        <a:rPr lang="en-US" sz="1800" kern="100" dirty="0">
                          <a:effectLst/>
                        </a:rPr>
                        <a:t>Loss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n-US" sz="1800" kern="100" dirty="0">
                          <a:effectLst/>
                        </a:rPr>
                        <a:t>Classification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20000"/>
                        </a:lnSpc>
                        <a:spcBef>
                          <a:spcPts val="600"/>
                        </a:spcBef>
                      </a:pPr>
                      <a:r>
                        <a:rPr lang="en-US" sz="1800" kern="100" dirty="0">
                          <a:effectLst/>
                        </a:rPr>
                        <a:t>Consequences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4136660284"/>
                  </a:ext>
                </a:extLst>
              </a:tr>
              <a:tr h="842611">
                <a:tc>
                  <a:txBody>
                    <a:bodyPr/>
                    <a:lstStyle/>
                    <a:p>
                      <a:pPr algn="just">
                        <a:lnSpc>
                          <a:spcPct val="120000"/>
                        </a:lnSpc>
                        <a:spcBef>
                          <a:spcPts val="600"/>
                        </a:spcBef>
                      </a:pPr>
                      <a:r>
                        <a:rPr lang="en-US" sz="1800" kern="100" dirty="0">
                          <a:effectLst/>
                        </a:rPr>
                        <a:t>10-40dB</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a:effectLst/>
                        </a:rPr>
                        <a:t>Mild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a:effectLst/>
                        </a:rPr>
                        <a:t>Mispronunciation of consonants</a:t>
                      </a:r>
                      <a:endParaRPr lang="fr-BE" sz="1800" kern="100" dirty="0">
                        <a:effectLst/>
                      </a:endParaRPr>
                    </a:p>
                    <a:p>
                      <a:pPr algn="l">
                        <a:lnSpc>
                          <a:spcPct val="120000"/>
                        </a:lnSpc>
                        <a:spcBef>
                          <a:spcPts val="600"/>
                        </a:spcBef>
                      </a:pPr>
                      <a:r>
                        <a:rPr lang="en-US" sz="1800" kern="100" dirty="0">
                          <a:effectLst/>
                        </a:rPr>
                        <a:t>Difficulties at school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20000"/>
                        </a:lnSpc>
                        <a:spcBef>
                          <a:spcPts val="600"/>
                        </a:spcBef>
                      </a:pPr>
                      <a:endParaRPr lang="fr-BE" sz="1800" kern="100" dirty="0">
                        <a:effectLst/>
                      </a:endParaRPr>
                    </a:p>
                    <a:p>
                      <a:pPr algn="just">
                        <a:lnSpc>
                          <a:spcPct val="120000"/>
                        </a:lnSpc>
                        <a:spcBef>
                          <a:spcPts val="600"/>
                        </a:spcBef>
                      </a:pPr>
                      <a:endParaRPr lang="fr-BE" sz="1800" kern="100" dirty="0">
                        <a:effectLst/>
                      </a:endParaRPr>
                    </a:p>
                    <a:p>
                      <a:pPr algn="ctr">
                        <a:lnSpc>
                          <a:spcPct val="120000"/>
                        </a:lnSpc>
                        <a:spcBef>
                          <a:spcPts val="600"/>
                        </a:spcBef>
                      </a:pPr>
                      <a:r>
                        <a:rPr lang="en-US" sz="1800" kern="100" dirty="0">
                          <a:effectLst/>
                        </a:rPr>
                        <a:t>Language acquired spontaneously but imperfectly</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829338"/>
                  </a:ext>
                </a:extLst>
              </a:tr>
              <a:tr h="842611">
                <a:tc>
                  <a:txBody>
                    <a:bodyPr/>
                    <a:lstStyle/>
                    <a:p>
                      <a:pPr algn="just">
                        <a:lnSpc>
                          <a:spcPct val="120000"/>
                        </a:lnSpc>
                        <a:spcBef>
                          <a:spcPts val="600"/>
                        </a:spcBef>
                      </a:pPr>
                      <a:r>
                        <a:rPr lang="en-US" sz="1800" kern="100" dirty="0">
                          <a:effectLst/>
                        </a:rPr>
                        <a:t>40-70dB</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a:effectLst/>
                        </a:rPr>
                        <a:t>Moderate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a:effectLst/>
                        </a:rPr>
                        <a:t>Late language onset</a:t>
                      </a:r>
                      <a:endParaRPr lang="fr-BE" sz="1800" kern="100" dirty="0">
                        <a:effectLst/>
                      </a:endParaRPr>
                    </a:p>
                    <a:p>
                      <a:pPr algn="l">
                        <a:lnSpc>
                          <a:spcPct val="120000"/>
                        </a:lnSpc>
                        <a:spcBef>
                          <a:spcPts val="600"/>
                        </a:spcBef>
                      </a:pPr>
                      <a:r>
                        <a:rPr lang="en-US" sz="1800" kern="100" dirty="0">
                          <a:effectLst/>
                        </a:rPr>
                        <a:t>Numerous phoneme mix-up</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2297912923"/>
                  </a:ext>
                </a:extLst>
              </a:tr>
              <a:tr h="842611">
                <a:tc>
                  <a:txBody>
                    <a:bodyPr/>
                    <a:lstStyle/>
                    <a:p>
                      <a:pPr algn="just">
                        <a:lnSpc>
                          <a:spcPct val="120000"/>
                        </a:lnSpc>
                        <a:spcBef>
                          <a:spcPts val="600"/>
                        </a:spcBef>
                      </a:pPr>
                      <a:r>
                        <a:rPr lang="en-US" sz="1800" kern="100" dirty="0">
                          <a:effectLst/>
                        </a:rPr>
                        <a:t>70-90db</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a:effectLst/>
                        </a:rPr>
                        <a:t>Severe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a:effectLst/>
                        </a:rPr>
                        <a:t>Noise identification</a:t>
                      </a:r>
                      <a:endParaRPr lang="fr-BE" sz="1800" kern="100" dirty="0">
                        <a:effectLst/>
                      </a:endParaRPr>
                    </a:p>
                    <a:p>
                      <a:pPr algn="l">
                        <a:lnSpc>
                          <a:spcPct val="120000"/>
                        </a:lnSpc>
                        <a:spcBef>
                          <a:spcPts val="600"/>
                        </a:spcBef>
                      </a:pPr>
                      <a:r>
                        <a:rPr lang="en-US" sz="1800" kern="100" dirty="0">
                          <a:effectLst/>
                        </a:rPr>
                        <a:t>Perception of loud voice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1999502502"/>
                  </a:ext>
                </a:extLst>
              </a:tr>
              <a:tr h="1110137">
                <a:tc>
                  <a:txBody>
                    <a:bodyPr/>
                    <a:lstStyle/>
                    <a:p>
                      <a:pPr algn="just">
                        <a:lnSpc>
                          <a:spcPct val="120000"/>
                        </a:lnSpc>
                        <a:spcBef>
                          <a:spcPts val="600"/>
                        </a:spcBef>
                      </a:pPr>
                      <a:r>
                        <a:rPr lang="en-US" sz="1800" kern="100" dirty="0">
                          <a:effectLst/>
                        </a:rPr>
                        <a:t>&gt;90dB</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a:effectLst/>
                        </a:rPr>
                        <a:t>Profound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a:effectLst/>
                        </a:rPr>
                        <a:t>No speech is perceived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n-US" sz="1800" kern="100" dirty="0">
                          <a:effectLst/>
                        </a:rPr>
                        <a:t>Language not spontaneously acquired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6295588"/>
                  </a:ext>
                </a:extLst>
              </a:tr>
            </a:tbl>
          </a:graphicData>
        </a:graphic>
      </p:graphicFrame>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Frequent hearing loss</a:t>
            </a:r>
          </a:p>
        </p:txBody>
      </p:sp>
    </p:spTree>
    <p:extLst>
      <p:ext uri="{BB962C8B-B14F-4D97-AF65-F5344CB8AC3E}">
        <p14:creationId xmlns:p14="http://schemas.microsoft.com/office/powerpoint/2010/main" val="48398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Productive characteristics</a:t>
            </a:r>
          </a:p>
        </p:txBody>
      </p:sp>
      <p:graphicFrame>
        <p:nvGraphicFramePr>
          <p:cNvPr id="7" name="Diagramme 6">
            <a:extLst>
              <a:ext uri="{FF2B5EF4-FFF2-40B4-BE49-F238E27FC236}">
                <a16:creationId xmlns:a16="http://schemas.microsoft.com/office/drawing/2014/main" id="{7DBE2919-B7EF-F122-953A-490414BC2DF6}"/>
              </a:ext>
            </a:extLst>
          </p:cNvPr>
          <p:cNvGraphicFramePr/>
          <p:nvPr>
            <p:extLst>
              <p:ext uri="{D42A27DB-BD31-4B8C-83A1-F6EECF244321}">
                <p14:modId xmlns:p14="http://schemas.microsoft.com/office/powerpoint/2010/main" val="337601956"/>
              </p:ext>
            </p:extLst>
          </p:nvPr>
        </p:nvGraphicFramePr>
        <p:xfrm>
          <a:off x="1543987" y="1454390"/>
          <a:ext cx="9593705" cy="46839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9245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937949"/>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Intelligibility evolution</a:t>
            </a:r>
          </a:p>
          <a:p>
            <a:pPr algn="ctr">
              <a:lnSpc>
                <a:spcPct val="120000"/>
              </a:lnSpc>
              <a:buClr>
                <a:srgbClr val="674EA7"/>
              </a:buClr>
              <a:buSzPts val="4000"/>
            </a:pPr>
            <a:r>
              <a:rPr lang="en-US" sz="2400" b="1">
                <a:solidFill>
                  <a:schemeClr val="accent1"/>
                </a:solidFill>
              </a:rPr>
              <a:t>Example of </a:t>
            </a:r>
            <a:r>
              <a:rPr lang="en-US" sz="2400" b="1" err="1">
                <a:solidFill>
                  <a:schemeClr val="accent1"/>
                </a:solidFill>
              </a:rPr>
              <a:t>Down’syndrome</a:t>
            </a:r>
            <a:endParaRPr lang="en-US" sz="2400" b="1">
              <a:solidFill>
                <a:schemeClr val="accent1"/>
              </a:solidFill>
            </a:endParaRPr>
          </a:p>
        </p:txBody>
      </p:sp>
      <p:graphicFrame>
        <p:nvGraphicFramePr>
          <p:cNvPr id="2" name="Diagramme 1">
            <a:extLst>
              <a:ext uri="{FF2B5EF4-FFF2-40B4-BE49-F238E27FC236}">
                <a16:creationId xmlns:a16="http://schemas.microsoft.com/office/drawing/2014/main" id="{C01DD383-92D5-A630-7E39-5202FBC6ECA7}"/>
              </a:ext>
            </a:extLst>
          </p:cNvPr>
          <p:cNvGraphicFramePr/>
          <p:nvPr>
            <p:extLst>
              <p:ext uri="{D42A27DB-BD31-4B8C-83A1-F6EECF244321}">
                <p14:modId xmlns:p14="http://schemas.microsoft.com/office/powerpoint/2010/main" val="1228581359"/>
              </p:ext>
            </p:extLst>
          </p:nvPr>
        </p:nvGraphicFramePr>
        <p:xfrm>
          <a:off x="404350" y="1437850"/>
          <a:ext cx="11302968" cy="50817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76089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5" name="Rectangle 4">
            <a:extLst>
              <a:ext uri="{FF2B5EF4-FFF2-40B4-BE49-F238E27FC236}">
                <a16:creationId xmlns:a16="http://schemas.microsoft.com/office/drawing/2014/main" id="{2E653F23-592B-BC6D-A472-C6908DECF9C8}"/>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Articulation and sound production</a:t>
            </a:r>
          </a:p>
        </p:txBody>
      </p:sp>
      <p:pic>
        <p:nvPicPr>
          <p:cNvPr id="8" name="Image 7" descr="Une image contenant texte, ligne, diagramme, Police&#10;&#10;Description générée automatiquement">
            <a:extLst>
              <a:ext uri="{FF2B5EF4-FFF2-40B4-BE49-F238E27FC236}">
                <a16:creationId xmlns:a16="http://schemas.microsoft.com/office/drawing/2014/main" id="{A5307AA4-BB04-9DB9-486E-AC1340768BF3}"/>
              </a:ext>
            </a:extLst>
          </p:cNvPr>
          <p:cNvPicPr>
            <a:picLocks noChangeAspect="1"/>
          </p:cNvPicPr>
          <p:nvPr/>
        </p:nvPicPr>
        <p:blipFill>
          <a:blip r:embed="rId5"/>
          <a:stretch>
            <a:fillRect/>
          </a:stretch>
        </p:blipFill>
        <p:spPr>
          <a:xfrm>
            <a:off x="235758" y="1440013"/>
            <a:ext cx="11662973" cy="3795033"/>
          </a:xfrm>
          <a:prstGeom prst="rect">
            <a:avLst/>
          </a:prstGeom>
        </p:spPr>
      </p:pic>
      <p:sp>
        <p:nvSpPr>
          <p:cNvPr id="9" name="Bulle rectangulaire à coins arrondis 8">
            <a:extLst>
              <a:ext uri="{FF2B5EF4-FFF2-40B4-BE49-F238E27FC236}">
                <a16:creationId xmlns:a16="http://schemas.microsoft.com/office/drawing/2014/main" id="{BC6E32A6-DB92-7D48-966E-F5B1BEDE1182}"/>
              </a:ext>
            </a:extLst>
          </p:cNvPr>
          <p:cNvSpPr/>
          <p:nvPr/>
        </p:nvSpPr>
        <p:spPr>
          <a:xfrm>
            <a:off x="6968837" y="2807655"/>
            <a:ext cx="1773382" cy="1930600"/>
          </a:xfrm>
          <a:prstGeom prst="wedgeRoundRectCallout">
            <a:avLst>
              <a:gd name="adj1" fmla="val -3932"/>
              <a:gd name="adj2" fmla="val 7119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B97359B-6CB2-EBF2-AFAF-257071C97C89}"/>
              </a:ext>
            </a:extLst>
          </p:cNvPr>
          <p:cNvSpPr txBox="1"/>
          <p:nvPr/>
        </p:nvSpPr>
        <p:spPr>
          <a:xfrm>
            <a:off x="3779561" y="5225163"/>
            <a:ext cx="8186857" cy="1058944"/>
          </a:xfrm>
          <a:prstGeom prst="rect">
            <a:avLst/>
          </a:prstGeom>
          <a:noFill/>
        </p:spPr>
        <p:txBody>
          <a:bodyPr wrap="none" rtlCol="0">
            <a:spAutoFit/>
          </a:bodyPr>
          <a:lstStyle/>
          <a:p>
            <a:pPr>
              <a:lnSpc>
                <a:spcPct val="120000"/>
              </a:lnSpc>
            </a:pPr>
            <a:r>
              <a:rPr lang="fr-FR" sz="1800"/>
              <a:t>Delay of </a:t>
            </a:r>
            <a:r>
              <a:rPr lang="fr-FR" sz="1800" err="1"/>
              <a:t>around</a:t>
            </a:r>
            <a:r>
              <a:rPr lang="fr-FR" sz="1800"/>
              <a:t> 2 </a:t>
            </a:r>
            <a:r>
              <a:rPr lang="fr-FR" sz="1800" err="1"/>
              <a:t>months</a:t>
            </a:r>
            <a:r>
              <a:rPr lang="fr-FR" sz="1800"/>
              <a:t> in the </a:t>
            </a:r>
            <a:r>
              <a:rPr lang="fr-FR" sz="1800" err="1"/>
              <a:t>onset</a:t>
            </a:r>
            <a:r>
              <a:rPr lang="fr-FR" sz="1800"/>
              <a:t> of </a:t>
            </a:r>
            <a:r>
              <a:rPr lang="fr-FR" sz="1800" err="1"/>
              <a:t>babling</a:t>
            </a:r>
            <a:endParaRPr lang="fr-FR" sz="1800"/>
          </a:p>
          <a:p>
            <a:pPr>
              <a:lnSpc>
                <a:spcPct val="120000"/>
              </a:lnSpc>
            </a:pPr>
            <a:r>
              <a:rPr lang="fr-FR" sz="1800"/>
              <a:t>→ </a:t>
            </a:r>
            <a:r>
              <a:rPr lang="fr-FR" sz="1800" err="1"/>
              <a:t>delay</a:t>
            </a:r>
            <a:r>
              <a:rPr lang="fr-FR" sz="1800"/>
              <a:t> in </a:t>
            </a:r>
            <a:r>
              <a:rPr lang="fr-FR" sz="1800" err="1"/>
              <a:t>producing</a:t>
            </a:r>
            <a:r>
              <a:rPr lang="fr-FR" sz="1800"/>
              <a:t> the first consonant-</a:t>
            </a:r>
            <a:r>
              <a:rPr lang="fr-FR" sz="1800" err="1"/>
              <a:t>vowel</a:t>
            </a:r>
            <a:r>
              <a:rPr lang="fr-FR" sz="1800"/>
              <a:t> </a:t>
            </a:r>
            <a:r>
              <a:rPr lang="fr-FR" sz="1800" err="1"/>
              <a:t>sound</a:t>
            </a:r>
            <a:r>
              <a:rPr lang="fr-FR" sz="1800"/>
              <a:t> combinations (</a:t>
            </a:r>
            <a:r>
              <a:rPr lang="fr-FR" sz="1800" err="1"/>
              <a:t>syllables</a:t>
            </a:r>
            <a:r>
              <a:rPr lang="fr-FR" sz="1800"/>
              <a:t>)</a:t>
            </a:r>
          </a:p>
          <a:p>
            <a:pPr>
              <a:lnSpc>
                <a:spcPct val="120000"/>
              </a:lnSpc>
            </a:pPr>
            <a:r>
              <a:rPr lang="fr-FR" sz="1800"/>
              <a:t>This </a:t>
            </a:r>
            <a:r>
              <a:rPr lang="fr-FR" sz="1800" err="1"/>
              <a:t>is</a:t>
            </a:r>
            <a:r>
              <a:rPr lang="fr-FR" sz="1800"/>
              <a:t> the </a:t>
            </a:r>
            <a:r>
              <a:rPr lang="fr-FR" sz="1800" err="1"/>
              <a:t>same</a:t>
            </a:r>
            <a:r>
              <a:rPr lang="fr-FR" sz="1800"/>
              <a:t> for all </a:t>
            </a:r>
            <a:r>
              <a:rPr lang="fr-FR" sz="1800" err="1"/>
              <a:t>languages</a:t>
            </a:r>
            <a:r>
              <a:rPr lang="fr-FR" sz="1800"/>
              <a:t>, </a:t>
            </a:r>
            <a:r>
              <a:rPr lang="fr-FR" sz="1800" err="1"/>
              <a:t>whatever</a:t>
            </a:r>
            <a:r>
              <a:rPr lang="fr-FR" sz="1800"/>
              <a:t> </a:t>
            </a:r>
            <a:r>
              <a:rPr lang="fr-FR" sz="1800" err="1"/>
              <a:t>their</a:t>
            </a:r>
            <a:r>
              <a:rPr lang="fr-FR" sz="1800"/>
              <a:t> </a:t>
            </a:r>
            <a:r>
              <a:rPr lang="fr-FR" sz="1800" err="1"/>
              <a:t>syllabic</a:t>
            </a:r>
            <a:r>
              <a:rPr lang="fr-FR" sz="1800"/>
              <a:t> structure</a:t>
            </a:r>
          </a:p>
        </p:txBody>
      </p:sp>
    </p:spTree>
    <p:extLst>
      <p:ext uri="{BB962C8B-B14F-4D97-AF65-F5344CB8AC3E}">
        <p14:creationId xmlns:p14="http://schemas.microsoft.com/office/powerpoint/2010/main" val="2068582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n-US" sz="2800" b="1">
                <a:solidFill>
                  <a:schemeClr val="accent1"/>
                </a:solidFill>
              </a:rPr>
              <a:t>Bibliography</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927631"/>
          </a:xfrm>
          <a:prstGeom prst="rect">
            <a:avLst/>
          </a:prstGeom>
          <a:noFill/>
        </p:spPr>
        <p:txBody>
          <a:bodyPr wrap="square">
            <a:spAutoFit/>
          </a:bodyPr>
          <a:lstStyle/>
          <a:p>
            <a:pPr>
              <a:lnSpc>
                <a:spcPct val="150000"/>
              </a:lnSpc>
              <a:spcBef>
                <a:spcPts val="600"/>
              </a:spcBef>
            </a:pPr>
            <a:r>
              <a:rPr lang="en-US" sz="1800" kern="0">
                <a:effectLst/>
                <a:latin typeface="Calibri" panose="020F0502020204030204" pitchFamily="34" charset="0"/>
                <a:ea typeface="Calibri" panose="020F0502020204030204" pitchFamily="34" charset="0"/>
                <a:cs typeface="Calibri" panose="020F0502020204030204" pitchFamily="34" charset="0"/>
              </a:rPr>
              <a:t>Dodd, B., &amp; Thompson, L. (2001). Speech disorder in children with Down’s syndrome. </a:t>
            </a:r>
            <a:r>
              <a:rPr lang="en-US" sz="1800" i="1" kern="0">
                <a:effectLst/>
                <a:latin typeface="Calibri" panose="020F0502020204030204" pitchFamily="34" charset="0"/>
                <a:ea typeface="Calibri" panose="020F0502020204030204" pitchFamily="34" charset="0"/>
                <a:cs typeface="Calibri" panose="020F0502020204030204" pitchFamily="34" charset="0"/>
              </a:rPr>
              <a:t>Journal of Intellectual Disability Research</a:t>
            </a:r>
            <a:r>
              <a:rPr lang="en-US" sz="1800" kern="0">
                <a:effectLst/>
                <a:latin typeface="Calibri" panose="020F0502020204030204" pitchFamily="34" charset="0"/>
                <a:ea typeface="Calibri" panose="020F0502020204030204" pitchFamily="34" charset="0"/>
                <a:cs typeface="Calibri" panose="020F0502020204030204" pitchFamily="34" charset="0"/>
              </a:rPr>
              <a:t>, </a:t>
            </a:r>
            <a:r>
              <a:rPr lang="en-US" sz="1800" i="1" kern="0">
                <a:effectLst/>
                <a:latin typeface="Calibri" panose="020F0502020204030204" pitchFamily="34" charset="0"/>
                <a:ea typeface="Calibri" panose="020F0502020204030204" pitchFamily="34" charset="0"/>
                <a:cs typeface="Calibri" panose="020F0502020204030204" pitchFamily="34" charset="0"/>
              </a:rPr>
              <a:t>45</a:t>
            </a:r>
            <a:r>
              <a:rPr lang="en-US" sz="1800" kern="0">
                <a:effectLst/>
                <a:latin typeface="Calibri" panose="020F0502020204030204" pitchFamily="34" charset="0"/>
                <a:ea typeface="Calibri" panose="020F0502020204030204" pitchFamily="34" charset="0"/>
                <a:cs typeface="Calibri" panose="020F0502020204030204" pitchFamily="34" charset="0"/>
              </a:rPr>
              <a:t>(4), 308‑316. https://</a:t>
            </a:r>
            <a:r>
              <a:rPr lang="en-US" sz="1800" kern="0" err="1">
                <a:effectLst/>
                <a:latin typeface="Calibri" panose="020F0502020204030204" pitchFamily="34" charset="0"/>
                <a:ea typeface="Calibri" panose="020F0502020204030204" pitchFamily="34" charset="0"/>
                <a:cs typeface="Calibri" panose="020F0502020204030204" pitchFamily="34" charset="0"/>
              </a:rPr>
              <a:t>doi.org</a:t>
            </a:r>
            <a:r>
              <a:rPr lang="en-US" sz="1800" kern="0">
                <a:effectLst/>
                <a:latin typeface="Calibri" panose="020F0502020204030204" pitchFamily="34" charset="0"/>
                <a:ea typeface="Calibri" panose="020F0502020204030204" pitchFamily="34" charset="0"/>
                <a:cs typeface="Calibri" panose="020F0502020204030204" pitchFamily="34" charset="0"/>
              </a:rPr>
              <a:t>/10.1046/j.1365-2788.2001.00327.x</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US" sz="1800" kern="0">
                <a:effectLst/>
                <a:latin typeface="Calibri" panose="020F0502020204030204" pitchFamily="34" charset="0"/>
                <a:ea typeface="Calibri" panose="020F0502020204030204" pitchFamily="34" charset="0"/>
                <a:cs typeface="Calibri" panose="020F0502020204030204" pitchFamily="34" charset="0"/>
              </a:rPr>
              <a:t>Faye, M., </a:t>
            </a:r>
            <a:r>
              <a:rPr lang="en-US" sz="1800" kern="0" err="1">
                <a:effectLst/>
                <a:latin typeface="Calibri" panose="020F0502020204030204" pitchFamily="34" charset="0"/>
                <a:ea typeface="Calibri" panose="020F0502020204030204" pitchFamily="34" charset="0"/>
                <a:cs typeface="Calibri" panose="020F0502020204030204" pitchFamily="34" charset="0"/>
              </a:rPr>
              <a:t>Hennequin</a:t>
            </a:r>
            <a:r>
              <a:rPr lang="en-US" sz="1800" kern="0">
                <a:effectLst/>
                <a:latin typeface="Calibri" panose="020F0502020204030204" pitchFamily="34" charset="0"/>
                <a:ea typeface="Calibri" panose="020F0502020204030204" pitchFamily="34" charset="0"/>
                <a:cs typeface="Calibri" panose="020F0502020204030204" pitchFamily="34" charset="0"/>
              </a:rPr>
              <a:t>, M., Yam, A. A., &amp; Ba, I. (2004). </a:t>
            </a:r>
            <a:r>
              <a:rPr lang="fr-FR" sz="1800" kern="0">
                <a:effectLst/>
                <a:latin typeface="Calibri" panose="020F0502020204030204" pitchFamily="34" charset="0"/>
                <a:ea typeface="Calibri" panose="020F0502020204030204" pitchFamily="34" charset="0"/>
                <a:cs typeface="Calibri" panose="020F0502020204030204" pitchFamily="34" charset="0"/>
              </a:rPr>
              <a:t>[Evaluation of oral </a:t>
            </a:r>
            <a:r>
              <a:rPr lang="fr-FR" sz="1800" kern="0" err="1">
                <a:effectLst/>
                <a:latin typeface="Calibri" panose="020F0502020204030204" pitchFamily="34" charset="0"/>
                <a:ea typeface="Calibri" panose="020F0502020204030204" pitchFamily="34" charset="0"/>
                <a:cs typeface="Calibri" panose="020F0502020204030204" pitchFamily="34" charset="0"/>
              </a:rPr>
              <a:t>health</a:t>
            </a:r>
            <a:r>
              <a:rPr lang="fr-FR" sz="1800" kern="0">
                <a:effectLst/>
                <a:latin typeface="Calibri" panose="020F0502020204030204" pitchFamily="34" charset="0"/>
                <a:ea typeface="Calibri" panose="020F0502020204030204" pitchFamily="34" charset="0"/>
                <a:cs typeface="Calibri" panose="020F0502020204030204" pitchFamily="34" charset="0"/>
              </a:rPr>
              <a:t> and </a:t>
            </a:r>
            <a:r>
              <a:rPr lang="fr-FR" sz="1800" kern="0" err="1">
                <a:effectLst/>
                <a:latin typeface="Calibri" panose="020F0502020204030204" pitchFamily="34" charset="0"/>
                <a:ea typeface="Calibri" panose="020F0502020204030204" pitchFamily="34" charset="0"/>
                <a:cs typeface="Calibri" panose="020F0502020204030204" pitchFamily="34" charset="0"/>
              </a:rPr>
              <a:t>access</a:t>
            </a:r>
            <a:r>
              <a:rPr lang="fr-FR" sz="1800" kern="0">
                <a:effectLst/>
                <a:latin typeface="Calibri" panose="020F0502020204030204" pitchFamily="34" charset="0"/>
                <a:ea typeface="Calibri" panose="020F0502020204030204" pitchFamily="34" charset="0"/>
                <a:cs typeface="Calibri" panose="020F0502020204030204" pitchFamily="34" charset="0"/>
              </a:rPr>
              <a:t> to care in </a:t>
            </a:r>
            <a:r>
              <a:rPr lang="fr-FR" sz="1800" kern="0" err="1">
                <a:effectLst/>
                <a:latin typeface="Calibri" panose="020F0502020204030204" pitchFamily="34" charset="0"/>
                <a:ea typeface="Calibri" panose="020F0502020204030204" pitchFamily="34" charset="0"/>
                <a:cs typeface="Calibri" panose="020F0502020204030204" pitchFamily="34" charset="0"/>
              </a:rPr>
              <a:t>senegalese</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children</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with</a:t>
            </a:r>
            <a:r>
              <a:rPr lang="fr-FR" sz="1800" kern="0">
                <a:effectLst/>
                <a:latin typeface="Calibri" panose="020F0502020204030204" pitchFamily="34" charset="0"/>
                <a:ea typeface="Calibri" panose="020F0502020204030204" pitchFamily="34" charset="0"/>
                <a:cs typeface="Calibri" panose="020F0502020204030204" pitchFamily="34" charset="0"/>
              </a:rPr>
              <a:t> Down syndrome : Preliminary </a:t>
            </a:r>
            <a:r>
              <a:rPr lang="fr-FR" sz="1800" kern="0" err="1">
                <a:effectLst/>
                <a:latin typeface="Calibri" panose="020F0502020204030204" pitchFamily="34" charset="0"/>
                <a:ea typeface="Calibri" panose="020F0502020204030204" pitchFamily="34" charset="0"/>
                <a:cs typeface="Calibri" panose="020F0502020204030204" pitchFamily="34" charset="0"/>
              </a:rPr>
              <a:t>study</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Dakar </a:t>
            </a:r>
            <a:r>
              <a:rPr lang="fr-FR" sz="1800" i="1" kern="0" err="1">
                <a:effectLst/>
                <a:latin typeface="Calibri" panose="020F0502020204030204" pitchFamily="34" charset="0"/>
                <a:ea typeface="Calibri" panose="020F0502020204030204" pitchFamily="34" charset="0"/>
                <a:cs typeface="Calibri" panose="020F0502020204030204" pitchFamily="34" charset="0"/>
              </a:rPr>
              <a:t>medical</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49</a:t>
            </a:r>
            <a:r>
              <a:rPr lang="fr-FR" sz="1800" kern="0">
                <a:effectLst/>
                <a:latin typeface="Calibri" panose="020F0502020204030204" pitchFamily="34" charset="0"/>
                <a:ea typeface="Calibri" panose="020F0502020204030204" pitchFamily="34" charset="0"/>
                <a:cs typeface="Calibri" panose="020F0502020204030204" pitchFamily="34" charset="0"/>
              </a:rPr>
              <a:t>(1), 64‑69.</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a:effectLst/>
                <a:latin typeface="Calibri" panose="020F0502020204030204" pitchFamily="34" charset="0"/>
                <a:ea typeface="Calibri" panose="020F0502020204030204" pitchFamily="34" charset="0"/>
                <a:cs typeface="Calibri" panose="020F0502020204030204" pitchFamily="34" charset="0"/>
              </a:rPr>
              <a:t>Kent, R. D., &amp; </a:t>
            </a:r>
            <a:r>
              <a:rPr lang="fr-FR" sz="1800" kern="0" err="1">
                <a:effectLst/>
                <a:latin typeface="Calibri" panose="020F0502020204030204" pitchFamily="34" charset="0"/>
                <a:ea typeface="Calibri" panose="020F0502020204030204" pitchFamily="34" charset="0"/>
                <a:cs typeface="Calibri" panose="020F0502020204030204" pitchFamily="34" charset="0"/>
              </a:rPr>
              <a:t>Vorperian</a:t>
            </a:r>
            <a:r>
              <a:rPr lang="fr-FR" sz="1800" kern="0">
                <a:effectLst/>
                <a:latin typeface="Calibri" panose="020F0502020204030204" pitchFamily="34" charset="0"/>
                <a:ea typeface="Calibri" panose="020F0502020204030204" pitchFamily="34" charset="0"/>
                <a:cs typeface="Calibri" panose="020F0502020204030204" pitchFamily="34" charset="0"/>
              </a:rPr>
              <a:t>, H. K. (2013). Speech </a:t>
            </a:r>
            <a:r>
              <a:rPr lang="fr-FR" sz="1800" kern="0" err="1">
                <a:effectLst/>
                <a:latin typeface="Calibri" panose="020F0502020204030204" pitchFamily="34" charset="0"/>
                <a:ea typeface="Calibri" panose="020F0502020204030204" pitchFamily="34" charset="0"/>
                <a:cs typeface="Calibri" panose="020F0502020204030204" pitchFamily="34" charset="0"/>
              </a:rPr>
              <a:t>Impairment</a:t>
            </a:r>
            <a:r>
              <a:rPr lang="fr-FR" sz="1800" kern="0">
                <a:effectLst/>
                <a:latin typeface="Calibri" panose="020F0502020204030204" pitchFamily="34" charset="0"/>
                <a:ea typeface="Calibri" panose="020F0502020204030204" pitchFamily="34" charset="0"/>
                <a:cs typeface="Calibri" panose="020F0502020204030204" pitchFamily="34" charset="0"/>
              </a:rPr>
              <a:t> in Down Syndrome : A </a:t>
            </a:r>
            <a:r>
              <a:rPr lang="fr-FR" sz="1800" kern="0" err="1">
                <a:effectLst/>
                <a:latin typeface="Calibri" panose="020F0502020204030204" pitchFamily="34" charset="0"/>
                <a:ea typeface="Calibri" panose="020F0502020204030204" pitchFamily="34" charset="0"/>
                <a:cs typeface="Calibri" panose="020F0502020204030204" pitchFamily="34" charset="0"/>
              </a:rPr>
              <a:t>Review</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Journal of Speech </a:t>
            </a:r>
            <a:r>
              <a:rPr lang="fr-FR" sz="1800" i="1" kern="0" err="1">
                <a:effectLst/>
                <a:latin typeface="Calibri" panose="020F0502020204030204" pitchFamily="34" charset="0"/>
                <a:ea typeface="Calibri" panose="020F0502020204030204" pitchFamily="34" charset="0"/>
                <a:cs typeface="Calibri" panose="020F0502020204030204" pitchFamily="34" charset="0"/>
              </a:rPr>
              <a:t>Language</a:t>
            </a:r>
            <a:r>
              <a:rPr lang="fr-FR" sz="1800" i="1" kern="0">
                <a:effectLst/>
                <a:latin typeface="Calibri" panose="020F0502020204030204" pitchFamily="34" charset="0"/>
                <a:ea typeface="Calibri" panose="020F0502020204030204" pitchFamily="34" charset="0"/>
                <a:cs typeface="Calibri" panose="020F0502020204030204" pitchFamily="34" charset="0"/>
              </a:rPr>
              <a:t> and </a:t>
            </a:r>
            <a:r>
              <a:rPr lang="fr-FR" sz="1800" i="1" kern="0" err="1">
                <a:effectLst/>
                <a:latin typeface="Calibri" panose="020F0502020204030204" pitchFamily="34" charset="0"/>
                <a:ea typeface="Calibri" panose="020F0502020204030204" pitchFamily="34" charset="0"/>
                <a:cs typeface="Calibri" panose="020F0502020204030204" pitchFamily="34" charset="0"/>
              </a:rPr>
              <a:t>Hearing</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Research</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56</a:t>
            </a:r>
            <a:r>
              <a:rPr lang="fr-FR" sz="1800" kern="0">
                <a:effectLst/>
                <a:latin typeface="Calibri" panose="020F0502020204030204" pitchFamily="34" charset="0"/>
                <a:ea typeface="Calibri" panose="020F0502020204030204" pitchFamily="34" charset="0"/>
                <a:cs typeface="Calibri" panose="020F0502020204030204" pitchFamily="34" charset="0"/>
              </a:rPr>
              <a:t>(1), 178.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/10.1044/1092-4388(2012/12-0148)</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a:effectLst/>
                <a:latin typeface="Calibri" panose="020F0502020204030204" pitchFamily="34" charset="0"/>
                <a:ea typeface="Calibri" panose="020F0502020204030204" pitchFamily="34" charset="0"/>
                <a:cs typeface="Calibri" panose="020F0502020204030204" pitchFamily="34" charset="0"/>
              </a:rPr>
              <a:t>Lynch, M. P., </a:t>
            </a:r>
            <a:r>
              <a:rPr lang="fr-FR" sz="1800" kern="0" err="1">
                <a:effectLst/>
                <a:latin typeface="Calibri" panose="020F0502020204030204" pitchFamily="34" charset="0"/>
                <a:ea typeface="Calibri" panose="020F0502020204030204" pitchFamily="34" charset="0"/>
                <a:cs typeface="Calibri" panose="020F0502020204030204" pitchFamily="34" charset="0"/>
              </a:rPr>
              <a:t>Oller</a:t>
            </a:r>
            <a:r>
              <a:rPr lang="fr-FR" sz="1800" kern="0">
                <a:effectLst/>
                <a:latin typeface="Calibri" panose="020F0502020204030204" pitchFamily="34" charset="0"/>
                <a:ea typeface="Calibri" panose="020F0502020204030204" pitchFamily="34" charset="0"/>
                <a:cs typeface="Calibri" panose="020F0502020204030204" pitchFamily="34" charset="0"/>
              </a:rPr>
              <a:t>, D. K., Steffens, M. L., &amp; </a:t>
            </a:r>
            <a:r>
              <a:rPr lang="fr-FR" sz="1800" kern="0" err="1">
                <a:effectLst/>
                <a:latin typeface="Calibri" panose="020F0502020204030204" pitchFamily="34" charset="0"/>
                <a:ea typeface="Calibri" panose="020F0502020204030204" pitchFamily="34" charset="0"/>
                <a:cs typeface="Calibri" panose="020F0502020204030204" pitchFamily="34" charset="0"/>
              </a:rPr>
              <a:t>Buder</a:t>
            </a:r>
            <a:r>
              <a:rPr lang="fr-FR" sz="1800" kern="0">
                <a:effectLst/>
                <a:latin typeface="Calibri" panose="020F0502020204030204" pitchFamily="34" charset="0"/>
                <a:ea typeface="Calibri" panose="020F0502020204030204" pitchFamily="34" charset="0"/>
                <a:cs typeface="Calibri" panose="020F0502020204030204" pitchFamily="34" charset="0"/>
              </a:rPr>
              <a:t>, E. H. (1995). </a:t>
            </a:r>
            <a:r>
              <a:rPr lang="fr-FR" sz="1800" kern="0" err="1">
                <a:effectLst/>
                <a:latin typeface="Calibri" panose="020F0502020204030204" pitchFamily="34" charset="0"/>
                <a:ea typeface="Calibri" panose="020F0502020204030204" pitchFamily="34" charset="0"/>
                <a:cs typeface="Calibri" panose="020F0502020204030204" pitchFamily="34" charset="0"/>
              </a:rPr>
              <a:t>Phrasing</a:t>
            </a:r>
            <a:r>
              <a:rPr lang="fr-FR" sz="1800" kern="0">
                <a:effectLst/>
                <a:latin typeface="Calibri" panose="020F0502020204030204" pitchFamily="34" charset="0"/>
                <a:ea typeface="Calibri" panose="020F0502020204030204" pitchFamily="34" charset="0"/>
                <a:cs typeface="Calibri" panose="020F0502020204030204" pitchFamily="34" charset="0"/>
              </a:rPr>
              <a:t> in </a:t>
            </a:r>
            <a:r>
              <a:rPr lang="fr-FR" sz="1800" kern="0" err="1">
                <a:effectLst/>
                <a:latin typeface="Calibri" panose="020F0502020204030204" pitchFamily="34" charset="0"/>
                <a:ea typeface="Calibri" panose="020F0502020204030204" pitchFamily="34" charset="0"/>
                <a:cs typeface="Calibri" panose="020F0502020204030204" pitchFamily="34" charset="0"/>
              </a:rPr>
              <a:t>prelinguistic</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vocalizations</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Psychobiology</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28</a:t>
            </a:r>
            <a:r>
              <a:rPr lang="fr-FR" sz="1800" kern="0">
                <a:effectLst/>
                <a:latin typeface="Calibri" panose="020F0502020204030204" pitchFamily="34" charset="0"/>
                <a:ea typeface="Calibri" panose="020F0502020204030204" pitchFamily="34" charset="0"/>
                <a:cs typeface="Calibri" panose="020F0502020204030204" pitchFamily="34" charset="0"/>
              </a:rPr>
              <a:t>(1), 3‑25.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/10.1002/dev.420280103</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err="1">
                <a:effectLst/>
                <a:latin typeface="Calibri" panose="020F0502020204030204" pitchFamily="34" charset="0"/>
                <a:ea typeface="Calibri" panose="020F0502020204030204" pitchFamily="34" charset="0"/>
                <a:cs typeface="Calibri" panose="020F0502020204030204" pitchFamily="34" charset="0"/>
              </a:rPr>
              <a:t>Stoel</a:t>
            </a:r>
            <a:r>
              <a:rPr lang="fr-FR" sz="1800" kern="0">
                <a:effectLst/>
                <a:latin typeface="Calibri" panose="020F0502020204030204" pitchFamily="34" charset="0"/>
                <a:ea typeface="Calibri" panose="020F0502020204030204" pitchFamily="34" charset="0"/>
                <a:cs typeface="Calibri" panose="020F0502020204030204" pitchFamily="34" charset="0"/>
              </a:rPr>
              <a:t>-Gammon, C. (1997). </a:t>
            </a:r>
            <a:r>
              <a:rPr lang="fr-FR" sz="1800" kern="0" err="1">
                <a:effectLst/>
                <a:latin typeface="Calibri" panose="020F0502020204030204" pitchFamily="34" charset="0"/>
                <a:ea typeface="Calibri" panose="020F0502020204030204" pitchFamily="34" charset="0"/>
                <a:cs typeface="Calibri" panose="020F0502020204030204" pitchFamily="34" charset="0"/>
              </a:rPr>
              <a:t>Phonological</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development</a:t>
            </a:r>
            <a:r>
              <a:rPr lang="fr-FR" sz="1800" kern="0">
                <a:effectLst/>
                <a:latin typeface="Calibri" panose="020F0502020204030204" pitchFamily="34" charset="0"/>
                <a:ea typeface="Calibri" panose="020F0502020204030204" pitchFamily="34" charset="0"/>
                <a:cs typeface="Calibri" panose="020F0502020204030204" pitchFamily="34" charset="0"/>
              </a:rPr>
              <a:t> in Down syndrome. </a:t>
            </a:r>
            <a:r>
              <a:rPr lang="fr-FR" sz="1800" i="1" kern="0">
                <a:effectLst/>
                <a:latin typeface="Calibri" panose="020F0502020204030204" pitchFamily="34" charset="0"/>
                <a:ea typeface="Calibri" panose="020F0502020204030204" pitchFamily="34" charset="0"/>
                <a:cs typeface="Calibri" panose="020F0502020204030204" pitchFamily="34" charset="0"/>
              </a:rPr>
              <a:t>Mental Retardation and </a:t>
            </a:r>
            <a:r>
              <a:rPr lang="fr-FR" sz="1800" i="1" kern="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Disabilities</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Research</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Reviews</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3</a:t>
            </a:r>
            <a:r>
              <a:rPr lang="fr-FR" sz="1800" kern="0">
                <a:effectLst/>
                <a:latin typeface="Calibri" panose="020F0502020204030204" pitchFamily="34" charset="0"/>
                <a:ea typeface="Calibri" panose="020F0502020204030204" pitchFamily="34" charset="0"/>
                <a:cs typeface="Calibri" panose="020F0502020204030204" pitchFamily="34" charset="0"/>
              </a:rPr>
              <a:t>(4), 300‑306.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/10.1002/(SICI)1098-2779(1997)3:4&lt;300::AID-MRDD4&gt;3.0.CO;2-R</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7a866126-7c09-4654-844e-0d48a974f41d"/>
    <ds:schemaRef ds:uri="http://purl.org/dc/terms/"/>
    <ds:schemaRef ds:uri="http://purl.org/dc/dcmitype/"/>
    <ds:schemaRef ds:uri="http://schemas.microsoft.com/office/2006/metadata/properties"/>
    <ds:schemaRef ds:uri="833f7f52-ca37-4ad5-a460-7ba203df2864"/>
    <ds:schemaRef ds:uri="http://purl.org/dc/elements/1.1/"/>
  </ds:schemaRefs>
</ds:datastoreItem>
</file>

<file path=customXml/itemProps2.xml><?xml version="1.0" encoding="utf-8"?>
<ds:datastoreItem xmlns:ds="http://schemas.openxmlformats.org/officeDocument/2006/customXml" ds:itemID="{1A157D3C-D3D9-4CA3-AC69-172889BC2147}">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TotalTime>
  <Words>1422</Words>
  <Application>Microsoft Office PowerPoint</Application>
  <PresentationFormat>Grand écran</PresentationFormat>
  <Paragraphs>125</Paragraphs>
  <Slides>9</Slides>
  <Notes>9</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9</vt:i4>
      </vt:variant>
    </vt:vector>
  </HeadingPairs>
  <TitlesOfParts>
    <vt:vector size="12"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13</cp:revision>
  <dcterms:created xsi:type="dcterms:W3CDTF">2023-11-23T08:37:25Z</dcterms:created>
  <dcterms:modified xsi:type="dcterms:W3CDTF">2024-12-13T13:59:27Z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