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3"/>
  </p:notesMasterIdLst>
  <p:sldIdLst>
    <p:sldId id="256" r:id="rId5"/>
    <p:sldId id="261" r:id="rId6"/>
    <p:sldId id="295" r:id="rId7"/>
    <p:sldId id="287" r:id="rId8"/>
    <p:sldId id="308" r:id="rId9"/>
    <p:sldId id="309" r:id="rId10"/>
    <p:sldId id="310" r:id="rId11"/>
    <p:sldId id="311" r:id="rId12"/>
    <p:sldId id="312" r:id="rId13"/>
    <p:sldId id="313" r:id="rId14"/>
    <p:sldId id="314" r:id="rId15"/>
    <p:sldId id="315" r:id="rId16"/>
    <p:sldId id="316" r:id="rId17"/>
    <p:sldId id="317" r:id="rId18"/>
    <p:sldId id="319" r:id="rId19"/>
    <p:sldId id="318" r:id="rId20"/>
    <p:sldId id="304" r:id="rId21"/>
    <p:sldId id="320" r:id="rId2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 id="261"/>
          </p14:sldIdLst>
        </p14:section>
        <p14:section name="Section sans titre" id="{3BF96D62-0261-4BD7-9F14-3FBCCEE910C5}">
          <p14:sldIdLst>
            <p14:sldId id="295"/>
            <p14:sldId id="287"/>
            <p14:sldId id="308"/>
            <p14:sldId id="309"/>
            <p14:sldId id="310"/>
            <p14:sldId id="311"/>
            <p14:sldId id="312"/>
            <p14:sldId id="313"/>
            <p14:sldId id="314"/>
            <p14:sldId id="315"/>
            <p14:sldId id="316"/>
            <p14:sldId id="317"/>
            <p14:sldId id="319"/>
            <p14:sldId id="318"/>
            <p14:sldId id="304"/>
            <p14:sldId id="320"/>
          </p14:sldIdLst>
        </p14:section>
      </p14:sectionLst>
    </p:ex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625AC9-A33A-4B3A-96FB-05FE17DF3436}" v="4" dt="2024-11-28T10:22:56.28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98"/>
    <p:restoredTop sz="80956"/>
  </p:normalViewPr>
  <p:slideViewPr>
    <p:cSldViewPr snapToGrid="0">
      <p:cViewPr varScale="1">
        <p:scale>
          <a:sx n="58" d="100"/>
          <a:sy n="58" d="100"/>
        </p:scale>
        <p:origin x="11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ELLE DECLERCQ" userId="6105ae43-a600-46e8-812e-1762419aa502" providerId="ADAL" clId="{4F625AC9-A33A-4B3A-96FB-05FE17DF3436}"/>
    <pc:docChg chg="undo custSel addSld delSld modSld modSection">
      <pc:chgData name="CHRISTELLE DECLERCQ" userId="6105ae43-a600-46e8-812e-1762419aa502" providerId="ADAL" clId="{4F625AC9-A33A-4B3A-96FB-05FE17DF3436}" dt="2024-11-28T10:22:56.281" v="6"/>
      <pc:docMkLst>
        <pc:docMk/>
      </pc:docMkLst>
      <pc:sldChg chg="addSp delSp modSp add del mod setBg">
        <pc:chgData name="CHRISTELLE DECLERCQ" userId="6105ae43-a600-46e8-812e-1762419aa502" providerId="ADAL" clId="{4F625AC9-A33A-4B3A-96FB-05FE17DF3436}" dt="2024-11-28T10:22:56.281" v="6"/>
        <pc:sldMkLst>
          <pc:docMk/>
          <pc:sldMk cId="0" sldId="256"/>
        </pc:sldMkLst>
        <pc:spChg chg="add del mod">
          <ac:chgData name="CHRISTELLE DECLERCQ" userId="6105ae43-a600-46e8-812e-1762419aa502" providerId="ADAL" clId="{4F625AC9-A33A-4B3A-96FB-05FE17DF3436}" dt="2024-11-28T10:22:55.971" v="5" actId="478"/>
          <ac:spMkLst>
            <pc:docMk/>
            <pc:sldMk cId="0" sldId="256"/>
            <ac:spMk id="14" creationId="{886FF476-A201-4C69-A052-69EC9D3CABC2}"/>
          </ac:spMkLst>
        </pc:spChg>
        <pc:spChg chg="add mod">
          <ac:chgData name="CHRISTELLE DECLERCQ" userId="6105ae43-a600-46e8-812e-1762419aa502" providerId="ADAL" clId="{4F625AC9-A33A-4B3A-96FB-05FE17DF3436}" dt="2024-11-28T10:22:56.281" v="6"/>
          <ac:spMkLst>
            <pc:docMk/>
            <pc:sldMk cId="0" sldId="256"/>
            <ac:spMk id="15" creationId="{FF0F0A1C-5A4D-4E9D-BA75-7D2D9CE493DA}"/>
          </ac:spMkLst>
        </pc:spChg>
        <pc:picChg chg="add mod">
          <ac:chgData name="CHRISTELLE DECLERCQ" userId="6105ae43-a600-46e8-812e-1762419aa502" providerId="ADAL" clId="{4F625AC9-A33A-4B3A-96FB-05FE17DF3436}" dt="2024-11-25T13:38:17.489" v="4"/>
          <ac:picMkLst>
            <pc:docMk/>
            <pc:sldMk cId="0" sldId="256"/>
            <ac:picMk id="13" creationId="{42624E73-7210-4A44-B483-667D4CE2521D}"/>
          </ac:picMkLst>
        </pc:picChg>
      </pc:sldChg>
      <pc:sldMasterChg chg="addSldLayout delSldLayout">
        <pc:chgData name="CHRISTELLE DECLERCQ" userId="6105ae43-a600-46e8-812e-1762419aa502" providerId="ADAL" clId="{4F625AC9-A33A-4B3A-96FB-05FE17DF3436}" dt="2024-11-24T18:49:23.397" v="3" actId="47"/>
        <pc:sldMasterMkLst>
          <pc:docMk/>
          <pc:sldMasterMk cId="0" sldId="2147483648"/>
        </pc:sldMasterMkLst>
        <pc:sldLayoutChg chg="add del">
          <pc:chgData name="CHRISTELLE DECLERCQ" userId="6105ae43-a600-46e8-812e-1762419aa502" providerId="ADAL" clId="{4F625AC9-A33A-4B3A-96FB-05FE17DF3436}" dt="2024-11-24T18:49:23.397" v="3" actId="47"/>
          <pc:sldLayoutMkLst>
            <pc:docMk/>
            <pc:sldMasterMk cId="0" sldId="2147483648"/>
            <pc:sldLayoutMk cId="0" sldId="2147483649"/>
          </pc:sldLayoutMkLst>
        </pc:sldLayoutChg>
      </pc:sldMasterChg>
    </pc:docChg>
  </pc:docChgLst>
  <pc:docChgLst>
    <pc:chgData name="miguel" userId="S::miguel_campusarnau.org#ext#@univreimsfr.onmicrosoft.com::ab5a12d6-76db-44b6-aa55-46fc0e013e13" providerId="AD" clId="Web-{CD90E075-0917-F84B-5CEB-0F6B7D1E819A}"/>
    <pc:docChg chg="delSld modSld modSection">
      <pc:chgData name="miguel" userId="S::miguel_campusarnau.org#ext#@univreimsfr.onmicrosoft.com::ab5a12d6-76db-44b6-aa55-46fc0e013e13" providerId="AD" clId="Web-{CD90E075-0917-F84B-5CEB-0F6B7D1E819A}" dt="2024-11-15T12:01:51.642" v="5"/>
      <pc:docMkLst>
        <pc:docMk/>
      </pc:docMkLst>
      <pc:sldChg chg="modSp del">
        <pc:chgData name="miguel" userId="S::miguel_campusarnau.org#ext#@univreimsfr.onmicrosoft.com::ab5a12d6-76db-44b6-aa55-46fc0e013e13" providerId="AD" clId="Web-{CD90E075-0917-F84B-5CEB-0F6B7D1E819A}" dt="2024-11-15T12:01:51.642" v="5"/>
        <pc:sldMkLst>
          <pc:docMk/>
          <pc:sldMk cId="1314171282" sldId="263"/>
        </pc:sldMkLst>
        <pc:spChg chg="mod">
          <ac:chgData name="miguel" userId="S::miguel_campusarnau.org#ext#@univreimsfr.onmicrosoft.com::ab5a12d6-76db-44b6-aa55-46fc0e013e13" providerId="AD" clId="Web-{CD90E075-0917-F84B-5CEB-0F6B7D1E819A}" dt="2024-11-15T11:57:11.404" v="4" actId="20577"/>
          <ac:spMkLst>
            <pc:docMk/>
            <pc:sldMk cId="1314171282" sldId="263"/>
            <ac:spMk id="2" creationId="{04CB70F1-2A50-613E-875F-5FB100DBC927}"/>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52D1C3-BB92-2A4A-AABF-4AA1D3AF06D6}" type="doc">
      <dgm:prSet loTypeId="urn:microsoft.com/office/officeart/2005/8/layout/hProcess9" loCatId="" qsTypeId="urn:microsoft.com/office/officeart/2005/8/quickstyle/simple1" qsCatId="simple" csTypeId="urn:microsoft.com/office/officeart/2005/8/colors/accent1_2" csCatId="accent1" phldr="1"/>
      <dgm:spPr/>
    </dgm:pt>
    <dgm:pt modelId="{AF9A4ED5-364C-CB4E-BD47-0E3CFE9A2EB8}">
      <dgm:prSet phldrT="[Texte]"/>
      <dgm:spPr/>
      <dgm:t>
        <a:bodyPr/>
        <a:lstStyle/>
        <a:p>
          <a:r>
            <a:rPr lang="fr-FR" dirty="0"/>
            <a:t>Visual </a:t>
          </a:r>
          <a:r>
            <a:rPr lang="fr-FR" dirty="0" err="1"/>
            <a:t>processing</a:t>
          </a:r>
          <a:r>
            <a:rPr lang="fr-FR" dirty="0"/>
            <a:t> of the stimulus</a:t>
          </a:r>
        </a:p>
      </dgm:t>
    </dgm:pt>
    <dgm:pt modelId="{0CF8FB19-E805-FE45-ABFD-35793615994D}" type="parTrans" cxnId="{D3E30324-2598-9A47-93A5-0CEC0613EEAA}">
      <dgm:prSet/>
      <dgm:spPr/>
      <dgm:t>
        <a:bodyPr/>
        <a:lstStyle/>
        <a:p>
          <a:endParaRPr lang="fr-FR"/>
        </a:p>
      </dgm:t>
    </dgm:pt>
    <dgm:pt modelId="{D2CFA535-8F6F-4848-AD9E-964B494F4AFC}" type="sibTrans" cxnId="{D3E30324-2598-9A47-93A5-0CEC0613EEAA}">
      <dgm:prSet/>
      <dgm:spPr/>
      <dgm:t>
        <a:bodyPr/>
        <a:lstStyle/>
        <a:p>
          <a:endParaRPr lang="fr-FR"/>
        </a:p>
      </dgm:t>
    </dgm:pt>
    <dgm:pt modelId="{54D50B7D-5291-7A45-BC96-3D03A4CE7191}">
      <dgm:prSet phldrT="[Texte]"/>
      <dgm:spPr/>
      <dgm:t>
        <a:bodyPr/>
        <a:lstStyle/>
        <a:p>
          <a:r>
            <a:rPr lang="fr-FR" dirty="0"/>
            <a:t>Access to the </a:t>
          </a:r>
          <a:r>
            <a:rPr lang="fr-FR" dirty="0" err="1"/>
            <a:t>phonological</a:t>
          </a:r>
          <a:r>
            <a:rPr lang="fr-FR" dirty="0"/>
            <a:t> </a:t>
          </a:r>
          <a:r>
            <a:rPr lang="fr-FR" dirty="0" err="1"/>
            <a:t>form</a:t>
          </a:r>
          <a:r>
            <a:rPr lang="fr-FR" dirty="0"/>
            <a:t> and articulation of the </a:t>
          </a:r>
          <a:r>
            <a:rPr lang="fr-FR" dirty="0" err="1"/>
            <a:t>word</a:t>
          </a:r>
          <a:endParaRPr lang="fr-FR" dirty="0"/>
        </a:p>
      </dgm:t>
    </dgm:pt>
    <dgm:pt modelId="{06EE9BED-BFCA-E94E-A97D-FB67DAABFB6F}" type="parTrans" cxnId="{270BF233-BC4E-AE45-91CC-B1126A3CE4EC}">
      <dgm:prSet/>
      <dgm:spPr/>
      <dgm:t>
        <a:bodyPr/>
        <a:lstStyle/>
        <a:p>
          <a:endParaRPr lang="fr-FR"/>
        </a:p>
      </dgm:t>
    </dgm:pt>
    <dgm:pt modelId="{C3043D6B-73D0-0545-9A4E-20E26034EBBF}" type="sibTrans" cxnId="{270BF233-BC4E-AE45-91CC-B1126A3CE4EC}">
      <dgm:prSet/>
      <dgm:spPr/>
      <dgm:t>
        <a:bodyPr/>
        <a:lstStyle/>
        <a:p>
          <a:endParaRPr lang="fr-FR"/>
        </a:p>
      </dgm:t>
    </dgm:pt>
    <dgm:pt modelId="{0DB502FE-2C2D-EC4F-A581-832F6A84B412}">
      <dgm:prSet phldrT="[Texte]"/>
      <dgm:spPr/>
      <dgm:t>
        <a:bodyPr/>
        <a:lstStyle/>
        <a:p>
          <a:r>
            <a:rPr lang="fr-FR" dirty="0"/>
            <a:t>Inhibition</a:t>
          </a:r>
        </a:p>
      </dgm:t>
    </dgm:pt>
    <dgm:pt modelId="{4CF3CD18-5A83-E149-A4FA-62B99A1A1BB5}" type="parTrans" cxnId="{FA2AFF4C-E002-F54A-B699-EA996D84E274}">
      <dgm:prSet/>
      <dgm:spPr/>
      <dgm:t>
        <a:bodyPr/>
        <a:lstStyle/>
        <a:p>
          <a:endParaRPr lang="fr-FR"/>
        </a:p>
      </dgm:t>
    </dgm:pt>
    <dgm:pt modelId="{09EEE73D-E2C7-4C4A-BF76-9FA86B4D2A38}" type="sibTrans" cxnId="{FA2AFF4C-E002-F54A-B699-EA996D84E274}">
      <dgm:prSet/>
      <dgm:spPr/>
      <dgm:t>
        <a:bodyPr/>
        <a:lstStyle/>
        <a:p>
          <a:endParaRPr lang="fr-FR"/>
        </a:p>
      </dgm:t>
    </dgm:pt>
    <dgm:pt modelId="{B6B6E91B-4974-6347-9C4C-35C4D7184905}">
      <dgm:prSet phldrT="[Texte]"/>
      <dgm:spPr/>
      <dgm:t>
        <a:bodyPr/>
        <a:lstStyle/>
        <a:p>
          <a:r>
            <a:rPr lang="fr-FR" dirty="0"/>
            <a:t>Transition to the </a:t>
          </a:r>
          <a:r>
            <a:rPr lang="fr-FR" dirty="0" err="1"/>
            <a:t>next</a:t>
          </a:r>
          <a:r>
            <a:rPr lang="fr-FR" dirty="0"/>
            <a:t> stimulus</a:t>
          </a:r>
        </a:p>
      </dgm:t>
    </dgm:pt>
    <dgm:pt modelId="{B55E2C26-56BE-0149-89B1-BE575A007F7E}" type="parTrans" cxnId="{F5EBE09E-10D4-2A41-85D2-1329A0E5DAAF}">
      <dgm:prSet/>
      <dgm:spPr/>
      <dgm:t>
        <a:bodyPr/>
        <a:lstStyle/>
        <a:p>
          <a:endParaRPr lang="fr-FR"/>
        </a:p>
      </dgm:t>
    </dgm:pt>
    <dgm:pt modelId="{8A42C219-C01C-764C-8AC7-F1687AC3AA85}" type="sibTrans" cxnId="{F5EBE09E-10D4-2A41-85D2-1329A0E5DAAF}">
      <dgm:prSet/>
      <dgm:spPr/>
      <dgm:t>
        <a:bodyPr/>
        <a:lstStyle/>
        <a:p>
          <a:endParaRPr lang="fr-FR"/>
        </a:p>
      </dgm:t>
    </dgm:pt>
    <dgm:pt modelId="{9195075D-A52B-6A40-8A69-1A1F087FBB09}" type="pres">
      <dgm:prSet presAssocID="{3652D1C3-BB92-2A4A-AABF-4AA1D3AF06D6}" presName="CompostProcess" presStyleCnt="0">
        <dgm:presLayoutVars>
          <dgm:dir/>
          <dgm:resizeHandles val="exact"/>
        </dgm:presLayoutVars>
      </dgm:prSet>
      <dgm:spPr/>
    </dgm:pt>
    <dgm:pt modelId="{07A611AD-7138-A64A-970C-9E0FC1F80230}" type="pres">
      <dgm:prSet presAssocID="{3652D1C3-BB92-2A4A-AABF-4AA1D3AF06D6}" presName="arrow" presStyleLbl="bgShp" presStyleIdx="0" presStyleCnt="1"/>
      <dgm:spPr/>
    </dgm:pt>
    <dgm:pt modelId="{DDA4ECEE-E121-DC41-A33A-BFAAE4193EE3}" type="pres">
      <dgm:prSet presAssocID="{3652D1C3-BB92-2A4A-AABF-4AA1D3AF06D6}" presName="linearProcess" presStyleCnt="0"/>
      <dgm:spPr/>
    </dgm:pt>
    <dgm:pt modelId="{3BD12C17-8DDB-BD4A-9141-7EE093CD6E4F}" type="pres">
      <dgm:prSet presAssocID="{AF9A4ED5-364C-CB4E-BD47-0E3CFE9A2EB8}" presName="textNode" presStyleLbl="node1" presStyleIdx="0" presStyleCnt="4">
        <dgm:presLayoutVars>
          <dgm:bulletEnabled val="1"/>
        </dgm:presLayoutVars>
      </dgm:prSet>
      <dgm:spPr/>
    </dgm:pt>
    <dgm:pt modelId="{623F8D62-E1EC-8D46-918F-9773F5F78317}" type="pres">
      <dgm:prSet presAssocID="{D2CFA535-8F6F-4848-AD9E-964B494F4AFC}" presName="sibTrans" presStyleCnt="0"/>
      <dgm:spPr/>
    </dgm:pt>
    <dgm:pt modelId="{5C10EC3C-10AE-614D-B75E-0D5B0FA817CF}" type="pres">
      <dgm:prSet presAssocID="{54D50B7D-5291-7A45-BC96-3D03A4CE7191}" presName="textNode" presStyleLbl="node1" presStyleIdx="1" presStyleCnt="4">
        <dgm:presLayoutVars>
          <dgm:bulletEnabled val="1"/>
        </dgm:presLayoutVars>
      </dgm:prSet>
      <dgm:spPr/>
    </dgm:pt>
    <dgm:pt modelId="{BBFBB5A2-5207-794B-BF1A-D4CB4B968230}" type="pres">
      <dgm:prSet presAssocID="{C3043D6B-73D0-0545-9A4E-20E26034EBBF}" presName="sibTrans" presStyleCnt="0"/>
      <dgm:spPr/>
    </dgm:pt>
    <dgm:pt modelId="{D6506764-C099-3646-AC4F-2D6D0238437B}" type="pres">
      <dgm:prSet presAssocID="{0DB502FE-2C2D-EC4F-A581-832F6A84B412}" presName="textNode" presStyleLbl="node1" presStyleIdx="2" presStyleCnt="4">
        <dgm:presLayoutVars>
          <dgm:bulletEnabled val="1"/>
        </dgm:presLayoutVars>
      </dgm:prSet>
      <dgm:spPr/>
    </dgm:pt>
    <dgm:pt modelId="{81AE01A9-B1B6-DC49-A0C2-85365E8FDBC8}" type="pres">
      <dgm:prSet presAssocID="{09EEE73D-E2C7-4C4A-BF76-9FA86B4D2A38}" presName="sibTrans" presStyleCnt="0"/>
      <dgm:spPr/>
    </dgm:pt>
    <dgm:pt modelId="{4C2690D5-FEC2-DC42-943A-47335723BB05}" type="pres">
      <dgm:prSet presAssocID="{B6B6E91B-4974-6347-9C4C-35C4D7184905}" presName="textNode" presStyleLbl="node1" presStyleIdx="3" presStyleCnt="4">
        <dgm:presLayoutVars>
          <dgm:bulletEnabled val="1"/>
        </dgm:presLayoutVars>
      </dgm:prSet>
      <dgm:spPr/>
    </dgm:pt>
  </dgm:ptLst>
  <dgm:cxnLst>
    <dgm:cxn modelId="{D8B64200-1D31-C344-A33F-67D68B794E5C}" type="presOf" srcId="{54D50B7D-5291-7A45-BC96-3D03A4CE7191}" destId="{5C10EC3C-10AE-614D-B75E-0D5B0FA817CF}" srcOrd="0" destOrd="0" presId="urn:microsoft.com/office/officeart/2005/8/layout/hProcess9"/>
    <dgm:cxn modelId="{4E870811-3424-A140-8FD6-22A9153FDFA7}" type="presOf" srcId="{3652D1C3-BB92-2A4A-AABF-4AA1D3AF06D6}" destId="{9195075D-A52B-6A40-8A69-1A1F087FBB09}" srcOrd="0" destOrd="0" presId="urn:microsoft.com/office/officeart/2005/8/layout/hProcess9"/>
    <dgm:cxn modelId="{D3E30324-2598-9A47-93A5-0CEC0613EEAA}" srcId="{3652D1C3-BB92-2A4A-AABF-4AA1D3AF06D6}" destId="{AF9A4ED5-364C-CB4E-BD47-0E3CFE9A2EB8}" srcOrd="0" destOrd="0" parTransId="{0CF8FB19-E805-FE45-ABFD-35793615994D}" sibTransId="{D2CFA535-8F6F-4848-AD9E-964B494F4AFC}"/>
    <dgm:cxn modelId="{270BF233-BC4E-AE45-91CC-B1126A3CE4EC}" srcId="{3652D1C3-BB92-2A4A-AABF-4AA1D3AF06D6}" destId="{54D50B7D-5291-7A45-BC96-3D03A4CE7191}" srcOrd="1" destOrd="0" parTransId="{06EE9BED-BFCA-E94E-A97D-FB67DAABFB6F}" sibTransId="{C3043D6B-73D0-0545-9A4E-20E26034EBBF}"/>
    <dgm:cxn modelId="{1B7D2649-8DC3-8746-8057-E7C024D9E79F}" type="presOf" srcId="{B6B6E91B-4974-6347-9C4C-35C4D7184905}" destId="{4C2690D5-FEC2-DC42-943A-47335723BB05}" srcOrd="0" destOrd="0" presId="urn:microsoft.com/office/officeart/2005/8/layout/hProcess9"/>
    <dgm:cxn modelId="{FA2AFF4C-E002-F54A-B699-EA996D84E274}" srcId="{3652D1C3-BB92-2A4A-AABF-4AA1D3AF06D6}" destId="{0DB502FE-2C2D-EC4F-A581-832F6A84B412}" srcOrd="2" destOrd="0" parTransId="{4CF3CD18-5A83-E149-A4FA-62B99A1A1BB5}" sibTransId="{09EEE73D-E2C7-4C4A-BF76-9FA86B4D2A38}"/>
    <dgm:cxn modelId="{6165E04E-A8F0-A74E-907C-6F39FEA15F20}" type="presOf" srcId="{0DB502FE-2C2D-EC4F-A581-832F6A84B412}" destId="{D6506764-C099-3646-AC4F-2D6D0238437B}" srcOrd="0" destOrd="0" presId="urn:microsoft.com/office/officeart/2005/8/layout/hProcess9"/>
    <dgm:cxn modelId="{F5EBE09E-10D4-2A41-85D2-1329A0E5DAAF}" srcId="{3652D1C3-BB92-2A4A-AABF-4AA1D3AF06D6}" destId="{B6B6E91B-4974-6347-9C4C-35C4D7184905}" srcOrd="3" destOrd="0" parTransId="{B55E2C26-56BE-0149-89B1-BE575A007F7E}" sibTransId="{8A42C219-C01C-764C-8AC7-F1687AC3AA85}"/>
    <dgm:cxn modelId="{D16350F6-2A6B-9C4B-994A-72A439BF6D16}" type="presOf" srcId="{AF9A4ED5-364C-CB4E-BD47-0E3CFE9A2EB8}" destId="{3BD12C17-8DDB-BD4A-9141-7EE093CD6E4F}" srcOrd="0" destOrd="0" presId="urn:microsoft.com/office/officeart/2005/8/layout/hProcess9"/>
    <dgm:cxn modelId="{A04CB85D-137D-514D-ABE4-929786692B38}" type="presParOf" srcId="{9195075D-A52B-6A40-8A69-1A1F087FBB09}" destId="{07A611AD-7138-A64A-970C-9E0FC1F80230}" srcOrd="0" destOrd="0" presId="urn:microsoft.com/office/officeart/2005/8/layout/hProcess9"/>
    <dgm:cxn modelId="{FE6C70F0-BE81-7349-89FB-96A3FC25D7F4}" type="presParOf" srcId="{9195075D-A52B-6A40-8A69-1A1F087FBB09}" destId="{DDA4ECEE-E121-DC41-A33A-BFAAE4193EE3}" srcOrd="1" destOrd="0" presId="urn:microsoft.com/office/officeart/2005/8/layout/hProcess9"/>
    <dgm:cxn modelId="{A57C7C21-3340-5742-91C5-A7968ACA09B2}" type="presParOf" srcId="{DDA4ECEE-E121-DC41-A33A-BFAAE4193EE3}" destId="{3BD12C17-8DDB-BD4A-9141-7EE093CD6E4F}" srcOrd="0" destOrd="0" presId="urn:microsoft.com/office/officeart/2005/8/layout/hProcess9"/>
    <dgm:cxn modelId="{37434EEF-54B8-9649-AE65-69837364C6E8}" type="presParOf" srcId="{DDA4ECEE-E121-DC41-A33A-BFAAE4193EE3}" destId="{623F8D62-E1EC-8D46-918F-9773F5F78317}" srcOrd="1" destOrd="0" presId="urn:microsoft.com/office/officeart/2005/8/layout/hProcess9"/>
    <dgm:cxn modelId="{9554DE10-5CBE-3849-A176-0358C3922E5C}" type="presParOf" srcId="{DDA4ECEE-E121-DC41-A33A-BFAAE4193EE3}" destId="{5C10EC3C-10AE-614D-B75E-0D5B0FA817CF}" srcOrd="2" destOrd="0" presId="urn:microsoft.com/office/officeart/2005/8/layout/hProcess9"/>
    <dgm:cxn modelId="{24B0E574-8977-1541-8356-DEA89B2ECE9D}" type="presParOf" srcId="{DDA4ECEE-E121-DC41-A33A-BFAAE4193EE3}" destId="{BBFBB5A2-5207-794B-BF1A-D4CB4B968230}" srcOrd="3" destOrd="0" presId="urn:microsoft.com/office/officeart/2005/8/layout/hProcess9"/>
    <dgm:cxn modelId="{5DB8596A-0F92-4C42-BE62-6C943E30BA43}" type="presParOf" srcId="{DDA4ECEE-E121-DC41-A33A-BFAAE4193EE3}" destId="{D6506764-C099-3646-AC4F-2D6D0238437B}" srcOrd="4" destOrd="0" presId="urn:microsoft.com/office/officeart/2005/8/layout/hProcess9"/>
    <dgm:cxn modelId="{076F8E61-BF62-2E4B-B256-5039A71D5964}" type="presParOf" srcId="{DDA4ECEE-E121-DC41-A33A-BFAAE4193EE3}" destId="{81AE01A9-B1B6-DC49-A0C2-85365E8FDBC8}" srcOrd="5" destOrd="0" presId="urn:microsoft.com/office/officeart/2005/8/layout/hProcess9"/>
    <dgm:cxn modelId="{7141E3CA-C2DF-B845-9954-674DC74897D0}" type="presParOf" srcId="{DDA4ECEE-E121-DC41-A33A-BFAAE4193EE3}" destId="{4C2690D5-FEC2-DC42-943A-47335723BB05}" srcOrd="6"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63E5196-565E-9247-BDF3-990A01620E79}" type="doc">
      <dgm:prSet loTypeId="urn:microsoft.com/office/officeart/2005/8/layout/equation1" loCatId="" qsTypeId="urn:microsoft.com/office/officeart/2005/8/quickstyle/simple1" qsCatId="simple" csTypeId="urn:microsoft.com/office/officeart/2005/8/colors/accent1_2" csCatId="accent1" phldr="1"/>
      <dgm:spPr/>
    </dgm:pt>
    <dgm:pt modelId="{98C55CAD-3EB3-AE49-B865-F745FA9110FE}">
      <dgm:prSet phldrT="[Texte]"/>
      <dgm:spPr/>
      <dgm:t>
        <a:bodyPr/>
        <a:lstStyle/>
        <a:p>
          <a:r>
            <a:rPr lang="fr-FR" dirty="0"/>
            <a:t>Reading </a:t>
          </a:r>
          <a:r>
            <a:rPr lang="fr-FR" dirty="0" err="1"/>
            <a:t>skills</a:t>
          </a:r>
          <a:endParaRPr lang="fr-FR" dirty="0"/>
        </a:p>
      </dgm:t>
    </dgm:pt>
    <dgm:pt modelId="{1F92408E-AC53-314A-825B-52F94E675DA1}" type="parTrans" cxnId="{7ECEF5FB-F1DC-0741-9369-80FBD3802EF3}">
      <dgm:prSet/>
      <dgm:spPr/>
      <dgm:t>
        <a:bodyPr/>
        <a:lstStyle/>
        <a:p>
          <a:endParaRPr lang="fr-FR"/>
        </a:p>
      </dgm:t>
    </dgm:pt>
    <dgm:pt modelId="{D72AFDC8-6624-D145-84B2-14E90805C110}" type="sibTrans" cxnId="{7ECEF5FB-F1DC-0741-9369-80FBD3802EF3}">
      <dgm:prSet/>
      <dgm:spPr/>
      <dgm:t>
        <a:bodyPr/>
        <a:lstStyle/>
        <a:p>
          <a:endParaRPr lang="fr-FR"/>
        </a:p>
      </dgm:t>
    </dgm:pt>
    <dgm:pt modelId="{D3E2D828-4007-794C-87D1-2D303AB3DDAB}">
      <dgm:prSet phldrT="[Texte]"/>
      <dgm:spPr/>
      <dgm:t>
        <a:bodyPr/>
        <a:lstStyle/>
        <a:p>
          <a:r>
            <a:rPr lang="fr-FR" dirty="0" err="1"/>
            <a:t>quality</a:t>
          </a:r>
          <a:r>
            <a:rPr lang="fr-FR" dirty="0"/>
            <a:t> of life and social participation</a:t>
          </a:r>
        </a:p>
      </dgm:t>
    </dgm:pt>
    <dgm:pt modelId="{B1805AA6-06F8-CA46-B761-ECD0CB043DB8}" type="parTrans" cxnId="{5EDEFEED-B7B2-784C-BBAF-1FCB96CA2D6D}">
      <dgm:prSet/>
      <dgm:spPr/>
      <dgm:t>
        <a:bodyPr/>
        <a:lstStyle/>
        <a:p>
          <a:endParaRPr lang="fr-FR"/>
        </a:p>
      </dgm:t>
    </dgm:pt>
    <dgm:pt modelId="{BECF2617-667F-D743-B339-130D8DE4C0FC}" type="sibTrans" cxnId="{5EDEFEED-B7B2-784C-BBAF-1FCB96CA2D6D}">
      <dgm:prSet/>
      <dgm:spPr/>
      <dgm:t>
        <a:bodyPr/>
        <a:lstStyle/>
        <a:p>
          <a:endParaRPr lang="fr-FR"/>
        </a:p>
      </dgm:t>
    </dgm:pt>
    <dgm:pt modelId="{F303E38B-310B-4644-A19B-869F33D715D7}" type="pres">
      <dgm:prSet presAssocID="{B63E5196-565E-9247-BDF3-990A01620E79}" presName="linearFlow" presStyleCnt="0">
        <dgm:presLayoutVars>
          <dgm:dir/>
          <dgm:resizeHandles val="exact"/>
        </dgm:presLayoutVars>
      </dgm:prSet>
      <dgm:spPr/>
    </dgm:pt>
    <dgm:pt modelId="{AF91A882-A66B-9941-9E90-82AEEE852ABD}" type="pres">
      <dgm:prSet presAssocID="{98C55CAD-3EB3-AE49-B865-F745FA9110FE}" presName="node" presStyleLbl="node1" presStyleIdx="0" presStyleCnt="2">
        <dgm:presLayoutVars>
          <dgm:bulletEnabled val="1"/>
        </dgm:presLayoutVars>
      </dgm:prSet>
      <dgm:spPr/>
    </dgm:pt>
    <dgm:pt modelId="{9FA8B0CD-2E94-734C-9FF6-0751ACAC8EA0}" type="pres">
      <dgm:prSet presAssocID="{D72AFDC8-6624-D145-84B2-14E90805C110}" presName="spacerL" presStyleCnt="0"/>
      <dgm:spPr/>
    </dgm:pt>
    <dgm:pt modelId="{CCC9EF04-4530-2544-84AA-73EC03BA12C7}" type="pres">
      <dgm:prSet presAssocID="{D72AFDC8-6624-D145-84B2-14E90805C110}" presName="sibTrans" presStyleLbl="sibTrans2D1" presStyleIdx="0" presStyleCnt="1"/>
      <dgm:spPr/>
    </dgm:pt>
    <dgm:pt modelId="{D3604D63-6678-224A-B8B9-ACBF8CEA1DA2}" type="pres">
      <dgm:prSet presAssocID="{D72AFDC8-6624-D145-84B2-14E90805C110}" presName="spacerR" presStyleCnt="0"/>
      <dgm:spPr/>
    </dgm:pt>
    <dgm:pt modelId="{FF41C9B0-7B2D-224B-9F40-21B392812E5F}" type="pres">
      <dgm:prSet presAssocID="{D3E2D828-4007-794C-87D1-2D303AB3DDAB}" presName="node" presStyleLbl="node1" presStyleIdx="1" presStyleCnt="2">
        <dgm:presLayoutVars>
          <dgm:bulletEnabled val="1"/>
        </dgm:presLayoutVars>
      </dgm:prSet>
      <dgm:spPr/>
    </dgm:pt>
  </dgm:ptLst>
  <dgm:cxnLst>
    <dgm:cxn modelId="{C0141021-79E0-1042-A36B-BC956D23C1ED}" type="presOf" srcId="{D3E2D828-4007-794C-87D1-2D303AB3DDAB}" destId="{FF41C9B0-7B2D-224B-9F40-21B392812E5F}" srcOrd="0" destOrd="0" presId="urn:microsoft.com/office/officeart/2005/8/layout/equation1"/>
    <dgm:cxn modelId="{B658732E-4FF6-1646-AD13-DB0CC5E6DE53}" type="presOf" srcId="{D72AFDC8-6624-D145-84B2-14E90805C110}" destId="{CCC9EF04-4530-2544-84AA-73EC03BA12C7}" srcOrd="0" destOrd="0" presId="urn:microsoft.com/office/officeart/2005/8/layout/equation1"/>
    <dgm:cxn modelId="{1443E0CC-1C40-A04E-BBC4-2CA2DA764588}" type="presOf" srcId="{98C55CAD-3EB3-AE49-B865-F745FA9110FE}" destId="{AF91A882-A66B-9941-9E90-82AEEE852ABD}" srcOrd="0" destOrd="0" presId="urn:microsoft.com/office/officeart/2005/8/layout/equation1"/>
    <dgm:cxn modelId="{5EDEFEED-B7B2-784C-BBAF-1FCB96CA2D6D}" srcId="{B63E5196-565E-9247-BDF3-990A01620E79}" destId="{D3E2D828-4007-794C-87D1-2D303AB3DDAB}" srcOrd="1" destOrd="0" parTransId="{B1805AA6-06F8-CA46-B761-ECD0CB043DB8}" sibTransId="{BECF2617-667F-D743-B339-130D8DE4C0FC}"/>
    <dgm:cxn modelId="{7ECEF5FB-F1DC-0741-9369-80FBD3802EF3}" srcId="{B63E5196-565E-9247-BDF3-990A01620E79}" destId="{98C55CAD-3EB3-AE49-B865-F745FA9110FE}" srcOrd="0" destOrd="0" parTransId="{1F92408E-AC53-314A-825B-52F94E675DA1}" sibTransId="{D72AFDC8-6624-D145-84B2-14E90805C110}"/>
    <dgm:cxn modelId="{6F62FAFE-FA57-FD4C-A521-A1011E62CCA9}" type="presOf" srcId="{B63E5196-565E-9247-BDF3-990A01620E79}" destId="{F303E38B-310B-4644-A19B-869F33D715D7}" srcOrd="0" destOrd="0" presId="urn:microsoft.com/office/officeart/2005/8/layout/equation1"/>
    <dgm:cxn modelId="{51B6085A-3DF8-2544-9E27-B8A42FFBCD2C}" type="presParOf" srcId="{F303E38B-310B-4644-A19B-869F33D715D7}" destId="{AF91A882-A66B-9941-9E90-82AEEE852ABD}" srcOrd="0" destOrd="0" presId="urn:microsoft.com/office/officeart/2005/8/layout/equation1"/>
    <dgm:cxn modelId="{7EA7FE00-3750-CF4D-A021-A47B0B277C16}" type="presParOf" srcId="{F303E38B-310B-4644-A19B-869F33D715D7}" destId="{9FA8B0CD-2E94-734C-9FF6-0751ACAC8EA0}" srcOrd="1" destOrd="0" presId="urn:microsoft.com/office/officeart/2005/8/layout/equation1"/>
    <dgm:cxn modelId="{29460A33-D69B-A042-A17B-7357C12C3A3B}" type="presParOf" srcId="{F303E38B-310B-4644-A19B-869F33D715D7}" destId="{CCC9EF04-4530-2544-84AA-73EC03BA12C7}" srcOrd="2" destOrd="0" presId="urn:microsoft.com/office/officeart/2005/8/layout/equation1"/>
    <dgm:cxn modelId="{5CC2B61D-0690-724E-AF2D-B3617CEF75C6}" type="presParOf" srcId="{F303E38B-310B-4644-A19B-869F33D715D7}" destId="{D3604D63-6678-224A-B8B9-ACBF8CEA1DA2}" srcOrd="3" destOrd="0" presId="urn:microsoft.com/office/officeart/2005/8/layout/equation1"/>
    <dgm:cxn modelId="{980AA9C6-3B5E-8648-A1EF-CAE8CE3EA2E0}" type="presParOf" srcId="{F303E38B-310B-4644-A19B-869F33D715D7}" destId="{FF41C9B0-7B2D-224B-9F40-21B392812E5F}" srcOrd="4" destOrd="0" presId="urn:microsoft.com/office/officeart/2005/8/layout/equati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dgm:spPr/>
      <dgm:t>
        <a:bodyPr/>
        <a:lstStyle/>
        <a:p>
          <a:r>
            <a:rPr lang="fr-FR" dirty="0" err="1"/>
            <a:t>Deficit</a:t>
          </a:r>
          <a:endParaRPr lang="fr-FR" dirty="0"/>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ECD40EAF-2B17-E943-ADA1-9E8F55B627F9}">
      <dgm:prSet phldrT="[Texte]"/>
      <dgm:spPr/>
      <dgm:t>
        <a:bodyPr/>
        <a:lstStyle/>
        <a:p>
          <a:r>
            <a:rPr lang="fr-FR" dirty="0"/>
            <a:t>Cognitive</a:t>
          </a:r>
        </a:p>
      </dgm:t>
    </dgm:pt>
    <dgm:pt modelId="{1B4BC506-2042-3349-8A12-109B5EE2427C}" type="parTrans" cxnId="{83CD59C9-75DE-D540-804F-4413B118E67D}">
      <dgm:prSet/>
      <dgm:spPr/>
      <dgm:t>
        <a:bodyPr/>
        <a:lstStyle/>
        <a:p>
          <a:endParaRPr lang="fr-FR"/>
        </a:p>
      </dgm:t>
    </dgm:pt>
    <dgm:pt modelId="{4209827B-9BCE-0441-9E53-32B5B731D550}" type="sibTrans" cxnId="{83CD59C9-75DE-D540-804F-4413B118E67D}">
      <dgm:prSet/>
      <dgm:spPr/>
      <dgm:t>
        <a:bodyPr/>
        <a:lstStyle/>
        <a:p>
          <a:endParaRPr lang="fr-FR"/>
        </a:p>
      </dgm:t>
    </dgm:pt>
    <dgm:pt modelId="{65F1A732-57C8-574C-B716-6CC16A0B08D7}">
      <dgm:prSet phldrT="[Texte]"/>
      <dgm:spPr/>
      <dgm:t>
        <a:bodyPr/>
        <a:lstStyle/>
        <a:p>
          <a:r>
            <a:rPr lang="fr-FR" dirty="0" err="1"/>
            <a:t>Language</a:t>
          </a:r>
          <a:endParaRPr lang="fr-FR" dirty="0"/>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dgm:spPr/>
      <dgm:t>
        <a:bodyPr/>
        <a:lstStyle/>
        <a:p>
          <a:r>
            <a:rPr lang="fr-FR" i="1" dirty="0"/>
            <a:t>a priori </a:t>
          </a:r>
          <a:r>
            <a:rPr lang="fr-FR" dirty="0" err="1"/>
            <a:t>ideas</a:t>
          </a:r>
          <a:r>
            <a:rPr lang="fr-FR" dirty="0"/>
            <a:t> and conclusions</a:t>
          </a:r>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r>
            <a:rPr lang="fr-FR" dirty="0" err="1"/>
            <a:t>Inability</a:t>
          </a:r>
          <a:r>
            <a:rPr lang="fr-FR" dirty="0"/>
            <a:t> to </a:t>
          </a:r>
          <a:r>
            <a:rPr lang="fr-FR" dirty="0" err="1"/>
            <a:t>learn</a:t>
          </a:r>
          <a:r>
            <a:rPr lang="fr-FR" dirty="0"/>
            <a:t> to </a:t>
          </a:r>
          <a:r>
            <a:rPr lang="fr-FR" dirty="0" err="1"/>
            <a:t>read</a:t>
          </a:r>
          <a:endParaRPr lang="fr-FR" dirty="0"/>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r>
            <a:rPr lang="fr-FR" dirty="0"/>
            <a:t>Reading </a:t>
          </a:r>
          <a:r>
            <a:rPr lang="fr-FR" dirty="0" err="1"/>
            <a:t>limited</a:t>
          </a:r>
          <a:r>
            <a:rPr lang="fr-FR" dirty="0"/>
            <a:t> to </a:t>
          </a:r>
          <a:r>
            <a:rPr lang="fr-FR" dirty="0" err="1"/>
            <a:t>recongnition</a:t>
          </a:r>
          <a:r>
            <a:rPr lang="fr-FR" dirty="0"/>
            <a:t> of few </a:t>
          </a:r>
          <a:r>
            <a:rPr lang="fr-FR" dirty="0" err="1"/>
            <a:t>familiar</a:t>
          </a:r>
          <a:r>
            <a:rPr lang="fr-FR" dirty="0"/>
            <a:t> </a:t>
          </a:r>
          <a:r>
            <a:rPr lang="fr-FR" dirty="0" err="1"/>
            <a:t>words</a:t>
          </a:r>
          <a:endParaRPr lang="fr-FR" dirty="0"/>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dgm:spPr/>
      <dgm:t>
        <a:bodyPr/>
        <a:lstStyle/>
        <a:p>
          <a:r>
            <a:rPr lang="fr-FR" dirty="0" err="1"/>
            <a:t>Consequences</a:t>
          </a:r>
          <a:endParaRPr lang="fr-FR" dirty="0"/>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98E9B949-C5B4-B845-8D00-6ED1F74A8B2C}">
      <dgm:prSet phldrT="[Texte]"/>
      <dgm:spPr/>
      <dgm:t>
        <a:bodyPr/>
        <a:lstStyle/>
        <a:p>
          <a:r>
            <a:rPr lang="fr-FR" dirty="0"/>
            <a:t>Little encouragement to </a:t>
          </a:r>
          <a:r>
            <a:rPr lang="fr-FR" dirty="0" err="1"/>
            <a:t>read</a:t>
          </a:r>
          <a:r>
            <a:rPr lang="fr-FR" dirty="0"/>
            <a:t> at </a:t>
          </a:r>
          <a:r>
            <a:rPr lang="fr-FR" dirty="0" err="1"/>
            <a:t>school</a:t>
          </a:r>
          <a:endParaRPr lang="fr-FR" dirty="0"/>
        </a:p>
      </dgm:t>
    </dgm:pt>
    <dgm:pt modelId="{4234F2CC-DFE9-E94D-A050-9E87BEFCE293}" type="parTrans" cxnId="{1E993867-B08E-314C-A9F3-6F4C2928547A}">
      <dgm:prSet/>
      <dgm:spPr/>
      <dgm:t>
        <a:bodyPr/>
        <a:lstStyle/>
        <a:p>
          <a:endParaRPr lang="fr-FR"/>
        </a:p>
      </dgm:t>
    </dgm:pt>
    <dgm:pt modelId="{A2E3F040-FFAE-D14D-BEAC-8EBFA5F26D90}" type="sibTrans" cxnId="{1E993867-B08E-314C-A9F3-6F4C2928547A}">
      <dgm:prSet/>
      <dgm:spPr/>
      <dgm:t>
        <a:bodyPr/>
        <a:lstStyle/>
        <a:p>
          <a:endParaRPr lang="fr-FR"/>
        </a:p>
      </dgm:t>
    </dgm:pt>
    <dgm:pt modelId="{8FF6D212-395C-2840-94A4-B6F6910DE027}">
      <dgm:prSet phldrT="[Texte]"/>
      <dgm:spPr/>
      <dgm:t>
        <a:bodyPr/>
        <a:lstStyle/>
        <a:p>
          <a:r>
            <a:rPr lang="fr-FR" dirty="0"/>
            <a:t>Little stimulation of </a:t>
          </a:r>
          <a:r>
            <a:rPr lang="fr-FR" dirty="0" err="1"/>
            <a:t>reading</a:t>
          </a:r>
          <a:r>
            <a:rPr lang="fr-FR" dirty="0"/>
            <a:t> in </a:t>
          </a:r>
          <a:r>
            <a:rPr lang="fr-FR" dirty="0" err="1"/>
            <a:t>adulthood</a:t>
          </a:r>
          <a:endParaRPr lang="fr-FR" dirty="0"/>
        </a:p>
      </dgm:t>
    </dgm:pt>
    <dgm:pt modelId="{AFEA9F28-570F-DF48-BC8F-0B8592C53561}" type="parTrans" cxnId="{8F107CE6-13D2-5F46-AEBE-9C2AF97341D6}">
      <dgm:prSet/>
      <dgm:spPr/>
      <dgm:t>
        <a:bodyPr/>
        <a:lstStyle/>
        <a:p>
          <a:endParaRPr lang="fr-FR"/>
        </a:p>
      </dgm:t>
    </dgm:pt>
    <dgm:pt modelId="{911DDC88-E58F-844C-90D0-60A03B8397C2}" type="sibTrans" cxnId="{8F107CE6-13D2-5F46-AEBE-9C2AF97341D6}">
      <dgm:prSet/>
      <dgm:spPr/>
      <dgm:t>
        <a:bodyPr/>
        <a:lstStyle/>
        <a:p>
          <a:endParaRPr lang="fr-FR"/>
        </a:p>
      </dgm:t>
    </dgm:pt>
    <dgm:pt modelId="{AA7BE027-9E38-9D4A-8907-4AFCE72FA499}">
      <dgm:prSet phldrT="[Texte]"/>
      <dgm:spPr/>
      <dgm:t>
        <a:bodyPr/>
        <a:lstStyle/>
        <a:p>
          <a:r>
            <a:rPr lang="fr-FR" dirty="0" err="1"/>
            <a:t>Predictors</a:t>
          </a:r>
          <a:r>
            <a:rPr lang="fr-FR" dirty="0"/>
            <a:t> of </a:t>
          </a:r>
          <a:r>
            <a:rPr lang="fr-FR" dirty="0" err="1"/>
            <a:t>reading</a:t>
          </a:r>
          <a:endParaRPr lang="fr-FR" dirty="0"/>
        </a:p>
      </dgm:t>
    </dgm:pt>
    <dgm:pt modelId="{CBA8436B-26E3-804B-B920-2E397E890E84}" type="parTrans" cxnId="{EF9B27BD-0030-F349-A2FF-0CA4A63AF8E4}">
      <dgm:prSet/>
      <dgm:spPr/>
      <dgm:t>
        <a:bodyPr/>
        <a:lstStyle/>
        <a:p>
          <a:endParaRPr lang="fr-FR"/>
        </a:p>
      </dgm:t>
    </dgm:pt>
    <dgm:pt modelId="{AC1E5F83-BD99-4E4E-9BC0-9B70CB710EB8}" type="sibTrans" cxnId="{EF9B27BD-0030-F349-A2FF-0CA4A63AF8E4}">
      <dgm:prSet/>
      <dgm:spPr/>
      <dgm:t>
        <a:bodyPr/>
        <a:lstStyle/>
        <a:p>
          <a:endParaRPr lang="fr-FR"/>
        </a:p>
      </dgm:t>
    </dgm:pt>
    <dgm:pt modelId="{15808FA5-CE72-2C49-A969-42FE90356CEE}">
      <dgm:prSet phldrT="[Texte]"/>
      <dgm:spPr/>
      <dgm:t>
        <a:bodyPr/>
        <a:lstStyle/>
        <a:p>
          <a:r>
            <a:rPr lang="fr-FR" dirty="0" err="1"/>
            <a:t>Decoding</a:t>
          </a:r>
          <a:r>
            <a:rPr lang="fr-FR" dirty="0"/>
            <a:t> </a:t>
          </a:r>
          <a:r>
            <a:rPr lang="fr-FR" dirty="0" err="1"/>
            <a:t>words</a:t>
          </a:r>
          <a:endParaRPr lang="fr-FR" dirty="0"/>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D39DAFF1-6894-F24C-87B8-81B5F2D09DB8}" type="pres">
      <dgm:prSet presAssocID="{5174CDBE-5DFD-CA4B-B395-B001300D7844}" presName="composite2" presStyleCnt="0"/>
      <dgm:spPr/>
    </dgm:pt>
    <dgm:pt modelId="{2D9C615F-42C5-214A-AA32-F1E80EBE51B3}" type="pres">
      <dgm:prSet presAssocID="{5174CDBE-5DFD-CA4B-B395-B001300D7844}" presName="dummyNode2" presStyleLbl="node1" presStyleIdx="0" presStyleCnt="3"/>
      <dgm:spPr/>
    </dgm:pt>
    <dgm:pt modelId="{4AFAF41F-5353-5A4B-9FE3-B9E3A5B3E23B}" type="pres">
      <dgm:prSet presAssocID="{5174CDBE-5DFD-CA4B-B395-B001300D7844}" presName="childNode2" presStyleLbl="bgAcc1" presStyleIdx="1" presStyleCnt="3">
        <dgm:presLayoutVars>
          <dgm:bulletEnabled val="1"/>
        </dgm:presLayoutVars>
      </dgm:prSet>
      <dgm:spPr/>
    </dgm:pt>
    <dgm:pt modelId="{04088064-CB64-A64A-ABB8-665B80751B73}" type="pres">
      <dgm:prSet presAssocID="{5174CDBE-5DFD-CA4B-B395-B001300D7844}" presName="childNode2tx" presStyleLbl="bgAcc1" presStyleIdx="1" presStyleCnt="3">
        <dgm:presLayoutVars>
          <dgm:bulletEnabled val="1"/>
        </dgm:presLayoutVars>
      </dgm:prSet>
      <dgm:spPr/>
    </dgm:pt>
    <dgm:pt modelId="{71D8D7F5-FF38-0B40-9687-82C1593C4E4B}" type="pres">
      <dgm:prSet presAssocID="{5174CDBE-5DFD-CA4B-B395-B001300D7844}" presName="parentNode2" presStyleLbl="node1" presStyleIdx="1" presStyleCnt="3">
        <dgm:presLayoutVars>
          <dgm:chMax val="0"/>
          <dgm:bulletEnabled val="1"/>
        </dgm:presLayoutVars>
      </dgm:prSet>
      <dgm:spPr/>
    </dgm:pt>
    <dgm:pt modelId="{E5B5E34C-80C8-8C42-8054-7EF46B89CA03}" type="pres">
      <dgm:prSet presAssocID="{5174CDBE-5DFD-CA4B-B395-B001300D7844}" presName="connSite2" presStyleCnt="0"/>
      <dgm:spPr/>
    </dgm:pt>
    <dgm:pt modelId="{4E8A6F25-9198-014C-AF4B-95F2FF7A2599}" type="pres">
      <dgm:prSet presAssocID="{8EE71285-9367-9F49-B67A-644CE1A30D31}" presName="Name18" presStyleLbl="sibTrans2D1" presStyleIdx="1" presStyleCnt="2"/>
      <dgm:spPr/>
    </dgm:pt>
    <dgm:pt modelId="{27F7CD85-F949-C940-9EBE-1161F18F7758}" type="pres">
      <dgm:prSet presAssocID="{DB8487C2-838F-AC4A-BA17-A916EDFAC689}" presName="composite1" presStyleCnt="0"/>
      <dgm:spPr/>
    </dgm:pt>
    <dgm:pt modelId="{4F72BF9B-AF9E-0647-81DB-5609DD1CC7CB}" type="pres">
      <dgm:prSet presAssocID="{DB8487C2-838F-AC4A-BA17-A916EDFAC689}" presName="dummyNode1" presStyleLbl="node1" presStyleIdx="1" presStyleCnt="3"/>
      <dgm:spPr/>
    </dgm:pt>
    <dgm:pt modelId="{13F204F4-A140-474D-A57E-80ABCFFB19B7}" type="pres">
      <dgm:prSet presAssocID="{DB8487C2-838F-AC4A-BA17-A916EDFAC689}" presName="childNode1" presStyleLbl="bgAcc1" presStyleIdx="2" presStyleCnt="3">
        <dgm:presLayoutVars>
          <dgm:bulletEnabled val="1"/>
        </dgm:presLayoutVars>
      </dgm:prSet>
      <dgm:spPr/>
    </dgm:pt>
    <dgm:pt modelId="{8F9650A5-DFE2-F44F-944A-3BCA77695B44}" type="pres">
      <dgm:prSet presAssocID="{DB8487C2-838F-AC4A-BA17-A916EDFAC689}" presName="childNode1tx" presStyleLbl="bgAcc1" presStyleIdx="2" presStyleCnt="3">
        <dgm:presLayoutVars>
          <dgm:bulletEnabled val="1"/>
        </dgm:presLayoutVars>
      </dgm:prSet>
      <dgm:spPr/>
    </dgm:pt>
    <dgm:pt modelId="{21B3688A-A1BC-0140-A3E4-EDDC3C37E307}" type="pres">
      <dgm:prSet presAssocID="{DB8487C2-838F-AC4A-BA17-A916EDFAC689}" presName="parentNode1" presStyleLbl="node1" presStyleIdx="2" presStyleCnt="3">
        <dgm:presLayoutVars>
          <dgm:chMax val="1"/>
          <dgm:bulletEnabled val="1"/>
        </dgm:presLayoutVars>
      </dgm:prSet>
      <dgm:spPr/>
    </dgm:pt>
    <dgm:pt modelId="{3D6B2D48-A258-054F-9948-C17243A35521}" type="pres">
      <dgm:prSet presAssocID="{DB8487C2-838F-AC4A-BA17-A916EDFAC689}" presName="connSite1" presStyleCnt="0"/>
      <dgm:spPr/>
    </dgm:pt>
  </dgm:ptLst>
  <dgm:cxnLst>
    <dgm:cxn modelId="{E527A300-94D9-A649-970A-E9F7BA0A9818}" type="presOf" srcId="{98E9B949-C5B4-B845-8D00-6ED1F74A8B2C}" destId="{8F9650A5-DFE2-F44F-944A-3BCA77695B44}" srcOrd="1" destOrd="0" presId="urn:microsoft.com/office/officeart/2005/8/layout/hProcess4"/>
    <dgm:cxn modelId="{3B608905-5BD5-D64A-9FE6-CC60722F80AC}" type="presOf" srcId="{15808FA5-CE72-2C49-A969-42FE90356CEE}" destId="{29E7F8EB-F5DE-284F-882C-041AADAF78B3}" srcOrd="1" destOrd="3" presId="urn:microsoft.com/office/officeart/2005/8/layout/hProcess4"/>
    <dgm:cxn modelId="{D2E5B107-12FC-DA48-999A-C50A842D0E49}" type="presOf" srcId="{65F1A732-57C8-574C-B716-6CC16A0B08D7}" destId="{909EDB6D-5C40-0A46-B71B-BFD3716807C3}" srcOrd="0" destOrd="1" presId="urn:microsoft.com/office/officeart/2005/8/layout/hProcess4"/>
    <dgm:cxn modelId="{950E0A16-0E3A-5843-81B1-D60CC193FE94}" srcId="{BB84E9D8-BF19-424E-AE29-BAAF0FEC078B}" destId="{DB8487C2-838F-AC4A-BA17-A916EDFAC689}" srcOrd="2" destOrd="0" parTransId="{D0476EA1-6186-644A-A7FA-0C235EC68B46}" sibTransId="{5C8733EE-AFA7-EE4B-A191-84E4812DFEE9}"/>
    <dgm:cxn modelId="{C49FBA1C-4145-5540-9E24-95BF1C52429A}" type="presOf" srcId="{15808FA5-CE72-2C49-A969-42FE90356CEE}" destId="{909EDB6D-5C40-0A46-B71B-BFD3716807C3}" srcOrd="0" destOrd="3" presId="urn:microsoft.com/office/officeart/2005/8/layout/hProcess4"/>
    <dgm:cxn modelId="{59085D60-5CAD-A746-8C92-5E220404E3EA}" srcId="{1BA05928-E050-C24B-94CA-A4995DA11BB7}" destId="{15808FA5-CE72-2C49-A969-42FE90356CEE}" srcOrd="3" destOrd="0" parTransId="{3EBCD296-4F30-D242-8BDB-9954F50B7E6A}" sibTransId="{A651FC86-8376-A54C-94FB-B79E9C0C92E4}"/>
    <dgm:cxn modelId="{BD236E42-96FD-144B-BC52-892AFA3515BA}" type="presOf" srcId="{7805EDE4-C3B2-934D-804A-DA1183CABB20}" destId="{04088064-CB64-A64A-ABB8-665B80751B73}" srcOrd="1" destOrd="0" presId="urn:microsoft.com/office/officeart/2005/8/layout/hProcess4"/>
    <dgm:cxn modelId="{B83BE862-AB03-E84D-A192-781A752535E2}" type="presOf" srcId="{5174CDBE-5DFD-CA4B-B395-B001300D7844}" destId="{71D8D7F5-FF38-0B40-9687-82C1593C4E4B}" srcOrd="0" destOrd="0" presId="urn:microsoft.com/office/officeart/2005/8/layout/hProcess4"/>
    <dgm:cxn modelId="{1E993867-B08E-314C-A9F3-6F4C2928547A}" srcId="{DB8487C2-838F-AC4A-BA17-A916EDFAC689}" destId="{98E9B949-C5B4-B845-8D00-6ED1F74A8B2C}" srcOrd="0" destOrd="0" parTransId="{4234F2CC-DFE9-E94D-A050-9E87BEFCE293}" sibTransId="{A2E3F040-FFAE-D14D-BEAC-8EBFA5F26D90}"/>
    <dgm:cxn modelId="{E43AF167-F212-DB46-85A4-8A954B4B358D}" type="presOf" srcId="{98E9B949-C5B4-B845-8D00-6ED1F74A8B2C}" destId="{13F204F4-A140-474D-A57E-80ABCFFB19B7}" srcOrd="0" destOrd="0" presId="urn:microsoft.com/office/officeart/2005/8/layout/hProcess4"/>
    <dgm:cxn modelId="{AC01956A-6A9B-6A4D-B5C0-49749A833529}" type="presOf" srcId="{1EEB43EE-5ACA-1D4C-85D4-11FC1FBC6932}" destId="{12F4B035-5748-4349-BEBC-98FE9A2351E1}" srcOrd="0" destOrd="0" presId="urn:microsoft.com/office/officeart/2005/8/layout/hProcess4"/>
    <dgm:cxn modelId="{9EF1C64A-848E-0743-AE68-29E974D061F3}" type="presOf" srcId="{65F1A732-57C8-574C-B716-6CC16A0B08D7}" destId="{29E7F8EB-F5DE-284F-882C-041AADAF78B3}" srcOrd="1" destOrd="1" presId="urn:microsoft.com/office/officeart/2005/8/layout/hProcess4"/>
    <dgm:cxn modelId="{AD104D4D-68ED-5546-AEC7-69E13E3F71C6}" srcId="{5174CDBE-5DFD-CA4B-B395-B001300D7844}" destId="{DA58B156-C117-9847-9B3D-45828DF1D68A}" srcOrd="1" destOrd="0" parTransId="{91E4D69C-FA14-FA4C-B110-544B919D1AF0}" sibTransId="{88AE0989-28A3-D543-A1CC-B8C528B85275}"/>
    <dgm:cxn modelId="{9445B251-7D46-8142-B94C-F391D293D88D}" type="presOf" srcId="{AA7BE027-9E38-9D4A-8907-4AFCE72FA499}" destId="{909EDB6D-5C40-0A46-B71B-BFD3716807C3}" srcOrd="0" destOrd="2" presId="urn:microsoft.com/office/officeart/2005/8/layout/hProcess4"/>
    <dgm:cxn modelId="{C605A472-6491-5F47-8E1B-0A6F77E666A4}" type="presOf" srcId="{7805EDE4-C3B2-934D-804A-DA1183CABB20}" destId="{4AFAF41F-5353-5A4B-9FE3-B9E3A5B3E23B}" srcOrd="0" destOrd="0" presId="urn:microsoft.com/office/officeart/2005/8/layout/hProcess4"/>
    <dgm:cxn modelId="{C6E32054-9953-EE4B-A0C3-AC78A53D5D14}" type="presOf" srcId="{DA58B156-C117-9847-9B3D-45828DF1D68A}" destId="{4AFAF41F-5353-5A4B-9FE3-B9E3A5B3E23B}" srcOrd="0" destOrd="1" presId="urn:microsoft.com/office/officeart/2005/8/layout/hProcess4"/>
    <dgm:cxn modelId="{DE56D855-726D-234F-A2C9-FD7F3BBFFC1A}" type="presOf" srcId="{8FF6D212-395C-2840-94A4-B6F6910DE027}" destId="{8F9650A5-DFE2-F44F-944A-3BCA77695B44}" srcOrd="1" destOrd="1" presId="urn:microsoft.com/office/officeart/2005/8/layout/hProcess4"/>
    <dgm:cxn modelId="{03C66257-945B-004B-9121-7E949624B4A6}" type="presOf" srcId="{8FF6D212-395C-2840-94A4-B6F6910DE027}" destId="{13F204F4-A140-474D-A57E-80ABCFFB19B7}" srcOrd="0" destOrd="1" presId="urn:microsoft.com/office/officeart/2005/8/layout/hProcess4"/>
    <dgm:cxn modelId="{79773858-A9CC-1947-8469-B771210093C8}" type="presOf" srcId="{DA58B156-C117-9847-9B3D-45828DF1D68A}" destId="{04088064-CB64-A64A-ABB8-665B80751B73}" srcOrd="1" destOrd="1"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B7D8EC9D-5207-0D47-A5BA-B8A6D8B80859}" srcId="{BB84E9D8-BF19-424E-AE29-BAAF0FEC078B}" destId="{1BA05928-E050-C24B-94CA-A4995DA11BB7}" srcOrd="0" destOrd="0" parTransId="{7BA20917-0B80-9245-A6B9-8AF41652C44C}" sibTransId="{1EEB43EE-5ACA-1D4C-85D4-11FC1FBC6932}"/>
    <dgm:cxn modelId="{3FDEF0AD-61F9-2D4E-85E5-823FBEF6C294}" srcId="{5174CDBE-5DFD-CA4B-B395-B001300D7844}" destId="{7805EDE4-C3B2-934D-804A-DA1183CABB20}" srcOrd="0" destOrd="0" parTransId="{2F65B83A-FF11-7C43-A644-B3E1D3F37610}" sibTransId="{480EADEA-7EA0-8746-807D-E9F61529C6B9}"/>
    <dgm:cxn modelId="{34E4F4B9-1649-E54D-92D0-29AB0EA5EC0A}" type="presOf" srcId="{AA7BE027-9E38-9D4A-8907-4AFCE72FA499}" destId="{29E7F8EB-F5DE-284F-882C-041AADAF78B3}" srcOrd="1" destOrd="2"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CE6CC7BC-98DB-2B4D-B01E-3A8383239E5F}" type="presOf" srcId="{ECD40EAF-2B17-E943-ADA1-9E8F55B627F9}" destId="{909EDB6D-5C40-0A46-B71B-BFD3716807C3}" srcOrd="0" destOrd="0" presId="urn:microsoft.com/office/officeart/2005/8/layout/hProcess4"/>
    <dgm:cxn modelId="{EF9B27BD-0030-F349-A2FF-0CA4A63AF8E4}" srcId="{1BA05928-E050-C24B-94CA-A4995DA11BB7}" destId="{AA7BE027-9E38-9D4A-8907-4AFCE72FA499}" srcOrd="2" destOrd="0" parTransId="{CBA8436B-26E3-804B-B920-2E397E890E84}" sibTransId="{AC1E5F83-BD99-4E4E-9BC0-9B70CB710EB8}"/>
    <dgm:cxn modelId="{6A0B78C5-9BAF-9F49-87E9-D7FF0CBFDC00}" type="presOf" srcId="{8EE71285-9367-9F49-B67A-644CE1A30D31}" destId="{4E8A6F25-9198-014C-AF4B-95F2FF7A2599}" srcOrd="0" destOrd="0" presId="urn:microsoft.com/office/officeart/2005/8/layout/hProcess4"/>
    <dgm:cxn modelId="{83CD59C9-75DE-D540-804F-4413B118E67D}" srcId="{1BA05928-E050-C24B-94CA-A4995DA11BB7}" destId="{ECD40EAF-2B17-E943-ADA1-9E8F55B627F9}" srcOrd="0" destOrd="0" parTransId="{1B4BC506-2042-3349-8A12-109B5EE2427C}" sibTransId="{4209827B-9BCE-0441-9E53-32B5B731D550}"/>
    <dgm:cxn modelId="{1D946CD3-A62B-364E-98E8-ED8806116C76}" type="presOf" srcId="{1BA05928-E050-C24B-94CA-A4995DA11BB7}" destId="{E056C2A9-88E2-7D49-BE29-3B4FD0705BF4}" srcOrd="0" destOrd="0" presId="urn:microsoft.com/office/officeart/2005/8/layout/hProcess4"/>
    <dgm:cxn modelId="{407A54E1-CAE9-1B47-B66B-9AADB3BA74D5}" type="presOf" srcId="{DB8487C2-838F-AC4A-BA17-A916EDFAC689}" destId="{21B3688A-A1BC-0140-A3E4-EDDC3C37E307}" srcOrd="0" destOrd="0" presId="urn:microsoft.com/office/officeart/2005/8/layout/hProcess4"/>
    <dgm:cxn modelId="{8F107CE6-13D2-5F46-AEBE-9C2AF97341D6}" srcId="{DB8487C2-838F-AC4A-BA17-A916EDFAC689}" destId="{8FF6D212-395C-2840-94A4-B6F6910DE027}" srcOrd="1" destOrd="0" parTransId="{AFEA9F28-570F-DF48-BC8F-0B8592C53561}" sibTransId="{911DDC88-E58F-844C-90D0-60A03B8397C2}"/>
    <dgm:cxn modelId="{13EA58E7-CFC1-CC47-A6C9-D8D858D48F6A}" type="presOf" srcId="{ECD40EAF-2B17-E943-ADA1-9E8F55B627F9}" destId="{29E7F8EB-F5DE-284F-882C-041AADAF78B3}" srcOrd="1" destOrd="0"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0630BE6F-43E3-8941-B8CE-0D2994C546D1}" type="presParOf" srcId="{2BF87C89-94D1-B847-9199-BD541079A4BD}" destId="{8C5BC169-CAFC-5146-9D14-1E0FB5CFA279}" srcOrd="0" destOrd="0" presId="urn:microsoft.com/office/officeart/2005/8/layout/hProcess4"/>
    <dgm:cxn modelId="{5A084BF0-8A7A-A240-91DE-9002C88B78AE}" type="presParOf" srcId="{2BF87C89-94D1-B847-9199-BD541079A4BD}" destId="{4A974DF3-F557-3B42-AB9E-6E998AD15E18}" srcOrd="1" destOrd="0" presId="urn:microsoft.com/office/officeart/2005/8/layout/hProcess4"/>
    <dgm:cxn modelId="{7AC9656B-FABF-5D4F-A5FE-64A5FB2A6713}" type="presParOf" srcId="{2BF87C89-94D1-B847-9199-BD541079A4BD}" destId="{8AA6ED05-13DD-114B-94EB-17BDFC15D13D}" srcOrd="2" destOrd="0" presId="urn:microsoft.com/office/officeart/2005/8/layout/hProcess4"/>
    <dgm:cxn modelId="{BC751949-CD58-3A47-9958-0A571CFB27FF}" type="presParOf" srcId="{8AA6ED05-13DD-114B-94EB-17BDFC15D13D}" destId="{DEF117D4-502B-5A44-A121-8CA3C3359A52}" srcOrd="0" destOrd="0" presId="urn:microsoft.com/office/officeart/2005/8/layout/hProcess4"/>
    <dgm:cxn modelId="{8F27A3D8-FAFB-744E-9D10-E0D80FA0BF32}" type="presParOf" srcId="{DEF117D4-502B-5A44-A121-8CA3C3359A52}" destId="{33AD58AE-1F29-754C-BF2C-B1F6CD5D0BD8}" srcOrd="0" destOrd="0" presId="urn:microsoft.com/office/officeart/2005/8/layout/hProcess4"/>
    <dgm:cxn modelId="{7E88D5D9-0135-3847-99F6-2F4586458259}" type="presParOf" srcId="{DEF117D4-502B-5A44-A121-8CA3C3359A52}" destId="{909EDB6D-5C40-0A46-B71B-BFD3716807C3}" srcOrd="1" destOrd="0" presId="urn:microsoft.com/office/officeart/2005/8/layout/hProcess4"/>
    <dgm:cxn modelId="{506974D8-E74E-E642-A3B1-56CAD9064247}" type="presParOf" srcId="{DEF117D4-502B-5A44-A121-8CA3C3359A52}" destId="{29E7F8EB-F5DE-284F-882C-041AADAF78B3}" srcOrd="2" destOrd="0" presId="urn:microsoft.com/office/officeart/2005/8/layout/hProcess4"/>
    <dgm:cxn modelId="{F624184C-2D4C-2A47-97C0-930D1DD697B9}" type="presParOf" srcId="{DEF117D4-502B-5A44-A121-8CA3C3359A52}" destId="{E056C2A9-88E2-7D49-BE29-3B4FD0705BF4}" srcOrd="3" destOrd="0" presId="urn:microsoft.com/office/officeart/2005/8/layout/hProcess4"/>
    <dgm:cxn modelId="{07605312-263C-9242-95AF-DF19D05916CB}" type="presParOf" srcId="{DEF117D4-502B-5A44-A121-8CA3C3359A52}" destId="{ADCC9334-639B-D943-BCCA-2F488F1931C1}" srcOrd="4" destOrd="0" presId="urn:microsoft.com/office/officeart/2005/8/layout/hProcess4"/>
    <dgm:cxn modelId="{300D4C54-D408-5A49-AE8C-C510B2C6BF8D}" type="presParOf" srcId="{8AA6ED05-13DD-114B-94EB-17BDFC15D13D}" destId="{12F4B035-5748-4349-BEBC-98FE9A2351E1}" srcOrd="1" destOrd="0" presId="urn:microsoft.com/office/officeart/2005/8/layout/hProcess4"/>
    <dgm:cxn modelId="{18194A7A-B5F2-484C-B589-933E475CF339}" type="presParOf" srcId="{8AA6ED05-13DD-114B-94EB-17BDFC15D13D}" destId="{D39DAFF1-6894-F24C-87B8-81B5F2D09DB8}" srcOrd="2" destOrd="0" presId="urn:microsoft.com/office/officeart/2005/8/layout/hProcess4"/>
    <dgm:cxn modelId="{3C31738E-4A82-374F-ABA0-43D3CED283B3}" type="presParOf" srcId="{D39DAFF1-6894-F24C-87B8-81B5F2D09DB8}" destId="{2D9C615F-42C5-214A-AA32-F1E80EBE51B3}" srcOrd="0" destOrd="0" presId="urn:microsoft.com/office/officeart/2005/8/layout/hProcess4"/>
    <dgm:cxn modelId="{673DD532-2233-8746-826B-C3A5A87EC8BB}" type="presParOf" srcId="{D39DAFF1-6894-F24C-87B8-81B5F2D09DB8}" destId="{4AFAF41F-5353-5A4B-9FE3-B9E3A5B3E23B}" srcOrd="1" destOrd="0" presId="urn:microsoft.com/office/officeart/2005/8/layout/hProcess4"/>
    <dgm:cxn modelId="{2626605D-51F5-EE4E-BEFD-BB75C881A082}" type="presParOf" srcId="{D39DAFF1-6894-F24C-87B8-81B5F2D09DB8}" destId="{04088064-CB64-A64A-ABB8-665B80751B73}" srcOrd="2" destOrd="0" presId="urn:microsoft.com/office/officeart/2005/8/layout/hProcess4"/>
    <dgm:cxn modelId="{7E1F77B8-0AE1-AF40-9D5B-AF8A7A1102F3}" type="presParOf" srcId="{D39DAFF1-6894-F24C-87B8-81B5F2D09DB8}" destId="{71D8D7F5-FF38-0B40-9687-82C1593C4E4B}" srcOrd="3" destOrd="0" presId="urn:microsoft.com/office/officeart/2005/8/layout/hProcess4"/>
    <dgm:cxn modelId="{7BF44521-DBFE-9A4A-962F-63928805FCFE}" type="presParOf" srcId="{D39DAFF1-6894-F24C-87B8-81B5F2D09DB8}" destId="{E5B5E34C-80C8-8C42-8054-7EF46B89CA03}" srcOrd="4" destOrd="0" presId="urn:microsoft.com/office/officeart/2005/8/layout/hProcess4"/>
    <dgm:cxn modelId="{89625272-20CE-534D-B54F-3319A2CA0B6D}" type="presParOf" srcId="{8AA6ED05-13DD-114B-94EB-17BDFC15D13D}" destId="{4E8A6F25-9198-014C-AF4B-95F2FF7A2599}" srcOrd="3" destOrd="0" presId="urn:microsoft.com/office/officeart/2005/8/layout/hProcess4"/>
    <dgm:cxn modelId="{00B7EEE9-6F5A-B349-8FA0-61512F336C5E}" type="presParOf" srcId="{8AA6ED05-13DD-114B-94EB-17BDFC15D13D}" destId="{27F7CD85-F949-C940-9EBE-1161F18F7758}" srcOrd="4" destOrd="0" presId="urn:microsoft.com/office/officeart/2005/8/layout/hProcess4"/>
    <dgm:cxn modelId="{8B7ACE52-F21D-5448-8F29-0336961D4250}" type="presParOf" srcId="{27F7CD85-F949-C940-9EBE-1161F18F7758}" destId="{4F72BF9B-AF9E-0647-81DB-5609DD1CC7CB}" srcOrd="0" destOrd="0" presId="urn:microsoft.com/office/officeart/2005/8/layout/hProcess4"/>
    <dgm:cxn modelId="{142ED6CF-C084-7343-A553-CA71AC647DEB}" type="presParOf" srcId="{27F7CD85-F949-C940-9EBE-1161F18F7758}" destId="{13F204F4-A140-474D-A57E-80ABCFFB19B7}" srcOrd="1" destOrd="0" presId="urn:microsoft.com/office/officeart/2005/8/layout/hProcess4"/>
    <dgm:cxn modelId="{79BD4CD8-881A-234B-9C61-156D3C01B089}" type="presParOf" srcId="{27F7CD85-F949-C940-9EBE-1161F18F7758}" destId="{8F9650A5-DFE2-F44F-944A-3BCA77695B44}" srcOrd="2" destOrd="0" presId="urn:microsoft.com/office/officeart/2005/8/layout/hProcess4"/>
    <dgm:cxn modelId="{68FFCFC4-9186-714D-87CD-EA11C5EB1F76}" type="presParOf" srcId="{27F7CD85-F949-C940-9EBE-1161F18F7758}" destId="{21B3688A-A1BC-0140-A3E4-EDDC3C37E307}" srcOrd="3" destOrd="0" presId="urn:microsoft.com/office/officeart/2005/8/layout/hProcess4"/>
    <dgm:cxn modelId="{B48B6741-0E7A-9147-A82F-9D1C7627D7C1}" type="presParOf" srcId="{27F7CD85-F949-C940-9EBE-1161F18F7758}" destId="{3D6B2D48-A258-054F-9948-C17243A35521}"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dgm:spPr/>
      <dgm:t>
        <a:bodyPr/>
        <a:lstStyle/>
        <a:p>
          <a:r>
            <a:rPr lang="fr-FR" dirty="0" err="1"/>
            <a:t>Deficit</a:t>
          </a:r>
          <a:endParaRPr lang="fr-FR" dirty="0"/>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ECD40EAF-2B17-E943-ADA1-9E8F55B627F9}">
      <dgm:prSet phldrT="[Texte]"/>
      <dgm:spPr/>
      <dgm:t>
        <a:bodyPr/>
        <a:lstStyle/>
        <a:p>
          <a:r>
            <a:rPr lang="fr-FR" dirty="0"/>
            <a:t>Cognitive</a:t>
          </a:r>
        </a:p>
      </dgm:t>
    </dgm:pt>
    <dgm:pt modelId="{1B4BC506-2042-3349-8A12-109B5EE2427C}" type="parTrans" cxnId="{83CD59C9-75DE-D540-804F-4413B118E67D}">
      <dgm:prSet/>
      <dgm:spPr/>
      <dgm:t>
        <a:bodyPr/>
        <a:lstStyle/>
        <a:p>
          <a:endParaRPr lang="fr-FR"/>
        </a:p>
      </dgm:t>
    </dgm:pt>
    <dgm:pt modelId="{4209827B-9BCE-0441-9E53-32B5B731D550}" type="sibTrans" cxnId="{83CD59C9-75DE-D540-804F-4413B118E67D}">
      <dgm:prSet/>
      <dgm:spPr/>
      <dgm:t>
        <a:bodyPr/>
        <a:lstStyle/>
        <a:p>
          <a:endParaRPr lang="fr-FR"/>
        </a:p>
      </dgm:t>
    </dgm:pt>
    <dgm:pt modelId="{65F1A732-57C8-574C-B716-6CC16A0B08D7}">
      <dgm:prSet phldrT="[Texte]"/>
      <dgm:spPr/>
      <dgm:t>
        <a:bodyPr/>
        <a:lstStyle/>
        <a:p>
          <a:r>
            <a:rPr lang="fr-FR" dirty="0" err="1"/>
            <a:t>Language</a:t>
          </a:r>
          <a:endParaRPr lang="fr-FR" dirty="0"/>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dgm:spPr/>
      <dgm:t>
        <a:bodyPr/>
        <a:lstStyle/>
        <a:p>
          <a:r>
            <a:rPr lang="fr-FR" i="1" dirty="0"/>
            <a:t>a priori </a:t>
          </a:r>
          <a:r>
            <a:rPr lang="fr-FR" dirty="0" err="1"/>
            <a:t>ideas</a:t>
          </a:r>
          <a:r>
            <a:rPr lang="fr-FR" dirty="0"/>
            <a:t> and conclusions</a:t>
          </a:r>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r>
            <a:rPr lang="fr-FR" dirty="0" err="1"/>
            <a:t>Inability</a:t>
          </a:r>
          <a:r>
            <a:rPr lang="fr-FR" dirty="0"/>
            <a:t> to </a:t>
          </a:r>
          <a:r>
            <a:rPr lang="fr-FR" dirty="0" err="1"/>
            <a:t>learn</a:t>
          </a:r>
          <a:r>
            <a:rPr lang="fr-FR" dirty="0"/>
            <a:t> to </a:t>
          </a:r>
          <a:r>
            <a:rPr lang="fr-FR" dirty="0" err="1"/>
            <a:t>read</a:t>
          </a:r>
          <a:endParaRPr lang="fr-FR" dirty="0"/>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r>
            <a:rPr lang="fr-FR" dirty="0"/>
            <a:t>Reading </a:t>
          </a:r>
          <a:r>
            <a:rPr lang="fr-FR" dirty="0" err="1"/>
            <a:t>limited</a:t>
          </a:r>
          <a:r>
            <a:rPr lang="fr-FR" dirty="0"/>
            <a:t> to </a:t>
          </a:r>
          <a:r>
            <a:rPr lang="fr-FR" dirty="0" err="1"/>
            <a:t>recongnition</a:t>
          </a:r>
          <a:r>
            <a:rPr lang="fr-FR" dirty="0"/>
            <a:t> of few </a:t>
          </a:r>
          <a:r>
            <a:rPr lang="fr-FR" dirty="0" err="1"/>
            <a:t>familiar</a:t>
          </a:r>
          <a:r>
            <a:rPr lang="fr-FR" dirty="0"/>
            <a:t> </a:t>
          </a:r>
          <a:r>
            <a:rPr lang="fr-FR" dirty="0" err="1"/>
            <a:t>words</a:t>
          </a:r>
          <a:endParaRPr lang="fr-FR" dirty="0"/>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dgm:spPr/>
      <dgm:t>
        <a:bodyPr/>
        <a:lstStyle/>
        <a:p>
          <a:r>
            <a:rPr lang="fr-FR" dirty="0" err="1"/>
            <a:t>Consequences</a:t>
          </a:r>
          <a:endParaRPr lang="fr-FR" dirty="0"/>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98E9B949-C5B4-B845-8D00-6ED1F74A8B2C}">
      <dgm:prSet phldrT="[Texte]"/>
      <dgm:spPr/>
      <dgm:t>
        <a:bodyPr/>
        <a:lstStyle/>
        <a:p>
          <a:r>
            <a:rPr lang="fr-FR" dirty="0"/>
            <a:t>Little encouragement to </a:t>
          </a:r>
          <a:r>
            <a:rPr lang="fr-FR" dirty="0" err="1"/>
            <a:t>read</a:t>
          </a:r>
          <a:r>
            <a:rPr lang="fr-FR" dirty="0"/>
            <a:t> at </a:t>
          </a:r>
          <a:r>
            <a:rPr lang="fr-FR" dirty="0" err="1"/>
            <a:t>school</a:t>
          </a:r>
          <a:endParaRPr lang="fr-FR" dirty="0"/>
        </a:p>
      </dgm:t>
    </dgm:pt>
    <dgm:pt modelId="{4234F2CC-DFE9-E94D-A050-9E87BEFCE293}" type="parTrans" cxnId="{1E993867-B08E-314C-A9F3-6F4C2928547A}">
      <dgm:prSet/>
      <dgm:spPr/>
      <dgm:t>
        <a:bodyPr/>
        <a:lstStyle/>
        <a:p>
          <a:endParaRPr lang="fr-FR"/>
        </a:p>
      </dgm:t>
    </dgm:pt>
    <dgm:pt modelId="{A2E3F040-FFAE-D14D-BEAC-8EBFA5F26D90}" type="sibTrans" cxnId="{1E993867-B08E-314C-A9F3-6F4C2928547A}">
      <dgm:prSet/>
      <dgm:spPr/>
      <dgm:t>
        <a:bodyPr/>
        <a:lstStyle/>
        <a:p>
          <a:endParaRPr lang="fr-FR"/>
        </a:p>
      </dgm:t>
    </dgm:pt>
    <dgm:pt modelId="{8FF6D212-395C-2840-94A4-B6F6910DE027}">
      <dgm:prSet phldrT="[Texte]"/>
      <dgm:spPr/>
      <dgm:t>
        <a:bodyPr/>
        <a:lstStyle/>
        <a:p>
          <a:r>
            <a:rPr lang="fr-FR" dirty="0"/>
            <a:t>Little stimulation of </a:t>
          </a:r>
          <a:r>
            <a:rPr lang="fr-FR" dirty="0" err="1"/>
            <a:t>reading</a:t>
          </a:r>
          <a:r>
            <a:rPr lang="fr-FR" dirty="0"/>
            <a:t> in </a:t>
          </a:r>
          <a:r>
            <a:rPr lang="fr-FR" dirty="0" err="1"/>
            <a:t>adulthood</a:t>
          </a:r>
          <a:endParaRPr lang="fr-FR" dirty="0"/>
        </a:p>
      </dgm:t>
    </dgm:pt>
    <dgm:pt modelId="{AFEA9F28-570F-DF48-BC8F-0B8592C53561}" type="parTrans" cxnId="{8F107CE6-13D2-5F46-AEBE-9C2AF97341D6}">
      <dgm:prSet/>
      <dgm:spPr/>
      <dgm:t>
        <a:bodyPr/>
        <a:lstStyle/>
        <a:p>
          <a:endParaRPr lang="fr-FR"/>
        </a:p>
      </dgm:t>
    </dgm:pt>
    <dgm:pt modelId="{911DDC88-E58F-844C-90D0-60A03B8397C2}" type="sibTrans" cxnId="{8F107CE6-13D2-5F46-AEBE-9C2AF97341D6}">
      <dgm:prSet/>
      <dgm:spPr/>
      <dgm:t>
        <a:bodyPr/>
        <a:lstStyle/>
        <a:p>
          <a:endParaRPr lang="fr-FR"/>
        </a:p>
      </dgm:t>
    </dgm:pt>
    <dgm:pt modelId="{AA7BE027-9E38-9D4A-8907-4AFCE72FA499}">
      <dgm:prSet phldrT="[Texte]"/>
      <dgm:spPr/>
      <dgm:t>
        <a:bodyPr/>
        <a:lstStyle/>
        <a:p>
          <a:r>
            <a:rPr lang="fr-FR" dirty="0" err="1"/>
            <a:t>Predictors</a:t>
          </a:r>
          <a:r>
            <a:rPr lang="fr-FR" dirty="0"/>
            <a:t> of </a:t>
          </a:r>
          <a:r>
            <a:rPr lang="fr-FR" dirty="0" err="1"/>
            <a:t>reading</a:t>
          </a:r>
          <a:endParaRPr lang="fr-FR" dirty="0"/>
        </a:p>
      </dgm:t>
    </dgm:pt>
    <dgm:pt modelId="{CBA8436B-26E3-804B-B920-2E397E890E84}" type="parTrans" cxnId="{EF9B27BD-0030-F349-A2FF-0CA4A63AF8E4}">
      <dgm:prSet/>
      <dgm:spPr/>
      <dgm:t>
        <a:bodyPr/>
        <a:lstStyle/>
        <a:p>
          <a:endParaRPr lang="fr-FR"/>
        </a:p>
      </dgm:t>
    </dgm:pt>
    <dgm:pt modelId="{AC1E5F83-BD99-4E4E-9BC0-9B70CB710EB8}" type="sibTrans" cxnId="{EF9B27BD-0030-F349-A2FF-0CA4A63AF8E4}">
      <dgm:prSet/>
      <dgm:spPr/>
      <dgm:t>
        <a:bodyPr/>
        <a:lstStyle/>
        <a:p>
          <a:endParaRPr lang="fr-FR"/>
        </a:p>
      </dgm:t>
    </dgm:pt>
    <dgm:pt modelId="{15808FA5-CE72-2C49-A969-42FE90356CEE}">
      <dgm:prSet phldrT="[Texte]"/>
      <dgm:spPr/>
      <dgm:t>
        <a:bodyPr/>
        <a:lstStyle/>
        <a:p>
          <a:r>
            <a:rPr lang="fr-FR" dirty="0" err="1"/>
            <a:t>Decoding</a:t>
          </a:r>
          <a:r>
            <a:rPr lang="fr-FR" dirty="0"/>
            <a:t> </a:t>
          </a:r>
          <a:r>
            <a:rPr lang="fr-FR" dirty="0" err="1"/>
            <a:t>words</a:t>
          </a:r>
          <a:endParaRPr lang="fr-FR" dirty="0"/>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D39DAFF1-6894-F24C-87B8-81B5F2D09DB8}" type="pres">
      <dgm:prSet presAssocID="{5174CDBE-5DFD-CA4B-B395-B001300D7844}" presName="composite2" presStyleCnt="0"/>
      <dgm:spPr/>
    </dgm:pt>
    <dgm:pt modelId="{2D9C615F-42C5-214A-AA32-F1E80EBE51B3}" type="pres">
      <dgm:prSet presAssocID="{5174CDBE-5DFD-CA4B-B395-B001300D7844}" presName="dummyNode2" presStyleLbl="node1" presStyleIdx="0" presStyleCnt="3"/>
      <dgm:spPr/>
    </dgm:pt>
    <dgm:pt modelId="{4AFAF41F-5353-5A4B-9FE3-B9E3A5B3E23B}" type="pres">
      <dgm:prSet presAssocID="{5174CDBE-5DFD-CA4B-B395-B001300D7844}" presName="childNode2" presStyleLbl="bgAcc1" presStyleIdx="1" presStyleCnt="3">
        <dgm:presLayoutVars>
          <dgm:bulletEnabled val="1"/>
        </dgm:presLayoutVars>
      </dgm:prSet>
      <dgm:spPr/>
    </dgm:pt>
    <dgm:pt modelId="{04088064-CB64-A64A-ABB8-665B80751B73}" type="pres">
      <dgm:prSet presAssocID="{5174CDBE-5DFD-CA4B-B395-B001300D7844}" presName="childNode2tx" presStyleLbl="bgAcc1" presStyleIdx="1" presStyleCnt="3">
        <dgm:presLayoutVars>
          <dgm:bulletEnabled val="1"/>
        </dgm:presLayoutVars>
      </dgm:prSet>
      <dgm:spPr/>
    </dgm:pt>
    <dgm:pt modelId="{71D8D7F5-FF38-0B40-9687-82C1593C4E4B}" type="pres">
      <dgm:prSet presAssocID="{5174CDBE-5DFD-CA4B-B395-B001300D7844}" presName="parentNode2" presStyleLbl="node1" presStyleIdx="1" presStyleCnt="3">
        <dgm:presLayoutVars>
          <dgm:chMax val="0"/>
          <dgm:bulletEnabled val="1"/>
        </dgm:presLayoutVars>
      </dgm:prSet>
      <dgm:spPr/>
    </dgm:pt>
    <dgm:pt modelId="{E5B5E34C-80C8-8C42-8054-7EF46B89CA03}" type="pres">
      <dgm:prSet presAssocID="{5174CDBE-5DFD-CA4B-B395-B001300D7844}" presName="connSite2" presStyleCnt="0"/>
      <dgm:spPr/>
    </dgm:pt>
    <dgm:pt modelId="{4E8A6F25-9198-014C-AF4B-95F2FF7A2599}" type="pres">
      <dgm:prSet presAssocID="{8EE71285-9367-9F49-B67A-644CE1A30D31}" presName="Name18" presStyleLbl="sibTrans2D1" presStyleIdx="1" presStyleCnt="2"/>
      <dgm:spPr/>
    </dgm:pt>
    <dgm:pt modelId="{27F7CD85-F949-C940-9EBE-1161F18F7758}" type="pres">
      <dgm:prSet presAssocID="{DB8487C2-838F-AC4A-BA17-A916EDFAC689}" presName="composite1" presStyleCnt="0"/>
      <dgm:spPr/>
    </dgm:pt>
    <dgm:pt modelId="{4F72BF9B-AF9E-0647-81DB-5609DD1CC7CB}" type="pres">
      <dgm:prSet presAssocID="{DB8487C2-838F-AC4A-BA17-A916EDFAC689}" presName="dummyNode1" presStyleLbl="node1" presStyleIdx="1" presStyleCnt="3"/>
      <dgm:spPr/>
    </dgm:pt>
    <dgm:pt modelId="{13F204F4-A140-474D-A57E-80ABCFFB19B7}" type="pres">
      <dgm:prSet presAssocID="{DB8487C2-838F-AC4A-BA17-A916EDFAC689}" presName="childNode1" presStyleLbl="bgAcc1" presStyleIdx="2" presStyleCnt="3">
        <dgm:presLayoutVars>
          <dgm:bulletEnabled val="1"/>
        </dgm:presLayoutVars>
      </dgm:prSet>
      <dgm:spPr/>
    </dgm:pt>
    <dgm:pt modelId="{8F9650A5-DFE2-F44F-944A-3BCA77695B44}" type="pres">
      <dgm:prSet presAssocID="{DB8487C2-838F-AC4A-BA17-A916EDFAC689}" presName="childNode1tx" presStyleLbl="bgAcc1" presStyleIdx="2" presStyleCnt="3">
        <dgm:presLayoutVars>
          <dgm:bulletEnabled val="1"/>
        </dgm:presLayoutVars>
      </dgm:prSet>
      <dgm:spPr/>
    </dgm:pt>
    <dgm:pt modelId="{21B3688A-A1BC-0140-A3E4-EDDC3C37E307}" type="pres">
      <dgm:prSet presAssocID="{DB8487C2-838F-AC4A-BA17-A916EDFAC689}" presName="parentNode1" presStyleLbl="node1" presStyleIdx="2" presStyleCnt="3">
        <dgm:presLayoutVars>
          <dgm:chMax val="1"/>
          <dgm:bulletEnabled val="1"/>
        </dgm:presLayoutVars>
      </dgm:prSet>
      <dgm:spPr/>
    </dgm:pt>
    <dgm:pt modelId="{3D6B2D48-A258-054F-9948-C17243A35521}" type="pres">
      <dgm:prSet presAssocID="{DB8487C2-838F-AC4A-BA17-A916EDFAC689}" presName="connSite1" presStyleCnt="0"/>
      <dgm:spPr/>
    </dgm:pt>
  </dgm:ptLst>
  <dgm:cxnLst>
    <dgm:cxn modelId="{E527A300-94D9-A649-970A-E9F7BA0A9818}" type="presOf" srcId="{98E9B949-C5B4-B845-8D00-6ED1F74A8B2C}" destId="{8F9650A5-DFE2-F44F-944A-3BCA77695B44}" srcOrd="1" destOrd="0" presId="urn:microsoft.com/office/officeart/2005/8/layout/hProcess4"/>
    <dgm:cxn modelId="{3B608905-5BD5-D64A-9FE6-CC60722F80AC}" type="presOf" srcId="{15808FA5-CE72-2C49-A969-42FE90356CEE}" destId="{29E7F8EB-F5DE-284F-882C-041AADAF78B3}" srcOrd="1" destOrd="3" presId="urn:microsoft.com/office/officeart/2005/8/layout/hProcess4"/>
    <dgm:cxn modelId="{D2E5B107-12FC-DA48-999A-C50A842D0E49}" type="presOf" srcId="{65F1A732-57C8-574C-B716-6CC16A0B08D7}" destId="{909EDB6D-5C40-0A46-B71B-BFD3716807C3}" srcOrd="0" destOrd="1" presId="urn:microsoft.com/office/officeart/2005/8/layout/hProcess4"/>
    <dgm:cxn modelId="{950E0A16-0E3A-5843-81B1-D60CC193FE94}" srcId="{BB84E9D8-BF19-424E-AE29-BAAF0FEC078B}" destId="{DB8487C2-838F-AC4A-BA17-A916EDFAC689}" srcOrd="2" destOrd="0" parTransId="{D0476EA1-6186-644A-A7FA-0C235EC68B46}" sibTransId="{5C8733EE-AFA7-EE4B-A191-84E4812DFEE9}"/>
    <dgm:cxn modelId="{C49FBA1C-4145-5540-9E24-95BF1C52429A}" type="presOf" srcId="{15808FA5-CE72-2C49-A969-42FE90356CEE}" destId="{909EDB6D-5C40-0A46-B71B-BFD3716807C3}" srcOrd="0" destOrd="3" presId="urn:microsoft.com/office/officeart/2005/8/layout/hProcess4"/>
    <dgm:cxn modelId="{59085D60-5CAD-A746-8C92-5E220404E3EA}" srcId="{1BA05928-E050-C24B-94CA-A4995DA11BB7}" destId="{15808FA5-CE72-2C49-A969-42FE90356CEE}" srcOrd="3" destOrd="0" parTransId="{3EBCD296-4F30-D242-8BDB-9954F50B7E6A}" sibTransId="{A651FC86-8376-A54C-94FB-B79E9C0C92E4}"/>
    <dgm:cxn modelId="{BD236E42-96FD-144B-BC52-892AFA3515BA}" type="presOf" srcId="{7805EDE4-C3B2-934D-804A-DA1183CABB20}" destId="{04088064-CB64-A64A-ABB8-665B80751B73}" srcOrd="1" destOrd="0" presId="urn:microsoft.com/office/officeart/2005/8/layout/hProcess4"/>
    <dgm:cxn modelId="{B83BE862-AB03-E84D-A192-781A752535E2}" type="presOf" srcId="{5174CDBE-5DFD-CA4B-B395-B001300D7844}" destId="{71D8D7F5-FF38-0B40-9687-82C1593C4E4B}" srcOrd="0" destOrd="0" presId="urn:microsoft.com/office/officeart/2005/8/layout/hProcess4"/>
    <dgm:cxn modelId="{1E993867-B08E-314C-A9F3-6F4C2928547A}" srcId="{DB8487C2-838F-AC4A-BA17-A916EDFAC689}" destId="{98E9B949-C5B4-B845-8D00-6ED1F74A8B2C}" srcOrd="0" destOrd="0" parTransId="{4234F2CC-DFE9-E94D-A050-9E87BEFCE293}" sibTransId="{A2E3F040-FFAE-D14D-BEAC-8EBFA5F26D90}"/>
    <dgm:cxn modelId="{E43AF167-F212-DB46-85A4-8A954B4B358D}" type="presOf" srcId="{98E9B949-C5B4-B845-8D00-6ED1F74A8B2C}" destId="{13F204F4-A140-474D-A57E-80ABCFFB19B7}" srcOrd="0" destOrd="0" presId="urn:microsoft.com/office/officeart/2005/8/layout/hProcess4"/>
    <dgm:cxn modelId="{AC01956A-6A9B-6A4D-B5C0-49749A833529}" type="presOf" srcId="{1EEB43EE-5ACA-1D4C-85D4-11FC1FBC6932}" destId="{12F4B035-5748-4349-BEBC-98FE9A2351E1}" srcOrd="0" destOrd="0" presId="urn:microsoft.com/office/officeart/2005/8/layout/hProcess4"/>
    <dgm:cxn modelId="{9EF1C64A-848E-0743-AE68-29E974D061F3}" type="presOf" srcId="{65F1A732-57C8-574C-B716-6CC16A0B08D7}" destId="{29E7F8EB-F5DE-284F-882C-041AADAF78B3}" srcOrd="1" destOrd="1" presId="urn:microsoft.com/office/officeart/2005/8/layout/hProcess4"/>
    <dgm:cxn modelId="{AD104D4D-68ED-5546-AEC7-69E13E3F71C6}" srcId="{5174CDBE-5DFD-CA4B-B395-B001300D7844}" destId="{DA58B156-C117-9847-9B3D-45828DF1D68A}" srcOrd="1" destOrd="0" parTransId="{91E4D69C-FA14-FA4C-B110-544B919D1AF0}" sibTransId="{88AE0989-28A3-D543-A1CC-B8C528B85275}"/>
    <dgm:cxn modelId="{9445B251-7D46-8142-B94C-F391D293D88D}" type="presOf" srcId="{AA7BE027-9E38-9D4A-8907-4AFCE72FA499}" destId="{909EDB6D-5C40-0A46-B71B-BFD3716807C3}" srcOrd="0" destOrd="2" presId="urn:microsoft.com/office/officeart/2005/8/layout/hProcess4"/>
    <dgm:cxn modelId="{C605A472-6491-5F47-8E1B-0A6F77E666A4}" type="presOf" srcId="{7805EDE4-C3B2-934D-804A-DA1183CABB20}" destId="{4AFAF41F-5353-5A4B-9FE3-B9E3A5B3E23B}" srcOrd="0" destOrd="0" presId="urn:microsoft.com/office/officeart/2005/8/layout/hProcess4"/>
    <dgm:cxn modelId="{C6E32054-9953-EE4B-A0C3-AC78A53D5D14}" type="presOf" srcId="{DA58B156-C117-9847-9B3D-45828DF1D68A}" destId="{4AFAF41F-5353-5A4B-9FE3-B9E3A5B3E23B}" srcOrd="0" destOrd="1" presId="urn:microsoft.com/office/officeart/2005/8/layout/hProcess4"/>
    <dgm:cxn modelId="{DE56D855-726D-234F-A2C9-FD7F3BBFFC1A}" type="presOf" srcId="{8FF6D212-395C-2840-94A4-B6F6910DE027}" destId="{8F9650A5-DFE2-F44F-944A-3BCA77695B44}" srcOrd="1" destOrd="1" presId="urn:microsoft.com/office/officeart/2005/8/layout/hProcess4"/>
    <dgm:cxn modelId="{03C66257-945B-004B-9121-7E949624B4A6}" type="presOf" srcId="{8FF6D212-395C-2840-94A4-B6F6910DE027}" destId="{13F204F4-A140-474D-A57E-80ABCFFB19B7}" srcOrd="0" destOrd="1" presId="urn:microsoft.com/office/officeart/2005/8/layout/hProcess4"/>
    <dgm:cxn modelId="{79773858-A9CC-1947-8469-B771210093C8}" type="presOf" srcId="{DA58B156-C117-9847-9B3D-45828DF1D68A}" destId="{04088064-CB64-A64A-ABB8-665B80751B73}" srcOrd="1" destOrd="1"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B7D8EC9D-5207-0D47-A5BA-B8A6D8B80859}" srcId="{BB84E9D8-BF19-424E-AE29-BAAF0FEC078B}" destId="{1BA05928-E050-C24B-94CA-A4995DA11BB7}" srcOrd="0" destOrd="0" parTransId="{7BA20917-0B80-9245-A6B9-8AF41652C44C}" sibTransId="{1EEB43EE-5ACA-1D4C-85D4-11FC1FBC6932}"/>
    <dgm:cxn modelId="{3FDEF0AD-61F9-2D4E-85E5-823FBEF6C294}" srcId="{5174CDBE-5DFD-CA4B-B395-B001300D7844}" destId="{7805EDE4-C3B2-934D-804A-DA1183CABB20}" srcOrd="0" destOrd="0" parTransId="{2F65B83A-FF11-7C43-A644-B3E1D3F37610}" sibTransId="{480EADEA-7EA0-8746-807D-E9F61529C6B9}"/>
    <dgm:cxn modelId="{34E4F4B9-1649-E54D-92D0-29AB0EA5EC0A}" type="presOf" srcId="{AA7BE027-9E38-9D4A-8907-4AFCE72FA499}" destId="{29E7F8EB-F5DE-284F-882C-041AADAF78B3}" srcOrd="1" destOrd="2"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CE6CC7BC-98DB-2B4D-B01E-3A8383239E5F}" type="presOf" srcId="{ECD40EAF-2B17-E943-ADA1-9E8F55B627F9}" destId="{909EDB6D-5C40-0A46-B71B-BFD3716807C3}" srcOrd="0" destOrd="0" presId="urn:microsoft.com/office/officeart/2005/8/layout/hProcess4"/>
    <dgm:cxn modelId="{EF9B27BD-0030-F349-A2FF-0CA4A63AF8E4}" srcId="{1BA05928-E050-C24B-94CA-A4995DA11BB7}" destId="{AA7BE027-9E38-9D4A-8907-4AFCE72FA499}" srcOrd="2" destOrd="0" parTransId="{CBA8436B-26E3-804B-B920-2E397E890E84}" sibTransId="{AC1E5F83-BD99-4E4E-9BC0-9B70CB710EB8}"/>
    <dgm:cxn modelId="{6A0B78C5-9BAF-9F49-87E9-D7FF0CBFDC00}" type="presOf" srcId="{8EE71285-9367-9F49-B67A-644CE1A30D31}" destId="{4E8A6F25-9198-014C-AF4B-95F2FF7A2599}" srcOrd="0" destOrd="0" presId="urn:microsoft.com/office/officeart/2005/8/layout/hProcess4"/>
    <dgm:cxn modelId="{83CD59C9-75DE-D540-804F-4413B118E67D}" srcId="{1BA05928-E050-C24B-94CA-A4995DA11BB7}" destId="{ECD40EAF-2B17-E943-ADA1-9E8F55B627F9}" srcOrd="0" destOrd="0" parTransId="{1B4BC506-2042-3349-8A12-109B5EE2427C}" sibTransId="{4209827B-9BCE-0441-9E53-32B5B731D550}"/>
    <dgm:cxn modelId="{1D946CD3-A62B-364E-98E8-ED8806116C76}" type="presOf" srcId="{1BA05928-E050-C24B-94CA-A4995DA11BB7}" destId="{E056C2A9-88E2-7D49-BE29-3B4FD0705BF4}" srcOrd="0" destOrd="0" presId="urn:microsoft.com/office/officeart/2005/8/layout/hProcess4"/>
    <dgm:cxn modelId="{407A54E1-CAE9-1B47-B66B-9AADB3BA74D5}" type="presOf" srcId="{DB8487C2-838F-AC4A-BA17-A916EDFAC689}" destId="{21B3688A-A1BC-0140-A3E4-EDDC3C37E307}" srcOrd="0" destOrd="0" presId="urn:microsoft.com/office/officeart/2005/8/layout/hProcess4"/>
    <dgm:cxn modelId="{8F107CE6-13D2-5F46-AEBE-9C2AF97341D6}" srcId="{DB8487C2-838F-AC4A-BA17-A916EDFAC689}" destId="{8FF6D212-395C-2840-94A4-B6F6910DE027}" srcOrd="1" destOrd="0" parTransId="{AFEA9F28-570F-DF48-BC8F-0B8592C53561}" sibTransId="{911DDC88-E58F-844C-90D0-60A03B8397C2}"/>
    <dgm:cxn modelId="{13EA58E7-CFC1-CC47-A6C9-D8D858D48F6A}" type="presOf" srcId="{ECD40EAF-2B17-E943-ADA1-9E8F55B627F9}" destId="{29E7F8EB-F5DE-284F-882C-041AADAF78B3}" srcOrd="1" destOrd="0"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0630BE6F-43E3-8941-B8CE-0D2994C546D1}" type="presParOf" srcId="{2BF87C89-94D1-B847-9199-BD541079A4BD}" destId="{8C5BC169-CAFC-5146-9D14-1E0FB5CFA279}" srcOrd="0" destOrd="0" presId="urn:microsoft.com/office/officeart/2005/8/layout/hProcess4"/>
    <dgm:cxn modelId="{5A084BF0-8A7A-A240-91DE-9002C88B78AE}" type="presParOf" srcId="{2BF87C89-94D1-B847-9199-BD541079A4BD}" destId="{4A974DF3-F557-3B42-AB9E-6E998AD15E18}" srcOrd="1" destOrd="0" presId="urn:microsoft.com/office/officeart/2005/8/layout/hProcess4"/>
    <dgm:cxn modelId="{7AC9656B-FABF-5D4F-A5FE-64A5FB2A6713}" type="presParOf" srcId="{2BF87C89-94D1-B847-9199-BD541079A4BD}" destId="{8AA6ED05-13DD-114B-94EB-17BDFC15D13D}" srcOrd="2" destOrd="0" presId="urn:microsoft.com/office/officeart/2005/8/layout/hProcess4"/>
    <dgm:cxn modelId="{BC751949-CD58-3A47-9958-0A571CFB27FF}" type="presParOf" srcId="{8AA6ED05-13DD-114B-94EB-17BDFC15D13D}" destId="{DEF117D4-502B-5A44-A121-8CA3C3359A52}" srcOrd="0" destOrd="0" presId="urn:microsoft.com/office/officeart/2005/8/layout/hProcess4"/>
    <dgm:cxn modelId="{8F27A3D8-FAFB-744E-9D10-E0D80FA0BF32}" type="presParOf" srcId="{DEF117D4-502B-5A44-A121-8CA3C3359A52}" destId="{33AD58AE-1F29-754C-BF2C-B1F6CD5D0BD8}" srcOrd="0" destOrd="0" presId="urn:microsoft.com/office/officeart/2005/8/layout/hProcess4"/>
    <dgm:cxn modelId="{7E88D5D9-0135-3847-99F6-2F4586458259}" type="presParOf" srcId="{DEF117D4-502B-5A44-A121-8CA3C3359A52}" destId="{909EDB6D-5C40-0A46-B71B-BFD3716807C3}" srcOrd="1" destOrd="0" presId="urn:microsoft.com/office/officeart/2005/8/layout/hProcess4"/>
    <dgm:cxn modelId="{506974D8-E74E-E642-A3B1-56CAD9064247}" type="presParOf" srcId="{DEF117D4-502B-5A44-A121-8CA3C3359A52}" destId="{29E7F8EB-F5DE-284F-882C-041AADAF78B3}" srcOrd="2" destOrd="0" presId="urn:microsoft.com/office/officeart/2005/8/layout/hProcess4"/>
    <dgm:cxn modelId="{F624184C-2D4C-2A47-97C0-930D1DD697B9}" type="presParOf" srcId="{DEF117D4-502B-5A44-A121-8CA3C3359A52}" destId="{E056C2A9-88E2-7D49-BE29-3B4FD0705BF4}" srcOrd="3" destOrd="0" presId="urn:microsoft.com/office/officeart/2005/8/layout/hProcess4"/>
    <dgm:cxn modelId="{07605312-263C-9242-95AF-DF19D05916CB}" type="presParOf" srcId="{DEF117D4-502B-5A44-A121-8CA3C3359A52}" destId="{ADCC9334-639B-D943-BCCA-2F488F1931C1}" srcOrd="4" destOrd="0" presId="urn:microsoft.com/office/officeart/2005/8/layout/hProcess4"/>
    <dgm:cxn modelId="{300D4C54-D408-5A49-AE8C-C510B2C6BF8D}" type="presParOf" srcId="{8AA6ED05-13DD-114B-94EB-17BDFC15D13D}" destId="{12F4B035-5748-4349-BEBC-98FE9A2351E1}" srcOrd="1" destOrd="0" presId="urn:microsoft.com/office/officeart/2005/8/layout/hProcess4"/>
    <dgm:cxn modelId="{18194A7A-B5F2-484C-B589-933E475CF339}" type="presParOf" srcId="{8AA6ED05-13DD-114B-94EB-17BDFC15D13D}" destId="{D39DAFF1-6894-F24C-87B8-81B5F2D09DB8}" srcOrd="2" destOrd="0" presId="urn:microsoft.com/office/officeart/2005/8/layout/hProcess4"/>
    <dgm:cxn modelId="{3C31738E-4A82-374F-ABA0-43D3CED283B3}" type="presParOf" srcId="{D39DAFF1-6894-F24C-87B8-81B5F2D09DB8}" destId="{2D9C615F-42C5-214A-AA32-F1E80EBE51B3}" srcOrd="0" destOrd="0" presId="urn:microsoft.com/office/officeart/2005/8/layout/hProcess4"/>
    <dgm:cxn modelId="{673DD532-2233-8746-826B-C3A5A87EC8BB}" type="presParOf" srcId="{D39DAFF1-6894-F24C-87B8-81B5F2D09DB8}" destId="{4AFAF41F-5353-5A4B-9FE3-B9E3A5B3E23B}" srcOrd="1" destOrd="0" presId="urn:microsoft.com/office/officeart/2005/8/layout/hProcess4"/>
    <dgm:cxn modelId="{2626605D-51F5-EE4E-BEFD-BB75C881A082}" type="presParOf" srcId="{D39DAFF1-6894-F24C-87B8-81B5F2D09DB8}" destId="{04088064-CB64-A64A-ABB8-665B80751B73}" srcOrd="2" destOrd="0" presId="urn:microsoft.com/office/officeart/2005/8/layout/hProcess4"/>
    <dgm:cxn modelId="{7E1F77B8-0AE1-AF40-9D5B-AF8A7A1102F3}" type="presParOf" srcId="{D39DAFF1-6894-F24C-87B8-81B5F2D09DB8}" destId="{71D8D7F5-FF38-0B40-9687-82C1593C4E4B}" srcOrd="3" destOrd="0" presId="urn:microsoft.com/office/officeart/2005/8/layout/hProcess4"/>
    <dgm:cxn modelId="{7BF44521-DBFE-9A4A-962F-63928805FCFE}" type="presParOf" srcId="{D39DAFF1-6894-F24C-87B8-81B5F2D09DB8}" destId="{E5B5E34C-80C8-8C42-8054-7EF46B89CA03}" srcOrd="4" destOrd="0" presId="urn:microsoft.com/office/officeart/2005/8/layout/hProcess4"/>
    <dgm:cxn modelId="{89625272-20CE-534D-B54F-3319A2CA0B6D}" type="presParOf" srcId="{8AA6ED05-13DD-114B-94EB-17BDFC15D13D}" destId="{4E8A6F25-9198-014C-AF4B-95F2FF7A2599}" srcOrd="3" destOrd="0" presId="urn:microsoft.com/office/officeart/2005/8/layout/hProcess4"/>
    <dgm:cxn modelId="{00B7EEE9-6F5A-B349-8FA0-61512F336C5E}" type="presParOf" srcId="{8AA6ED05-13DD-114B-94EB-17BDFC15D13D}" destId="{27F7CD85-F949-C940-9EBE-1161F18F7758}" srcOrd="4" destOrd="0" presId="urn:microsoft.com/office/officeart/2005/8/layout/hProcess4"/>
    <dgm:cxn modelId="{8B7ACE52-F21D-5448-8F29-0336961D4250}" type="presParOf" srcId="{27F7CD85-F949-C940-9EBE-1161F18F7758}" destId="{4F72BF9B-AF9E-0647-81DB-5609DD1CC7CB}" srcOrd="0" destOrd="0" presId="urn:microsoft.com/office/officeart/2005/8/layout/hProcess4"/>
    <dgm:cxn modelId="{142ED6CF-C084-7343-A553-CA71AC647DEB}" type="presParOf" srcId="{27F7CD85-F949-C940-9EBE-1161F18F7758}" destId="{13F204F4-A140-474D-A57E-80ABCFFB19B7}" srcOrd="1" destOrd="0" presId="urn:microsoft.com/office/officeart/2005/8/layout/hProcess4"/>
    <dgm:cxn modelId="{79BD4CD8-881A-234B-9C61-156D3C01B089}" type="presParOf" srcId="{27F7CD85-F949-C940-9EBE-1161F18F7758}" destId="{8F9650A5-DFE2-F44F-944A-3BCA77695B44}" srcOrd="2" destOrd="0" presId="urn:microsoft.com/office/officeart/2005/8/layout/hProcess4"/>
    <dgm:cxn modelId="{68FFCFC4-9186-714D-87CD-EA11C5EB1F76}" type="presParOf" srcId="{27F7CD85-F949-C940-9EBE-1161F18F7758}" destId="{21B3688A-A1BC-0140-A3E4-EDDC3C37E307}" srcOrd="3" destOrd="0" presId="urn:microsoft.com/office/officeart/2005/8/layout/hProcess4"/>
    <dgm:cxn modelId="{B48B6741-0E7A-9147-A82F-9D1C7627D7C1}" type="presParOf" srcId="{27F7CD85-F949-C940-9EBE-1161F18F7758}" destId="{3D6B2D48-A258-054F-9948-C17243A35521}" srcOrd="4" destOrd="0" presId="urn:microsoft.com/office/officeart/2005/8/layout/hProcess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B84E9D8-BF19-424E-AE29-BAAF0FEC078B}"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fr-FR"/>
        </a:p>
      </dgm:t>
    </dgm:pt>
    <dgm:pt modelId="{1BA05928-E050-C24B-94CA-A4995DA11BB7}">
      <dgm:prSet phldrT="[Texte]"/>
      <dgm:spPr/>
      <dgm:t>
        <a:bodyPr/>
        <a:lstStyle/>
        <a:p>
          <a:r>
            <a:rPr lang="fr-FR" dirty="0" err="1"/>
            <a:t>Deficit</a:t>
          </a:r>
          <a:endParaRPr lang="fr-FR" dirty="0"/>
        </a:p>
      </dgm:t>
    </dgm:pt>
    <dgm:pt modelId="{7BA20917-0B80-9245-A6B9-8AF41652C44C}" type="parTrans" cxnId="{B7D8EC9D-5207-0D47-A5BA-B8A6D8B80859}">
      <dgm:prSet/>
      <dgm:spPr/>
      <dgm:t>
        <a:bodyPr/>
        <a:lstStyle/>
        <a:p>
          <a:endParaRPr lang="fr-FR"/>
        </a:p>
      </dgm:t>
    </dgm:pt>
    <dgm:pt modelId="{1EEB43EE-5ACA-1D4C-85D4-11FC1FBC6932}" type="sibTrans" cxnId="{B7D8EC9D-5207-0D47-A5BA-B8A6D8B80859}">
      <dgm:prSet/>
      <dgm:spPr/>
      <dgm:t>
        <a:bodyPr/>
        <a:lstStyle/>
        <a:p>
          <a:endParaRPr lang="fr-FR"/>
        </a:p>
      </dgm:t>
    </dgm:pt>
    <dgm:pt modelId="{ECD40EAF-2B17-E943-ADA1-9E8F55B627F9}">
      <dgm:prSet phldrT="[Texte]"/>
      <dgm:spPr/>
      <dgm:t>
        <a:bodyPr/>
        <a:lstStyle/>
        <a:p>
          <a:r>
            <a:rPr lang="fr-FR" dirty="0"/>
            <a:t>Cognitive</a:t>
          </a:r>
        </a:p>
      </dgm:t>
    </dgm:pt>
    <dgm:pt modelId="{1B4BC506-2042-3349-8A12-109B5EE2427C}" type="parTrans" cxnId="{83CD59C9-75DE-D540-804F-4413B118E67D}">
      <dgm:prSet/>
      <dgm:spPr/>
      <dgm:t>
        <a:bodyPr/>
        <a:lstStyle/>
        <a:p>
          <a:endParaRPr lang="fr-FR"/>
        </a:p>
      </dgm:t>
    </dgm:pt>
    <dgm:pt modelId="{4209827B-9BCE-0441-9E53-32B5B731D550}" type="sibTrans" cxnId="{83CD59C9-75DE-D540-804F-4413B118E67D}">
      <dgm:prSet/>
      <dgm:spPr/>
      <dgm:t>
        <a:bodyPr/>
        <a:lstStyle/>
        <a:p>
          <a:endParaRPr lang="fr-FR"/>
        </a:p>
      </dgm:t>
    </dgm:pt>
    <dgm:pt modelId="{65F1A732-57C8-574C-B716-6CC16A0B08D7}">
      <dgm:prSet phldrT="[Texte]"/>
      <dgm:spPr/>
      <dgm:t>
        <a:bodyPr/>
        <a:lstStyle/>
        <a:p>
          <a:r>
            <a:rPr lang="fr-FR" dirty="0" err="1"/>
            <a:t>Language</a:t>
          </a:r>
          <a:endParaRPr lang="fr-FR" dirty="0"/>
        </a:p>
      </dgm:t>
    </dgm:pt>
    <dgm:pt modelId="{5EF64958-DC04-FC40-9E11-903BE672D8FF}" type="parTrans" cxnId="{02DA46BC-381F-AA41-B9D5-A21414C6A3FE}">
      <dgm:prSet/>
      <dgm:spPr/>
      <dgm:t>
        <a:bodyPr/>
        <a:lstStyle/>
        <a:p>
          <a:endParaRPr lang="fr-FR"/>
        </a:p>
      </dgm:t>
    </dgm:pt>
    <dgm:pt modelId="{C983719E-5218-FD41-95EC-7202EEA26636}" type="sibTrans" cxnId="{02DA46BC-381F-AA41-B9D5-A21414C6A3FE}">
      <dgm:prSet/>
      <dgm:spPr/>
      <dgm:t>
        <a:bodyPr/>
        <a:lstStyle/>
        <a:p>
          <a:endParaRPr lang="fr-FR"/>
        </a:p>
      </dgm:t>
    </dgm:pt>
    <dgm:pt modelId="{5174CDBE-5DFD-CA4B-B395-B001300D7844}">
      <dgm:prSet phldrT="[Texte]"/>
      <dgm:spPr/>
      <dgm:t>
        <a:bodyPr/>
        <a:lstStyle/>
        <a:p>
          <a:r>
            <a:rPr lang="fr-FR" i="1" dirty="0"/>
            <a:t>a priori </a:t>
          </a:r>
          <a:r>
            <a:rPr lang="fr-FR" dirty="0" err="1"/>
            <a:t>ideas</a:t>
          </a:r>
          <a:r>
            <a:rPr lang="fr-FR" dirty="0"/>
            <a:t> and conclusions</a:t>
          </a:r>
        </a:p>
      </dgm:t>
    </dgm:pt>
    <dgm:pt modelId="{09729016-2F14-F945-924F-DBD5E9413726}" type="parTrans" cxnId="{4A445386-9C30-C54D-A291-3482F0E3E613}">
      <dgm:prSet/>
      <dgm:spPr/>
      <dgm:t>
        <a:bodyPr/>
        <a:lstStyle/>
        <a:p>
          <a:endParaRPr lang="fr-FR"/>
        </a:p>
      </dgm:t>
    </dgm:pt>
    <dgm:pt modelId="{8EE71285-9367-9F49-B67A-644CE1A30D31}" type="sibTrans" cxnId="{4A445386-9C30-C54D-A291-3482F0E3E613}">
      <dgm:prSet/>
      <dgm:spPr/>
      <dgm:t>
        <a:bodyPr/>
        <a:lstStyle/>
        <a:p>
          <a:endParaRPr lang="fr-FR"/>
        </a:p>
      </dgm:t>
    </dgm:pt>
    <dgm:pt modelId="{7805EDE4-C3B2-934D-804A-DA1183CABB20}">
      <dgm:prSet phldrT="[Texte]"/>
      <dgm:spPr/>
      <dgm:t>
        <a:bodyPr/>
        <a:lstStyle/>
        <a:p>
          <a:r>
            <a:rPr lang="fr-FR" dirty="0" err="1"/>
            <a:t>Inability</a:t>
          </a:r>
          <a:r>
            <a:rPr lang="fr-FR" dirty="0"/>
            <a:t> to </a:t>
          </a:r>
          <a:r>
            <a:rPr lang="fr-FR" dirty="0" err="1"/>
            <a:t>learn</a:t>
          </a:r>
          <a:r>
            <a:rPr lang="fr-FR" dirty="0"/>
            <a:t> to </a:t>
          </a:r>
          <a:r>
            <a:rPr lang="fr-FR" dirty="0" err="1"/>
            <a:t>read</a:t>
          </a:r>
          <a:endParaRPr lang="fr-FR" dirty="0"/>
        </a:p>
      </dgm:t>
    </dgm:pt>
    <dgm:pt modelId="{2F65B83A-FF11-7C43-A644-B3E1D3F37610}" type="parTrans" cxnId="{3FDEF0AD-61F9-2D4E-85E5-823FBEF6C294}">
      <dgm:prSet/>
      <dgm:spPr/>
      <dgm:t>
        <a:bodyPr/>
        <a:lstStyle/>
        <a:p>
          <a:endParaRPr lang="fr-FR"/>
        </a:p>
      </dgm:t>
    </dgm:pt>
    <dgm:pt modelId="{480EADEA-7EA0-8746-807D-E9F61529C6B9}" type="sibTrans" cxnId="{3FDEF0AD-61F9-2D4E-85E5-823FBEF6C294}">
      <dgm:prSet/>
      <dgm:spPr/>
      <dgm:t>
        <a:bodyPr/>
        <a:lstStyle/>
        <a:p>
          <a:endParaRPr lang="fr-FR"/>
        </a:p>
      </dgm:t>
    </dgm:pt>
    <dgm:pt modelId="{DA58B156-C117-9847-9B3D-45828DF1D68A}">
      <dgm:prSet phldrT="[Texte]"/>
      <dgm:spPr/>
      <dgm:t>
        <a:bodyPr/>
        <a:lstStyle/>
        <a:p>
          <a:r>
            <a:rPr lang="fr-FR" dirty="0"/>
            <a:t>Reading </a:t>
          </a:r>
          <a:r>
            <a:rPr lang="fr-FR" dirty="0" err="1"/>
            <a:t>limited</a:t>
          </a:r>
          <a:r>
            <a:rPr lang="fr-FR" dirty="0"/>
            <a:t> to </a:t>
          </a:r>
          <a:r>
            <a:rPr lang="fr-FR" dirty="0" err="1"/>
            <a:t>recongnition</a:t>
          </a:r>
          <a:r>
            <a:rPr lang="fr-FR" dirty="0"/>
            <a:t> of few </a:t>
          </a:r>
          <a:r>
            <a:rPr lang="fr-FR" dirty="0" err="1"/>
            <a:t>familiar</a:t>
          </a:r>
          <a:r>
            <a:rPr lang="fr-FR" dirty="0"/>
            <a:t> </a:t>
          </a:r>
          <a:r>
            <a:rPr lang="fr-FR" dirty="0" err="1"/>
            <a:t>words</a:t>
          </a:r>
          <a:endParaRPr lang="fr-FR" dirty="0"/>
        </a:p>
      </dgm:t>
    </dgm:pt>
    <dgm:pt modelId="{91E4D69C-FA14-FA4C-B110-544B919D1AF0}" type="parTrans" cxnId="{AD104D4D-68ED-5546-AEC7-69E13E3F71C6}">
      <dgm:prSet/>
      <dgm:spPr/>
      <dgm:t>
        <a:bodyPr/>
        <a:lstStyle/>
        <a:p>
          <a:endParaRPr lang="fr-FR"/>
        </a:p>
      </dgm:t>
    </dgm:pt>
    <dgm:pt modelId="{88AE0989-28A3-D543-A1CC-B8C528B85275}" type="sibTrans" cxnId="{AD104D4D-68ED-5546-AEC7-69E13E3F71C6}">
      <dgm:prSet/>
      <dgm:spPr/>
      <dgm:t>
        <a:bodyPr/>
        <a:lstStyle/>
        <a:p>
          <a:endParaRPr lang="fr-FR"/>
        </a:p>
      </dgm:t>
    </dgm:pt>
    <dgm:pt modelId="{DB8487C2-838F-AC4A-BA17-A916EDFAC689}">
      <dgm:prSet phldrT="[Texte]"/>
      <dgm:spPr/>
      <dgm:t>
        <a:bodyPr/>
        <a:lstStyle/>
        <a:p>
          <a:r>
            <a:rPr lang="fr-FR" dirty="0" err="1"/>
            <a:t>Consequences</a:t>
          </a:r>
          <a:endParaRPr lang="fr-FR" dirty="0"/>
        </a:p>
      </dgm:t>
    </dgm:pt>
    <dgm:pt modelId="{D0476EA1-6186-644A-A7FA-0C235EC68B46}" type="parTrans" cxnId="{950E0A16-0E3A-5843-81B1-D60CC193FE94}">
      <dgm:prSet/>
      <dgm:spPr/>
      <dgm:t>
        <a:bodyPr/>
        <a:lstStyle/>
        <a:p>
          <a:endParaRPr lang="fr-FR"/>
        </a:p>
      </dgm:t>
    </dgm:pt>
    <dgm:pt modelId="{5C8733EE-AFA7-EE4B-A191-84E4812DFEE9}" type="sibTrans" cxnId="{950E0A16-0E3A-5843-81B1-D60CC193FE94}">
      <dgm:prSet/>
      <dgm:spPr/>
      <dgm:t>
        <a:bodyPr/>
        <a:lstStyle/>
        <a:p>
          <a:endParaRPr lang="fr-FR"/>
        </a:p>
      </dgm:t>
    </dgm:pt>
    <dgm:pt modelId="{98E9B949-C5B4-B845-8D00-6ED1F74A8B2C}">
      <dgm:prSet phldrT="[Texte]"/>
      <dgm:spPr/>
      <dgm:t>
        <a:bodyPr/>
        <a:lstStyle/>
        <a:p>
          <a:r>
            <a:rPr lang="fr-FR" dirty="0"/>
            <a:t>Little encouragement to </a:t>
          </a:r>
          <a:r>
            <a:rPr lang="fr-FR" dirty="0" err="1"/>
            <a:t>read</a:t>
          </a:r>
          <a:r>
            <a:rPr lang="fr-FR" dirty="0"/>
            <a:t> at </a:t>
          </a:r>
          <a:r>
            <a:rPr lang="fr-FR" dirty="0" err="1"/>
            <a:t>school</a:t>
          </a:r>
          <a:endParaRPr lang="fr-FR" dirty="0"/>
        </a:p>
      </dgm:t>
    </dgm:pt>
    <dgm:pt modelId="{4234F2CC-DFE9-E94D-A050-9E87BEFCE293}" type="parTrans" cxnId="{1E993867-B08E-314C-A9F3-6F4C2928547A}">
      <dgm:prSet/>
      <dgm:spPr/>
      <dgm:t>
        <a:bodyPr/>
        <a:lstStyle/>
        <a:p>
          <a:endParaRPr lang="fr-FR"/>
        </a:p>
      </dgm:t>
    </dgm:pt>
    <dgm:pt modelId="{A2E3F040-FFAE-D14D-BEAC-8EBFA5F26D90}" type="sibTrans" cxnId="{1E993867-B08E-314C-A9F3-6F4C2928547A}">
      <dgm:prSet/>
      <dgm:spPr/>
      <dgm:t>
        <a:bodyPr/>
        <a:lstStyle/>
        <a:p>
          <a:endParaRPr lang="fr-FR"/>
        </a:p>
      </dgm:t>
    </dgm:pt>
    <dgm:pt modelId="{8FF6D212-395C-2840-94A4-B6F6910DE027}">
      <dgm:prSet phldrT="[Texte]"/>
      <dgm:spPr/>
      <dgm:t>
        <a:bodyPr/>
        <a:lstStyle/>
        <a:p>
          <a:r>
            <a:rPr lang="fr-FR" dirty="0"/>
            <a:t>Little stimulation of </a:t>
          </a:r>
          <a:r>
            <a:rPr lang="fr-FR" dirty="0" err="1"/>
            <a:t>reading</a:t>
          </a:r>
          <a:r>
            <a:rPr lang="fr-FR" dirty="0"/>
            <a:t> in </a:t>
          </a:r>
          <a:r>
            <a:rPr lang="fr-FR" dirty="0" err="1"/>
            <a:t>adulthood</a:t>
          </a:r>
          <a:endParaRPr lang="fr-FR" dirty="0"/>
        </a:p>
      </dgm:t>
    </dgm:pt>
    <dgm:pt modelId="{AFEA9F28-570F-DF48-BC8F-0B8592C53561}" type="parTrans" cxnId="{8F107CE6-13D2-5F46-AEBE-9C2AF97341D6}">
      <dgm:prSet/>
      <dgm:spPr/>
      <dgm:t>
        <a:bodyPr/>
        <a:lstStyle/>
        <a:p>
          <a:endParaRPr lang="fr-FR"/>
        </a:p>
      </dgm:t>
    </dgm:pt>
    <dgm:pt modelId="{911DDC88-E58F-844C-90D0-60A03B8397C2}" type="sibTrans" cxnId="{8F107CE6-13D2-5F46-AEBE-9C2AF97341D6}">
      <dgm:prSet/>
      <dgm:spPr/>
      <dgm:t>
        <a:bodyPr/>
        <a:lstStyle/>
        <a:p>
          <a:endParaRPr lang="fr-FR"/>
        </a:p>
      </dgm:t>
    </dgm:pt>
    <dgm:pt modelId="{AA7BE027-9E38-9D4A-8907-4AFCE72FA499}">
      <dgm:prSet phldrT="[Texte]"/>
      <dgm:spPr/>
      <dgm:t>
        <a:bodyPr/>
        <a:lstStyle/>
        <a:p>
          <a:r>
            <a:rPr lang="fr-FR" dirty="0" err="1"/>
            <a:t>Predictors</a:t>
          </a:r>
          <a:r>
            <a:rPr lang="fr-FR" dirty="0"/>
            <a:t> of </a:t>
          </a:r>
          <a:r>
            <a:rPr lang="fr-FR" dirty="0" err="1"/>
            <a:t>reading</a:t>
          </a:r>
          <a:endParaRPr lang="fr-FR" dirty="0"/>
        </a:p>
      </dgm:t>
    </dgm:pt>
    <dgm:pt modelId="{CBA8436B-26E3-804B-B920-2E397E890E84}" type="parTrans" cxnId="{EF9B27BD-0030-F349-A2FF-0CA4A63AF8E4}">
      <dgm:prSet/>
      <dgm:spPr/>
      <dgm:t>
        <a:bodyPr/>
        <a:lstStyle/>
        <a:p>
          <a:endParaRPr lang="fr-FR"/>
        </a:p>
      </dgm:t>
    </dgm:pt>
    <dgm:pt modelId="{AC1E5F83-BD99-4E4E-9BC0-9B70CB710EB8}" type="sibTrans" cxnId="{EF9B27BD-0030-F349-A2FF-0CA4A63AF8E4}">
      <dgm:prSet/>
      <dgm:spPr/>
      <dgm:t>
        <a:bodyPr/>
        <a:lstStyle/>
        <a:p>
          <a:endParaRPr lang="fr-FR"/>
        </a:p>
      </dgm:t>
    </dgm:pt>
    <dgm:pt modelId="{15808FA5-CE72-2C49-A969-42FE90356CEE}">
      <dgm:prSet phldrT="[Texte]"/>
      <dgm:spPr/>
      <dgm:t>
        <a:bodyPr/>
        <a:lstStyle/>
        <a:p>
          <a:r>
            <a:rPr lang="fr-FR" dirty="0" err="1"/>
            <a:t>Decoding</a:t>
          </a:r>
          <a:r>
            <a:rPr lang="fr-FR" dirty="0"/>
            <a:t> </a:t>
          </a:r>
          <a:r>
            <a:rPr lang="fr-FR" dirty="0" err="1"/>
            <a:t>words</a:t>
          </a:r>
          <a:endParaRPr lang="fr-FR" dirty="0"/>
        </a:p>
      </dgm:t>
    </dgm:pt>
    <dgm:pt modelId="{3EBCD296-4F30-D242-8BDB-9954F50B7E6A}" type="parTrans" cxnId="{59085D60-5CAD-A746-8C92-5E220404E3EA}">
      <dgm:prSet/>
      <dgm:spPr/>
      <dgm:t>
        <a:bodyPr/>
        <a:lstStyle/>
        <a:p>
          <a:endParaRPr lang="fr-FR"/>
        </a:p>
      </dgm:t>
    </dgm:pt>
    <dgm:pt modelId="{A651FC86-8376-A54C-94FB-B79E9C0C92E4}" type="sibTrans" cxnId="{59085D60-5CAD-A746-8C92-5E220404E3EA}">
      <dgm:prSet/>
      <dgm:spPr/>
      <dgm:t>
        <a:bodyPr/>
        <a:lstStyle/>
        <a:p>
          <a:endParaRPr lang="fr-FR"/>
        </a:p>
      </dgm:t>
    </dgm:pt>
    <dgm:pt modelId="{2BF87C89-94D1-B847-9199-BD541079A4BD}" type="pres">
      <dgm:prSet presAssocID="{BB84E9D8-BF19-424E-AE29-BAAF0FEC078B}" presName="Name0" presStyleCnt="0">
        <dgm:presLayoutVars>
          <dgm:dir/>
          <dgm:animLvl val="lvl"/>
          <dgm:resizeHandles val="exact"/>
        </dgm:presLayoutVars>
      </dgm:prSet>
      <dgm:spPr/>
    </dgm:pt>
    <dgm:pt modelId="{8C5BC169-CAFC-5146-9D14-1E0FB5CFA279}" type="pres">
      <dgm:prSet presAssocID="{BB84E9D8-BF19-424E-AE29-BAAF0FEC078B}" presName="tSp" presStyleCnt="0"/>
      <dgm:spPr/>
    </dgm:pt>
    <dgm:pt modelId="{4A974DF3-F557-3B42-AB9E-6E998AD15E18}" type="pres">
      <dgm:prSet presAssocID="{BB84E9D8-BF19-424E-AE29-BAAF0FEC078B}" presName="bSp" presStyleCnt="0"/>
      <dgm:spPr/>
    </dgm:pt>
    <dgm:pt modelId="{8AA6ED05-13DD-114B-94EB-17BDFC15D13D}" type="pres">
      <dgm:prSet presAssocID="{BB84E9D8-BF19-424E-AE29-BAAF0FEC078B}" presName="process" presStyleCnt="0"/>
      <dgm:spPr/>
    </dgm:pt>
    <dgm:pt modelId="{DEF117D4-502B-5A44-A121-8CA3C3359A52}" type="pres">
      <dgm:prSet presAssocID="{1BA05928-E050-C24B-94CA-A4995DA11BB7}" presName="composite1" presStyleCnt="0"/>
      <dgm:spPr/>
    </dgm:pt>
    <dgm:pt modelId="{33AD58AE-1F29-754C-BF2C-B1F6CD5D0BD8}" type="pres">
      <dgm:prSet presAssocID="{1BA05928-E050-C24B-94CA-A4995DA11BB7}" presName="dummyNode1" presStyleLbl="node1" presStyleIdx="0" presStyleCnt="3"/>
      <dgm:spPr/>
    </dgm:pt>
    <dgm:pt modelId="{909EDB6D-5C40-0A46-B71B-BFD3716807C3}" type="pres">
      <dgm:prSet presAssocID="{1BA05928-E050-C24B-94CA-A4995DA11BB7}" presName="childNode1" presStyleLbl="bgAcc1" presStyleIdx="0" presStyleCnt="3">
        <dgm:presLayoutVars>
          <dgm:bulletEnabled val="1"/>
        </dgm:presLayoutVars>
      </dgm:prSet>
      <dgm:spPr/>
    </dgm:pt>
    <dgm:pt modelId="{29E7F8EB-F5DE-284F-882C-041AADAF78B3}" type="pres">
      <dgm:prSet presAssocID="{1BA05928-E050-C24B-94CA-A4995DA11BB7}" presName="childNode1tx" presStyleLbl="bgAcc1" presStyleIdx="0" presStyleCnt="3">
        <dgm:presLayoutVars>
          <dgm:bulletEnabled val="1"/>
        </dgm:presLayoutVars>
      </dgm:prSet>
      <dgm:spPr/>
    </dgm:pt>
    <dgm:pt modelId="{E056C2A9-88E2-7D49-BE29-3B4FD0705BF4}" type="pres">
      <dgm:prSet presAssocID="{1BA05928-E050-C24B-94CA-A4995DA11BB7}" presName="parentNode1" presStyleLbl="node1" presStyleIdx="0" presStyleCnt="3">
        <dgm:presLayoutVars>
          <dgm:chMax val="1"/>
          <dgm:bulletEnabled val="1"/>
        </dgm:presLayoutVars>
      </dgm:prSet>
      <dgm:spPr/>
    </dgm:pt>
    <dgm:pt modelId="{ADCC9334-639B-D943-BCCA-2F488F1931C1}" type="pres">
      <dgm:prSet presAssocID="{1BA05928-E050-C24B-94CA-A4995DA11BB7}" presName="connSite1" presStyleCnt="0"/>
      <dgm:spPr/>
    </dgm:pt>
    <dgm:pt modelId="{12F4B035-5748-4349-BEBC-98FE9A2351E1}" type="pres">
      <dgm:prSet presAssocID="{1EEB43EE-5ACA-1D4C-85D4-11FC1FBC6932}" presName="Name9" presStyleLbl="sibTrans2D1" presStyleIdx="0" presStyleCnt="2"/>
      <dgm:spPr/>
    </dgm:pt>
    <dgm:pt modelId="{D39DAFF1-6894-F24C-87B8-81B5F2D09DB8}" type="pres">
      <dgm:prSet presAssocID="{5174CDBE-5DFD-CA4B-B395-B001300D7844}" presName="composite2" presStyleCnt="0"/>
      <dgm:spPr/>
    </dgm:pt>
    <dgm:pt modelId="{2D9C615F-42C5-214A-AA32-F1E80EBE51B3}" type="pres">
      <dgm:prSet presAssocID="{5174CDBE-5DFD-CA4B-B395-B001300D7844}" presName="dummyNode2" presStyleLbl="node1" presStyleIdx="0" presStyleCnt="3"/>
      <dgm:spPr/>
    </dgm:pt>
    <dgm:pt modelId="{4AFAF41F-5353-5A4B-9FE3-B9E3A5B3E23B}" type="pres">
      <dgm:prSet presAssocID="{5174CDBE-5DFD-CA4B-B395-B001300D7844}" presName="childNode2" presStyleLbl="bgAcc1" presStyleIdx="1" presStyleCnt="3">
        <dgm:presLayoutVars>
          <dgm:bulletEnabled val="1"/>
        </dgm:presLayoutVars>
      </dgm:prSet>
      <dgm:spPr/>
    </dgm:pt>
    <dgm:pt modelId="{04088064-CB64-A64A-ABB8-665B80751B73}" type="pres">
      <dgm:prSet presAssocID="{5174CDBE-5DFD-CA4B-B395-B001300D7844}" presName="childNode2tx" presStyleLbl="bgAcc1" presStyleIdx="1" presStyleCnt="3">
        <dgm:presLayoutVars>
          <dgm:bulletEnabled val="1"/>
        </dgm:presLayoutVars>
      </dgm:prSet>
      <dgm:spPr/>
    </dgm:pt>
    <dgm:pt modelId="{71D8D7F5-FF38-0B40-9687-82C1593C4E4B}" type="pres">
      <dgm:prSet presAssocID="{5174CDBE-5DFD-CA4B-B395-B001300D7844}" presName="parentNode2" presStyleLbl="node1" presStyleIdx="1" presStyleCnt="3">
        <dgm:presLayoutVars>
          <dgm:chMax val="0"/>
          <dgm:bulletEnabled val="1"/>
        </dgm:presLayoutVars>
      </dgm:prSet>
      <dgm:spPr/>
    </dgm:pt>
    <dgm:pt modelId="{E5B5E34C-80C8-8C42-8054-7EF46B89CA03}" type="pres">
      <dgm:prSet presAssocID="{5174CDBE-5DFD-CA4B-B395-B001300D7844}" presName="connSite2" presStyleCnt="0"/>
      <dgm:spPr/>
    </dgm:pt>
    <dgm:pt modelId="{4E8A6F25-9198-014C-AF4B-95F2FF7A2599}" type="pres">
      <dgm:prSet presAssocID="{8EE71285-9367-9F49-B67A-644CE1A30D31}" presName="Name18" presStyleLbl="sibTrans2D1" presStyleIdx="1" presStyleCnt="2"/>
      <dgm:spPr/>
    </dgm:pt>
    <dgm:pt modelId="{27F7CD85-F949-C940-9EBE-1161F18F7758}" type="pres">
      <dgm:prSet presAssocID="{DB8487C2-838F-AC4A-BA17-A916EDFAC689}" presName="composite1" presStyleCnt="0"/>
      <dgm:spPr/>
    </dgm:pt>
    <dgm:pt modelId="{4F72BF9B-AF9E-0647-81DB-5609DD1CC7CB}" type="pres">
      <dgm:prSet presAssocID="{DB8487C2-838F-AC4A-BA17-A916EDFAC689}" presName="dummyNode1" presStyleLbl="node1" presStyleIdx="1" presStyleCnt="3"/>
      <dgm:spPr/>
    </dgm:pt>
    <dgm:pt modelId="{13F204F4-A140-474D-A57E-80ABCFFB19B7}" type="pres">
      <dgm:prSet presAssocID="{DB8487C2-838F-AC4A-BA17-A916EDFAC689}" presName="childNode1" presStyleLbl="bgAcc1" presStyleIdx="2" presStyleCnt="3">
        <dgm:presLayoutVars>
          <dgm:bulletEnabled val="1"/>
        </dgm:presLayoutVars>
      </dgm:prSet>
      <dgm:spPr/>
    </dgm:pt>
    <dgm:pt modelId="{8F9650A5-DFE2-F44F-944A-3BCA77695B44}" type="pres">
      <dgm:prSet presAssocID="{DB8487C2-838F-AC4A-BA17-A916EDFAC689}" presName="childNode1tx" presStyleLbl="bgAcc1" presStyleIdx="2" presStyleCnt="3">
        <dgm:presLayoutVars>
          <dgm:bulletEnabled val="1"/>
        </dgm:presLayoutVars>
      </dgm:prSet>
      <dgm:spPr/>
    </dgm:pt>
    <dgm:pt modelId="{21B3688A-A1BC-0140-A3E4-EDDC3C37E307}" type="pres">
      <dgm:prSet presAssocID="{DB8487C2-838F-AC4A-BA17-A916EDFAC689}" presName="parentNode1" presStyleLbl="node1" presStyleIdx="2" presStyleCnt="3">
        <dgm:presLayoutVars>
          <dgm:chMax val="1"/>
          <dgm:bulletEnabled val="1"/>
        </dgm:presLayoutVars>
      </dgm:prSet>
      <dgm:spPr/>
    </dgm:pt>
    <dgm:pt modelId="{3D6B2D48-A258-054F-9948-C17243A35521}" type="pres">
      <dgm:prSet presAssocID="{DB8487C2-838F-AC4A-BA17-A916EDFAC689}" presName="connSite1" presStyleCnt="0"/>
      <dgm:spPr/>
    </dgm:pt>
  </dgm:ptLst>
  <dgm:cxnLst>
    <dgm:cxn modelId="{E527A300-94D9-A649-970A-E9F7BA0A9818}" type="presOf" srcId="{98E9B949-C5B4-B845-8D00-6ED1F74A8B2C}" destId="{8F9650A5-DFE2-F44F-944A-3BCA77695B44}" srcOrd="1" destOrd="0" presId="urn:microsoft.com/office/officeart/2005/8/layout/hProcess4"/>
    <dgm:cxn modelId="{3B608905-5BD5-D64A-9FE6-CC60722F80AC}" type="presOf" srcId="{15808FA5-CE72-2C49-A969-42FE90356CEE}" destId="{29E7F8EB-F5DE-284F-882C-041AADAF78B3}" srcOrd="1" destOrd="3" presId="urn:microsoft.com/office/officeart/2005/8/layout/hProcess4"/>
    <dgm:cxn modelId="{D2E5B107-12FC-DA48-999A-C50A842D0E49}" type="presOf" srcId="{65F1A732-57C8-574C-B716-6CC16A0B08D7}" destId="{909EDB6D-5C40-0A46-B71B-BFD3716807C3}" srcOrd="0" destOrd="1" presId="urn:microsoft.com/office/officeart/2005/8/layout/hProcess4"/>
    <dgm:cxn modelId="{950E0A16-0E3A-5843-81B1-D60CC193FE94}" srcId="{BB84E9D8-BF19-424E-AE29-BAAF0FEC078B}" destId="{DB8487C2-838F-AC4A-BA17-A916EDFAC689}" srcOrd="2" destOrd="0" parTransId="{D0476EA1-6186-644A-A7FA-0C235EC68B46}" sibTransId="{5C8733EE-AFA7-EE4B-A191-84E4812DFEE9}"/>
    <dgm:cxn modelId="{C49FBA1C-4145-5540-9E24-95BF1C52429A}" type="presOf" srcId="{15808FA5-CE72-2C49-A969-42FE90356CEE}" destId="{909EDB6D-5C40-0A46-B71B-BFD3716807C3}" srcOrd="0" destOrd="3" presId="urn:microsoft.com/office/officeart/2005/8/layout/hProcess4"/>
    <dgm:cxn modelId="{59085D60-5CAD-A746-8C92-5E220404E3EA}" srcId="{1BA05928-E050-C24B-94CA-A4995DA11BB7}" destId="{15808FA5-CE72-2C49-A969-42FE90356CEE}" srcOrd="3" destOrd="0" parTransId="{3EBCD296-4F30-D242-8BDB-9954F50B7E6A}" sibTransId="{A651FC86-8376-A54C-94FB-B79E9C0C92E4}"/>
    <dgm:cxn modelId="{BD236E42-96FD-144B-BC52-892AFA3515BA}" type="presOf" srcId="{7805EDE4-C3B2-934D-804A-DA1183CABB20}" destId="{04088064-CB64-A64A-ABB8-665B80751B73}" srcOrd="1" destOrd="0" presId="urn:microsoft.com/office/officeart/2005/8/layout/hProcess4"/>
    <dgm:cxn modelId="{B83BE862-AB03-E84D-A192-781A752535E2}" type="presOf" srcId="{5174CDBE-5DFD-CA4B-B395-B001300D7844}" destId="{71D8D7F5-FF38-0B40-9687-82C1593C4E4B}" srcOrd="0" destOrd="0" presId="urn:microsoft.com/office/officeart/2005/8/layout/hProcess4"/>
    <dgm:cxn modelId="{1E993867-B08E-314C-A9F3-6F4C2928547A}" srcId="{DB8487C2-838F-AC4A-BA17-A916EDFAC689}" destId="{98E9B949-C5B4-B845-8D00-6ED1F74A8B2C}" srcOrd="0" destOrd="0" parTransId="{4234F2CC-DFE9-E94D-A050-9E87BEFCE293}" sibTransId="{A2E3F040-FFAE-D14D-BEAC-8EBFA5F26D90}"/>
    <dgm:cxn modelId="{E43AF167-F212-DB46-85A4-8A954B4B358D}" type="presOf" srcId="{98E9B949-C5B4-B845-8D00-6ED1F74A8B2C}" destId="{13F204F4-A140-474D-A57E-80ABCFFB19B7}" srcOrd="0" destOrd="0" presId="urn:microsoft.com/office/officeart/2005/8/layout/hProcess4"/>
    <dgm:cxn modelId="{AC01956A-6A9B-6A4D-B5C0-49749A833529}" type="presOf" srcId="{1EEB43EE-5ACA-1D4C-85D4-11FC1FBC6932}" destId="{12F4B035-5748-4349-BEBC-98FE9A2351E1}" srcOrd="0" destOrd="0" presId="urn:microsoft.com/office/officeart/2005/8/layout/hProcess4"/>
    <dgm:cxn modelId="{9EF1C64A-848E-0743-AE68-29E974D061F3}" type="presOf" srcId="{65F1A732-57C8-574C-B716-6CC16A0B08D7}" destId="{29E7F8EB-F5DE-284F-882C-041AADAF78B3}" srcOrd="1" destOrd="1" presId="urn:microsoft.com/office/officeart/2005/8/layout/hProcess4"/>
    <dgm:cxn modelId="{AD104D4D-68ED-5546-AEC7-69E13E3F71C6}" srcId="{5174CDBE-5DFD-CA4B-B395-B001300D7844}" destId="{DA58B156-C117-9847-9B3D-45828DF1D68A}" srcOrd="1" destOrd="0" parTransId="{91E4D69C-FA14-FA4C-B110-544B919D1AF0}" sibTransId="{88AE0989-28A3-D543-A1CC-B8C528B85275}"/>
    <dgm:cxn modelId="{9445B251-7D46-8142-B94C-F391D293D88D}" type="presOf" srcId="{AA7BE027-9E38-9D4A-8907-4AFCE72FA499}" destId="{909EDB6D-5C40-0A46-B71B-BFD3716807C3}" srcOrd="0" destOrd="2" presId="urn:microsoft.com/office/officeart/2005/8/layout/hProcess4"/>
    <dgm:cxn modelId="{C605A472-6491-5F47-8E1B-0A6F77E666A4}" type="presOf" srcId="{7805EDE4-C3B2-934D-804A-DA1183CABB20}" destId="{4AFAF41F-5353-5A4B-9FE3-B9E3A5B3E23B}" srcOrd="0" destOrd="0" presId="urn:microsoft.com/office/officeart/2005/8/layout/hProcess4"/>
    <dgm:cxn modelId="{C6E32054-9953-EE4B-A0C3-AC78A53D5D14}" type="presOf" srcId="{DA58B156-C117-9847-9B3D-45828DF1D68A}" destId="{4AFAF41F-5353-5A4B-9FE3-B9E3A5B3E23B}" srcOrd="0" destOrd="1" presId="urn:microsoft.com/office/officeart/2005/8/layout/hProcess4"/>
    <dgm:cxn modelId="{DE56D855-726D-234F-A2C9-FD7F3BBFFC1A}" type="presOf" srcId="{8FF6D212-395C-2840-94A4-B6F6910DE027}" destId="{8F9650A5-DFE2-F44F-944A-3BCA77695B44}" srcOrd="1" destOrd="1" presId="urn:microsoft.com/office/officeart/2005/8/layout/hProcess4"/>
    <dgm:cxn modelId="{03C66257-945B-004B-9121-7E949624B4A6}" type="presOf" srcId="{8FF6D212-395C-2840-94A4-B6F6910DE027}" destId="{13F204F4-A140-474D-A57E-80ABCFFB19B7}" srcOrd="0" destOrd="1" presId="urn:microsoft.com/office/officeart/2005/8/layout/hProcess4"/>
    <dgm:cxn modelId="{79773858-A9CC-1947-8469-B771210093C8}" type="presOf" srcId="{DA58B156-C117-9847-9B3D-45828DF1D68A}" destId="{04088064-CB64-A64A-ABB8-665B80751B73}" srcOrd="1" destOrd="1" presId="urn:microsoft.com/office/officeart/2005/8/layout/hProcess4"/>
    <dgm:cxn modelId="{4A445386-9C30-C54D-A291-3482F0E3E613}" srcId="{BB84E9D8-BF19-424E-AE29-BAAF0FEC078B}" destId="{5174CDBE-5DFD-CA4B-B395-B001300D7844}" srcOrd="1" destOrd="0" parTransId="{09729016-2F14-F945-924F-DBD5E9413726}" sibTransId="{8EE71285-9367-9F49-B67A-644CE1A30D31}"/>
    <dgm:cxn modelId="{B7D8EC9D-5207-0D47-A5BA-B8A6D8B80859}" srcId="{BB84E9D8-BF19-424E-AE29-BAAF0FEC078B}" destId="{1BA05928-E050-C24B-94CA-A4995DA11BB7}" srcOrd="0" destOrd="0" parTransId="{7BA20917-0B80-9245-A6B9-8AF41652C44C}" sibTransId="{1EEB43EE-5ACA-1D4C-85D4-11FC1FBC6932}"/>
    <dgm:cxn modelId="{3FDEF0AD-61F9-2D4E-85E5-823FBEF6C294}" srcId="{5174CDBE-5DFD-CA4B-B395-B001300D7844}" destId="{7805EDE4-C3B2-934D-804A-DA1183CABB20}" srcOrd="0" destOrd="0" parTransId="{2F65B83A-FF11-7C43-A644-B3E1D3F37610}" sibTransId="{480EADEA-7EA0-8746-807D-E9F61529C6B9}"/>
    <dgm:cxn modelId="{34E4F4B9-1649-E54D-92D0-29AB0EA5EC0A}" type="presOf" srcId="{AA7BE027-9E38-9D4A-8907-4AFCE72FA499}" destId="{29E7F8EB-F5DE-284F-882C-041AADAF78B3}" srcOrd="1" destOrd="2" presId="urn:microsoft.com/office/officeart/2005/8/layout/hProcess4"/>
    <dgm:cxn modelId="{02DA46BC-381F-AA41-B9D5-A21414C6A3FE}" srcId="{1BA05928-E050-C24B-94CA-A4995DA11BB7}" destId="{65F1A732-57C8-574C-B716-6CC16A0B08D7}" srcOrd="1" destOrd="0" parTransId="{5EF64958-DC04-FC40-9E11-903BE672D8FF}" sibTransId="{C983719E-5218-FD41-95EC-7202EEA26636}"/>
    <dgm:cxn modelId="{CE6CC7BC-98DB-2B4D-B01E-3A8383239E5F}" type="presOf" srcId="{ECD40EAF-2B17-E943-ADA1-9E8F55B627F9}" destId="{909EDB6D-5C40-0A46-B71B-BFD3716807C3}" srcOrd="0" destOrd="0" presId="urn:microsoft.com/office/officeart/2005/8/layout/hProcess4"/>
    <dgm:cxn modelId="{EF9B27BD-0030-F349-A2FF-0CA4A63AF8E4}" srcId="{1BA05928-E050-C24B-94CA-A4995DA11BB7}" destId="{AA7BE027-9E38-9D4A-8907-4AFCE72FA499}" srcOrd="2" destOrd="0" parTransId="{CBA8436B-26E3-804B-B920-2E397E890E84}" sibTransId="{AC1E5F83-BD99-4E4E-9BC0-9B70CB710EB8}"/>
    <dgm:cxn modelId="{6A0B78C5-9BAF-9F49-87E9-D7FF0CBFDC00}" type="presOf" srcId="{8EE71285-9367-9F49-B67A-644CE1A30D31}" destId="{4E8A6F25-9198-014C-AF4B-95F2FF7A2599}" srcOrd="0" destOrd="0" presId="urn:microsoft.com/office/officeart/2005/8/layout/hProcess4"/>
    <dgm:cxn modelId="{83CD59C9-75DE-D540-804F-4413B118E67D}" srcId="{1BA05928-E050-C24B-94CA-A4995DA11BB7}" destId="{ECD40EAF-2B17-E943-ADA1-9E8F55B627F9}" srcOrd="0" destOrd="0" parTransId="{1B4BC506-2042-3349-8A12-109B5EE2427C}" sibTransId="{4209827B-9BCE-0441-9E53-32B5B731D550}"/>
    <dgm:cxn modelId="{1D946CD3-A62B-364E-98E8-ED8806116C76}" type="presOf" srcId="{1BA05928-E050-C24B-94CA-A4995DA11BB7}" destId="{E056C2A9-88E2-7D49-BE29-3B4FD0705BF4}" srcOrd="0" destOrd="0" presId="urn:microsoft.com/office/officeart/2005/8/layout/hProcess4"/>
    <dgm:cxn modelId="{407A54E1-CAE9-1B47-B66B-9AADB3BA74D5}" type="presOf" srcId="{DB8487C2-838F-AC4A-BA17-A916EDFAC689}" destId="{21B3688A-A1BC-0140-A3E4-EDDC3C37E307}" srcOrd="0" destOrd="0" presId="urn:microsoft.com/office/officeart/2005/8/layout/hProcess4"/>
    <dgm:cxn modelId="{8F107CE6-13D2-5F46-AEBE-9C2AF97341D6}" srcId="{DB8487C2-838F-AC4A-BA17-A916EDFAC689}" destId="{8FF6D212-395C-2840-94A4-B6F6910DE027}" srcOrd="1" destOrd="0" parTransId="{AFEA9F28-570F-DF48-BC8F-0B8592C53561}" sibTransId="{911DDC88-E58F-844C-90D0-60A03B8397C2}"/>
    <dgm:cxn modelId="{13EA58E7-CFC1-CC47-A6C9-D8D858D48F6A}" type="presOf" srcId="{ECD40EAF-2B17-E943-ADA1-9E8F55B627F9}" destId="{29E7F8EB-F5DE-284F-882C-041AADAF78B3}" srcOrd="1" destOrd="0" presId="urn:microsoft.com/office/officeart/2005/8/layout/hProcess4"/>
    <dgm:cxn modelId="{C93CDCFC-A1B2-E740-83C9-CB12A8452F3F}" type="presOf" srcId="{BB84E9D8-BF19-424E-AE29-BAAF0FEC078B}" destId="{2BF87C89-94D1-B847-9199-BD541079A4BD}" srcOrd="0" destOrd="0" presId="urn:microsoft.com/office/officeart/2005/8/layout/hProcess4"/>
    <dgm:cxn modelId="{0630BE6F-43E3-8941-B8CE-0D2994C546D1}" type="presParOf" srcId="{2BF87C89-94D1-B847-9199-BD541079A4BD}" destId="{8C5BC169-CAFC-5146-9D14-1E0FB5CFA279}" srcOrd="0" destOrd="0" presId="urn:microsoft.com/office/officeart/2005/8/layout/hProcess4"/>
    <dgm:cxn modelId="{5A084BF0-8A7A-A240-91DE-9002C88B78AE}" type="presParOf" srcId="{2BF87C89-94D1-B847-9199-BD541079A4BD}" destId="{4A974DF3-F557-3B42-AB9E-6E998AD15E18}" srcOrd="1" destOrd="0" presId="urn:microsoft.com/office/officeart/2005/8/layout/hProcess4"/>
    <dgm:cxn modelId="{7AC9656B-FABF-5D4F-A5FE-64A5FB2A6713}" type="presParOf" srcId="{2BF87C89-94D1-B847-9199-BD541079A4BD}" destId="{8AA6ED05-13DD-114B-94EB-17BDFC15D13D}" srcOrd="2" destOrd="0" presId="urn:microsoft.com/office/officeart/2005/8/layout/hProcess4"/>
    <dgm:cxn modelId="{BC751949-CD58-3A47-9958-0A571CFB27FF}" type="presParOf" srcId="{8AA6ED05-13DD-114B-94EB-17BDFC15D13D}" destId="{DEF117D4-502B-5A44-A121-8CA3C3359A52}" srcOrd="0" destOrd="0" presId="urn:microsoft.com/office/officeart/2005/8/layout/hProcess4"/>
    <dgm:cxn modelId="{8F27A3D8-FAFB-744E-9D10-E0D80FA0BF32}" type="presParOf" srcId="{DEF117D4-502B-5A44-A121-8CA3C3359A52}" destId="{33AD58AE-1F29-754C-BF2C-B1F6CD5D0BD8}" srcOrd="0" destOrd="0" presId="urn:microsoft.com/office/officeart/2005/8/layout/hProcess4"/>
    <dgm:cxn modelId="{7E88D5D9-0135-3847-99F6-2F4586458259}" type="presParOf" srcId="{DEF117D4-502B-5A44-A121-8CA3C3359A52}" destId="{909EDB6D-5C40-0A46-B71B-BFD3716807C3}" srcOrd="1" destOrd="0" presId="urn:microsoft.com/office/officeart/2005/8/layout/hProcess4"/>
    <dgm:cxn modelId="{506974D8-E74E-E642-A3B1-56CAD9064247}" type="presParOf" srcId="{DEF117D4-502B-5A44-A121-8CA3C3359A52}" destId="{29E7F8EB-F5DE-284F-882C-041AADAF78B3}" srcOrd="2" destOrd="0" presId="urn:microsoft.com/office/officeart/2005/8/layout/hProcess4"/>
    <dgm:cxn modelId="{F624184C-2D4C-2A47-97C0-930D1DD697B9}" type="presParOf" srcId="{DEF117D4-502B-5A44-A121-8CA3C3359A52}" destId="{E056C2A9-88E2-7D49-BE29-3B4FD0705BF4}" srcOrd="3" destOrd="0" presId="urn:microsoft.com/office/officeart/2005/8/layout/hProcess4"/>
    <dgm:cxn modelId="{07605312-263C-9242-95AF-DF19D05916CB}" type="presParOf" srcId="{DEF117D4-502B-5A44-A121-8CA3C3359A52}" destId="{ADCC9334-639B-D943-BCCA-2F488F1931C1}" srcOrd="4" destOrd="0" presId="urn:microsoft.com/office/officeart/2005/8/layout/hProcess4"/>
    <dgm:cxn modelId="{300D4C54-D408-5A49-AE8C-C510B2C6BF8D}" type="presParOf" srcId="{8AA6ED05-13DD-114B-94EB-17BDFC15D13D}" destId="{12F4B035-5748-4349-BEBC-98FE9A2351E1}" srcOrd="1" destOrd="0" presId="urn:microsoft.com/office/officeart/2005/8/layout/hProcess4"/>
    <dgm:cxn modelId="{18194A7A-B5F2-484C-B589-933E475CF339}" type="presParOf" srcId="{8AA6ED05-13DD-114B-94EB-17BDFC15D13D}" destId="{D39DAFF1-6894-F24C-87B8-81B5F2D09DB8}" srcOrd="2" destOrd="0" presId="urn:microsoft.com/office/officeart/2005/8/layout/hProcess4"/>
    <dgm:cxn modelId="{3C31738E-4A82-374F-ABA0-43D3CED283B3}" type="presParOf" srcId="{D39DAFF1-6894-F24C-87B8-81B5F2D09DB8}" destId="{2D9C615F-42C5-214A-AA32-F1E80EBE51B3}" srcOrd="0" destOrd="0" presId="urn:microsoft.com/office/officeart/2005/8/layout/hProcess4"/>
    <dgm:cxn modelId="{673DD532-2233-8746-826B-C3A5A87EC8BB}" type="presParOf" srcId="{D39DAFF1-6894-F24C-87B8-81B5F2D09DB8}" destId="{4AFAF41F-5353-5A4B-9FE3-B9E3A5B3E23B}" srcOrd="1" destOrd="0" presId="urn:microsoft.com/office/officeart/2005/8/layout/hProcess4"/>
    <dgm:cxn modelId="{2626605D-51F5-EE4E-BEFD-BB75C881A082}" type="presParOf" srcId="{D39DAFF1-6894-F24C-87B8-81B5F2D09DB8}" destId="{04088064-CB64-A64A-ABB8-665B80751B73}" srcOrd="2" destOrd="0" presId="urn:microsoft.com/office/officeart/2005/8/layout/hProcess4"/>
    <dgm:cxn modelId="{7E1F77B8-0AE1-AF40-9D5B-AF8A7A1102F3}" type="presParOf" srcId="{D39DAFF1-6894-F24C-87B8-81B5F2D09DB8}" destId="{71D8D7F5-FF38-0B40-9687-82C1593C4E4B}" srcOrd="3" destOrd="0" presId="urn:microsoft.com/office/officeart/2005/8/layout/hProcess4"/>
    <dgm:cxn modelId="{7BF44521-DBFE-9A4A-962F-63928805FCFE}" type="presParOf" srcId="{D39DAFF1-6894-F24C-87B8-81B5F2D09DB8}" destId="{E5B5E34C-80C8-8C42-8054-7EF46B89CA03}" srcOrd="4" destOrd="0" presId="urn:microsoft.com/office/officeart/2005/8/layout/hProcess4"/>
    <dgm:cxn modelId="{89625272-20CE-534D-B54F-3319A2CA0B6D}" type="presParOf" srcId="{8AA6ED05-13DD-114B-94EB-17BDFC15D13D}" destId="{4E8A6F25-9198-014C-AF4B-95F2FF7A2599}" srcOrd="3" destOrd="0" presId="urn:microsoft.com/office/officeart/2005/8/layout/hProcess4"/>
    <dgm:cxn modelId="{00B7EEE9-6F5A-B349-8FA0-61512F336C5E}" type="presParOf" srcId="{8AA6ED05-13DD-114B-94EB-17BDFC15D13D}" destId="{27F7CD85-F949-C940-9EBE-1161F18F7758}" srcOrd="4" destOrd="0" presId="urn:microsoft.com/office/officeart/2005/8/layout/hProcess4"/>
    <dgm:cxn modelId="{8B7ACE52-F21D-5448-8F29-0336961D4250}" type="presParOf" srcId="{27F7CD85-F949-C940-9EBE-1161F18F7758}" destId="{4F72BF9B-AF9E-0647-81DB-5609DD1CC7CB}" srcOrd="0" destOrd="0" presId="urn:microsoft.com/office/officeart/2005/8/layout/hProcess4"/>
    <dgm:cxn modelId="{142ED6CF-C084-7343-A553-CA71AC647DEB}" type="presParOf" srcId="{27F7CD85-F949-C940-9EBE-1161F18F7758}" destId="{13F204F4-A140-474D-A57E-80ABCFFB19B7}" srcOrd="1" destOrd="0" presId="urn:microsoft.com/office/officeart/2005/8/layout/hProcess4"/>
    <dgm:cxn modelId="{79BD4CD8-881A-234B-9C61-156D3C01B089}" type="presParOf" srcId="{27F7CD85-F949-C940-9EBE-1161F18F7758}" destId="{8F9650A5-DFE2-F44F-944A-3BCA77695B44}" srcOrd="2" destOrd="0" presId="urn:microsoft.com/office/officeart/2005/8/layout/hProcess4"/>
    <dgm:cxn modelId="{68FFCFC4-9186-714D-87CD-EA11C5EB1F76}" type="presParOf" srcId="{27F7CD85-F949-C940-9EBE-1161F18F7758}" destId="{21B3688A-A1BC-0140-A3E4-EDDC3C37E307}" srcOrd="3" destOrd="0" presId="urn:microsoft.com/office/officeart/2005/8/layout/hProcess4"/>
    <dgm:cxn modelId="{B48B6741-0E7A-9147-A82F-9D1C7627D7C1}" type="presParOf" srcId="{27F7CD85-F949-C940-9EBE-1161F18F7758}" destId="{3D6B2D48-A258-054F-9948-C17243A35521}"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A611AD-7138-A64A-970C-9E0FC1F80230}">
      <dsp:nvSpPr>
        <dsp:cNvPr id="0" name=""/>
        <dsp:cNvSpPr/>
      </dsp:nvSpPr>
      <dsp:spPr>
        <a:xfrm>
          <a:off x="555385" y="0"/>
          <a:ext cx="6294365" cy="45331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D12C17-8DDB-BD4A-9141-7EE093CD6E4F}">
      <dsp:nvSpPr>
        <dsp:cNvPr id="0" name=""/>
        <dsp:cNvSpPr/>
      </dsp:nvSpPr>
      <dsp:spPr>
        <a:xfrm>
          <a:off x="3706"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Visual </a:t>
          </a:r>
          <a:r>
            <a:rPr lang="fr-FR" sz="1900" kern="1200" dirty="0" err="1"/>
            <a:t>processing</a:t>
          </a:r>
          <a:r>
            <a:rPr lang="fr-FR" sz="1900" kern="1200" dirty="0"/>
            <a:t> of the stimulus</a:t>
          </a:r>
        </a:p>
      </dsp:txBody>
      <dsp:txXfrm>
        <a:off x="90725" y="1446949"/>
        <a:ext cx="1608546" cy="1639202"/>
      </dsp:txXfrm>
    </dsp:sp>
    <dsp:sp modelId="{5C10EC3C-10AE-614D-B75E-0D5B0FA817CF}">
      <dsp:nvSpPr>
        <dsp:cNvPr id="0" name=""/>
        <dsp:cNvSpPr/>
      </dsp:nvSpPr>
      <dsp:spPr>
        <a:xfrm>
          <a:off x="1875419"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Access to the </a:t>
          </a:r>
          <a:r>
            <a:rPr lang="fr-FR" sz="1900" kern="1200" dirty="0" err="1"/>
            <a:t>phonological</a:t>
          </a:r>
          <a:r>
            <a:rPr lang="fr-FR" sz="1900" kern="1200" dirty="0"/>
            <a:t> </a:t>
          </a:r>
          <a:r>
            <a:rPr lang="fr-FR" sz="1900" kern="1200" dirty="0" err="1"/>
            <a:t>form</a:t>
          </a:r>
          <a:r>
            <a:rPr lang="fr-FR" sz="1900" kern="1200" dirty="0"/>
            <a:t> and articulation of the </a:t>
          </a:r>
          <a:r>
            <a:rPr lang="fr-FR" sz="1900" kern="1200" dirty="0" err="1"/>
            <a:t>word</a:t>
          </a:r>
          <a:endParaRPr lang="fr-FR" sz="1900" kern="1200" dirty="0"/>
        </a:p>
      </dsp:txBody>
      <dsp:txXfrm>
        <a:off x="1962438" y="1446949"/>
        <a:ext cx="1608546" cy="1639202"/>
      </dsp:txXfrm>
    </dsp:sp>
    <dsp:sp modelId="{D6506764-C099-3646-AC4F-2D6D0238437B}">
      <dsp:nvSpPr>
        <dsp:cNvPr id="0" name=""/>
        <dsp:cNvSpPr/>
      </dsp:nvSpPr>
      <dsp:spPr>
        <a:xfrm>
          <a:off x="3747132"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Inhibition</a:t>
          </a:r>
        </a:p>
      </dsp:txBody>
      <dsp:txXfrm>
        <a:off x="3834151" y="1446949"/>
        <a:ext cx="1608546" cy="1639202"/>
      </dsp:txXfrm>
    </dsp:sp>
    <dsp:sp modelId="{4C2690D5-FEC2-DC42-943A-47335723BB05}">
      <dsp:nvSpPr>
        <dsp:cNvPr id="0" name=""/>
        <dsp:cNvSpPr/>
      </dsp:nvSpPr>
      <dsp:spPr>
        <a:xfrm>
          <a:off x="5618845" y="1359930"/>
          <a:ext cx="1782584" cy="1813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Transition to the </a:t>
          </a:r>
          <a:r>
            <a:rPr lang="fr-FR" sz="1900" kern="1200" dirty="0" err="1"/>
            <a:t>next</a:t>
          </a:r>
          <a:r>
            <a:rPr lang="fr-FR" sz="1900" kern="1200" dirty="0"/>
            <a:t> stimulus</a:t>
          </a:r>
        </a:p>
      </dsp:txBody>
      <dsp:txXfrm>
        <a:off x="5705864" y="1446949"/>
        <a:ext cx="1608546" cy="16392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91A882-A66B-9941-9E90-82AEEE852ABD}">
      <dsp:nvSpPr>
        <dsp:cNvPr id="0" name=""/>
        <dsp:cNvSpPr/>
      </dsp:nvSpPr>
      <dsp:spPr>
        <a:xfrm>
          <a:off x="5204" y="900159"/>
          <a:ext cx="3578913" cy="35789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fr-FR" sz="3500" kern="1200" dirty="0"/>
            <a:t>Reading </a:t>
          </a:r>
          <a:r>
            <a:rPr lang="fr-FR" sz="3500" kern="1200" dirty="0" err="1"/>
            <a:t>skills</a:t>
          </a:r>
          <a:endParaRPr lang="fr-FR" sz="3500" kern="1200" dirty="0"/>
        </a:p>
      </dsp:txBody>
      <dsp:txXfrm>
        <a:off x="529324" y="1424279"/>
        <a:ext cx="2530673" cy="2530673"/>
      </dsp:txXfrm>
    </dsp:sp>
    <dsp:sp modelId="{CCC9EF04-4530-2544-84AA-73EC03BA12C7}">
      <dsp:nvSpPr>
        <dsp:cNvPr id="0" name=""/>
        <dsp:cNvSpPr/>
      </dsp:nvSpPr>
      <dsp:spPr>
        <a:xfrm>
          <a:off x="3874725" y="1651731"/>
          <a:ext cx="2075769" cy="2075769"/>
        </a:xfrm>
        <a:prstGeom prst="mathEqual">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fr-FR" sz="2800" kern="1200"/>
        </a:p>
      </dsp:txBody>
      <dsp:txXfrm>
        <a:off x="4149868" y="2079339"/>
        <a:ext cx="1525483" cy="1220553"/>
      </dsp:txXfrm>
    </dsp:sp>
    <dsp:sp modelId="{FF41C9B0-7B2D-224B-9F40-21B392812E5F}">
      <dsp:nvSpPr>
        <dsp:cNvPr id="0" name=""/>
        <dsp:cNvSpPr/>
      </dsp:nvSpPr>
      <dsp:spPr>
        <a:xfrm>
          <a:off x="6241102" y="900159"/>
          <a:ext cx="3578913" cy="357891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fr-FR" sz="3500" kern="1200" dirty="0" err="1"/>
            <a:t>quality</a:t>
          </a:r>
          <a:r>
            <a:rPr lang="fr-FR" sz="3500" kern="1200" dirty="0"/>
            <a:t> of life and social participation</a:t>
          </a:r>
        </a:p>
      </dsp:txBody>
      <dsp:txXfrm>
        <a:off x="6765222" y="1424279"/>
        <a:ext cx="2530673" cy="253067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619890"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fr-FR" sz="2000" kern="1200" dirty="0"/>
            <a:t>Cognitive</a:t>
          </a:r>
        </a:p>
        <a:p>
          <a:pPr marL="228600" lvl="1" indent="-228600" algn="l" defTabSz="889000">
            <a:lnSpc>
              <a:spcPct val="90000"/>
            </a:lnSpc>
            <a:spcBef>
              <a:spcPct val="0"/>
            </a:spcBef>
            <a:spcAft>
              <a:spcPct val="15000"/>
            </a:spcAft>
            <a:buChar char="•"/>
          </a:pPr>
          <a:r>
            <a:rPr lang="fr-FR" sz="2000" kern="1200" dirty="0" err="1"/>
            <a:t>Language</a:t>
          </a:r>
          <a:endParaRPr lang="fr-FR" sz="2000" kern="1200" dirty="0"/>
        </a:p>
        <a:p>
          <a:pPr marL="228600" lvl="1" indent="-228600" algn="l" defTabSz="889000">
            <a:lnSpc>
              <a:spcPct val="90000"/>
            </a:lnSpc>
            <a:spcBef>
              <a:spcPct val="0"/>
            </a:spcBef>
            <a:spcAft>
              <a:spcPct val="15000"/>
            </a:spcAft>
            <a:buChar char="•"/>
          </a:pPr>
          <a:r>
            <a:rPr lang="fr-FR" sz="2000" kern="1200" dirty="0" err="1"/>
            <a:t>Predictors</a:t>
          </a:r>
          <a:r>
            <a:rPr lang="fr-FR" sz="2000" kern="1200" dirty="0"/>
            <a:t> of </a:t>
          </a:r>
          <a:r>
            <a:rPr lang="fr-FR" sz="2000" kern="1200" dirty="0" err="1"/>
            <a:t>reading</a:t>
          </a:r>
          <a:endParaRPr lang="fr-FR" sz="2000" kern="1200" dirty="0"/>
        </a:p>
        <a:p>
          <a:pPr marL="228600" lvl="1" indent="-228600" algn="l" defTabSz="889000">
            <a:lnSpc>
              <a:spcPct val="90000"/>
            </a:lnSpc>
            <a:spcBef>
              <a:spcPct val="0"/>
            </a:spcBef>
            <a:spcAft>
              <a:spcPct val="15000"/>
            </a:spcAft>
            <a:buChar char="•"/>
          </a:pPr>
          <a:r>
            <a:rPr lang="fr-FR" sz="2000" kern="1200" dirty="0" err="1"/>
            <a:t>Decoding</a:t>
          </a:r>
          <a:r>
            <a:rPr lang="fr-FR" sz="2000" kern="1200" dirty="0"/>
            <a:t> </a:t>
          </a:r>
          <a:r>
            <a:rPr lang="fr-FR" sz="2000" kern="1200" dirty="0" err="1"/>
            <a:t>words</a:t>
          </a:r>
          <a:endParaRPr lang="fr-FR" sz="2000" kern="1200" dirty="0"/>
        </a:p>
      </dsp:txBody>
      <dsp:txXfrm>
        <a:off x="671968" y="1229764"/>
        <a:ext cx="2639576" cy="1673919"/>
      </dsp:txXfrm>
    </dsp:sp>
    <dsp:sp modelId="{12F4B035-5748-4349-BEBC-98FE9A2351E1}">
      <dsp:nvSpPr>
        <dsp:cNvPr id="0" name=""/>
        <dsp:cNvSpPr/>
      </dsp:nvSpPr>
      <dsp:spPr>
        <a:xfrm>
          <a:off x="2124748" y="1583603"/>
          <a:ext cx="3222396" cy="3222396"/>
        </a:xfrm>
        <a:prstGeom prst="leftCircularArrow">
          <a:avLst>
            <a:gd name="adj1" fmla="val 3760"/>
            <a:gd name="adj2" fmla="val 469455"/>
            <a:gd name="adj3" fmla="val 2244965"/>
            <a:gd name="adj4" fmla="val 9024489"/>
            <a:gd name="adj5" fmla="val 438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1229608" y="2955761"/>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fr-FR" sz="2500" kern="1200" dirty="0" err="1"/>
            <a:t>Deficit</a:t>
          </a:r>
          <a:endParaRPr lang="fr-FR" sz="2500" kern="1200" dirty="0"/>
        </a:p>
      </dsp:txBody>
      <dsp:txXfrm>
        <a:off x="1258014" y="2984167"/>
        <a:ext cx="2382061" cy="913047"/>
      </dsp:txXfrm>
    </dsp:sp>
    <dsp:sp modelId="{4AFAF41F-5353-5A4B-9FE3-B9E3A5B3E23B}">
      <dsp:nvSpPr>
        <dsp:cNvPr id="0" name=""/>
        <dsp:cNvSpPr/>
      </dsp:nvSpPr>
      <dsp:spPr>
        <a:xfrm>
          <a:off x="4245457"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fr-FR" sz="2000" kern="1200" dirty="0" err="1"/>
            <a:t>Inability</a:t>
          </a:r>
          <a:r>
            <a:rPr lang="fr-FR" sz="2000" kern="1200" dirty="0"/>
            <a:t> to </a:t>
          </a:r>
          <a:r>
            <a:rPr lang="fr-FR" sz="2000" kern="1200" dirty="0" err="1"/>
            <a:t>learn</a:t>
          </a:r>
          <a:r>
            <a:rPr lang="fr-FR" sz="2000" kern="1200" dirty="0"/>
            <a:t> to </a:t>
          </a:r>
          <a:r>
            <a:rPr lang="fr-FR" sz="2000" kern="1200" dirty="0" err="1"/>
            <a:t>read</a:t>
          </a:r>
          <a:endParaRPr lang="fr-FR" sz="2000" kern="1200" dirty="0"/>
        </a:p>
        <a:p>
          <a:pPr marL="228600" lvl="1" indent="-228600" algn="l" defTabSz="889000">
            <a:lnSpc>
              <a:spcPct val="90000"/>
            </a:lnSpc>
            <a:spcBef>
              <a:spcPct val="0"/>
            </a:spcBef>
            <a:spcAft>
              <a:spcPct val="15000"/>
            </a:spcAft>
            <a:buChar char="•"/>
          </a:pPr>
          <a:r>
            <a:rPr lang="fr-FR" sz="2000" kern="1200" dirty="0"/>
            <a:t>Reading </a:t>
          </a:r>
          <a:r>
            <a:rPr lang="fr-FR" sz="2000" kern="1200" dirty="0" err="1"/>
            <a:t>limited</a:t>
          </a:r>
          <a:r>
            <a:rPr lang="fr-FR" sz="2000" kern="1200" dirty="0"/>
            <a:t> to </a:t>
          </a:r>
          <a:r>
            <a:rPr lang="fr-FR" sz="2000" kern="1200" dirty="0" err="1"/>
            <a:t>recongnition</a:t>
          </a:r>
          <a:r>
            <a:rPr lang="fr-FR" sz="2000" kern="1200" dirty="0"/>
            <a:t> of few </a:t>
          </a:r>
          <a:r>
            <a:rPr lang="fr-FR" sz="2000" kern="1200" dirty="0" err="1"/>
            <a:t>familiar</a:t>
          </a:r>
          <a:r>
            <a:rPr lang="fr-FR" sz="2000" kern="1200" dirty="0"/>
            <a:t> </a:t>
          </a:r>
          <a:r>
            <a:rPr lang="fr-FR" sz="2000" kern="1200" dirty="0" err="1"/>
            <a:t>words</a:t>
          </a:r>
          <a:endParaRPr lang="fr-FR" sz="2000" kern="1200" dirty="0"/>
        </a:p>
      </dsp:txBody>
      <dsp:txXfrm>
        <a:off x="4297535" y="1714694"/>
        <a:ext cx="2639576" cy="1673919"/>
      </dsp:txXfrm>
    </dsp:sp>
    <dsp:sp modelId="{4E8A6F25-9198-014C-AF4B-95F2FF7A2599}">
      <dsp:nvSpPr>
        <dsp:cNvPr id="0" name=""/>
        <dsp:cNvSpPr/>
      </dsp:nvSpPr>
      <dsp:spPr>
        <a:xfrm>
          <a:off x="5727450" y="-276352"/>
          <a:ext cx="3572984" cy="3572984"/>
        </a:xfrm>
        <a:prstGeom prst="circularArrow">
          <a:avLst>
            <a:gd name="adj1" fmla="val 3391"/>
            <a:gd name="adj2" fmla="val 419672"/>
            <a:gd name="adj3" fmla="val 19404817"/>
            <a:gd name="adj4" fmla="val 12575511"/>
            <a:gd name="adj5" fmla="val 395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D8D7F5-FF38-0B40-9687-82C1593C4E4B}">
      <dsp:nvSpPr>
        <dsp:cNvPr id="0" name=""/>
        <dsp:cNvSpPr/>
      </dsp:nvSpPr>
      <dsp:spPr>
        <a:xfrm>
          <a:off x="4855175" y="692756"/>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fr-FR" sz="2500" i="1" kern="1200" dirty="0"/>
            <a:t>a priori </a:t>
          </a:r>
          <a:r>
            <a:rPr lang="fr-FR" sz="2500" kern="1200" dirty="0" err="1"/>
            <a:t>ideas</a:t>
          </a:r>
          <a:r>
            <a:rPr lang="fr-FR" sz="2500" kern="1200" dirty="0"/>
            <a:t> and conclusions</a:t>
          </a:r>
        </a:p>
      </dsp:txBody>
      <dsp:txXfrm>
        <a:off x="4883581" y="721162"/>
        <a:ext cx="2382061" cy="913047"/>
      </dsp:txXfrm>
    </dsp:sp>
    <dsp:sp modelId="{13F204F4-A140-474D-A57E-80ABCFFB19B7}">
      <dsp:nvSpPr>
        <dsp:cNvPr id="0" name=""/>
        <dsp:cNvSpPr/>
      </dsp:nvSpPr>
      <dsp:spPr>
        <a:xfrm>
          <a:off x="7871023" y="1177686"/>
          <a:ext cx="2743732" cy="22630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t" anchorCtr="0">
          <a:noAutofit/>
        </a:bodyPr>
        <a:lstStyle/>
        <a:p>
          <a:pPr marL="228600" lvl="1" indent="-228600" algn="l" defTabSz="889000">
            <a:lnSpc>
              <a:spcPct val="90000"/>
            </a:lnSpc>
            <a:spcBef>
              <a:spcPct val="0"/>
            </a:spcBef>
            <a:spcAft>
              <a:spcPct val="15000"/>
            </a:spcAft>
            <a:buChar char="•"/>
          </a:pPr>
          <a:r>
            <a:rPr lang="fr-FR" sz="2000" kern="1200" dirty="0"/>
            <a:t>Little encouragement to </a:t>
          </a:r>
          <a:r>
            <a:rPr lang="fr-FR" sz="2000" kern="1200" dirty="0" err="1"/>
            <a:t>read</a:t>
          </a:r>
          <a:r>
            <a:rPr lang="fr-FR" sz="2000" kern="1200" dirty="0"/>
            <a:t> at </a:t>
          </a:r>
          <a:r>
            <a:rPr lang="fr-FR" sz="2000" kern="1200" dirty="0" err="1"/>
            <a:t>school</a:t>
          </a:r>
          <a:endParaRPr lang="fr-FR" sz="2000" kern="1200" dirty="0"/>
        </a:p>
        <a:p>
          <a:pPr marL="228600" lvl="1" indent="-228600" algn="l" defTabSz="889000">
            <a:lnSpc>
              <a:spcPct val="90000"/>
            </a:lnSpc>
            <a:spcBef>
              <a:spcPct val="0"/>
            </a:spcBef>
            <a:spcAft>
              <a:spcPct val="15000"/>
            </a:spcAft>
            <a:buChar char="•"/>
          </a:pPr>
          <a:r>
            <a:rPr lang="fr-FR" sz="2000" kern="1200" dirty="0"/>
            <a:t>Little stimulation of </a:t>
          </a:r>
          <a:r>
            <a:rPr lang="fr-FR" sz="2000" kern="1200" dirty="0" err="1"/>
            <a:t>reading</a:t>
          </a:r>
          <a:r>
            <a:rPr lang="fr-FR" sz="2000" kern="1200" dirty="0"/>
            <a:t> in </a:t>
          </a:r>
          <a:r>
            <a:rPr lang="fr-FR" sz="2000" kern="1200" dirty="0" err="1"/>
            <a:t>adulthood</a:t>
          </a:r>
          <a:endParaRPr lang="fr-FR" sz="2000" kern="1200" dirty="0"/>
        </a:p>
      </dsp:txBody>
      <dsp:txXfrm>
        <a:off x="7923101" y="1229764"/>
        <a:ext cx="2639576" cy="1673919"/>
      </dsp:txXfrm>
    </dsp:sp>
    <dsp:sp modelId="{21B3688A-A1BC-0140-A3E4-EDDC3C37E307}">
      <dsp:nvSpPr>
        <dsp:cNvPr id="0" name=""/>
        <dsp:cNvSpPr/>
      </dsp:nvSpPr>
      <dsp:spPr>
        <a:xfrm>
          <a:off x="8480742" y="2955761"/>
          <a:ext cx="2438873" cy="96985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625" tIns="31750" rIns="47625" bIns="31750" numCol="1" spcCol="1270" anchor="ctr" anchorCtr="0">
          <a:noAutofit/>
        </a:bodyPr>
        <a:lstStyle/>
        <a:p>
          <a:pPr marL="0" lvl="0" indent="0" algn="ctr" defTabSz="1111250">
            <a:lnSpc>
              <a:spcPct val="90000"/>
            </a:lnSpc>
            <a:spcBef>
              <a:spcPct val="0"/>
            </a:spcBef>
            <a:spcAft>
              <a:spcPct val="35000"/>
            </a:spcAft>
            <a:buNone/>
          </a:pPr>
          <a:r>
            <a:rPr lang="fr-FR" sz="2500" kern="1200" dirty="0" err="1"/>
            <a:t>Consequences</a:t>
          </a:r>
          <a:endParaRPr lang="fr-FR" sz="2500" kern="1200" dirty="0"/>
        </a:p>
      </dsp:txBody>
      <dsp:txXfrm>
        <a:off x="8509148" y="2984167"/>
        <a:ext cx="2382061" cy="9130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634630"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r>
            <a:rPr lang="fr-FR" sz="800" kern="1200" dirty="0"/>
            <a:t>Cognitive</a:t>
          </a:r>
        </a:p>
        <a:p>
          <a:pPr marL="57150" lvl="1" indent="-57150" algn="l" defTabSz="355600">
            <a:lnSpc>
              <a:spcPct val="90000"/>
            </a:lnSpc>
            <a:spcBef>
              <a:spcPct val="0"/>
            </a:spcBef>
            <a:spcAft>
              <a:spcPct val="15000"/>
            </a:spcAft>
            <a:buChar char="•"/>
          </a:pPr>
          <a:r>
            <a:rPr lang="fr-FR" sz="800" kern="1200" dirty="0" err="1"/>
            <a:t>Language</a:t>
          </a:r>
          <a:endParaRPr lang="fr-FR" sz="800" kern="1200" dirty="0"/>
        </a:p>
        <a:p>
          <a:pPr marL="57150" lvl="1" indent="-57150" algn="l" defTabSz="355600">
            <a:lnSpc>
              <a:spcPct val="90000"/>
            </a:lnSpc>
            <a:spcBef>
              <a:spcPct val="0"/>
            </a:spcBef>
            <a:spcAft>
              <a:spcPct val="15000"/>
            </a:spcAft>
            <a:buChar char="•"/>
          </a:pPr>
          <a:r>
            <a:rPr lang="fr-FR" sz="800" kern="1200" dirty="0" err="1"/>
            <a:t>Predictors</a:t>
          </a:r>
          <a:r>
            <a:rPr lang="fr-FR" sz="800" kern="1200" dirty="0"/>
            <a:t> of </a:t>
          </a:r>
          <a:r>
            <a:rPr lang="fr-FR" sz="800" kern="1200" dirty="0" err="1"/>
            <a:t>reading</a:t>
          </a:r>
          <a:endParaRPr lang="fr-FR" sz="800" kern="1200" dirty="0"/>
        </a:p>
        <a:p>
          <a:pPr marL="57150" lvl="1" indent="-57150" algn="l" defTabSz="355600">
            <a:lnSpc>
              <a:spcPct val="90000"/>
            </a:lnSpc>
            <a:spcBef>
              <a:spcPct val="0"/>
            </a:spcBef>
            <a:spcAft>
              <a:spcPct val="15000"/>
            </a:spcAft>
            <a:buChar char="•"/>
          </a:pPr>
          <a:r>
            <a:rPr lang="fr-FR" sz="800" kern="1200" dirty="0" err="1"/>
            <a:t>Decoding</a:t>
          </a:r>
          <a:r>
            <a:rPr lang="fr-FR" sz="800" kern="1200" dirty="0"/>
            <a:t> </a:t>
          </a:r>
          <a:r>
            <a:rPr lang="fr-FR" sz="800" kern="1200" dirty="0" err="1"/>
            <a:t>words</a:t>
          </a:r>
          <a:endParaRPr lang="fr-FR" sz="800" kern="1200" dirty="0"/>
        </a:p>
      </dsp:txBody>
      <dsp:txXfrm>
        <a:off x="656315" y="512075"/>
        <a:ext cx="1099125" cy="697023"/>
      </dsp:txXfrm>
    </dsp:sp>
    <dsp:sp modelId="{12F4B035-5748-4349-BEBC-98FE9A2351E1}">
      <dsp:nvSpPr>
        <dsp:cNvPr id="0" name=""/>
        <dsp:cNvSpPr/>
      </dsp:nvSpPr>
      <dsp:spPr>
        <a:xfrm>
          <a:off x="1248601" y="613964"/>
          <a:ext cx="1408955" cy="1408955"/>
        </a:xfrm>
        <a:prstGeom prst="leftCircularArrow">
          <a:avLst>
            <a:gd name="adj1" fmla="val 4204"/>
            <a:gd name="adj2" fmla="val 530605"/>
            <a:gd name="adj3" fmla="val 2306116"/>
            <a:gd name="adj4" fmla="val 9024489"/>
            <a:gd name="adj5" fmla="val 49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888518" y="1230784"/>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kern="1200" dirty="0" err="1"/>
            <a:t>Deficit</a:t>
          </a:r>
          <a:endParaRPr lang="fr-FR" sz="1000" kern="1200" dirty="0"/>
        </a:p>
      </dsp:txBody>
      <dsp:txXfrm>
        <a:off x="900346" y="1242612"/>
        <a:ext cx="991895" cy="380195"/>
      </dsp:txXfrm>
    </dsp:sp>
    <dsp:sp modelId="{4AFAF41F-5353-5A4B-9FE3-B9E3A5B3E23B}">
      <dsp:nvSpPr>
        <dsp:cNvPr id="0" name=""/>
        <dsp:cNvSpPr/>
      </dsp:nvSpPr>
      <dsp:spPr>
        <a:xfrm>
          <a:off x="2186157"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r>
            <a:rPr lang="fr-FR" sz="800" kern="1200" dirty="0" err="1"/>
            <a:t>Inability</a:t>
          </a:r>
          <a:r>
            <a:rPr lang="fr-FR" sz="800" kern="1200" dirty="0"/>
            <a:t> to </a:t>
          </a:r>
          <a:r>
            <a:rPr lang="fr-FR" sz="800" kern="1200" dirty="0" err="1"/>
            <a:t>learn</a:t>
          </a:r>
          <a:r>
            <a:rPr lang="fr-FR" sz="800" kern="1200" dirty="0"/>
            <a:t> to </a:t>
          </a:r>
          <a:r>
            <a:rPr lang="fr-FR" sz="800" kern="1200" dirty="0" err="1"/>
            <a:t>read</a:t>
          </a:r>
          <a:endParaRPr lang="fr-FR" sz="800" kern="1200" dirty="0"/>
        </a:p>
        <a:p>
          <a:pPr marL="57150" lvl="1" indent="-57150" algn="l" defTabSz="355600">
            <a:lnSpc>
              <a:spcPct val="90000"/>
            </a:lnSpc>
            <a:spcBef>
              <a:spcPct val="0"/>
            </a:spcBef>
            <a:spcAft>
              <a:spcPct val="15000"/>
            </a:spcAft>
            <a:buChar char="•"/>
          </a:pPr>
          <a:r>
            <a:rPr lang="fr-FR" sz="800" kern="1200" dirty="0"/>
            <a:t>Reading </a:t>
          </a:r>
          <a:r>
            <a:rPr lang="fr-FR" sz="800" kern="1200" dirty="0" err="1"/>
            <a:t>limited</a:t>
          </a:r>
          <a:r>
            <a:rPr lang="fr-FR" sz="800" kern="1200" dirty="0"/>
            <a:t> to </a:t>
          </a:r>
          <a:r>
            <a:rPr lang="fr-FR" sz="800" kern="1200" dirty="0" err="1"/>
            <a:t>recongnition</a:t>
          </a:r>
          <a:r>
            <a:rPr lang="fr-FR" sz="800" kern="1200" dirty="0"/>
            <a:t> of few </a:t>
          </a:r>
          <a:r>
            <a:rPr lang="fr-FR" sz="800" kern="1200" dirty="0" err="1"/>
            <a:t>familiar</a:t>
          </a:r>
          <a:r>
            <a:rPr lang="fr-FR" sz="800" kern="1200" dirty="0"/>
            <a:t> </a:t>
          </a:r>
          <a:r>
            <a:rPr lang="fr-FR" sz="800" kern="1200" dirty="0" err="1"/>
            <a:t>words</a:t>
          </a:r>
          <a:endParaRPr lang="fr-FR" sz="800" kern="1200" dirty="0"/>
        </a:p>
      </dsp:txBody>
      <dsp:txXfrm>
        <a:off x="2207842" y="714001"/>
        <a:ext cx="1099125" cy="697023"/>
      </dsp:txXfrm>
    </dsp:sp>
    <dsp:sp modelId="{4E8A6F25-9198-014C-AF4B-95F2FF7A2599}">
      <dsp:nvSpPr>
        <dsp:cNvPr id="0" name=""/>
        <dsp:cNvSpPr/>
      </dsp:nvSpPr>
      <dsp:spPr>
        <a:xfrm>
          <a:off x="2790606" y="-136767"/>
          <a:ext cx="1554941" cy="1554941"/>
        </a:xfrm>
        <a:prstGeom prst="circularArrow">
          <a:avLst>
            <a:gd name="adj1" fmla="val 3810"/>
            <a:gd name="adj2" fmla="val 476216"/>
            <a:gd name="adj3" fmla="val 19348273"/>
            <a:gd name="adj4" fmla="val 12575511"/>
            <a:gd name="adj5" fmla="val 444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D8D7F5-FF38-0B40-9687-82C1593C4E4B}">
      <dsp:nvSpPr>
        <dsp:cNvPr id="0" name=""/>
        <dsp:cNvSpPr/>
      </dsp:nvSpPr>
      <dsp:spPr>
        <a:xfrm>
          <a:off x="2440044" y="288465"/>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i="1" kern="1200" dirty="0"/>
            <a:t>a priori </a:t>
          </a:r>
          <a:r>
            <a:rPr lang="fr-FR" sz="1000" kern="1200" dirty="0" err="1"/>
            <a:t>ideas</a:t>
          </a:r>
          <a:r>
            <a:rPr lang="fr-FR" sz="1000" kern="1200" dirty="0"/>
            <a:t> and conclusions</a:t>
          </a:r>
        </a:p>
      </dsp:txBody>
      <dsp:txXfrm>
        <a:off x="2451872" y="300293"/>
        <a:ext cx="991895" cy="380195"/>
      </dsp:txXfrm>
    </dsp:sp>
    <dsp:sp modelId="{13F204F4-A140-474D-A57E-80ABCFFB19B7}">
      <dsp:nvSpPr>
        <dsp:cNvPr id="0" name=""/>
        <dsp:cNvSpPr/>
      </dsp:nvSpPr>
      <dsp:spPr>
        <a:xfrm>
          <a:off x="3737683"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r>
            <a:rPr lang="fr-FR" sz="800" kern="1200" dirty="0"/>
            <a:t>Little encouragement to </a:t>
          </a:r>
          <a:r>
            <a:rPr lang="fr-FR" sz="800" kern="1200" dirty="0" err="1"/>
            <a:t>read</a:t>
          </a:r>
          <a:r>
            <a:rPr lang="fr-FR" sz="800" kern="1200" dirty="0"/>
            <a:t> at </a:t>
          </a:r>
          <a:r>
            <a:rPr lang="fr-FR" sz="800" kern="1200" dirty="0" err="1"/>
            <a:t>school</a:t>
          </a:r>
          <a:endParaRPr lang="fr-FR" sz="800" kern="1200" dirty="0"/>
        </a:p>
        <a:p>
          <a:pPr marL="57150" lvl="1" indent="-57150" algn="l" defTabSz="355600">
            <a:lnSpc>
              <a:spcPct val="90000"/>
            </a:lnSpc>
            <a:spcBef>
              <a:spcPct val="0"/>
            </a:spcBef>
            <a:spcAft>
              <a:spcPct val="15000"/>
            </a:spcAft>
            <a:buChar char="•"/>
          </a:pPr>
          <a:r>
            <a:rPr lang="fr-FR" sz="800" kern="1200" dirty="0"/>
            <a:t>Little stimulation of </a:t>
          </a:r>
          <a:r>
            <a:rPr lang="fr-FR" sz="800" kern="1200" dirty="0" err="1"/>
            <a:t>reading</a:t>
          </a:r>
          <a:r>
            <a:rPr lang="fr-FR" sz="800" kern="1200" dirty="0"/>
            <a:t> in </a:t>
          </a:r>
          <a:r>
            <a:rPr lang="fr-FR" sz="800" kern="1200" dirty="0" err="1"/>
            <a:t>adulthood</a:t>
          </a:r>
          <a:endParaRPr lang="fr-FR" sz="800" kern="1200" dirty="0"/>
        </a:p>
      </dsp:txBody>
      <dsp:txXfrm>
        <a:off x="3759368" y="512075"/>
        <a:ext cx="1099125" cy="697023"/>
      </dsp:txXfrm>
    </dsp:sp>
    <dsp:sp modelId="{21B3688A-A1BC-0140-A3E4-EDDC3C37E307}">
      <dsp:nvSpPr>
        <dsp:cNvPr id="0" name=""/>
        <dsp:cNvSpPr/>
      </dsp:nvSpPr>
      <dsp:spPr>
        <a:xfrm>
          <a:off x="3991571" y="1230784"/>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kern="1200" dirty="0" err="1"/>
            <a:t>Consequences</a:t>
          </a:r>
          <a:endParaRPr lang="fr-FR" sz="1000" kern="1200" dirty="0"/>
        </a:p>
      </dsp:txBody>
      <dsp:txXfrm>
        <a:off x="4003399" y="1242612"/>
        <a:ext cx="991895" cy="38019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EDB6D-5C40-0A46-B71B-BFD3716807C3}">
      <dsp:nvSpPr>
        <dsp:cNvPr id="0" name=""/>
        <dsp:cNvSpPr/>
      </dsp:nvSpPr>
      <dsp:spPr>
        <a:xfrm>
          <a:off x="634630"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r>
            <a:rPr lang="fr-FR" sz="800" kern="1200" dirty="0"/>
            <a:t>Cognitive</a:t>
          </a:r>
        </a:p>
        <a:p>
          <a:pPr marL="57150" lvl="1" indent="-57150" algn="l" defTabSz="355600">
            <a:lnSpc>
              <a:spcPct val="90000"/>
            </a:lnSpc>
            <a:spcBef>
              <a:spcPct val="0"/>
            </a:spcBef>
            <a:spcAft>
              <a:spcPct val="15000"/>
            </a:spcAft>
            <a:buChar char="•"/>
          </a:pPr>
          <a:r>
            <a:rPr lang="fr-FR" sz="800" kern="1200" dirty="0" err="1"/>
            <a:t>Language</a:t>
          </a:r>
          <a:endParaRPr lang="fr-FR" sz="800" kern="1200" dirty="0"/>
        </a:p>
        <a:p>
          <a:pPr marL="57150" lvl="1" indent="-57150" algn="l" defTabSz="355600">
            <a:lnSpc>
              <a:spcPct val="90000"/>
            </a:lnSpc>
            <a:spcBef>
              <a:spcPct val="0"/>
            </a:spcBef>
            <a:spcAft>
              <a:spcPct val="15000"/>
            </a:spcAft>
            <a:buChar char="•"/>
          </a:pPr>
          <a:r>
            <a:rPr lang="fr-FR" sz="800" kern="1200" dirty="0" err="1"/>
            <a:t>Predictors</a:t>
          </a:r>
          <a:r>
            <a:rPr lang="fr-FR" sz="800" kern="1200" dirty="0"/>
            <a:t> of </a:t>
          </a:r>
          <a:r>
            <a:rPr lang="fr-FR" sz="800" kern="1200" dirty="0" err="1"/>
            <a:t>reading</a:t>
          </a:r>
          <a:endParaRPr lang="fr-FR" sz="800" kern="1200" dirty="0"/>
        </a:p>
        <a:p>
          <a:pPr marL="57150" lvl="1" indent="-57150" algn="l" defTabSz="355600">
            <a:lnSpc>
              <a:spcPct val="90000"/>
            </a:lnSpc>
            <a:spcBef>
              <a:spcPct val="0"/>
            </a:spcBef>
            <a:spcAft>
              <a:spcPct val="15000"/>
            </a:spcAft>
            <a:buChar char="•"/>
          </a:pPr>
          <a:r>
            <a:rPr lang="fr-FR" sz="800" kern="1200" dirty="0" err="1"/>
            <a:t>Decoding</a:t>
          </a:r>
          <a:r>
            <a:rPr lang="fr-FR" sz="800" kern="1200" dirty="0"/>
            <a:t> </a:t>
          </a:r>
          <a:r>
            <a:rPr lang="fr-FR" sz="800" kern="1200" dirty="0" err="1"/>
            <a:t>words</a:t>
          </a:r>
          <a:endParaRPr lang="fr-FR" sz="800" kern="1200" dirty="0"/>
        </a:p>
      </dsp:txBody>
      <dsp:txXfrm>
        <a:off x="656315" y="512075"/>
        <a:ext cx="1099125" cy="697023"/>
      </dsp:txXfrm>
    </dsp:sp>
    <dsp:sp modelId="{12F4B035-5748-4349-BEBC-98FE9A2351E1}">
      <dsp:nvSpPr>
        <dsp:cNvPr id="0" name=""/>
        <dsp:cNvSpPr/>
      </dsp:nvSpPr>
      <dsp:spPr>
        <a:xfrm>
          <a:off x="1248601" y="613964"/>
          <a:ext cx="1408955" cy="1408955"/>
        </a:xfrm>
        <a:prstGeom prst="leftCircularArrow">
          <a:avLst>
            <a:gd name="adj1" fmla="val 4204"/>
            <a:gd name="adj2" fmla="val 530605"/>
            <a:gd name="adj3" fmla="val 2306116"/>
            <a:gd name="adj4" fmla="val 9024489"/>
            <a:gd name="adj5" fmla="val 49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056C2A9-88E2-7D49-BE29-3B4FD0705BF4}">
      <dsp:nvSpPr>
        <dsp:cNvPr id="0" name=""/>
        <dsp:cNvSpPr/>
      </dsp:nvSpPr>
      <dsp:spPr>
        <a:xfrm>
          <a:off x="888518" y="1230784"/>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kern="1200" dirty="0" err="1"/>
            <a:t>Deficit</a:t>
          </a:r>
          <a:endParaRPr lang="fr-FR" sz="1000" kern="1200" dirty="0"/>
        </a:p>
      </dsp:txBody>
      <dsp:txXfrm>
        <a:off x="900346" y="1242612"/>
        <a:ext cx="991895" cy="380195"/>
      </dsp:txXfrm>
    </dsp:sp>
    <dsp:sp modelId="{4AFAF41F-5353-5A4B-9FE3-B9E3A5B3E23B}">
      <dsp:nvSpPr>
        <dsp:cNvPr id="0" name=""/>
        <dsp:cNvSpPr/>
      </dsp:nvSpPr>
      <dsp:spPr>
        <a:xfrm>
          <a:off x="2186157"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r>
            <a:rPr lang="fr-FR" sz="800" kern="1200" dirty="0" err="1"/>
            <a:t>Inability</a:t>
          </a:r>
          <a:r>
            <a:rPr lang="fr-FR" sz="800" kern="1200" dirty="0"/>
            <a:t> to </a:t>
          </a:r>
          <a:r>
            <a:rPr lang="fr-FR" sz="800" kern="1200" dirty="0" err="1"/>
            <a:t>learn</a:t>
          </a:r>
          <a:r>
            <a:rPr lang="fr-FR" sz="800" kern="1200" dirty="0"/>
            <a:t> to </a:t>
          </a:r>
          <a:r>
            <a:rPr lang="fr-FR" sz="800" kern="1200" dirty="0" err="1"/>
            <a:t>read</a:t>
          </a:r>
          <a:endParaRPr lang="fr-FR" sz="800" kern="1200" dirty="0"/>
        </a:p>
        <a:p>
          <a:pPr marL="57150" lvl="1" indent="-57150" algn="l" defTabSz="355600">
            <a:lnSpc>
              <a:spcPct val="90000"/>
            </a:lnSpc>
            <a:spcBef>
              <a:spcPct val="0"/>
            </a:spcBef>
            <a:spcAft>
              <a:spcPct val="15000"/>
            </a:spcAft>
            <a:buChar char="•"/>
          </a:pPr>
          <a:r>
            <a:rPr lang="fr-FR" sz="800" kern="1200" dirty="0"/>
            <a:t>Reading </a:t>
          </a:r>
          <a:r>
            <a:rPr lang="fr-FR" sz="800" kern="1200" dirty="0" err="1"/>
            <a:t>limited</a:t>
          </a:r>
          <a:r>
            <a:rPr lang="fr-FR" sz="800" kern="1200" dirty="0"/>
            <a:t> to </a:t>
          </a:r>
          <a:r>
            <a:rPr lang="fr-FR" sz="800" kern="1200" dirty="0" err="1"/>
            <a:t>recongnition</a:t>
          </a:r>
          <a:r>
            <a:rPr lang="fr-FR" sz="800" kern="1200" dirty="0"/>
            <a:t> of few </a:t>
          </a:r>
          <a:r>
            <a:rPr lang="fr-FR" sz="800" kern="1200" dirty="0" err="1"/>
            <a:t>familiar</a:t>
          </a:r>
          <a:r>
            <a:rPr lang="fr-FR" sz="800" kern="1200" dirty="0"/>
            <a:t> </a:t>
          </a:r>
          <a:r>
            <a:rPr lang="fr-FR" sz="800" kern="1200" dirty="0" err="1"/>
            <a:t>words</a:t>
          </a:r>
          <a:endParaRPr lang="fr-FR" sz="800" kern="1200" dirty="0"/>
        </a:p>
      </dsp:txBody>
      <dsp:txXfrm>
        <a:off x="2207842" y="714001"/>
        <a:ext cx="1099125" cy="697023"/>
      </dsp:txXfrm>
    </dsp:sp>
    <dsp:sp modelId="{4E8A6F25-9198-014C-AF4B-95F2FF7A2599}">
      <dsp:nvSpPr>
        <dsp:cNvPr id="0" name=""/>
        <dsp:cNvSpPr/>
      </dsp:nvSpPr>
      <dsp:spPr>
        <a:xfrm>
          <a:off x="2790606" y="-136767"/>
          <a:ext cx="1554941" cy="1554941"/>
        </a:xfrm>
        <a:prstGeom prst="circularArrow">
          <a:avLst>
            <a:gd name="adj1" fmla="val 3810"/>
            <a:gd name="adj2" fmla="val 476216"/>
            <a:gd name="adj3" fmla="val 19348273"/>
            <a:gd name="adj4" fmla="val 12575511"/>
            <a:gd name="adj5" fmla="val 444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D8D7F5-FF38-0B40-9687-82C1593C4E4B}">
      <dsp:nvSpPr>
        <dsp:cNvPr id="0" name=""/>
        <dsp:cNvSpPr/>
      </dsp:nvSpPr>
      <dsp:spPr>
        <a:xfrm>
          <a:off x="2440044" y="288465"/>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i="1" kern="1200" dirty="0"/>
            <a:t>a priori </a:t>
          </a:r>
          <a:r>
            <a:rPr lang="fr-FR" sz="1000" kern="1200" dirty="0" err="1"/>
            <a:t>ideas</a:t>
          </a:r>
          <a:r>
            <a:rPr lang="fr-FR" sz="1000" kern="1200" dirty="0"/>
            <a:t> and conclusions</a:t>
          </a:r>
        </a:p>
      </dsp:txBody>
      <dsp:txXfrm>
        <a:off x="2451872" y="300293"/>
        <a:ext cx="991895" cy="380195"/>
      </dsp:txXfrm>
    </dsp:sp>
    <dsp:sp modelId="{13F204F4-A140-474D-A57E-80ABCFFB19B7}">
      <dsp:nvSpPr>
        <dsp:cNvPr id="0" name=""/>
        <dsp:cNvSpPr/>
      </dsp:nvSpPr>
      <dsp:spPr>
        <a:xfrm>
          <a:off x="3737683" y="490390"/>
          <a:ext cx="1142495" cy="94231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57150" lvl="1" indent="-57150" algn="l" defTabSz="355600">
            <a:lnSpc>
              <a:spcPct val="90000"/>
            </a:lnSpc>
            <a:spcBef>
              <a:spcPct val="0"/>
            </a:spcBef>
            <a:spcAft>
              <a:spcPct val="15000"/>
            </a:spcAft>
            <a:buChar char="•"/>
          </a:pPr>
          <a:r>
            <a:rPr lang="fr-FR" sz="800" kern="1200" dirty="0"/>
            <a:t>Little encouragement to </a:t>
          </a:r>
          <a:r>
            <a:rPr lang="fr-FR" sz="800" kern="1200" dirty="0" err="1"/>
            <a:t>read</a:t>
          </a:r>
          <a:r>
            <a:rPr lang="fr-FR" sz="800" kern="1200" dirty="0"/>
            <a:t> at </a:t>
          </a:r>
          <a:r>
            <a:rPr lang="fr-FR" sz="800" kern="1200" dirty="0" err="1"/>
            <a:t>school</a:t>
          </a:r>
          <a:endParaRPr lang="fr-FR" sz="800" kern="1200" dirty="0"/>
        </a:p>
        <a:p>
          <a:pPr marL="57150" lvl="1" indent="-57150" algn="l" defTabSz="355600">
            <a:lnSpc>
              <a:spcPct val="90000"/>
            </a:lnSpc>
            <a:spcBef>
              <a:spcPct val="0"/>
            </a:spcBef>
            <a:spcAft>
              <a:spcPct val="15000"/>
            </a:spcAft>
            <a:buChar char="•"/>
          </a:pPr>
          <a:r>
            <a:rPr lang="fr-FR" sz="800" kern="1200" dirty="0"/>
            <a:t>Little stimulation of </a:t>
          </a:r>
          <a:r>
            <a:rPr lang="fr-FR" sz="800" kern="1200" dirty="0" err="1"/>
            <a:t>reading</a:t>
          </a:r>
          <a:r>
            <a:rPr lang="fr-FR" sz="800" kern="1200" dirty="0"/>
            <a:t> in </a:t>
          </a:r>
          <a:r>
            <a:rPr lang="fr-FR" sz="800" kern="1200" dirty="0" err="1"/>
            <a:t>adulthood</a:t>
          </a:r>
          <a:endParaRPr lang="fr-FR" sz="800" kern="1200" dirty="0"/>
        </a:p>
      </dsp:txBody>
      <dsp:txXfrm>
        <a:off x="3759368" y="512075"/>
        <a:ext cx="1099125" cy="697023"/>
      </dsp:txXfrm>
    </dsp:sp>
    <dsp:sp modelId="{21B3688A-A1BC-0140-A3E4-EDDC3C37E307}">
      <dsp:nvSpPr>
        <dsp:cNvPr id="0" name=""/>
        <dsp:cNvSpPr/>
      </dsp:nvSpPr>
      <dsp:spPr>
        <a:xfrm>
          <a:off x="3991571" y="1230784"/>
          <a:ext cx="1015551" cy="40385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fr-FR" sz="1000" kern="1200" dirty="0" err="1"/>
            <a:t>Consequences</a:t>
          </a:r>
          <a:endParaRPr lang="fr-FR" sz="1000" kern="1200" dirty="0"/>
        </a:p>
      </dsp:txBody>
      <dsp:txXfrm>
        <a:off x="4003399" y="1242612"/>
        <a:ext cx="991895" cy="38019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spcAft>
                <a:spcPts val="800"/>
              </a:spcAft>
              <a:buFontTx/>
              <a:buNone/>
            </a:pP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 the diagram above, several factors influencing the general reading process in neuro-typical children are represented. </a:t>
            </a:r>
          </a:p>
          <a:p>
            <a:pPr marL="158750" indent="0" algn="just">
              <a:lnSpc>
                <a:spcPct val="150000"/>
              </a:lnSpc>
              <a:spcBef>
                <a:spcPts val="600"/>
              </a:spcBef>
              <a:spcAft>
                <a:spcPts val="800"/>
              </a:spcAft>
              <a:buFontTx/>
              <a:buNone/>
            </a:pP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They are of different kind:</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50000"/>
              </a:lnSpc>
              <a:spcBef>
                <a:spcPts val="600"/>
              </a:spcBef>
              <a:buFont typeface="+mj-lt"/>
              <a:buAutoNum type="arabicPeriod"/>
            </a:pPr>
            <a:r>
              <a:rPr lang="en-GB" sz="1800" dirty="0">
                <a:solidFill>
                  <a:srgbClr val="70AD47"/>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Factors specific to the person themselves</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level of functioning and information processing (e.g. phonological awareness, phonetic discrimination, vocabulary, visuo-attentional abilities, etc.).</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50000"/>
              </a:lnSpc>
              <a:spcBef>
                <a:spcPts val="600"/>
              </a:spcBef>
              <a:buFont typeface="+mj-lt"/>
              <a:buAutoNum type="arabicPeriod"/>
            </a:pPr>
            <a:r>
              <a:rPr lang="en-GB" sz="1800" dirty="0">
                <a:solidFill>
                  <a:srgbClr val="70AD47"/>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Factors relating to the language itself</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more particularly to the level of transparency/opacity of its spelling. In other words, do we observe a perfect letter-sound correspondence or are there irregularities? (e.g. in French the sound /o/ can be written -eau like in '</a:t>
            </a:r>
            <a:r>
              <a:rPr lang="en-GB"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oiseau</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-bird-, -</a:t>
            </a:r>
            <a:r>
              <a:rPr lang="en-GB"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oo</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like in 'zoo', -aux like in '</a:t>
            </a:r>
            <a:r>
              <a:rPr lang="en-GB"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chevaux</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-horses-, -o like in 'rose').</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50000"/>
              </a:lnSpc>
              <a:spcAft>
                <a:spcPts val="800"/>
              </a:spcAft>
              <a:buFont typeface="+mj-lt"/>
              <a:buAutoNum type="arabicPeriod"/>
            </a:pPr>
            <a:r>
              <a:rPr lang="en-GB" sz="1800" dirty="0">
                <a:solidFill>
                  <a:srgbClr val="70AD47"/>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Factors relating more specifically to reading teaching methodology</a:t>
            </a: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teaching methods are mainly of two types: (1) the global method focused on the learning of the global word form which is gradually decomposed into letter-sound correspondence and (2) the synthetic method focused on the letter-sound correspondence which are gradually assembled to arrive to the word. It happens that in this second type of method, gestures are associated with the sounds of the letters to facilitate memorization.</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0502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lgn="just">
              <a:lnSpc>
                <a:spcPct val="150000"/>
              </a:lnSpc>
              <a:spcAft>
                <a:spcPts val="800"/>
              </a:spcAft>
              <a:buFontTx/>
              <a:buNone/>
            </a:pPr>
            <a:r>
              <a:rPr lang="en-GB"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 addition, the general characteristics of the intellectual disability itself have a negative influence on the learning process. These include:</a:t>
            </a:r>
          </a:p>
          <a:p>
            <a:pPr marL="0" indent="0" algn="just">
              <a:lnSpc>
                <a:spcPct val="150000"/>
              </a:lnSpc>
              <a:spcAft>
                <a:spcPts val="800"/>
              </a:spcAft>
              <a:buFontTx/>
              <a:buNone/>
            </a:pP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285750" lvl="0" indent="-285750" algn="just">
              <a:lnSpc>
                <a:spcPct val="150000"/>
              </a:lnSpc>
              <a:spcBef>
                <a:spcPts val="600"/>
              </a:spcBef>
              <a:spcAft>
                <a:spcPts val="800"/>
              </a:spcAft>
              <a:buFont typeface="Arial" panose="020B0604020202020204" pitchFamily="34" charset="0"/>
              <a:buChar char="•"/>
            </a:pPr>
            <a:r>
              <a:rPr lang="fr-BE" sz="1800" dirty="0">
                <a:solidFill>
                  <a:srgbClr val="70AD47"/>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General cognitive </a:t>
            </a:r>
            <a:r>
              <a:rPr lang="fr-BE" sz="1800" dirty="0" err="1">
                <a:solidFill>
                  <a:srgbClr val="70AD47"/>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abilities</a:t>
            </a:r>
            <a:r>
              <a:rPr lang="fr-BE" sz="1800" dirty="0">
                <a:solidFill>
                  <a:srgbClr val="70AD47"/>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BE"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executive</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functions</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such</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as attention, inhibition and planification </a:t>
            </a:r>
            <a:r>
              <a:rPr lang="fr-BE"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skills</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level</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of abstraction, etc.) </a:t>
            </a:r>
            <a:r>
              <a:rPr lang="fr-BE"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which</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can </a:t>
            </a:r>
            <a:r>
              <a:rPr lang="fr-BE"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be</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considered</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as a </a:t>
            </a:r>
            <a:r>
              <a:rPr lang="fr-BE"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determinant</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of </a:t>
            </a:r>
            <a:r>
              <a:rPr lang="fr-BE"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learning</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effectiveness</a:t>
            </a:r>
            <a:r>
              <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p>
          <a:p>
            <a:pPr marL="285750" lvl="0" indent="-285750" algn="just">
              <a:lnSpc>
                <a:spcPct val="150000"/>
              </a:lnSpc>
              <a:spcBef>
                <a:spcPts val="600"/>
              </a:spcBef>
              <a:spcAft>
                <a:spcPts val="800"/>
              </a:spcAft>
              <a:buFont typeface="Arial" panose="020B0604020202020204" pitchFamily="34" charset="0"/>
              <a:buChar char="•"/>
            </a:pPr>
            <a:r>
              <a:rPr lang="en-US" sz="1800" dirty="0">
                <a:solidFill>
                  <a:srgbClr val="70AD47"/>
                </a:solidFill>
                <a:effectLst/>
                <a:latin typeface="Calibri" panose="020F0502020204030204" pitchFamily="34" charset="0"/>
                <a:ea typeface="Times New Roman" panose="02020603050405020304" pitchFamily="18" charset="0"/>
                <a:cs typeface="Times New Roman" panose="02020603050405020304" pitchFamily="18" charset="0"/>
              </a:rPr>
              <a:t>The level of hearing loss:</a:t>
            </a:r>
            <a:r>
              <a:rPr lang="en-US" sz="18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having no (or a minimal) hearing loss is important to ensure good discrimination of sounds which is essential for reading (as written language represents the transcription of an oral production into written one).</a:t>
            </a:r>
          </a:p>
          <a:p>
            <a:pPr marL="285750" lvl="0" indent="-285750" algn="just">
              <a:lnSpc>
                <a:spcPct val="150000"/>
              </a:lnSpc>
              <a:spcBef>
                <a:spcPts val="600"/>
              </a:spcBef>
              <a:spcAft>
                <a:spcPts val="800"/>
              </a:spcAft>
              <a:buFont typeface="Arial" panose="020B0604020202020204" pitchFamily="34" charset="0"/>
              <a:buChar char="•"/>
            </a:pPr>
            <a:r>
              <a:rPr lang="en-US" sz="1800" dirty="0">
                <a:solidFill>
                  <a:srgbClr val="70AD47"/>
                </a:solidFill>
                <a:effectLst/>
                <a:latin typeface="Calibri" panose="020F0502020204030204" pitchFamily="34" charset="0"/>
                <a:ea typeface="Times New Roman" panose="02020603050405020304" pitchFamily="18" charset="0"/>
                <a:cs typeface="Times New Roman" panose="02020603050405020304" pitchFamily="18" charset="0"/>
              </a:rPr>
              <a:t>Expressive and receptive language abilities:</a:t>
            </a:r>
            <a:r>
              <a:rPr lang="en-US" sz="1800" dirty="0">
                <a:solidFill>
                  <a:srgbClr val="202124"/>
                </a:solidFill>
                <a:effectLst/>
                <a:latin typeface="Calibri" panose="020F0502020204030204" pitchFamily="34" charset="0"/>
                <a:ea typeface="Times New Roman" panose="02020603050405020304" pitchFamily="18" charset="0"/>
                <a:cs typeface="Times New Roman" panose="02020603050405020304" pitchFamily="18" charset="0"/>
              </a:rPr>
              <a:t> a clear correlation exist between oral language competencies and reading/writing. In IDD persons, language skills (particularly vocabulary and grammar) are much less developed than in typical child.</a:t>
            </a:r>
            <a:r>
              <a:rPr lang="fr-BE"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2690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202124"/>
                </a:solidFill>
                <a:effectLst/>
                <a:latin typeface="Calibri" panose="020F0502020204030204" pitchFamily="34" charset="0"/>
                <a:ea typeface="Times New Roman" panose="02020603050405020304" pitchFamily="18" charset="0"/>
              </a:rPr>
              <a:t>In a </a:t>
            </a:r>
            <a:r>
              <a:rPr lang="fr-BE" sz="1800" dirty="0" err="1">
                <a:solidFill>
                  <a:srgbClr val="202124"/>
                </a:solidFill>
                <a:effectLst/>
                <a:latin typeface="Calibri" panose="020F0502020204030204" pitchFamily="34" charset="0"/>
                <a:ea typeface="Times New Roman" panose="02020603050405020304" pitchFamily="18" charset="0"/>
              </a:rPr>
              <a:t>survey</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carried</a:t>
            </a:r>
            <a:r>
              <a:rPr lang="fr-BE" sz="1800" dirty="0">
                <a:solidFill>
                  <a:srgbClr val="202124"/>
                </a:solidFill>
                <a:effectLst/>
                <a:latin typeface="Calibri" panose="020F0502020204030204" pitchFamily="34" charset="0"/>
                <a:ea typeface="Times New Roman" panose="02020603050405020304" pitchFamily="18" charset="0"/>
              </a:rPr>
              <a:t> in 2009, Al </a:t>
            </a:r>
            <a:r>
              <a:rPr lang="fr-BE" sz="1800" dirty="0" err="1">
                <a:solidFill>
                  <a:srgbClr val="202124"/>
                </a:solidFill>
                <a:effectLst/>
                <a:latin typeface="Calibri" panose="020F0502020204030204" pitchFamily="34" charset="0"/>
                <a:ea typeface="Times New Roman" panose="02020603050405020304" pitchFamily="18" charset="0"/>
              </a:rPr>
              <a:t>Otaiba</a:t>
            </a:r>
            <a:r>
              <a:rPr lang="fr-BE" sz="1800" dirty="0">
                <a:solidFill>
                  <a:srgbClr val="202124"/>
                </a:solidFill>
                <a:effectLst/>
                <a:latin typeface="Calibri" panose="020F0502020204030204" pitchFamily="34" charset="0"/>
                <a:ea typeface="Times New Roman" panose="02020603050405020304" pitchFamily="18" charset="0"/>
              </a:rPr>
              <a:t> et al.  </a:t>
            </a:r>
            <a:r>
              <a:rPr lang="fr-BE" sz="1800" dirty="0" err="1">
                <a:solidFill>
                  <a:srgbClr val="202124"/>
                </a:solidFill>
                <a:effectLst/>
                <a:latin typeface="Calibri" panose="020F0502020204030204" pitchFamily="34" charset="0"/>
                <a:ea typeface="Times New Roman" panose="02020603050405020304" pitchFamily="18" charset="0"/>
              </a:rPr>
              <a:t>reported</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that</a:t>
            </a:r>
            <a:r>
              <a:rPr lang="fr-BE" sz="1800" dirty="0">
                <a:solidFill>
                  <a:srgbClr val="202124"/>
                </a:solidFill>
                <a:effectLst/>
                <a:latin typeface="Calibri" panose="020F0502020204030204" pitchFamily="34" charset="0"/>
                <a:ea typeface="Times New Roman" panose="02020603050405020304" pitchFamily="18" charset="0"/>
              </a:rPr>
              <a:t> parents of </a:t>
            </a:r>
            <a:r>
              <a:rPr lang="fr-BE" sz="1800" dirty="0" err="1">
                <a:solidFill>
                  <a:srgbClr val="202124"/>
                </a:solidFill>
                <a:effectLst/>
                <a:latin typeface="Calibri" panose="020F0502020204030204" pitchFamily="34" charset="0"/>
                <a:ea typeface="Times New Roman" panose="02020603050405020304" pitchFamily="18" charset="0"/>
              </a:rPr>
              <a:t>Down's</a:t>
            </a:r>
            <a:r>
              <a:rPr lang="fr-BE" sz="1800" dirty="0">
                <a:solidFill>
                  <a:srgbClr val="202124"/>
                </a:solidFill>
                <a:effectLst/>
                <a:latin typeface="Calibri" panose="020F0502020204030204" pitchFamily="34" charset="0"/>
                <a:ea typeface="Times New Roman" panose="02020603050405020304" pitchFamily="18" charset="0"/>
              </a:rPr>
              <a:t> syndrome </a:t>
            </a:r>
            <a:r>
              <a:rPr lang="fr-BE" sz="1800" dirty="0" err="1">
                <a:solidFill>
                  <a:srgbClr val="202124"/>
                </a:solidFill>
                <a:effectLst/>
                <a:latin typeface="Calibri" panose="020F0502020204030204" pitchFamily="34" charset="0"/>
                <a:ea typeface="Times New Roman" panose="02020603050405020304" pitchFamily="18" charset="0"/>
              </a:rPr>
              <a:t>children</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consider</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learning</a:t>
            </a:r>
            <a:r>
              <a:rPr lang="fr-BE" sz="1800" dirty="0">
                <a:solidFill>
                  <a:srgbClr val="202124"/>
                </a:solidFill>
                <a:effectLst/>
                <a:latin typeface="Calibri" panose="020F0502020204030204" pitchFamily="34" charset="0"/>
                <a:ea typeface="Times New Roman" panose="02020603050405020304" pitchFamily="18" charset="0"/>
              </a:rPr>
              <a:t> to </a:t>
            </a:r>
            <a:r>
              <a:rPr lang="fr-BE" sz="1800" dirty="0" err="1">
                <a:solidFill>
                  <a:srgbClr val="202124"/>
                </a:solidFill>
                <a:effectLst/>
                <a:latin typeface="Calibri" panose="020F0502020204030204" pitchFamily="34" charset="0"/>
                <a:ea typeface="Times New Roman" panose="02020603050405020304" pitchFamily="18" charset="0"/>
              </a:rPr>
              <a:t>read</a:t>
            </a:r>
            <a:r>
              <a:rPr lang="fr-BE" sz="1800" dirty="0">
                <a:solidFill>
                  <a:srgbClr val="202124"/>
                </a:solidFill>
                <a:effectLst/>
                <a:latin typeface="Calibri" panose="020F0502020204030204" pitchFamily="34" charset="0"/>
                <a:ea typeface="Times New Roman" panose="02020603050405020304" pitchFamily="18" charset="0"/>
              </a:rPr>
              <a:t> to </a:t>
            </a:r>
            <a:r>
              <a:rPr lang="fr-BE" sz="1800" dirty="0" err="1">
                <a:solidFill>
                  <a:srgbClr val="202124"/>
                </a:solidFill>
                <a:effectLst/>
                <a:latin typeface="Calibri" panose="020F0502020204030204" pitchFamily="34" charset="0"/>
                <a:ea typeface="Times New Roman" panose="02020603050405020304" pitchFamily="18" charset="0"/>
              </a:rPr>
              <a:t>be</a:t>
            </a:r>
            <a:r>
              <a:rPr lang="fr-BE" sz="1800" dirty="0">
                <a:solidFill>
                  <a:srgbClr val="202124"/>
                </a:solidFill>
                <a:effectLst/>
                <a:latin typeface="Calibri" panose="020F0502020204030204" pitchFamily="34" charset="0"/>
                <a:ea typeface="Times New Roman" panose="02020603050405020304" pitchFamily="18" charset="0"/>
              </a:rPr>
              <a:t> a </a:t>
            </a:r>
            <a:r>
              <a:rPr lang="fr-BE" sz="1800" dirty="0" err="1">
                <a:solidFill>
                  <a:srgbClr val="202124"/>
                </a:solidFill>
                <a:effectLst/>
                <a:latin typeface="Calibri" panose="020F0502020204030204" pitchFamily="34" charset="0"/>
                <a:ea typeface="Times New Roman" panose="02020603050405020304" pitchFamily="18" charset="0"/>
              </a:rPr>
              <a:t>priority</a:t>
            </a:r>
            <a:r>
              <a:rPr lang="fr-BE" sz="1800" dirty="0">
                <a:solidFill>
                  <a:srgbClr val="202124"/>
                </a:solidFill>
                <a:effectLst/>
                <a:latin typeface="Calibri" panose="020F0502020204030204" pitchFamily="34" charset="0"/>
                <a:ea typeface="Times New Roman" panose="02020603050405020304" pitchFamily="18" charset="0"/>
              </a:rPr>
              <a:t> for </a:t>
            </a:r>
            <a:r>
              <a:rPr lang="fr-BE" sz="1800" dirty="0" err="1">
                <a:solidFill>
                  <a:srgbClr val="202124"/>
                </a:solidFill>
                <a:effectLst/>
                <a:latin typeface="Calibri" panose="020F0502020204030204" pitchFamily="34" charset="0"/>
                <a:ea typeface="Times New Roman" panose="02020603050405020304" pitchFamily="18" charset="0"/>
              </a:rPr>
              <a:t>their</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child</a:t>
            </a:r>
            <a:r>
              <a:rPr lang="fr-BE" sz="1800" dirty="0">
                <a:solidFill>
                  <a:srgbClr val="202124"/>
                </a:solidFill>
                <a:effectLs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endParaRPr lang="fr-BE" sz="1800" dirty="0">
              <a:solidFill>
                <a:srgbClr val="202124"/>
              </a:solidFill>
              <a:effectLs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err="1">
                <a:solidFill>
                  <a:srgbClr val="202124"/>
                </a:solidFill>
                <a:effectLst/>
                <a:latin typeface="Calibri" panose="020F0502020204030204" pitchFamily="34" charset="0"/>
                <a:ea typeface="Times New Roman" panose="02020603050405020304" pitchFamily="18" charset="0"/>
              </a:rPr>
              <a:t>Furthermore</a:t>
            </a:r>
            <a:r>
              <a:rPr lang="fr-BE" sz="1800" dirty="0">
                <a:solidFill>
                  <a:srgbClr val="202124"/>
                </a:solidFill>
                <a:effectLst/>
                <a:latin typeface="Calibri" panose="020F0502020204030204" pitchFamily="34" charset="0"/>
                <a:ea typeface="Times New Roman" panose="02020603050405020304" pitchFamily="18" charset="0"/>
              </a:rPr>
              <a:t>, in 2011, Hartley et </a:t>
            </a:r>
            <a:r>
              <a:rPr lang="fr-BE" sz="1800" dirty="0" err="1">
                <a:solidFill>
                  <a:srgbClr val="202124"/>
                </a:solidFill>
                <a:effectLst/>
                <a:latin typeface="Calibri" panose="020F0502020204030204" pitchFamily="34" charset="0"/>
                <a:ea typeface="Times New Roman" panose="02020603050405020304" pitchFamily="18" charset="0"/>
              </a:rPr>
              <a:t>al.'s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survey</a:t>
            </a:r>
            <a:r>
              <a:rPr lang="fr-BE" sz="1800" dirty="0">
                <a:solidFill>
                  <a:srgbClr val="202124"/>
                </a:solidFill>
                <a:effectLst/>
                <a:latin typeface="Calibri" panose="020F0502020204030204" pitchFamily="34" charset="0"/>
                <a:ea typeface="Times New Roman" panose="02020603050405020304" pitchFamily="18" charset="0"/>
              </a:rPr>
              <a:t> shows </a:t>
            </a:r>
            <a:r>
              <a:rPr lang="fr-BE" sz="1800" dirty="0" err="1">
                <a:solidFill>
                  <a:srgbClr val="202124"/>
                </a:solidFill>
                <a:effectLst/>
                <a:latin typeface="Calibri" panose="020F0502020204030204" pitchFamily="34" charset="0"/>
                <a:ea typeface="Times New Roman" panose="02020603050405020304" pitchFamily="18" charset="0"/>
              </a:rPr>
              <a:t>that</a:t>
            </a:r>
            <a:r>
              <a:rPr lang="fr-BE" sz="1800" dirty="0">
                <a:solidFill>
                  <a:srgbClr val="202124"/>
                </a:solidFill>
                <a:effectLst/>
                <a:latin typeface="Calibri" panose="020F0502020204030204" pitchFamily="34" charset="0"/>
                <a:ea typeface="Times New Roman" panose="02020603050405020304" pitchFamily="18" charset="0"/>
              </a:rPr>
              <a:t> 95% of </a:t>
            </a:r>
            <a:r>
              <a:rPr lang="fr-BE" sz="1800" dirty="0" err="1">
                <a:solidFill>
                  <a:srgbClr val="202124"/>
                </a:solidFill>
                <a:effectLst/>
                <a:latin typeface="Calibri" panose="020F0502020204030204" pitchFamily="34" charset="0"/>
                <a:ea typeface="Times New Roman" panose="02020603050405020304" pitchFamily="18" charset="0"/>
              </a:rPr>
              <a:t>adult</a:t>
            </a:r>
            <a:r>
              <a:rPr lang="fr-BE" sz="1800" dirty="0">
                <a:solidFill>
                  <a:srgbClr val="202124"/>
                </a:solidFill>
                <a:effectLst/>
                <a:latin typeface="Calibri" panose="020F0502020204030204" pitchFamily="34" charset="0"/>
                <a:ea typeface="Times New Roman" panose="02020603050405020304" pitchFamily="18" charset="0"/>
              </a:rPr>
              <a:t> males </a:t>
            </a:r>
            <a:r>
              <a:rPr lang="fr-BE" sz="1800" dirty="0" err="1">
                <a:solidFill>
                  <a:srgbClr val="202124"/>
                </a:solidFill>
                <a:effectLst/>
                <a:latin typeface="Calibri" panose="020F0502020204030204" pitchFamily="34" charset="0"/>
                <a:ea typeface="Times New Roman" panose="02020603050405020304" pitchFamily="18" charset="0"/>
              </a:rPr>
              <a:t>with</a:t>
            </a:r>
            <a:r>
              <a:rPr lang="fr-BE" sz="1800" dirty="0">
                <a:solidFill>
                  <a:srgbClr val="202124"/>
                </a:solidFill>
                <a:effectLst/>
                <a:latin typeface="Calibri" panose="020F0502020204030204" pitchFamily="34" charset="0"/>
                <a:ea typeface="Times New Roman" panose="02020603050405020304" pitchFamily="18" charset="0"/>
              </a:rPr>
              <a:t> FXS and </a:t>
            </a:r>
            <a:r>
              <a:rPr lang="fr-BE" sz="1800" dirty="0" err="1">
                <a:solidFill>
                  <a:srgbClr val="202124"/>
                </a:solidFill>
                <a:effectLst/>
                <a:latin typeface="Calibri" panose="020F0502020204030204" pitchFamily="34" charset="0"/>
                <a:ea typeface="Times New Roman" panose="02020603050405020304" pitchFamily="18" charset="0"/>
              </a:rPr>
              <a:t>poor</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reading</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skills</a:t>
            </a:r>
            <a:r>
              <a:rPr lang="fr-BE" sz="1800" dirty="0">
                <a:solidFill>
                  <a:srgbClr val="202124"/>
                </a:solidFill>
                <a:effectLst/>
                <a:latin typeface="Calibri" panose="020F0502020204030204" pitchFamily="34" charset="0"/>
                <a:ea typeface="Times New Roman" panose="02020603050405020304" pitchFamily="18" charset="0"/>
              </a:rPr>
              <a:t> do not live </a:t>
            </a:r>
            <a:r>
              <a:rPr lang="fr-BE" sz="1800" dirty="0" err="1">
                <a:solidFill>
                  <a:srgbClr val="202124"/>
                </a:solidFill>
                <a:effectLst/>
                <a:latin typeface="Calibri" panose="020F0502020204030204" pitchFamily="34" charset="0"/>
                <a:ea typeface="Times New Roman" panose="02020603050405020304" pitchFamily="18" charset="0"/>
              </a:rPr>
              <a:t>independently</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whereas</a:t>
            </a:r>
            <a:r>
              <a:rPr lang="fr-BE" sz="1800" dirty="0">
                <a:solidFill>
                  <a:srgbClr val="202124"/>
                </a:solidFill>
                <a:effectLst/>
                <a:latin typeface="Calibri" panose="020F0502020204030204" pitchFamily="34" charset="0"/>
                <a:ea typeface="Times New Roman" panose="02020603050405020304" pitchFamily="18" charset="0"/>
              </a:rPr>
              <a:t> 90% of </a:t>
            </a:r>
            <a:r>
              <a:rPr lang="fr-BE" sz="1800" dirty="0" err="1">
                <a:solidFill>
                  <a:srgbClr val="202124"/>
                </a:solidFill>
                <a:effectLst/>
                <a:latin typeface="Calibri" panose="020F0502020204030204" pitchFamily="34" charset="0"/>
                <a:ea typeface="Times New Roman" panose="02020603050405020304" pitchFamily="18" charset="0"/>
              </a:rPr>
              <a:t>those</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who</a:t>
            </a:r>
            <a:r>
              <a:rPr lang="fr-BE" sz="1800" dirty="0">
                <a:solidFill>
                  <a:srgbClr val="202124"/>
                </a:solidFill>
                <a:effectLst/>
                <a:latin typeface="Calibri" panose="020F0502020204030204" pitchFamily="34" charset="0"/>
                <a:ea typeface="Times New Roman" panose="02020603050405020304" pitchFamily="18" charset="0"/>
              </a:rPr>
              <a:t> have </a:t>
            </a:r>
            <a:r>
              <a:rPr lang="fr-BE" sz="1800" dirty="0" err="1">
                <a:solidFill>
                  <a:srgbClr val="202124"/>
                </a:solidFill>
                <a:effectLst/>
                <a:latin typeface="Calibri" panose="020F0502020204030204" pitchFamily="34" charset="0"/>
                <a:ea typeface="Times New Roman" panose="02020603050405020304" pitchFamily="18" charset="0"/>
              </a:rPr>
              <a:t>developed</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reading</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skills</a:t>
            </a:r>
            <a:r>
              <a:rPr lang="fr-BE" sz="1800" dirty="0">
                <a:solidFill>
                  <a:srgbClr val="202124"/>
                </a:solidFill>
                <a:effectLst/>
                <a:latin typeface="Calibri" panose="020F0502020204030204" pitchFamily="34" charset="0"/>
                <a:ea typeface="Times New Roman" panose="02020603050405020304" pitchFamily="18" charset="0"/>
              </a:rPr>
              <a:t> can live </a:t>
            </a:r>
            <a:r>
              <a:rPr lang="fr-BE" sz="1800" dirty="0" err="1">
                <a:solidFill>
                  <a:srgbClr val="202124"/>
                </a:solidFill>
                <a:effectLst/>
                <a:latin typeface="Calibri" panose="020F0502020204030204" pitchFamily="34" charset="0"/>
                <a:ea typeface="Times New Roman" panose="02020603050405020304" pitchFamily="18" charset="0"/>
              </a:rPr>
              <a:t>independently</a:t>
            </a:r>
            <a:r>
              <a:rPr lang="fr-BE" sz="1800" dirty="0">
                <a:solidFill>
                  <a:srgbClr val="202124"/>
                </a:solidFill>
                <a:effectLst/>
                <a:latin typeface="Calibri" panose="020F0502020204030204" pitchFamily="34" charset="0"/>
                <a:ea typeface="Times New Roman" panose="02020603050405020304" pitchFamily="18" charset="0"/>
              </a:rPr>
              <a:t> and </a:t>
            </a:r>
            <a:r>
              <a:rPr lang="fr-BE" sz="1800" dirty="0" err="1">
                <a:solidFill>
                  <a:srgbClr val="202124"/>
                </a:solidFill>
                <a:effectLst/>
                <a:latin typeface="Calibri" panose="020F0502020204030204" pitchFamily="34" charset="0"/>
                <a:ea typeface="Times New Roman" panose="02020603050405020304" pitchFamily="18" charset="0"/>
              </a:rPr>
              <a:t>autonomously</a:t>
            </a:r>
            <a:r>
              <a:rPr lang="fr-BE" sz="1800" dirty="0">
                <a:solidFill>
                  <a:srgbClr val="202124"/>
                </a:solidFill>
                <a:effectLst/>
                <a:latin typeface="Calibri" panose="020F0502020204030204" pitchFamily="34" charset="0"/>
                <a:ea typeface="Times New Roman" panose="02020603050405020304" pitchFamily="18" charset="0"/>
              </a:rPr>
              <a:t> in </a:t>
            </a:r>
            <a:r>
              <a:rPr lang="fr-BE" sz="1800" dirty="0" err="1">
                <a:solidFill>
                  <a:srgbClr val="202124"/>
                </a:solidFill>
                <a:effectLst/>
                <a:latin typeface="Calibri" panose="020F0502020204030204" pitchFamily="34" charset="0"/>
                <a:ea typeface="Times New Roman" panose="02020603050405020304" pitchFamily="18" charset="0"/>
              </a:rPr>
              <a:t>daily</a:t>
            </a:r>
            <a:r>
              <a:rPr lang="fr-BE" sz="1800" dirty="0">
                <a:solidFill>
                  <a:srgbClr val="202124"/>
                </a:solidFill>
                <a:effectLst/>
                <a:latin typeface="Calibri" panose="020F0502020204030204" pitchFamily="34" charset="0"/>
                <a:ea typeface="Times New Roman" panose="02020603050405020304" pitchFamily="18" charset="0"/>
              </a:rPr>
              <a:t> life.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4146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Reading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skills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therefore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influence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people's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quality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life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their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social participation,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which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why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essential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Unfortunately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usual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assume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moderate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cannot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their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skills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remain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limited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recognizing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 few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familiar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2939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As a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result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preconceived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idea</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research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area in IDD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remains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rather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minimal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compared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devoted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language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communication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to social,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emotional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sensory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motor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Nevertheless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inter-individual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variability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significant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certainly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cannot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i="1" dirty="0">
                <a:solidFill>
                  <a:srgbClr val="202124"/>
                </a:solidFill>
                <a:effectLst/>
                <a:highlight>
                  <a:srgbClr val="FFFFFF"/>
                </a:highlight>
                <a:latin typeface="Calibri" panose="020F0502020204030204" pitchFamily="34" charset="0"/>
                <a:ea typeface="Times New Roman" panose="02020603050405020304" pitchFamily="18" charset="0"/>
              </a:rPr>
              <a:t>a priori</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certify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predict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person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will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will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not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able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independent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level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because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his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a:t>
            </a:r>
            <a:r>
              <a:rPr lang="fr-BE" sz="1800"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6816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The first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studies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carried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out 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disabled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individuals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focused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more on training global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recognition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based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visual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representation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rather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training.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Unfortunately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by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visual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recognition of single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limits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logographic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recognition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written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other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global identification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familiar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by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visual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memorization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This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method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considerably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reduces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number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recognizable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does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not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allow</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expanded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mental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lexicon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the acquisition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alphabetic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orthographic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principles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ndParaRP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It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does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not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therefore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appear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most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effective long-</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term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treatment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especially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consider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memory limitations of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Recent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clinical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applied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research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increasingly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recommending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use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for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emphasis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multisensory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addition,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linking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intensive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vocabulary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stimulation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also</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seems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successful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strategy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a:t>
            </a:r>
            <a:r>
              <a:rPr lang="fr-BE"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0176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Thus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recent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research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shows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appropriate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support,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possible in a certain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number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people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Today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evidence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can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skills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despite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their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difficulties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Indeed,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individuals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moderate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severe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can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essential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prerequisites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for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phonological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awareness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grapheme-phoneme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correspondences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However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acquisition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takes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place more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slowly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than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the neuro-</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typical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child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requires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more effective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strategies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adapted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their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cognitive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difficulties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well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explicit, intensive, and long-</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term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training.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Indeed,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targeted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teaching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required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period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can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vary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from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six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months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three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years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for 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individual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moderate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severe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to enable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decode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simple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utterances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Thus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effective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methods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teach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typical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children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those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specific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difficulties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dyslexia</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are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also</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relevant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helping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those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mild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severe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Despite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adapted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teaching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learners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generally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do not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same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level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skills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typical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children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already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mentioned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delay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can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explained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by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their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specific</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cognitive. </a:t>
            </a:r>
          </a:p>
          <a:p>
            <a:pPr marL="158750" indent="0" algn="just">
              <a:lnSpc>
                <a:spcPct val="150000"/>
              </a:lnSpc>
              <a:spcBef>
                <a:spcPts val="600"/>
              </a:spcBef>
              <a:buFontTx/>
              <a:buNone/>
            </a:pPr>
            <a:endParaRPr lang="fr-BE" sz="1800" dirty="0">
              <a:solidFill>
                <a:srgbClr val="202124"/>
              </a:solidFill>
              <a:effectLst/>
              <a:highlight>
                <a:srgbClr val="FFFFFF"/>
              </a:highligh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low</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intellectual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level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these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people influences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skills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necessary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for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literacy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development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auditory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visual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discrimination,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well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attention and memory. </a:t>
            </a: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In addition, the affective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emotional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difficulties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individuals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with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IDD,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such</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reduced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motivation and self-</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esteem</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difficulty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investing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tasks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required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fear</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failure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also</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have an impact 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learning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a:t>
            </a:r>
            <a:r>
              <a:rPr lang="fr-BE" sz="1800">
                <a:solidFill>
                  <a:srgbClr val="202124"/>
                </a:solidFill>
                <a:effectLst/>
                <a:highlight>
                  <a:srgbClr val="FFFFFF"/>
                </a:highlight>
                <a:latin typeface="Calibri" panose="020F0502020204030204" pitchFamily="34" charset="0"/>
                <a:ea typeface="Times New Roman" panose="02020603050405020304" pitchFamily="18" charset="0"/>
              </a:rPr>
              <a:t>.</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4033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7866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rtl="0" fontAlgn="base"/>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837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Reading is a set of perceptual, linguistics and cognitive processing allowing written information to be treated.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Usually, reading is considered as the product of two main abilities: word recognition and language comprehension. In other words, to read you need (1) to master the rules for accurately matching letters and sounds and (2) to master a set of general language abilities (lexical knowledge, syntactic structure, etc.) necessary to understand what you are reading.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Scarborough (2001) represent this process as two intertwined ropes: one rope representing the word recognition process (in yellow) and the other one the language skills (in blue).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For the beginning reader, the two rapes are tied together quite loosely; the skills they represent are still to be acquired. The more expert the learner becomes in reading process, the more the ropes tighten into one.</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b="0" dirty="0">
                <a:solidFill>
                  <a:srgbClr val="000000"/>
                </a:solidFill>
                <a:effectLst/>
                <a:highlight>
                  <a:srgbClr val="FFFFFF"/>
                </a:highlight>
                <a:latin typeface="Calibri" panose="020F0502020204030204" pitchFamily="34" charset="0"/>
              </a:rPr>
              <a:t>As </a:t>
            </a:r>
            <a:r>
              <a:rPr lang="fr-BE" sz="1800" b="0" dirty="0" err="1">
                <a:solidFill>
                  <a:srgbClr val="202124"/>
                </a:solidFill>
                <a:effectLst/>
                <a:latin typeface="Calibri" panose="020F0502020204030204" pitchFamily="34" charset="0"/>
                <a:ea typeface="Times New Roman" panose="02020603050405020304" pitchFamily="18" charset="0"/>
              </a:rPr>
              <a:t>many</a:t>
            </a:r>
            <a:r>
              <a:rPr lang="fr-BE" sz="1800" b="0" dirty="0">
                <a:solidFill>
                  <a:srgbClr val="202124"/>
                </a:solidFill>
                <a:effectLst/>
                <a:latin typeface="Calibri" panose="020F0502020204030204" pitchFamily="34" charset="0"/>
                <a:ea typeface="Times New Roman" panose="02020603050405020304" pitchFamily="18" charset="0"/>
              </a:rPr>
              <a:t> people </a:t>
            </a:r>
            <a:r>
              <a:rPr lang="fr-BE" sz="1800" b="0" dirty="0" err="1">
                <a:solidFill>
                  <a:srgbClr val="202124"/>
                </a:solidFill>
                <a:effectLst/>
                <a:latin typeface="Calibri" panose="020F0502020204030204" pitchFamily="34" charset="0"/>
                <a:ea typeface="Times New Roman" panose="02020603050405020304" pitchFamily="18" charset="0"/>
              </a:rPr>
              <a:t>with</a:t>
            </a:r>
            <a:r>
              <a:rPr lang="fr-BE" sz="1800" b="0" dirty="0">
                <a:solidFill>
                  <a:srgbClr val="202124"/>
                </a:solidFill>
                <a:effectLst/>
                <a:latin typeface="Calibri" panose="020F0502020204030204" pitchFamily="34" charset="0"/>
                <a:ea typeface="Times New Roman" panose="02020603050405020304" pitchFamily="18" charset="0"/>
              </a:rPr>
              <a:t> IDD </a:t>
            </a:r>
            <a:r>
              <a:rPr lang="fr-BE" sz="1800" b="0" dirty="0" err="1">
                <a:solidFill>
                  <a:srgbClr val="202124"/>
                </a:solidFill>
                <a:effectLst/>
                <a:latin typeface="Calibri" panose="020F0502020204030204" pitchFamily="34" charset="0"/>
                <a:ea typeface="Times New Roman" panose="02020603050405020304" pitchFamily="18" charset="0"/>
              </a:rPr>
              <a:t>reach</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adulthood</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without</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having</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acquired</a:t>
            </a:r>
            <a:r>
              <a:rPr lang="fr-BE" sz="1800" b="0" dirty="0">
                <a:solidFill>
                  <a:srgbClr val="202124"/>
                </a:solidFill>
                <a:effectLst/>
                <a:latin typeface="Calibri" panose="020F0502020204030204" pitchFamily="34" charset="0"/>
                <a:ea typeface="Times New Roman" panose="02020603050405020304" pitchFamily="18" charset="0"/>
              </a:rPr>
              <a:t> the basic </a:t>
            </a:r>
            <a:r>
              <a:rPr lang="fr-BE" sz="1800" b="0" dirty="0" err="1">
                <a:solidFill>
                  <a:srgbClr val="202124"/>
                </a:solidFill>
                <a:effectLst/>
                <a:latin typeface="Calibri" panose="020F0502020204030204" pitchFamily="34" charset="0"/>
                <a:ea typeface="Times New Roman" panose="02020603050405020304" pitchFamily="18" charset="0"/>
              </a:rPr>
              <a:t>skills</a:t>
            </a:r>
            <a:r>
              <a:rPr lang="fr-BE" sz="1800" b="0" dirty="0">
                <a:solidFill>
                  <a:srgbClr val="202124"/>
                </a:solidFill>
                <a:effectLst/>
                <a:latin typeface="Calibri" panose="020F0502020204030204" pitchFamily="34" charset="0"/>
                <a:ea typeface="Times New Roman" panose="02020603050405020304" pitchFamily="18" charset="0"/>
              </a:rPr>
              <a:t> of </a:t>
            </a:r>
            <a:r>
              <a:rPr lang="fr-BE" sz="1800" b="0" dirty="0" err="1">
                <a:solidFill>
                  <a:srgbClr val="202124"/>
                </a:solidFill>
                <a:effectLst/>
                <a:latin typeface="Calibri" panose="020F0502020204030204" pitchFamily="34" charset="0"/>
                <a:ea typeface="Times New Roman" panose="02020603050405020304" pitchFamily="18" charset="0"/>
              </a:rPr>
              <a:t>reading</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it</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is</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interesting</a:t>
            </a:r>
            <a:r>
              <a:rPr lang="fr-BE" sz="1800" b="0" dirty="0">
                <a:solidFill>
                  <a:srgbClr val="202124"/>
                </a:solidFill>
                <a:effectLst/>
                <a:latin typeface="Calibri" panose="020F0502020204030204" pitchFamily="34" charset="0"/>
                <a:ea typeface="Times New Roman" panose="02020603050405020304" pitchFamily="18" charset="0"/>
              </a:rPr>
              <a:t> to focus on </a:t>
            </a:r>
            <a:r>
              <a:rPr lang="fr-BE" sz="1800" b="0" dirty="0" err="1">
                <a:solidFill>
                  <a:srgbClr val="202124"/>
                </a:solidFill>
                <a:effectLst/>
                <a:latin typeface="Calibri" panose="020F0502020204030204" pitchFamily="34" charset="0"/>
                <a:ea typeface="Times New Roman" panose="02020603050405020304" pitchFamily="18" charset="0"/>
              </a:rPr>
              <a:t>abilities</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necessary</a:t>
            </a:r>
            <a:r>
              <a:rPr lang="fr-BE" sz="1800" b="0" dirty="0">
                <a:solidFill>
                  <a:srgbClr val="202124"/>
                </a:solidFill>
                <a:effectLst/>
                <a:latin typeface="Calibri" panose="020F0502020204030204" pitchFamily="34" charset="0"/>
                <a:ea typeface="Times New Roman" panose="02020603050405020304" pitchFamily="18" charset="0"/>
              </a:rPr>
              <a:t> to </a:t>
            </a:r>
            <a:r>
              <a:rPr lang="fr-BE" sz="1800" b="0" dirty="0" err="1">
                <a:solidFill>
                  <a:srgbClr val="202124"/>
                </a:solidFill>
                <a:effectLst/>
                <a:latin typeface="Calibri" panose="020F0502020204030204" pitchFamily="34" charset="0"/>
                <a:ea typeface="Times New Roman" panose="02020603050405020304" pitchFamily="18" charset="0"/>
              </a:rPr>
              <a:t>succeed</a:t>
            </a:r>
            <a:r>
              <a:rPr lang="fr-BE" sz="1800" b="0" dirty="0">
                <a:solidFill>
                  <a:srgbClr val="202124"/>
                </a:solidFill>
                <a:effectLst/>
                <a:latin typeface="Calibri" panose="020F0502020204030204" pitchFamily="34" charset="0"/>
                <a:ea typeface="Times New Roman" panose="02020603050405020304" pitchFamily="18" charset="0"/>
              </a:rPr>
              <a:t> in </a:t>
            </a:r>
            <a:r>
              <a:rPr lang="fr-BE" sz="1800" b="0" dirty="0" err="1">
                <a:solidFill>
                  <a:srgbClr val="202124"/>
                </a:solidFill>
                <a:effectLst/>
                <a:latin typeface="Calibri" panose="020F0502020204030204" pitchFamily="34" charset="0"/>
                <a:ea typeface="Times New Roman" panose="02020603050405020304" pitchFamily="18" charset="0"/>
              </a:rPr>
              <a:t>reading</a:t>
            </a:r>
            <a:r>
              <a:rPr lang="fr-BE" sz="1800" b="0" dirty="0">
                <a:solidFill>
                  <a:srgbClr val="202124"/>
                </a:solidFill>
                <a:effectLst/>
                <a:latin typeface="Calibri" panose="020F0502020204030204" pitchFamily="34" charset="0"/>
                <a:ea typeface="Times New Roman" panose="02020603050405020304" pitchFamily="18" charset="0"/>
              </a:rPr>
              <a:t> and </a:t>
            </a:r>
            <a:r>
              <a:rPr lang="fr-BE" sz="1800" b="0" dirty="0" err="1">
                <a:solidFill>
                  <a:srgbClr val="202124"/>
                </a:solidFill>
                <a:effectLst/>
                <a:latin typeface="Calibri" panose="020F0502020204030204" pitchFamily="34" charset="0"/>
                <a:ea typeface="Times New Roman" panose="02020603050405020304" pitchFamily="18" charset="0"/>
              </a:rPr>
              <a:t>writing</a:t>
            </a:r>
            <a:r>
              <a:rPr lang="fr-BE" sz="1800" b="0" dirty="0">
                <a:solidFill>
                  <a:srgbClr val="202124"/>
                </a:solidFill>
                <a:effectLst/>
                <a:latin typeface="Calibri" panose="020F0502020204030204" pitchFamily="34" charset="0"/>
                <a:ea typeface="Times New Roman" panose="02020603050405020304" pitchFamily="18" charset="0"/>
              </a:rPr>
              <a:t> </a:t>
            </a:r>
            <a:r>
              <a:rPr lang="fr-BE" sz="1800" b="0" dirty="0" err="1">
                <a:solidFill>
                  <a:srgbClr val="202124"/>
                </a:solidFill>
                <a:effectLst/>
                <a:latin typeface="Calibri" panose="020F0502020204030204" pitchFamily="34" charset="0"/>
                <a:ea typeface="Times New Roman" panose="02020603050405020304" pitchFamily="18" charset="0"/>
              </a:rPr>
              <a:t>learning</a:t>
            </a:r>
            <a:r>
              <a:rPr lang="fr-BE" sz="1800" b="0" dirty="0">
                <a:solidFill>
                  <a:srgbClr val="202124"/>
                </a:solidFill>
                <a:effectLst/>
                <a:latin typeface="Calibri" panose="020F0502020204030204" pitchFamily="34" charset="0"/>
                <a:ea typeface="Times New Roman" panose="02020603050405020304" pitchFamily="18" charset="0"/>
              </a:rPr>
              <a:t>.</a:t>
            </a:r>
            <a:r>
              <a:rPr lang="fr-BE" b="0" dirty="0">
                <a:effectLst/>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More specifically, the French </a:t>
            </a:r>
            <a:r>
              <a:rPr lang="en-US" sz="1800" b="0" kern="0" dirty="0" err="1">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Institut</a:t>
            </a:r>
            <a:r>
              <a:rPr lang="en-US"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National de la Recherche </a:t>
            </a:r>
            <a:r>
              <a:rPr lang="en-US" sz="1800" b="0" kern="0" dirty="0" err="1">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Médicale</a:t>
            </a:r>
            <a:r>
              <a:rPr lang="en-US"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a:t>
            </a:r>
            <a:r>
              <a:rPr lang="en-US" sz="1800" b="0" kern="0" dirty="0" err="1">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Inserm</a:t>
            </a:r>
            <a:r>
              <a:rPr lang="en-US"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2007) describes the language skills that are essential for reading and their interaction (</a:t>
            </a:r>
            <a:r>
              <a:rPr lang="nl-BE" sz="1800" b="0" kern="0" dirty="0">
                <a:solidFill>
                  <a:srgbClr val="202124"/>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in the figure on this slide)</a:t>
            </a:r>
            <a:endParaRPr lang="fr-BE" sz="1800" b="0" kern="100" dirty="0">
              <a:solidFill>
                <a:srgbClr val="00B050"/>
              </a:solidFill>
              <a:effectLst/>
              <a:highlight>
                <a:srgbClr val="FFFFFF"/>
              </a:highlight>
              <a:latin typeface="Calibri Light" panose="020F0302020204030204" pitchFamily="34" charset="0"/>
              <a:ea typeface="Times New Roman" panose="02020603050405020304" pitchFamily="18"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9921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err="1">
                <a:solidFill>
                  <a:srgbClr val="70AD47"/>
                </a:solidFill>
                <a:effectLst/>
                <a:highlight>
                  <a:srgbClr val="FFFFFF"/>
                </a:highlight>
                <a:latin typeface="Calibri" panose="020F0502020204030204" pitchFamily="34" charset="0"/>
                <a:ea typeface="Times New Roman" panose="02020603050405020304" pitchFamily="18" charset="0"/>
              </a:rPr>
              <a:t>Phonological</a:t>
            </a:r>
            <a:r>
              <a:rPr lang="fr-BE" sz="1800" dirty="0">
                <a:solidFill>
                  <a:srgbClr val="70AD47"/>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70AD47"/>
                </a:solidFill>
                <a:effectLst/>
                <a:highlight>
                  <a:srgbClr val="FFFFFF"/>
                </a:highlight>
                <a:latin typeface="Calibri" panose="020F0502020204030204" pitchFamily="34" charset="0"/>
                <a:ea typeface="Times New Roman" panose="02020603050405020304" pitchFamily="18" charset="0"/>
              </a:rPr>
              <a:t>awareness</a:t>
            </a:r>
            <a:r>
              <a:rPr lang="fr-BE" sz="1800" dirty="0">
                <a:solidFill>
                  <a:srgbClr val="70AD47"/>
                </a:solidFill>
                <a:effectLst/>
                <a:highlight>
                  <a:srgbClr val="FFFFFF"/>
                </a:highlight>
                <a:latin typeface="Calibri" panose="020F0502020204030204" pitchFamily="34" charset="0"/>
                <a:ea typeface="Times New Roman" panose="02020603050405020304" pitchFamily="18" charset="0"/>
              </a:rPr>
              <a: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ability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voluntary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identify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manipulate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sound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units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a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word</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syllable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rime,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phonemes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This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ability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oral distinctive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units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to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written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units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highly</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predictive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acquisition. In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typical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children</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phonological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awareness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and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reading</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develop</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in interaction.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Phonological</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awareness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is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not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spontaneous</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but must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be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the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subject</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 of an active training </a:t>
            </a:r>
            <a:r>
              <a:rPr lang="fr-BE" sz="1800" dirty="0" err="1">
                <a:solidFill>
                  <a:srgbClr val="202124"/>
                </a:solidFill>
                <a:effectLst/>
                <a:highlight>
                  <a:srgbClr val="FFFFFF"/>
                </a:highlight>
                <a:latin typeface="Calibri" panose="020F0502020204030204" pitchFamily="34" charset="0"/>
                <a:ea typeface="Times New Roman" panose="02020603050405020304" pitchFamily="18" charset="0"/>
              </a:rPr>
              <a:t>procedure</a:t>
            </a:r>
            <a:r>
              <a:rPr lang="fr-BE" sz="1800" dirty="0">
                <a:solidFill>
                  <a:srgbClr val="202124"/>
                </a:solidFill>
                <a:effectLst/>
                <a:highlight>
                  <a:srgbClr val="FFFFFF"/>
                </a:highlight>
                <a:latin typeface="Calibri" panose="020F0502020204030204" pitchFamily="34" charset="0"/>
                <a:ea typeface="Times New Roman" panose="02020603050405020304" pitchFamily="18" charset="0"/>
              </a:rPr>
              <a:t>.</a:t>
            </a:r>
            <a:r>
              <a:rPr lang="fr-BE"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9376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70AD47"/>
                </a:solidFill>
                <a:effectLst/>
                <a:latin typeface="Calibri" panose="020F0502020204030204" pitchFamily="34" charset="0"/>
                <a:ea typeface="Times New Roman" panose="02020603050405020304" pitchFamily="18" charset="0"/>
              </a:rPr>
              <a:t>Verbal short-</a:t>
            </a:r>
            <a:r>
              <a:rPr lang="fr-BE" sz="1800" dirty="0" err="1">
                <a:solidFill>
                  <a:srgbClr val="70AD47"/>
                </a:solidFill>
                <a:effectLst/>
                <a:latin typeface="Calibri" panose="020F0502020204030204" pitchFamily="34" charset="0"/>
                <a:ea typeface="Times New Roman" panose="02020603050405020304" pitchFamily="18" charset="0"/>
              </a:rPr>
              <a:t>term</a:t>
            </a:r>
            <a:r>
              <a:rPr lang="fr-BE" sz="1800" dirty="0">
                <a:solidFill>
                  <a:srgbClr val="70AD47"/>
                </a:solidFill>
                <a:effectLst/>
                <a:latin typeface="Calibri" panose="020F0502020204030204" pitchFamily="34" charset="0"/>
                <a:ea typeface="Times New Roman" panose="02020603050405020304" pitchFamily="18" charset="0"/>
              </a:rPr>
              <a:t> memory:</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especially</a:t>
            </a:r>
            <a:r>
              <a:rPr lang="fr-BE" sz="1800" dirty="0">
                <a:solidFill>
                  <a:srgbClr val="202124"/>
                </a:solidFill>
                <a:effectLst/>
                <a:latin typeface="Calibri" panose="020F0502020204030204" pitchFamily="34" charset="0"/>
                <a:ea typeface="Times New Roman" panose="02020603050405020304" pitchFamily="18" charset="0"/>
              </a:rPr>
              <a:t> the </a:t>
            </a:r>
            <a:r>
              <a:rPr lang="fr-BE" sz="1800" dirty="0" err="1">
                <a:solidFill>
                  <a:srgbClr val="202124"/>
                </a:solidFill>
                <a:effectLst/>
                <a:latin typeface="Calibri" panose="020F0502020204030204" pitchFamily="34" charset="0"/>
                <a:ea typeface="Times New Roman" panose="02020603050405020304" pitchFamily="18" charset="0"/>
              </a:rPr>
              <a:t>ability</a:t>
            </a:r>
            <a:r>
              <a:rPr lang="fr-BE" sz="1800" dirty="0">
                <a:solidFill>
                  <a:srgbClr val="202124"/>
                </a:solidFill>
                <a:effectLst/>
                <a:latin typeface="Calibri" panose="020F0502020204030204" pitchFamily="34" charset="0"/>
                <a:ea typeface="Times New Roman" panose="02020603050405020304" pitchFamily="18" charset="0"/>
              </a:rPr>
              <a:t> to </a:t>
            </a:r>
            <a:r>
              <a:rPr lang="fr-BE" sz="1800" dirty="0" err="1">
                <a:solidFill>
                  <a:srgbClr val="202124"/>
                </a:solidFill>
                <a:effectLst/>
                <a:latin typeface="Calibri" panose="020F0502020204030204" pitchFamily="34" charset="0"/>
                <a:ea typeface="Times New Roman" panose="02020603050405020304" pitchFamily="18" charset="0"/>
              </a:rPr>
              <a:t>retain</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phonological</a:t>
            </a:r>
            <a:r>
              <a:rPr lang="fr-BE" sz="1800" dirty="0">
                <a:solidFill>
                  <a:srgbClr val="202124"/>
                </a:solidFill>
                <a:effectLst/>
                <a:latin typeface="Calibri" panose="020F0502020204030204" pitchFamily="34" charset="0"/>
                <a:ea typeface="Times New Roman" panose="02020603050405020304" pitchFamily="18" charset="0"/>
              </a:rPr>
              <a:t> information. It </a:t>
            </a:r>
            <a:r>
              <a:rPr lang="fr-BE" sz="1800" dirty="0" err="1">
                <a:solidFill>
                  <a:srgbClr val="202124"/>
                </a:solidFill>
                <a:effectLst/>
                <a:latin typeface="Calibri" panose="020F0502020204030204" pitchFamily="34" charset="0"/>
                <a:ea typeface="Times New Roman" panose="02020603050405020304" pitchFamily="18" charset="0"/>
              </a:rPr>
              <a:t>is</a:t>
            </a:r>
            <a:r>
              <a:rPr lang="fr-BE" sz="1800" dirty="0">
                <a:solidFill>
                  <a:srgbClr val="202124"/>
                </a:solidFill>
                <a:effectLst/>
                <a:latin typeface="Calibri" panose="020F0502020204030204" pitchFamily="34" charset="0"/>
                <a:ea typeface="Times New Roman" panose="02020603050405020304" pitchFamily="18" charset="0"/>
              </a:rPr>
              <a:t> a </a:t>
            </a:r>
            <a:r>
              <a:rPr lang="fr-BE" sz="1800" dirty="0" err="1">
                <a:solidFill>
                  <a:srgbClr val="202124"/>
                </a:solidFill>
                <a:effectLst/>
                <a:latin typeface="Calibri" panose="020F0502020204030204" pitchFamily="34" charset="0"/>
                <a:ea typeface="Times New Roman" panose="02020603050405020304" pitchFamily="18" charset="0"/>
              </a:rPr>
              <a:t>limited</a:t>
            </a:r>
            <a:r>
              <a:rPr lang="fr-BE" sz="1800" dirty="0">
                <a:solidFill>
                  <a:srgbClr val="202124"/>
                </a:solidFill>
                <a:effectLst/>
                <a:latin typeface="Calibri" panose="020F0502020204030204" pitchFamily="34" charset="0"/>
                <a:ea typeface="Times New Roman" panose="02020603050405020304" pitchFamily="18" charset="0"/>
              </a:rPr>
              <a:t> memory </a:t>
            </a:r>
            <a:r>
              <a:rPr lang="fr-BE" sz="1800" dirty="0" err="1">
                <a:solidFill>
                  <a:srgbClr val="202124"/>
                </a:solidFill>
                <a:effectLst/>
                <a:latin typeface="Calibri" panose="020F0502020204030204" pitchFamily="34" charset="0"/>
                <a:ea typeface="Times New Roman" panose="02020603050405020304" pitchFamily="18" charset="0"/>
              </a:rPr>
              <a:t>capacity</a:t>
            </a:r>
            <a:r>
              <a:rPr lang="fr-BE" sz="1800" dirty="0">
                <a:solidFill>
                  <a:srgbClr val="202124"/>
                </a:solidFill>
                <a:effectLst/>
                <a:latin typeface="Calibri" panose="020F0502020204030204" pitchFamily="34" charset="0"/>
                <a:ea typeface="Times New Roman" panose="02020603050405020304" pitchFamily="18" charset="0"/>
              </a:rPr>
              <a:t> system </a:t>
            </a:r>
            <a:r>
              <a:rPr lang="fr-BE" sz="1800" dirty="0" err="1">
                <a:solidFill>
                  <a:srgbClr val="202124"/>
                </a:solidFill>
                <a:effectLst/>
                <a:latin typeface="Calibri" panose="020F0502020204030204" pitchFamily="34" charset="0"/>
                <a:ea typeface="Times New Roman" panose="02020603050405020304" pitchFamily="18" charset="0"/>
              </a:rPr>
              <a:t>responsible</a:t>
            </a:r>
            <a:r>
              <a:rPr lang="fr-BE" sz="1800" dirty="0">
                <a:solidFill>
                  <a:srgbClr val="202124"/>
                </a:solidFill>
                <a:effectLst/>
                <a:latin typeface="Calibri" panose="020F0502020204030204" pitchFamily="34" charset="0"/>
                <a:ea typeface="Times New Roman" panose="02020603050405020304" pitchFamily="18" charset="0"/>
              </a:rPr>
              <a:t> for the </a:t>
            </a:r>
            <a:r>
              <a:rPr lang="fr-BE" sz="1800" dirty="0" err="1">
                <a:solidFill>
                  <a:srgbClr val="202124"/>
                </a:solidFill>
                <a:effectLst/>
                <a:latin typeface="Calibri" panose="020F0502020204030204" pitchFamily="34" charset="0"/>
                <a:ea typeface="Times New Roman" panose="02020603050405020304" pitchFamily="18" charset="0"/>
              </a:rPr>
              <a:t>temporary</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retention</a:t>
            </a:r>
            <a:r>
              <a:rPr lang="fr-BE" sz="1800" dirty="0">
                <a:solidFill>
                  <a:srgbClr val="202124"/>
                </a:solidFill>
                <a:effectLst/>
                <a:latin typeface="Calibri" panose="020F0502020204030204" pitchFamily="34" charset="0"/>
                <a:ea typeface="Times New Roman" panose="02020603050405020304" pitchFamily="18" charset="0"/>
              </a:rPr>
              <a:t> of verbal information (the time </a:t>
            </a:r>
            <a:r>
              <a:rPr lang="fr-BE" sz="1800" dirty="0" err="1">
                <a:solidFill>
                  <a:srgbClr val="202124"/>
                </a:solidFill>
                <a:effectLst/>
                <a:latin typeface="Calibri" panose="020F0502020204030204" pitchFamily="34" charset="0"/>
                <a:ea typeface="Times New Roman" panose="02020603050405020304" pitchFamily="18" charset="0"/>
              </a:rPr>
              <a:t>required</a:t>
            </a:r>
            <a:r>
              <a:rPr lang="fr-BE" sz="1800" dirty="0">
                <a:solidFill>
                  <a:srgbClr val="202124"/>
                </a:solidFill>
                <a:effectLst/>
                <a:latin typeface="Calibri" panose="020F0502020204030204" pitchFamily="34" charset="0"/>
                <a:ea typeface="Times New Roman" panose="02020603050405020304" pitchFamily="18" charset="0"/>
              </a:rPr>
              <a:t> for </a:t>
            </a:r>
            <a:r>
              <a:rPr lang="fr-BE" sz="1800" dirty="0" err="1">
                <a:solidFill>
                  <a:srgbClr val="202124"/>
                </a:solidFill>
                <a:effectLst/>
                <a:latin typeface="Calibri" panose="020F0502020204030204" pitchFamily="34" charset="0"/>
                <a:ea typeface="Times New Roman" panose="02020603050405020304" pitchFamily="18" charset="0"/>
              </a:rPr>
              <a:t>its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processing</a:t>
            </a:r>
            <a:r>
              <a:rPr lang="fr-BE" sz="1800" dirty="0">
                <a:solidFill>
                  <a:srgbClr val="202124"/>
                </a:solidFill>
                <a:effectLst/>
                <a:latin typeface="Calibri" panose="020F0502020204030204" pitchFamily="34" charset="0"/>
                <a:ea typeface="Times New Roman" panose="02020603050405020304" pitchFamily="18" charset="0"/>
              </a:rPr>
              <a:t>). Attention and verbal short-</a:t>
            </a:r>
            <a:r>
              <a:rPr lang="fr-BE" sz="1800" dirty="0" err="1">
                <a:solidFill>
                  <a:srgbClr val="202124"/>
                </a:solidFill>
                <a:effectLst/>
                <a:latin typeface="Calibri" panose="020F0502020204030204" pitchFamily="34" charset="0"/>
                <a:ea typeface="Times New Roman" panose="02020603050405020304" pitchFamily="18" charset="0"/>
              </a:rPr>
              <a:t>term</a:t>
            </a:r>
            <a:r>
              <a:rPr lang="fr-BE" sz="1800" dirty="0">
                <a:solidFill>
                  <a:srgbClr val="202124"/>
                </a:solidFill>
                <a:effectLst/>
                <a:latin typeface="Calibri" panose="020F0502020204030204" pitchFamily="34" charset="0"/>
                <a:ea typeface="Times New Roman" panose="02020603050405020304" pitchFamily="18" charset="0"/>
              </a:rPr>
              <a:t> memory are essential for </a:t>
            </a:r>
            <a:r>
              <a:rPr lang="fr-BE" sz="1800" dirty="0" err="1">
                <a:solidFill>
                  <a:srgbClr val="202124"/>
                </a:solidFill>
                <a:effectLst/>
                <a:latin typeface="Calibri" panose="020F0502020204030204" pitchFamily="34" charset="0"/>
                <a:ea typeface="Times New Roman" panose="02020603050405020304" pitchFamily="18" charset="0"/>
              </a:rPr>
              <a:t>processing</a:t>
            </a:r>
            <a:r>
              <a:rPr lang="fr-BE" sz="1800" dirty="0">
                <a:solidFill>
                  <a:srgbClr val="202124"/>
                </a:solidFill>
                <a:effectLst/>
                <a:latin typeface="Calibri" panose="020F0502020204030204" pitchFamily="34" charset="0"/>
                <a:ea typeface="Times New Roman" panose="02020603050405020304" pitchFamily="18" charset="0"/>
              </a:rPr>
              <a:t> and </a:t>
            </a:r>
            <a:r>
              <a:rPr lang="fr-BE" sz="1800" dirty="0" err="1">
                <a:solidFill>
                  <a:srgbClr val="202124"/>
                </a:solidFill>
                <a:effectLst/>
                <a:latin typeface="Calibri" panose="020F0502020204030204" pitchFamily="34" charset="0"/>
                <a:ea typeface="Times New Roman" panose="02020603050405020304" pitchFamily="18" charset="0"/>
              </a:rPr>
              <a:t>decoding</a:t>
            </a:r>
            <a:r>
              <a:rPr lang="fr-BE" sz="1800" dirty="0">
                <a:solidFill>
                  <a:srgbClr val="202124"/>
                </a:solidFill>
                <a:effectLst/>
                <a:latin typeface="Calibri" panose="020F0502020204030204" pitchFamily="34" charset="0"/>
                <a:ea typeface="Times New Roman" panose="02020603050405020304" pitchFamily="18" charset="0"/>
              </a:rPr>
              <a:t> verbal </a:t>
            </a:r>
            <a:r>
              <a:rPr lang="fr-BE" sz="1800" dirty="0" err="1">
                <a:solidFill>
                  <a:srgbClr val="202124"/>
                </a:solidFill>
                <a:effectLst/>
                <a:latin typeface="Calibri" panose="020F0502020204030204" pitchFamily="34" charset="0"/>
                <a:ea typeface="Times New Roman" panose="02020603050405020304" pitchFamily="18" charset="0"/>
              </a:rPr>
              <a:t>elements</a:t>
            </a:r>
            <a:r>
              <a:rPr lang="fr-BE" sz="1800" dirty="0">
                <a:solidFill>
                  <a:srgbClr val="202124"/>
                </a:solidFill>
                <a:effectLst/>
                <a:latin typeface="Calibri" panose="020F0502020204030204" pitchFamily="34" charset="0"/>
                <a:ea typeface="Times New Roman" panose="02020603050405020304" pitchFamily="18" charset="0"/>
              </a:rPr>
              <a:t>. </a:t>
            </a:r>
          </a:p>
          <a:p>
            <a:pPr marL="158750" indent="0" algn="just">
              <a:lnSpc>
                <a:spcPct val="150000"/>
              </a:lnSpc>
              <a:spcBef>
                <a:spcPts val="600"/>
              </a:spcBef>
              <a:buFontTx/>
              <a:buNone/>
            </a:pPr>
            <a:r>
              <a:rPr lang="fr-BE" sz="1800" dirty="0">
                <a:solidFill>
                  <a:srgbClr val="202124"/>
                </a:solidFill>
                <a:effectLst/>
                <a:latin typeface="Calibri" panose="020F0502020204030204" pitchFamily="34" charset="0"/>
                <a:ea typeface="Times New Roman" panose="02020603050405020304" pitchFamily="18" charset="0"/>
              </a:rPr>
              <a:t>The acquisition of </a:t>
            </a:r>
            <a:r>
              <a:rPr lang="fr-BE" sz="1800" dirty="0" err="1">
                <a:solidFill>
                  <a:srgbClr val="202124"/>
                </a:solidFill>
                <a:effectLst/>
                <a:latin typeface="Calibri" panose="020F0502020204030204" pitchFamily="34" charset="0"/>
                <a:ea typeface="Times New Roman" panose="02020603050405020304" pitchFamily="18" charset="0"/>
              </a:rPr>
              <a:t>these</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functions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is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thought</a:t>
            </a:r>
            <a:r>
              <a:rPr lang="fr-BE" sz="1800" dirty="0">
                <a:solidFill>
                  <a:srgbClr val="202124"/>
                </a:solidFill>
                <a:effectLst/>
                <a:latin typeface="Calibri" panose="020F0502020204030204" pitchFamily="34" charset="0"/>
                <a:ea typeface="Times New Roman" panose="02020603050405020304" pitchFamily="18" charset="0"/>
              </a:rPr>
              <a:t> to </a:t>
            </a:r>
            <a:r>
              <a:rPr lang="fr-BE" sz="1800" dirty="0" err="1">
                <a:solidFill>
                  <a:srgbClr val="202124"/>
                </a:solidFill>
                <a:effectLst/>
                <a:latin typeface="Calibri" panose="020F0502020204030204" pitchFamily="34" charset="0"/>
                <a:ea typeface="Times New Roman" panose="02020603050405020304" pitchFamily="18" charset="0"/>
              </a:rPr>
              <a:t>be</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delayed</a:t>
            </a:r>
            <a:r>
              <a:rPr lang="fr-BE" sz="1800" dirty="0">
                <a:solidFill>
                  <a:srgbClr val="202124"/>
                </a:solidFill>
                <a:effectLst/>
                <a:latin typeface="Calibri" panose="020F0502020204030204" pitchFamily="34" charset="0"/>
                <a:ea typeface="Times New Roman" panose="02020603050405020304" pitchFamily="18" charset="0"/>
              </a:rPr>
              <a:t> in </a:t>
            </a:r>
            <a:r>
              <a:rPr lang="fr-BE" sz="1800" dirty="0" err="1">
                <a:solidFill>
                  <a:srgbClr val="202124"/>
                </a:solidFill>
                <a:effectLst/>
                <a:latin typeface="Calibri" panose="020F0502020204030204" pitchFamily="34" charset="0"/>
                <a:ea typeface="Times New Roman" panose="02020603050405020304" pitchFamily="18" charset="0"/>
              </a:rPr>
              <a:t>subjects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with</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disabilities</a:t>
            </a:r>
            <a:r>
              <a:rPr lang="fr-BE" sz="1800" dirty="0">
                <a:solidFill>
                  <a:srgbClr val="202124"/>
                </a:solidFill>
                <a:effectLst/>
                <a:latin typeface="Calibri" panose="020F0502020204030204" pitchFamily="34" charset="0"/>
                <a:ea typeface="Times New Roman" panose="02020603050405020304" pitchFamily="18" charset="0"/>
              </a:rPr>
              <a:t> and </a:t>
            </a:r>
            <a:r>
              <a:rPr lang="fr-BE" sz="1800" dirty="0" err="1">
                <a:solidFill>
                  <a:srgbClr val="202124"/>
                </a:solidFill>
                <a:effectLst/>
                <a:latin typeface="Calibri" panose="020F0502020204030204" pitchFamily="34" charset="0"/>
                <a:ea typeface="Times New Roman" panose="02020603050405020304" pitchFamily="18" charset="0"/>
              </a:rPr>
              <a:t>strongly</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related</a:t>
            </a:r>
            <a:r>
              <a:rPr lang="fr-BE" sz="1800" dirty="0">
                <a:solidFill>
                  <a:srgbClr val="202124"/>
                </a:solidFill>
                <a:effectLst/>
                <a:latin typeface="Calibri" panose="020F0502020204030204" pitchFamily="34" charset="0"/>
                <a:ea typeface="Times New Roman" panose="02020603050405020304" pitchFamily="18" charset="0"/>
              </a:rPr>
              <a:t> to the </a:t>
            </a:r>
            <a:r>
              <a:rPr lang="fr-BE" sz="1800" dirty="0" err="1">
                <a:solidFill>
                  <a:srgbClr val="202124"/>
                </a:solidFill>
                <a:effectLst/>
                <a:latin typeface="Calibri" panose="020F0502020204030204" pitchFamily="34" charset="0"/>
                <a:ea typeface="Times New Roman" panose="02020603050405020304" pitchFamily="18" charset="0"/>
              </a:rPr>
              <a:t>degree</a:t>
            </a:r>
            <a:r>
              <a:rPr lang="fr-BE" sz="1800" dirty="0">
                <a:solidFill>
                  <a:srgbClr val="202124"/>
                </a:solidFill>
                <a:effectLst/>
                <a:latin typeface="Calibri" panose="020F0502020204030204" pitchFamily="34" charset="0"/>
                <a:ea typeface="Times New Roman" panose="02020603050405020304" pitchFamily="18" charset="0"/>
              </a:rPr>
              <a:t> of IDD. </a:t>
            </a:r>
          </a:p>
          <a:p>
            <a:pPr marL="158750" indent="0" algn="just">
              <a:lnSpc>
                <a:spcPct val="150000"/>
              </a:lnSpc>
              <a:spcBef>
                <a:spcPts val="600"/>
              </a:spcBef>
              <a:buFontTx/>
              <a:buNone/>
            </a:pPr>
            <a:endParaRPr lang="fr-BE" sz="1800" dirty="0">
              <a:solidFill>
                <a:srgbClr val="202124"/>
              </a:solidFill>
              <a:effectLs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fr-BE" sz="1800" dirty="0">
                <a:solidFill>
                  <a:srgbClr val="202124"/>
                </a:solidFill>
                <a:effectLst/>
                <a:latin typeface="Calibri" panose="020F0502020204030204" pitchFamily="34" charset="0"/>
                <a:ea typeface="Times New Roman" panose="02020603050405020304" pitchFamily="18" charset="0"/>
              </a:rPr>
              <a:t>An </a:t>
            </a:r>
            <a:r>
              <a:rPr lang="fr-BE" sz="1800" dirty="0" err="1">
                <a:solidFill>
                  <a:srgbClr val="202124"/>
                </a:solidFill>
                <a:effectLst/>
                <a:latin typeface="Calibri" panose="020F0502020204030204" pitchFamily="34" charset="0"/>
                <a:ea typeface="Times New Roman" panose="02020603050405020304" pitchFamily="18" charset="0"/>
              </a:rPr>
              <a:t>increase</a:t>
            </a:r>
            <a:r>
              <a:rPr lang="fr-BE" sz="1800" dirty="0">
                <a:solidFill>
                  <a:srgbClr val="202124"/>
                </a:solidFill>
                <a:effectLst/>
                <a:latin typeface="Calibri" panose="020F0502020204030204" pitchFamily="34" charset="0"/>
                <a:ea typeface="Times New Roman" panose="02020603050405020304" pitchFamily="18" charset="0"/>
              </a:rPr>
              <a:t> in the </a:t>
            </a:r>
            <a:r>
              <a:rPr lang="fr-BE" sz="1800" dirty="0" err="1">
                <a:solidFill>
                  <a:srgbClr val="202124"/>
                </a:solidFill>
                <a:effectLst/>
                <a:latin typeface="Calibri" panose="020F0502020204030204" pitchFamily="34" charset="0"/>
                <a:ea typeface="Times New Roman" panose="02020603050405020304" pitchFamily="18" charset="0"/>
              </a:rPr>
              <a:t>degree</a:t>
            </a:r>
            <a:r>
              <a:rPr lang="fr-BE" sz="1800" dirty="0">
                <a:solidFill>
                  <a:srgbClr val="202124"/>
                </a:solidFill>
                <a:effectLst/>
                <a:latin typeface="Calibri" panose="020F0502020204030204" pitchFamily="34" charset="0"/>
                <a:ea typeface="Times New Roman" panose="02020603050405020304" pitchFamily="18" charset="0"/>
              </a:rPr>
              <a:t> of IDD </a:t>
            </a:r>
            <a:r>
              <a:rPr lang="fr-BE" sz="1800" dirty="0" err="1">
                <a:solidFill>
                  <a:srgbClr val="202124"/>
                </a:solidFill>
                <a:effectLst/>
                <a:latin typeface="Calibri" panose="020F0502020204030204" pitchFamily="34" charset="0"/>
                <a:ea typeface="Times New Roman" panose="02020603050405020304" pitchFamily="18" charset="0"/>
              </a:rPr>
              <a:t>is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accompanied</a:t>
            </a:r>
            <a:r>
              <a:rPr lang="fr-BE" sz="1800" dirty="0">
                <a:solidFill>
                  <a:srgbClr val="202124"/>
                </a:solidFill>
                <a:effectLst/>
                <a:latin typeface="Calibri" panose="020F0502020204030204" pitchFamily="34" charset="0"/>
                <a:ea typeface="Times New Roman" panose="02020603050405020304" pitchFamily="18" charset="0"/>
              </a:rPr>
              <a:t> by an </a:t>
            </a:r>
            <a:r>
              <a:rPr lang="fr-BE" sz="1800" dirty="0" err="1">
                <a:solidFill>
                  <a:srgbClr val="202124"/>
                </a:solidFill>
                <a:effectLst/>
                <a:latin typeface="Calibri" panose="020F0502020204030204" pitchFamily="34" charset="0"/>
                <a:ea typeface="Times New Roman" panose="02020603050405020304" pitchFamily="18" charset="0"/>
              </a:rPr>
              <a:t>increasing</a:t>
            </a:r>
            <a:r>
              <a:rPr lang="fr-BE" sz="1800" dirty="0">
                <a:solidFill>
                  <a:srgbClr val="202124"/>
                </a:solidFill>
                <a:effectLst/>
                <a:latin typeface="Calibri" panose="020F0502020204030204" pitchFamily="34" charset="0"/>
                <a:ea typeface="Times New Roman" panose="02020603050405020304" pitchFamily="18" charset="0"/>
              </a:rPr>
              <a:t> limitation of </a:t>
            </a:r>
            <a:r>
              <a:rPr lang="fr-BE" sz="1800" dirty="0" err="1">
                <a:solidFill>
                  <a:srgbClr val="202124"/>
                </a:solidFill>
                <a:effectLst/>
                <a:latin typeface="Calibri" panose="020F0502020204030204" pitchFamily="34" charset="0"/>
                <a:ea typeface="Times New Roman" panose="02020603050405020304" pitchFamily="18" charset="0"/>
              </a:rPr>
              <a:t>processing</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capacities</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particularly</a:t>
            </a:r>
            <a:r>
              <a:rPr lang="fr-BE" sz="1800" dirty="0">
                <a:solidFill>
                  <a:srgbClr val="202124"/>
                </a:solidFill>
                <a:effectLst/>
                <a:latin typeface="Calibri" panose="020F0502020204030204" pitchFamily="34" charset="0"/>
                <a:ea typeface="Times New Roman" panose="02020603050405020304" pitchFamily="18" charset="0"/>
              </a:rPr>
              <a:t> verbal, </a:t>
            </a:r>
            <a:r>
              <a:rPr lang="fr-BE" sz="1800" dirty="0" err="1">
                <a:solidFill>
                  <a:srgbClr val="202124"/>
                </a:solidFill>
                <a:effectLst/>
                <a:latin typeface="Calibri" panose="020F0502020204030204" pitchFamily="34" charset="0"/>
                <a:ea typeface="Times New Roman" panose="02020603050405020304" pitchFamily="18" charset="0"/>
              </a:rPr>
              <a:t>visual</a:t>
            </a:r>
            <a:r>
              <a:rPr lang="fr-BE" sz="1800" dirty="0">
                <a:solidFill>
                  <a:srgbClr val="202124"/>
                </a:solidFill>
                <a:effectLst/>
                <a:latin typeface="Calibri" panose="020F0502020204030204" pitchFamily="34" charset="0"/>
                <a:ea typeface="Times New Roman" panose="02020603050405020304" pitchFamily="18" charset="0"/>
              </a:rPr>
              <a:t>, memory, </a:t>
            </a:r>
            <a:r>
              <a:rPr lang="fr-BE" sz="1800" dirty="0" err="1">
                <a:solidFill>
                  <a:srgbClr val="202124"/>
                </a:solidFill>
                <a:effectLst/>
                <a:latin typeface="Calibri" panose="020F0502020204030204" pitchFamily="34" charset="0"/>
                <a:ea typeface="Times New Roman" panose="02020603050405020304" pitchFamily="18" charset="0"/>
              </a:rPr>
              <a:t>attentional</a:t>
            </a:r>
            <a:r>
              <a:rPr lang="fr-BE" sz="1800" dirty="0">
                <a:solidFill>
                  <a:srgbClr val="202124"/>
                </a:solidFill>
                <a:effectLst/>
                <a:latin typeface="Calibri" panose="020F0502020204030204" pitchFamily="34" charset="0"/>
                <a:ea typeface="Times New Roman" panose="02020603050405020304" pitchFamily="18" charset="0"/>
              </a:rPr>
              <a:t>, etc.) and a </a:t>
            </a:r>
            <a:r>
              <a:rPr lang="fr-BE" sz="1800" dirty="0" err="1">
                <a:solidFill>
                  <a:srgbClr val="202124"/>
                </a:solidFill>
                <a:effectLst/>
                <a:latin typeface="Calibri" panose="020F0502020204030204" pitchFamily="34" charset="0"/>
                <a:ea typeface="Times New Roman" panose="02020603050405020304" pitchFamily="18" charset="0"/>
              </a:rPr>
              <a:t>premature</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halt</a:t>
            </a:r>
            <a:r>
              <a:rPr lang="fr-BE" sz="1800" dirty="0">
                <a:solidFill>
                  <a:srgbClr val="202124"/>
                </a:solidFill>
                <a:effectLst/>
                <a:latin typeface="Calibri" panose="020F0502020204030204" pitchFamily="34" charset="0"/>
                <a:ea typeface="Times New Roman" panose="02020603050405020304" pitchFamily="18" charset="0"/>
              </a:rPr>
              <a:t> in </a:t>
            </a:r>
            <a:r>
              <a:rPr lang="fr-BE" sz="1800" dirty="0" err="1">
                <a:solidFill>
                  <a:srgbClr val="202124"/>
                </a:solidFill>
                <a:effectLst/>
                <a:latin typeface="Calibri" panose="020F0502020204030204" pitchFamily="34" charset="0"/>
                <a:ea typeface="Times New Roman" panose="02020603050405020304" pitchFamily="18" charset="0"/>
              </a:rPr>
              <a:t>development</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412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fr-BE" sz="1800" dirty="0">
                <a:solidFill>
                  <a:srgbClr val="70AD47"/>
                </a:solidFill>
                <a:effectLst/>
                <a:latin typeface="Calibri" panose="020F0502020204030204" pitchFamily="34" charset="0"/>
                <a:ea typeface="Times New Roman" panose="02020603050405020304" pitchFamily="18" charset="0"/>
              </a:rPr>
              <a:t>Access to </a:t>
            </a:r>
            <a:r>
              <a:rPr lang="fr-BE" sz="1800" dirty="0" err="1">
                <a:solidFill>
                  <a:srgbClr val="70AD47"/>
                </a:solidFill>
                <a:effectLst/>
                <a:latin typeface="Calibri" panose="020F0502020204030204" pitchFamily="34" charset="0"/>
                <a:ea typeface="Times New Roman" panose="02020603050405020304" pitchFamily="18" charset="0"/>
              </a:rPr>
              <a:t>representations</a:t>
            </a:r>
            <a:r>
              <a:rPr lang="fr-BE" sz="1800" dirty="0">
                <a:solidFill>
                  <a:srgbClr val="70AD47"/>
                </a:solidFill>
                <a:effectLst/>
                <a:latin typeface="Calibri" panose="020F0502020204030204" pitchFamily="34" charset="0"/>
                <a:ea typeface="Times New Roman" panose="02020603050405020304" pitchFamily="18" charset="0"/>
              </a:rPr>
              <a:t> or </a:t>
            </a:r>
            <a:r>
              <a:rPr lang="fr-BE" sz="1800" dirty="0" err="1">
                <a:solidFill>
                  <a:srgbClr val="70AD47"/>
                </a:solidFill>
                <a:effectLst/>
                <a:latin typeface="Calibri" panose="020F0502020204030204" pitchFamily="34" charset="0"/>
                <a:ea typeface="Times New Roman" panose="02020603050405020304" pitchFamily="18" charset="0"/>
              </a:rPr>
              <a:t>rapid</a:t>
            </a:r>
            <a:r>
              <a:rPr lang="fr-BE" sz="1800" dirty="0">
                <a:solidFill>
                  <a:srgbClr val="70AD47"/>
                </a:solidFill>
                <a:effectLst/>
                <a:latin typeface="Calibri" panose="020F0502020204030204" pitchFamily="34" charset="0"/>
                <a:ea typeface="Times New Roman" panose="02020603050405020304" pitchFamily="18" charset="0"/>
              </a:rPr>
              <a:t> </a:t>
            </a:r>
            <a:r>
              <a:rPr lang="fr-BE" sz="1800" dirty="0" err="1">
                <a:solidFill>
                  <a:srgbClr val="70AD47"/>
                </a:solidFill>
                <a:effectLst/>
                <a:latin typeface="Calibri" panose="020F0502020204030204" pitchFamily="34" charset="0"/>
                <a:ea typeface="Times New Roman" panose="02020603050405020304" pitchFamily="18" charset="0"/>
              </a:rPr>
              <a:t>automatized</a:t>
            </a:r>
            <a:r>
              <a:rPr lang="fr-BE" sz="1800" dirty="0">
                <a:solidFill>
                  <a:srgbClr val="70AD47"/>
                </a:solidFill>
                <a:effectLst/>
                <a:latin typeface="Calibri" panose="020F0502020204030204" pitchFamily="34" charset="0"/>
                <a:ea typeface="Times New Roman" panose="02020603050405020304" pitchFamily="18" charset="0"/>
              </a:rPr>
              <a:t> </a:t>
            </a:r>
            <a:r>
              <a:rPr lang="fr-BE" sz="1800" dirty="0" err="1">
                <a:solidFill>
                  <a:srgbClr val="70AD47"/>
                </a:solidFill>
                <a:effectLst/>
                <a:latin typeface="Calibri" panose="020F0502020204030204" pitchFamily="34" charset="0"/>
                <a:ea typeface="Times New Roman" panose="02020603050405020304" pitchFamily="18" charset="0"/>
              </a:rPr>
              <a:t>naming</a:t>
            </a:r>
            <a:r>
              <a:rPr lang="fr-BE" sz="1800" dirty="0">
                <a:solidFill>
                  <a:srgbClr val="70AD47"/>
                </a:solidFill>
                <a:effectLst/>
                <a:latin typeface="Calibri" panose="020F0502020204030204" pitchFamily="34" charset="0"/>
                <a:ea typeface="Times New Roman" panose="02020603050405020304" pitchFamily="18" charset="0"/>
              </a:rPr>
              <a:t> (RAN): </a:t>
            </a:r>
            <a:r>
              <a:rPr lang="fr-BE" sz="1800" dirty="0" err="1">
                <a:solidFill>
                  <a:srgbClr val="202124"/>
                </a:solidFill>
                <a:effectLst/>
                <a:latin typeface="Calibri" panose="020F0502020204030204" pitchFamily="34" charset="0"/>
                <a:ea typeface="Times New Roman" panose="02020603050405020304" pitchFamily="18" charset="0"/>
              </a:rPr>
              <a:t>rapid</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access</a:t>
            </a:r>
            <a:r>
              <a:rPr lang="fr-BE" sz="1800" dirty="0">
                <a:solidFill>
                  <a:srgbClr val="202124"/>
                </a:solidFill>
                <a:effectLst/>
                <a:latin typeface="Calibri" panose="020F0502020204030204" pitchFamily="34" charset="0"/>
                <a:ea typeface="Times New Roman" panose="02020603050405020304" pitchFamily="18" charset="0"/>
              </a:rPr>
              <a:t> to information </a:t>
            </a:r>
            <a:r>
              <a:rPr lang="fr-BE" sz="1800" dirty="0" err="1">
                <a:solidFill>
                  <a:srgbClr val="202124"/>
                </a:solidFill>
                <a:effectLst/>
                <a:latin typeface="Calibri" panose="020F0502020204030204" pitchFamily="34" charset="0"/>
                <a:ea typeface="Times New Roman" panose="02020603050405020304" pitchFamily="18" charset="0"/>
              </a:rPr>
              <a:t>stocked</a:t>
            </a:r>
            <a:r>
              <a:rPr lang="fr-BE" sz="1800" dirty="0">
                <a:solidFill>
                  <a:srgbClr val="202124"/>
                </a:solidFill>
                <a:effectLst/>
                <a:latin typeface="Calibri" panose="020F0502020204030204" pitchFamily="34" charset="0"/>
                <a:ea typeface="Times New Roman" panose="02020603050405020304" pitchFamily="18" charset="0"/>
              </a:rPr>
              <a:t> in long-</a:t>
            </a:r>
            <a:r>
              <a:rPr lang="fr-BE" sz="1800" dirty="0" err="1">
                <a:solidFill>
                  <a:srgbClr val="202124"/>
                </a:solidFill>
                <a:effectLst/>
                <a:latin typeface="Calibri" panose="020F0502020204030204" pitchFamily="34" charset="0"/>
                <a:ea typeface="Times New Roman" panose="02020603050405020304" pitchFamily="18" charset="0"/>
              </a:rPr>
              <a:t>term</a:t>
            </a:r>
            <a:r>
              <a:rPr lang="fr-BE" sz="1800" dirty="0">
                <a:solidFill>
                  <a:srgbClr val="202124"/>
                </a:solidFill>
                <a:effectLst/>
                <a:latin typeface="Calibri" panose="020F0502020204030204" pitchFamily="34" charset="0"/>
                <a:ea typeface="Times New Roman" panose="02020603050405020304" pitchFamily="18" charset="0"/>
              </a:rPr>
              <a:t> memory. Rapid </a:t>
            </a:r>
            <a:r>
              <a:rPr lang="fr-BE" sz="1800" dirty="0" err="1">
                <a:solidFill>
                  <a:srgbClr val="202124"/>
                </a:solidFill>
                <a:effectLst/>
                <a:latin typeface="Calibri" panose="020F0502020204030204" pitchFamily="34" charset="0"/>
                <a:ea typeface="Times New Roman" panose="02020603050405020304" pitchFamily="18" charset="0"/>
              </a:rPr>
              <a:t>automatized</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naming</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is</a:t>
            </a:r>
            <a:r>
              <a:rPr lang="fr-BE" sz="1800" dirty="0">
                <a:solidFill>
                  <a:srgbClr val="202124"/>
                </a:solidFill>
                <a:effectLst/>
                <a:latin typeface="Calibri" panose="020F0502020204030204" pitchFamily="34" charset="0"/>
                <a:ea typeface="Times New Roman" panose="02020603050405020304" pitchFamily="18" charset="0"/>
              </a:rPr>
              <a:t> a good </a:t>
            </a:r>
            <a:r>
              <a:rPr lang="fr-BE" sz="1800" dirty="0" err="1">
                <a:solidFill>
                  <a:srgbClr val="202124"/>
                </a:solidFill>
                <a:effectLst/>
                <a:latin typeface="Calibri" panose="020F0502020204030204" pitchFamily="34" charset="0"/>
                <a:ea typeface="Times New Roman" panose="02020603050405020304" pitchFamily="18" charset="0"/>
              </a:rPr>
              <a:t>predictor</a:t>
            </a:r>
            <a:r>
              <a:rPr lang="fr-BE" sz="1800" dirty="0">
                <a:solidFill>
                  <a:srgbClr val="202124"/>
                </a:solidFill>
                <a:effectLst/>
                <a:latin typeface="Calibri" panose="020F0502020204030204" pitchFamily="34" charset="0"/>
                <a:ea typeface="Times New Roman" panose="02020603050405020304" pitchFamily="18" charset="0"/>
              </a:rPr>
              <a:t> of </a:t>
            </a:r>
            <a:r>
              <a:rPr lang="fr-BE" sz="1800" dirty="0" err="1">
                <a:solidFill>
                  <a:srgbClr val="202124"/>
                </a:solidFill>
                <a:effectLst/>
                <a:latin typeface="Calibri" panose="020F0502020204030204" pitchFamily="34" charset="0"/>
                <a:ea typeface="Times New Roman" panose="02020603050405020304" pitchFamily="18" charset="0"/>
              </a:rPr>
              <a:t>reading</a:t>
            </a:r>
            <a:r>
              <a:rPr lang="fr-BE" sz="1800" dirty="0">
                <a:solidFill>
                  <a:srgbClr val="202124"/>
                </a:solidFill>
                <a:effectLst/>
                <a:latin typeface="Calibri" panose="020F0502020204030204" pitchFamily="34" charset="0"/>
                <a:ea typeface="Times New Roman" panose="02020603050405020304" pitchFamily="18" charset="0"/>
              </a:rPr>
              <a:t> acquisition. It </a:t>
            </a:r>
            <a:r>
              <a:rPr lang="fr-BE" sz="1800" dirty="0" err="1">
                <a:solidFill>
                  <a:srgbClr val="202124"/>
                </a:solidFill>
                <a:effectLst/>
                <a:latin typeface="Calibri" panose="020F0502020204030204" pitchFamily="34" charset="0"/>
                <a:ea typeface="Times New Roman" panose="02020603050405020304" pitchFamily="18" charset="0"/>
              </a:rPr>
              <a:t>involves</a:t>
            </a:r>
            <a:r>
              <a:rPr lang="fr-BE" sz="1800" dirty="0">
                <a:solidFill>
                  <a:srgbClr val="202124"/>
                </a:solidFill>
                <a:effectLst/>
                <a:latin typeface="Calibri" panose="020F0502020204030204" pitchFamily="34" charset="0"/>
                <a:ea typeface="Times New Roman" panose="02020603050405020304" pitchFamily="18" charset="0"/>
              </a:rPr>
              <a:t>: (1) </a:t>
            </a:r>
            <a:r>
              <a:rPr lang="fr-BE" sz="1800" dirty="0" err="1">
                <a:solidFill>
                  <a:srgbClr val="202124"/>
                </a:solidFill>
                <a:effectLst/>
                <a:latin typeface="Calibri" panose="020F0502020204030204" pitchFamily="34" charset="0"/>
                <a:ea typeface="Times New Roman" panose="02020603050405020304" pitchFamily="18" charset="0"/>
              </a:rPr>
              <a:t>visual</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processing</a:t>
            </a:r>
            <a:r>
              <a:rPr lang="fr-BE" sz="1800" dirty="0">
                <a:solidFill>
                  <a:srgbClr val="202124"/>
                </a:solidFill>
                <a:effectLst/>
                <a:latin typeface="Calibri" panose="020F0502020204030204" pitchFamily="34" charset="0"/>
                <a:ea typeface="Times New Roman" panose="02020603050405020304" pitchFamily="18" charset="0"/>
              </a:rPr>
              <a:t> of the stimulus, (2) </a:t>
            </a:r>
            <a:r>
              <a:rPr lang="fr-BE" sz="1800" dirty="0" err="1">
                <a:solidFill>
                  <a:srgbClr val="202124"/>
                </a:solidFill>
                <a:effectLst/>
                <a:latin typeface="Calibri" panose="020F0502020204030204" pitchFamily="34" charset="0"/>
                <a:ea typeface="Times New Roman" panose="02020603050405020304" pitchFamily="18" charset="0"/>
              </a:rPr>
              <a:t>access</a:t>
            </a:r>
            <a:r>
              <a:rPr lang="fr-BE" sz="1800" dirty="0">
                <a:solidFill>
                  <a:srgbClr val="202124"/>
                </a:solidFill>
                <a:effectLst/>
                <a:latin typeface="Calibri" panose="020F0502020204030204" pitchFamily="34" charset="0"/>
                <a:ea typeface="Times New Roman" panose="02020603050405020304" pitchFamily="18" charset="0"/>
              </a:rPr>
              <a:t> to the </a:t>
            </a:r>
            <a:r>
              <a:rPr lang="fr-BE" sz="1800" dirty="0" err="1">
                <a:solidFill>
                  <a:srgbClr val="202124"/>
                </a:solidFill>
                <a:effectLst/>
                <a:latin typeface="Calibri" panose="020F0502020204030204" pitchFamily="34" charset="0"/>
                <a:ea typeface="Times New Roman" panose="02020603050405020304" pitchFamily="18" charset="0"/>
              </a:rPr>
              <a:t>phonological</a:t>
            </a:r>
            <a:r>
              <a:rPr lang="fr-BE" sz="1800" dirty="0">
                <a:solidFill>
                  <a:srgbClr val="202124"/>
                </a:solidFill>
                <a:effectLst/>
                <a:latin typeface="Calibri" panose="020F0502020204030204" pitchFamily="34" charset="0"/>
                <a:ea typeface="Times New Roman" panose="02020603050405020304" pitchFamily="18" charset="0"/>
              </a:rPr>
              <a:t> code of the </a:t>
            </a:r>
            <a:r>
              <a:rPr lang="fr-BE" sz="1800" dirty="0" err="1">
                <a:solidFill>
                  <a:srgbClr val="202124"/>
                </a:solidFill>
                <a:effectLst/>
                <a:latin typeface="Calibri" panose="020F0502020204030204" pitchFamily="34" charset="0"/>
                <a:ea typeface="Times New Roman" panose="02020603050405020304" pitchFamily="18" charset="0"/>
              </a:rPr>
              <a:t>corresponding</a:t>
            </a:r>
            <a:r>
              <a:rPr lang="fr-BE" sz="1800" dirty="0">
                <a:solidFill>
                  <a:srgbClr val="202124"/>
                </a:solidFill>
                <a:effectLst/>
                <a:latin typeface="Calibri" panose="020F0502020204030204" pitchFamily="34" charset="0"/>
                <a:ea typeface="Times New Roman" panose="02020603050405020304" pitchFamily="18" charset="0"/>
              </a:rPr>
              <a:t> </a:t>
            </a:r>
            <a:r>
              <a:rPr lang="fr-BE" sz="1800" dirty="0" err="1">
                <a:solidFill>
                  <a:srgbClr val="202124"/>
                </a:solidFill>
                <a:effectLst/>
                <a:latin typeface="Calibri" panose="020F0502020204030204" pitchFamily="34" charset="0"/>
                <a:ea typeface="Times New Roman" panose="02020603050405020304" pitchFamily="18" charset="0"/>
              </a:rPr>
              <a:t>word</a:t>
            </a:r>
            <a:r>
              <a:rPr lang="fr-BE" sz="1800" dirty="0">
                <a:solidFill>
                  <a:srgbClr val="202124"/>
                </a:solidFill>
                <a:effectLst/>
                <a:latin typeface="Calibri" panose="020F0502020204030204" pitchFamily="34" charset="0"/>
                <a:ea typeface="Times New Roman" panose="02020603050405020304" pitchFamily="18" charset="0"/>
              </a:rPr>
              <a:t>, articulation of the </a:t>
            </a:r>
            <a:r>
              <a:rPr lang="fr-BE" sz="1800" dirty="0" err="1">
                <a:solidFill>
                  <a:srgbClr val="202124"/>
                </a:solidFill>
                <a:effectLst/>
                <a:latin typeface="Calibri" panose="020F0502020204030204" pitchFamily="34" charset="0"/>
                <a:ea typeface="Times New Roman" panose="02020603050405020304" pitchFamily="18" charset="0"/>
              </a:rPr>
              <a:t>word</a:t>
            </a:r>
            <a:r>
              <a:rPr lang="fr-BE" sz="1800" dirty="0">
                <a:solidFill>
                  <a:srgbClr val="202124"/>
                </a:solidFill>
                <a:effectLst/>
                <a:latin typeface="Calibri" panose="020F0502020204030204" pitchFamily="34" charset="0"/>
                <a:ea typeface="Times New Roman" panose="02020603050405020304" pitchFamily="18" charset="0"/>
              </a:rPr>
              <a:t>, (3) </a:t>
            </a:r>
            <a:r>
              <a:rPr lang="fr-BE" sz="1800" dirty="0" err="1">
                <a:solidFill>
                  <a:srgbClr val="202124"/>
                </a:solidFill>
                <a:effectLst/>
                <a:latin typeface="Calibri" panose="020F0502020204030204" pitchFamily="34" charset="0"/>
                <a:ea typeface="Times New Roman" panose="02020603050405020304" pitchFamily="18" charset="0"/>
              </a:rPr>
              <a:t>its</a:t>
            </a:r>
            <a:r>
              <a:rPr lang="fr-BE" sz="1800" dirty="0">
                <a:solidFill>
                  <a:srgbClr val="202124"/>
                </a:solidFill>
                <a:effectLst/>
                <a:latin typeface="Calibri" panose="020F0502020204030204" pitchFamily="34" charset="0"/>
                <a:ea typeface="Times New Roman" panose="02020603050405020304" pitchFamily="18" charset="0"/>
              </a:rPr>
              <a:t> inhibition and (4) transition to the </a:t>
            </a:r>
            <a:r>
              <a:rPr lang="fr-BE" sz="1800" dirty="0" err="1">
                <a:solidFill>
                  <a:srgbClr val="202124"/>
                </a:solidFill>
                <a:effectLst/>
                <a:latin typeface="Calibri" panose="020F0502020204030204" pitchFamily="34" charset="0"/>
                <a:ea typeface="Times New Roman" panose="02020603050405020304" pitchFamily="18" charset="0"/>
              </a:rPr>
              <a:t>next</a:t>
            </a:r>
            <a:r>
              <a:rPr lang="fr-BE" sz="1800" dirty="0">
                <a:solidFill>
                  <a:srgbClr val="202124"/>
                </a:solidFill>
                <a:effectLst/>
                <a:latin typeface="Calibri" panose="020F0502020204030204" pitchFamily="34" charset="0"/>
                <a:ea typeface="Times New Roman" panose="02020603050405020304" pitchFamily="18" charset="0"/>
              </a:rPr>
              <a:t> stimulus.</a:t>
            </a:r>
            <a:r>
              <a:rPr lang="fr-BE" sz="3200" dirty="0">
                <a:effectLst/>
              </a:rPr>
              <a:t> </a:t>
            </a: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4766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All the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predictors</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whe</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described</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are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deficient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in people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with</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IDD. The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work</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will</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lead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them</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to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reading</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is</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long and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difficult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and, if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many</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will</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not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achieve</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does</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not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mean</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none of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them</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will</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1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succeed</a:t>
            </a:r>
            <a:r>
              <a:rPr lang="fr-BE" sz="11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t>
            </a:r>
            <a:endParaRPr lang="fr-BE" sz="11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8706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The figure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above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adapted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from</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Ziegler, 2018) shows the multiple components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involved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in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reading</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process (the orange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arrow</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Ziegler (2018)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presents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this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diagram</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as part of the description of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dyslexia</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Even if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know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one of the exclusion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criteria</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dyslexia</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diagnosis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presence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in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child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an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intellectual</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deficiency</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can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nevertheless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consider</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that</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deficits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are, at least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partially</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same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nature.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So,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we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added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to the figure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general</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characteristics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of the IDD situation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red</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arrow</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These</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characteristics</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negatively</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influence the </a:t>
            </a:r>
            <a:r>
              <a:rPr lang="fr-BE" sz="1800" dirty="0" err="1">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reading</a:t>
            </a:r>
            <a:r>
              <a:rPr lang="fr-BE" sz="18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process.</a:t>
            </a:r>
            <a:endParaRPr lang="fr-BE" sz="18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2298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png"/></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4.xml"/><Relationship Id="rId13"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diagramQuickStyle" Target="../diagrams/quickStyle4.xml"/><Relationship Id="rId12" Type="http://schemas.microsoft.com/office/2017/06/relationships/model3d" Target="../media/model3d6.glb"/><Relationship Id="rId17" Type="http://schemas.openxmlformats.org/officeDocument/2006/relationships/image" Target="../media/image16.png"/><Relationship Id="rId2" Type="http://schemas.openxmlformats.org/officeDocument/2006/relationships/notesSlide" Target="../notesSlides/notesSlide15.xml"/><Relationship Id="rId16" Type="http://schemas.microsoft.com/office/2017/06/relationships/model3d" Target="../media/model3d8.glb"/><Relationship Id="rId1" Type="http://schemas.openxmlformats.org/officeDocument/2006/relationships/slideLayout" Target="../slideLayouts/slideLayout2.xml"/><Relationship Id="rId6" Type="http://schemas.openxmlformats.org/officeDocument/2006/relationships/diagramLayout" Target="../diagrams/layout4.xml"/><Relationship Id="rId11" Type="http://schemas.openxmlformats.org/officeDocument/2006/relationships/image" Target="../media/image13.png"/><Relationship Id="rId5" Type="http://schemas.openxmlformats.org/officeDocument/2006/relationships/diagramData" Target="../diagrams/data4.xml"/><Relationship Id="rId15" Type="http://schemas.openxmlformats.org/officeDocument/2006/relationships/image" Target="../media/image15.png"/><Relationship Id="rId10" Type="http://schemas.microsoft.com/office/2017/06/relationships/model3d" Target="../media/model3d5.glb"/><Relationship Id="rId4" Type="http://schemas.openxmlformats.org/officeDocument/2006/relationships/image" Target="../media/image1.png"/><Relationship Id="rId9" Type="http://schemas.microsoft.com/office/2007/relationships/diagramDrawing" Target="../diagrams/drawing4.xml"/><Relationship Id="rId14" Type="http://schemas.microsoft.com/office/2017/06/relationships/model3d" Target="../media/model3d7.glb"/></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microsoft.com/office/2017/06/relationships/model3d" Target="../media/model3d2.glb"/><Relationship Id="rId12"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11" Type="http://schemas.microsoft.com/office/2017/06/relationships/model3d" Target="../media/model3d4.glb"/><Relationship Id="rId5" Type="http://schemas.microsoft.com/office/2017/06/relationships/model3d" Target="../media/model3d1.glb"/><Relationship Id="rId10" Type="http://schemas.openxmlformats.org/officeDocument/2006/relationships/image" Target="../media/image7.png"/><Relationship Id="rId4" Type="http://schemas.openxmlformats.org/officeDocument/2006/relationships/image" Target="../media/image1.png"/><Relationship Id="rId9" Type="http://schemas.microsoft.com/office/2017/06/relationships/model3d" Target="../media/model3d3.glb"/></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3.png"/><Relationship Id="rId7" Type="http://schemas.openxmlformats.org/officeDocument/2006/relationships/diagramData" Target="../diagrams/data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1.wdp"/><Relationship Id="rId11" Type="http://schemas.microsoft.com/office/2007/relationships/diagramDrawing" Target="../diagrams/drawing1.xml"/><Relationship Id="rId5" Type="http://schemas.openxmlformats.org/officeDocument/2006/relationships/image" Target="../media/image10.png"/><Relationship Id="rId10" Type="http://schemas.openxmlformats.org/officeDocument/2006/relationships/diagramColors" Target="../diagrams/colors1.xml"/><Relationship Id="rId4" Type="http://schemas.openxmlformats.org/officeDocument/2006/relationships/image" Target="../media/image1.png"/><Relationship Id="rId9"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n-US"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en-US" sz="6000" b="1" dirty="0">
                <a:solidFill>
                  <a:srgbClr val="674EA7"/>
                </a:solidFill>
                <a:latin typeface="Calibri"/>
                <a:ea typeface="Calibri"/>
                <a:cs typeface="Calibri"/>
                <a:sym typeface="Calibri"/>
              </a:rPr>
              <a:t>Module 6 </a:t>
            </a:r>
            <a:endParaRPr sz="6000" dirty="0">
              <a:solidFill>
                <a:srgbClr val="674EA7"/>
              </a:solidFill>
              <a:latin typeface="Calibri"/>
              <a:ea typeface="Calibri"/>
              <a:cs typeface="Calibri"/>
              <a:sym typeface="Calibri"/>
            </a:endParaRPr>
          </a:p>
          <a:p>
            <a:pPr marL="0" indent="0">
              <a:buClr>
                <a:srgbClr val="674EA7"/>
              </a:buClr>
              <a:buSzPts val="3200"/>
            </a:pPr>
            <a:r>
              <a:rPr lang="es-ES" sz="3200" b="1" dirty="0" err="1">
                <a:solidFill>
                  <a:srgbClr val="674EA7"/>
                </a:solidFill>
                <a:latin typeface="Calibri"/>
                <a:cs typeface="Calibri"/>
              </a:rPr>
              <a:t>Complex</a:t>
            </a:r>
            <a:r>
              <a:rPr lang="es-ES" sz="3200" b="1" dirty="0">
                <a:solidFill>
                  <a:srgbClr val="674EA7"/>
                </a:solidFill>
                <a:latin typeface="Calibri"/>
                <a:cs typeface="Calibri"/>
              </a:rPr>
              <a:t> </a:t>
            </a:r>
            <a:r>
              <a:rPr lang="es-ES" sz="3200" b="1" dirty="0" err="1">
                <a:solidFill>
                  <a:srgbClr val="674EA7"/>
                </a:solidFill>
                <a:latin typeface="Calibri"/>
                <a:cs typeface="Calibri"/>
              </a:rPr>
              <a:t>communication</a:t>
            </a:r>
            <a:r>
              <a:rPr lang="es-ES" sz="3200" b="1" dirty="0">
                <a:solidFill>
                  <a:srgbClr val="674EA7"/>
                </a:solidFill>
                <a:latin typeface="Calibri"/>
                <a:cs typeface="Calibri"/>
              </a:rPr>
              <a:t> </a:t>
            </a:r>
            <a:r>
              <a:rPr lang="es-ES" sz="3200" b="1" dirty="0" err="1">
                <a:solidFill>
                  <a:srgbClr val="674EA7"/>
                </a:solidFill>
                <a:latin typeface="Calibri"/>
                <a:cs typeface="Calibri"/>
              </a:rPr>
              <a:t>means</a:t>
            </a:r>
            <a:endParaRPr lang="es-ES" sz="3200" b="1" dirty="0">
              <a:solidFill>
                <a:srgbClr val="674EA7"/>
              </a:solidFill>
              <a:latin typeface="Calibri"/>
              <a:cs typeface="Calibri"/>
            </a:endParaRPr>
          </a:p>
          <a:p>
            <a:pPr marL="0" lvl="0" indent="0" algn="ctr" rtl="0">
              <a:lnSpc>
                <a:spcPct val="110000"/>
              </a:lnSpc>
              <a:spcBef>
                <a:spcPts val="1000"/>
              </a:spcBef>
              <a:spcAft>
                <a:spcPts val="0"/>
              </a:spcAft>
              <a:buClr>
                <a:schemeClr val="dk2"/>
              </a:buClr>
              <a:buSzPts val="2000"/>
              <a:buFont typeface="Arial"/>
              <a:buNone/>
            </a:pPr>
            <a:br>
              <a:rPr lang="en-US" dirty="0"/>
            </a:br>
            <a:endParaRPr dirty="0"/>
          </a:p>
          <a:p>
            <a:pPr marL="0" lvl="0" indent="0" algn="ctr" rtl="0">
              <a:lnSpc>
                <a:spcPct val="110000"/>
              </a:lnSpc>
              <a:spcBef>
                <a:spcPts val="1000"/>
              </a:spcBef>
              <a:spcAft>
                <a:spcPts val="0"/>
              </a:spcAft>
              <a:buClr>
                <a:schemeClr val="dk2"/>
              </a:buClr>
              <a:buSzPts val="2000"/>
              <a:buFont typeface="Arial"/>
              <a:buNone/>
            </a:pPr>
            <a:br>
              <a:rPr lang="en-US" dirty="0"/>
            </a:br>
            <a:endParaRPr dirty="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chemeClr val="dk1"/>
                </a:solidFill>
                <a:latin typeface="Calibri"/>
                <a:ea typeface="Calibri"/>
                <a:cs typeface="Calibri"/>
                <a:sym typeface="Calibri"/>
              </a:rPr>
              <a:t>Training dedicated to professionals in IDD to support the development of </a:t>
            </a:r>
            <a:endParaRPr sz="1800" b="0" i="0" u="none" strike="noStrike" cap="none">
              <a:solidFill>
                <a:schemeClr val="dk1"/>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chemeClr val="dk1"/>
                </a:solidFill>
                <a:latin typeface="Calibri"/>
                <a:ea typeface="Calibri"/>
                <a:cs typeface="Calibri"/>
                <a:sym typeface="Calibri"/>
              </a:rPr>
              <a:t>Social Communicative Abilities</a:t>
            </a:r>
            <a:endParaRPr sz="1800" b="0" i="0" u="none" strike="noStrike" cap="none">
              <a:solidFill>
                <a:schemeClr val="dk1"/>
              </a:solidFill>
              <a:latin typeface="Arial"/>
              <a:ea typeface="Arial"/>
              <a:cs typeface="Arial"/>
              <a:sym typeface="Arial"/>
            </a:endParaRPr>
          </a:p>
        </p:txBody>
      </p:sp>
      <p:pic>
        <p:nvPicPr>
          <p:cNvPr id="13" name="Image 12">
            <a:extLst>
              <a:ext uri="{FF2B5EF4-FFF2-40B4-BE49-F238E27FC236}">
                <a16:creationId xmlns:a16="http://schemas.microsoft.com/office/drawing/2014/main" id="{42624E73-7210-4A44-B483-667D4CE2521D}"/>
              </a:ext>
            </a:extLst>
          </p:cNvPr>
          <p:cNvPicPr>
            <a:picLocks noChangeAspect="1"/>
          </p:cNvPicPr>
          <p:nvPr/>
        </p:nvPicPr>
        <p:blipFill>
          <a:blip r:embed="rId4"/>
          <a:stretch>
            <a:fillRect/>
          </a:stretch>
        </p:blipFill>
        <p:spPr>
          <a:xfrm>
            <a:off x="285277" y="5485784"/>
            <a:ext cx="1231614" cy="1296000"/>
          </a:xfrm>
          <a:prstGeom prst="rect">
            <a:avLst/>
          </a:prstGeom>
        </p:spPr>
      </p:pic>
      <p:sp>
        <p:nvSpPr>
          <p:cNvPr id="15" name="ZoneTexte 14">
            <a:extLst>
              <a:ext uri="{FF2B5EF4-FFF2-40B4-BE49-F238E27FC236}">
                <a16:creationId xmlns:a16="http://schemas.microsoft.com/office/drawing/2014/main" id="{FF0F0A1C-5A4D-4E9D-BA75-7D2D9CE493DA}"/>
              </a:ext>
            </a:extLst>
          </p:cNvPr>
          <p:cNvSpPr txBox="1"/>
          <p:nvPr/>
        </p:nvSpPr>
        <p:spPr>
          <a:xfrm>
            <a:off x="1802168" y="6487235"/>
            <a:ext cx="10139988" cy="332467"/>
          </a:xfrm>
          <a:prstGeom prst="rect">
            <a:avLst/>
          </a:prstGeom>
          <a:noFill/>
        </p:spPr>
        <p:txBody>
          <a:bodyPr wrap="square">
            <a:noAutofit/>
          </a:bodyPr>
          <a:lstStyle/>
          <a:p>
            <a:pPr algn="r">
              <a:lnSpc>
                <a:spcPct val="115000"/>
              </a:lnSpc>
            </a:pPr>
            <a:r>
              <a:rPr lang="en-US" sz="1000" dirty="0">
                <a:solidFill>
                  <a:srgbClr val="000000"/>
                </a:solidFill>
                <a:effectLst/>
                <a:latin typeface="Arial" panose="020B0604020202020204" pitchFamily="34" charset="0"/>
                <a:ea typeface="Arial" panose="020B0604020202020204" pitchFamily="34" charset="0"/>
              </a:rPr>
              <a:t>COM-IN KA220-VET-9A87A6EF © is licensed under CC BY-NC-SA 4.0</a:t>
            </a:r>
            <a:endParaRPr lang="fr-FR" sz="1100" dirty="0">
              <a:effectLst/>
              <a:latin typeface="Arial" panose="020B0604020202020204" pitchFamily="34" charset="0"/>
              <a:ea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3" name="Rectangle : coins arrondis 32">
            <a:extLst>
              <a:ext uri="{FF2B5EF4-FFF2-40B4-BE49-F238E27FC236}">
                <a16:creationId xmlns:a16="http://schemas.microsoft.com/office/drawing/2014/main" id="{86018107-5281-EAD0-2672-A6897BEA17C6}"/>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8">
            <a:extLst>
              <a:ext uri="{FF2B5EF4-FFF2-40B4-BE49-F238E27FC236}">
                <a16:creationId xmlns:a16="http://schemas.microsoft.com/office/drawing/2014/main" id="{7D2EDCA5-60BA-6D5A-5103-CE0011144F37}"/>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General cognitive </a:t>
            </a:r>
            <a:r>
              <a:rPr lang="fr-FR" sz="1800" dirty="0" err="1"/>
              <a:t>abilities</a:t>
            </a:r>
            <a:endParaRPr lang="fr-FR" sz="1800" dirty="0"/>
          </a:p>
        </p:txBody>
      </p:sp>
      <p:sp>
        <p:nvSpPr>
          <p:cNvPr id="3" name="Rectangle : coins arrondis 2">
            <a:extLst>
              <a:ext uri="{FF2B5EF4-FFF2-40B4-BE49-F238E27FC236}">
                <a16:creationId xmlns:a16="http://schemas.microsoft.com/office/drawing/2014/main" id="{2A651E17-D757-A280-99BE-4E6ED05E593C}"/>
              </a:ext>
            </a:extLst>
          </p:cNvPr>
          <p:cNvSpPr/>
          <p:nvPr/>
        </p:nvSpPr>
        <p:spPr>
          <a:xfrm>
            <a:off x="4791598"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General </a:t>
            </a:r>
            <a:r>
              <a:rPr lang="fr-FR" sz="1800" dirty="0" err="1"/>
              <a:t>language</a:t>
            </a:r>
            <a:r>
              <a:rPr lang="fr-FR" sz="1800" dirty="0"/>
              <a:t> </a:t>
            </a:r>
            <a:r>
              <a:rPr lang="fr-FR" sz="1800" dirty="0" err="1"/>
              <a:t>abilities</a:t>
            </a:r>
            <a:endParaRPr lang="fr-FR" sz="1800" dirty="0"/>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Level</a:t>
            </a:r>
            <a:r>
              <a:rPr lang="fr-FR" sz="1800" dirty="0"/>
              <a:t> of </a:t>
            </a:r>
            <a:r>
              <a:rPr lang="fr-FR" sz="1800" dirty="0" err="1"/>
              <a:t>hearing</a:t>
            </a:r>
            <a:r>
              <a:rPr lang="fr-FR" sz="1800" dirty="0"/>
              <a:t> </a:t>
            </a:r>
            <a:r>
              <a:rPr lang="fr-FR" sz="1800" dirty="0" err="1"/>
              <a:t>loss</a:t>
            </a:r>
            <a:endParaRPr lang="fr-FR" sz="1800" dirty="0"/>
          </a:p>
        </p:txBody>
      </p:sp>
      <p:sp>
        <p:nvSpPr>
          <p:cNvPr id="6" name="ZoneTexte 5">
            <a:extLst>
              <a:ext uri="{FF2B5EF4-FFF2-40B4-BE49-F238E27FC236}">
                <a16:creationId xmlns:a16="http://schemas.microsoft.com/office/drawing/2014/main" id="{8AA6D734-4D97-CD28-D5A2-5894CF4C5408}"/>
              </a:ext>
            </a:extLst>
          </p:cNvPr>
          <p:cNvSpPr txBox="1"/>
          <p:nvPr/>
        </p:nvSpPr>
        <p:spPr>
          <a:xfrm>
            <a:off x="2447434" y="1439407"/>
            <a:ext cx="7475123" cy="400110"/>
          </a:xfrm>
          <a:prstGeom prst="rect">
            <a:avLst/>
          </a:prstGeom>
          <a:noFill/>
        </p:spPr>
        <p:txBody>
          <a:bodyPr wrap="none" rtlCol="0">
            <a:spAutoFit/>
          </a:bodyPr>
          <a:lstStyle/>
          <a:p>
            <a:r>
              <a:rPr lang="fr-FR" sz="2000" b="1" dirty="0">
                <a:solidFill>
                  <a:schemeClr val="bg2">
                    <a:lumMod val="75000"/>
                    <a:lumOff val="25000"/>
                  </a:schemeClr>
                </a:solidFill>
              </a:rPr>
              <a:t>General IDD </a:t>
            </a:r>
            <a:r>
              <a:rPr lang="fr-FR" sz="2000" b="1" dirty="0" err="1">
                <a:solidFill>
                  <a:schemeClr val="bg2">
                    <a:lumMod val="75000"/>
                    <a:lumOff val="25000"/>
                  </a:schemeClr>
                </a:solidFill>
              </a:rPr>
              <a:t>characteristics</a:t>
            </a:r>
            <a:r>
              <a:rPr lang="fr-FR" sz="2000" b="1" dirty="0">
                <a:solidFill>
                  <a:schemeClr val="bg2">
                    <a:lumMod val="75000"/>
                    <a:lumOff val="25000"/>
                  </a:schemeClr>
                </a:solidFill>
              </a:rPr>
              <a:t> </a:t>
            </a:r>
            <a:r>
              <a:rPr lang="fr-FR" sz="2000" b="1" dirty="0" err="1">
                <a:solidFill>
                  <a:schemeClr val="bg2">
                    <a:lumMod val="75000"/>
                    <a:lumOff val="25000"/>
                  </a:schemeClr>
                </a:solidFill>
              </a:rPr>
              <a:t>influencing</a:t>
            </a:r>
            <a:r>
              <a:rPr lang="fr-FR" sz="2000" b="1" dirty="0">
                <a:solidFill>
                  <a:schemeClr val="bg2">
                    <a:lumMod val="75000"/>
                    <a:lumOff val="25000"/>
                  </a:schemeClr>
                </a:solidFill>
              </a:rPr>
              <a:t> the </a:t>
            </a:r>
            <a:r>
              <a:rPr lang="fr-FR" sz="2000" b="1" dirty="0" err="1">
                <a:solidFill>
                  <a:schemeClr val="bg2">
                    <a:lumMod val="75000"/>
                    <a:lumOff val="25000"/>
                  </a:schemeClr>
                </a:solidFill>
              </a:rPr>
              <a:t>reading</a:t>
            </a:r>
            <a:r>
              <a:rPr lang="fr-FR" sz="2000" b="1" dirty="0">
                <a:solidFill>
                  <a:schemeClr val="bg2">
                    <a:lumMod val="75000"/>
                    <a:lumOff val="25000"/>
                  </a:schemeClr>
                </a:solidFill>
              </a:rPr>
              <a:t> process</a:t>
            </a: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Vocabulary</a:t>
            </a:r>
            <a:endParaRPr lang="fr-FR" sz="1800" dirty="0"/>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Lexical </a:t>
            </a:r>
            <a:r>
              <a:rPr lang="fr-FR" sz="1800" dirty="0" err="1"/>
              <a:t>representations</a:t>
            </a:r>
            <a:endParaRPr lang="fr-FR" sz="1800" dirty="0"/>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Access to </a:t>
            </a:r>
            <a:r>
              <a:rPr lang="fr-FR" sz="1800" dirty="0" err="1"/>
              <a:t>representations</a:t>
            </a:r>
            <a:endParaRPr lang="fr-FR" sz="1800" dirty="0"/>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Phonological</a:t>
            </a:r>
            <a:r>
              <a:rPr lang="fr-FR" sz="1800" dirty="0"/>
              <a:t> </a:t>
            </a:r>
            <a:r>
              <a:rPr lang="fr-FR" sz="1800" dirty="0" err="1"/>
              <a:t>awareness</a:t>
            </a:r>
            <a:endParaRPr lang="fr-FR" sz="1800" dirty="0"/>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Phonemic</a:t>
            </a:r>
            <a:r>
              <a:rPr lang="fr-FR" sz="1800" dirty="0"/>
              <a:t> discrimination</a:t>
            </a:r>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Phonological</a:t>
            </a:r>
            <a:r>
              <a:rPr lang="fr-FR" sz="1800" dirty="0"/>
              <a:t> short </a:t>
            </a:r>
            <a:r>
              <a:rPr lang="fr-FR" sz="1800" dirty="0" err="1"/>
              <a:t>term</a:t>
            </a:r>
            <a:r>
              <a:rPr lang="fr-FR" sz="1800" dirty="0"/>
              <a:t> memory</a:t>
            </a:r>
          </a:p>
        </p:txBody>
      </p:sp>
      <p:sp>
        <p:nvSpPr>
          <p:cNvPr id="19" name="Rectangle : coins arrondis 18">
            <a:extLst>
              <a:ext uri="{FF2B5EF4-FFF2-40B4-BE49-F238E27FC236}">
                <a16:creationId xmlns:a16="http://schemas.microsoft.com/office/drawing/2014/main" id="{B47EF3F9-6FBC-F1A0-3A21-649B23DFF1BC}"/>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Phonological</a:t>
            </a:r>
            <a:r>
              <a:rPr lang="fr-FR" sz="1800" dirty="0"/>
              <a:t> </a:t>
            </a:r>
            <a:r>
              <a:rPr lang="fr-FR" sz="1800" dirty="0" err="1"/>
              <a:t>lexicon</a:t>
            </a:r>
            <a:endParaRPr lang="fr-FR" sz="1800" dirty="0"/>
          </a:p>
        </p:txBody>
      </p:sp>
      <p:sp>
        <p:nvSpPr>
          <p:cNvPr id="20" name="Rectangle : coins arrondis 19">
            <a:extLst>
              <a:ext uri="{FF2B5EF4-FFF2-40B4-BE49-F238E27FC236}">
                <a16:creationId xmlns:a16="http://schemas.microsoft.com/office/drawing/2014/main" id="{F9ED33AB-3CE6-A048-7A5A-C3564B61ADE3}"/>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Phonemes</a:t>
            </a:r>
            <a:r>
              <a:rPr lang="fr-FR" sz="1800" dirty="0"/>
              <a:t> (</a:t>
            </a:r>
            <a:r>
              <a:rPr lang="fr-FR" sz="1800" dirty="0" err="1"/>
              <a:t>sounds</a:t>
            </a:r>
            <a:r>
              <a:rPr lang="fr-FR" sz="1800" dirty="0"/>
              <a:t>)</a:t>
            </a:r>
          </a:p>
        </p:txBody>
      </p:sp>
      <p:sp>
        <p:nvSpPr>
          <p:cNvPr id="22" name="Rectangle : coins arrondis 21">
            <a:extLst>
              <a:ext uri="{FF2B5EF4-FFF2-40B4-BE49-F238E27FC236}">
                <a16:creationId xmlns:a16="http://schemas.microsoft.com/office/drawing/2014/main" id="{AD23C308-0478-AE87-1EBF-D050855571D8}"/>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Orthographical</a:t>
            </a:r>
            <a:r>
              <a:rPr lang="fr-FR" sz="1800" dirty="0"/>
              <a:t> </a:t>
            </a:r>
            <a:r>
              <a:rPr lang="fr-FR" sz="1800" dirty="0" err="1"/>
              <a:t>lexicon</a:t>
            </a:r>
            <a:endParaRPr lang="fr-FR" sz="1800" dirty="0"/>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Visual </a:t>
            </a:r>
            <a:r>
              <a:rPr lang="fr-FR" sz="1800" dirty="0" err="1"/>
              <a:t>abilities</a:t>
            </a:r>
            <a:endParaRPr lang="fr-FR" sz="1800" dirty="0"/>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Position </a:t>
            </a:r>
            <a:r>
              <a:rPr lang="fr-FR" sz="1800" dirty="0" err="1"/>
              <a:t>coding</a:t>
            </a:r>
            <a:endParaRPr lang="fr-FR" sz="1800" dirty="0"/>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Visuo-attentional</a:t>
            </a:r>
            <a:r>
              <a:rPr lang="fr-FR" sz="1800" dirty="0"/>
              <a:t> </a:t>
            </a:r>
            <a:r>
              <a:rPr lang="fr-FR" sz="1800" dirty="0" err="1"/>
              <a:t>span</a:t>
            </a:r>
            <a:endParaRPr lang="fr-FR" sz="1800" dirty="0"/>
          </a:p>
        </p:txBody>
      </p:sp>
      <p:sp>
        <p:nvSpPr>
          <p:cNvPr id="27" name="Rectangle : coins arrondis 26">
            <a:extLst>
              <a:ext uri="{FF2B5EF4-FFF2-40B4-BE49-F238E27FC236}">
                <a16:creationId xmlns:a16="http://schemas.microsoft.com/office/drawing/2014/main" id="{55C354AB-76A0-62E3-E032-D2FEE2F2BC99}"/>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Graphemes</a:t>
            </a:r>
            <a:r>
              <a:rPr lang="fr-FR" sz="1800" dirty="0"/>
              <a:t> (</a:t>
            </a:r>
            <a:r>
              <a:rPr lang="fr-FR" sz="1800" dirty="0" err="1"/>
              <a:t>letters</a:t>
            </a:r>
            <a:r>
              <a:rPr lang="fr-FR" sz="1800" dirty="0"/>
              <a:t>)</a:t>
            </a:r>
          </a:p>
        </p:txBody>
      </p:sp>
      <p:pic>
        <p:nvPicPr>
          <p:cNvPr id="28" name="Image 27">
            <a:extLst>
              <a:ext uri="{FF2B5EF4-FFF2-40B4-BE49-F238E27FC236}">
                <a16:creationId xmlns:a16="http://schemas.microsoft.com/office/drawing/2014/main" id="{782AB168-CF4A-3390-7AAA-440352D4794F}"/>
              </a:ext>
            </a:extLst>
          </p:cNvPr>
          <p:cNvPicPr>
            <a:picLocks noChangeAspect="1"/>
          </p:cNvPicPr>
          <p:nvPr/>
        </p:nvPicPr>
        <p:blipFill>
          <a:blip r:embed="rId5"/>
          <a:stretch>
            <a:fillRect/>
          </a:stretch>
        </p:blipFill>
        <p:spPr>
          <a:xfrm>
            <a:off x="6821842" y="3589777"/>
            <a:ext cx="944362" cy="677270"/>
          </a:xfrm>
          <a:prstGeom prst="rect">
            <a:avLst/>
          </a:prstGeom>
        </p:spPr>
      </p:pic>
      <p:cxnSp>
        <p:nvCxnSpPr>
          <p:cNvPr id="35" name="Connecteur droit avec flèche 34">
            <a:extLst>
              <a:ext uri="{FF2B5EF4-FFF2-40B4-BE49-F238E27FC236}">
                <a16:creationId xmlns:a16="http://schemas.microsoft.com/office/drawing/2014/main" id="{32343C59-4A7B-B1DA-D3D4-48BAD356A138}"/>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856099BA-C3EC-2924-1D7D-9504460E9C1D}"/>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857F85C-C647-D6B7-111B-D4187FCAF39E}"/>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AC614F98-2442-42E3-3B6E-6CE60986F222}"/>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84D6371-0694-DE4C-B8C2-67B850226455}"/>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CA443286-3F10-962D-932A-592CA4AB88E4}"/>
              </a:ext>
            </a:extLst>
          </p:cNvPr>
          <p:cNvSpPr txBox="1"/>
          <p:nvPr/>
        </p:nvSpPr>
        <p:spPr>
          <a:xfrm>
            <a:off x="9770719" y="4564215"/>
            <a:ext cx="2223488" cy="954107"/>
          </a:xfrm>
          <a:prstGeom prst="rect">
            <a:avLst/>
          </a:prstGeom>
          <a:solidFill>
            <a:srgbClr val="FFFF00"/>
          </a:solidFill>
        </p:spPr>
        <p:txBody>
          <a:bodyPr wrap="square" rtlCol="0">
            <a:spAutoFit/>
          </a:bodyPr>
          <a:lstStyle/>
          <a:p>
            <a:r>
              <a:rPr lang="fr-FR" dirty="0" err="1"/>
              <a:t>Influenced</a:t>
            </a:r>
            <a:r>
              <a:rPr lang="fr-FR" dirty="0"/>
              <a:t> by </a:t>
            </a:r>
            <a:r>
              <a:rPr lang="fr-FR" dirty="0" err="1"/>
              <a:t>spelling</a:t>
            </a:r>
            <a:r>
              <a:rPr lang="fr-FR" dirty="0"/>
              <a:t> transparence, multimodal </a:t>
            </a:r>
            <a:r>
              <a:rPr lang="fr-FR" dirty="0" err="1"/>
              <a:t>integration</a:t>
            </a:r>
            <a:r>
              <a:rPr lang="fr-FR" dirty="0"/>
              <a:t> and </a:t>
            </a:r>
            <a:r>
              <a:rPr lang="fr-FR" dirty="0" err="1"/>
              <a:t>learning</a:t>
            </a:r>
            <a:r>
              <a:rPr lang="fr-FR" dirty="0"/>
              <a:t> </a:t>
            </a:r>
            <a:r>
              <a:rPr lang="fr-FR" dirty="0" err="1"/>
              <a:t>methods</a:t>
            </a:r>
            <a:endParaRPr lang="fr-FR" dirty="0"/>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981428" cy="47705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7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3" name="Rectangle : coins arrondis 32">
            <a:extLst>
              <a:ext uri="{FF2B5EF4-FFF2-40B4-BE49-F238E27FC236}">
                <a16:creationId xmlns:a16="http://schemas.microsoft.com/office/drawing/2014/main" id="{86018107-5281-EAD0-2672-A6897BEA17C6}"/>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8">
            <a:extLst>
              <a:ext uri="{FF2B5EF4-FFF2-40B4-BE49-F238E27FC236}">
                <a16:creationId xmlns:a16="http://schemas.microsoft.com/office/drawing/2014/main" id="{7D2EDCA5-60BA-6D5A-5103-CE0011144F37}"/>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General cognitive </a:t>
            </a:r>
            <a:r>
              <a:rPr lang="fr-FR" sz="1800" dirty="0" err="1"/>
              <a:t>abilities</a:t>
            </a:r>
            <a:endParaRPr lang="fr-FR" sz="1800" dirty="0"/>
          </a:p>
        </p:txBody>
      </p:sp>
      <p:sp>
        <p:nvSpPr>
          <p:cNvPr id="3" name="Rectangle : coins arrondis 2">
            <a:extLst>
              <a:ext uri="{FF2B5EF4-FFF2-40B4-BE49-F238E27FC236}">
                <a16:creationId xmlns:a16="http://schemas.microsoft.com/office/drawing/2014/main" id="{2A651E17-D757-A280-99BE-4E6ED05E593C}"/>
              </a:ext>
            </a:extLst>
          </p:cNvPr>
          <p:cNvSpPr/>
          <p:nvPr/>
        </p:nvSpPr>
        <p:spPr>
          <a:xfrm>
            <a:off x="4791598"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General </a:t>
            </a:r>
            <a:r>
              <a:rPr lang="fr-FR" sz="1800" dirty="0" err="1"/>
              <a:t>language</a:t>
            </a:r>
            <a:r>
              <a:rPr lang="fr-FR" sz="1800" dirty="0"/>
              <a:t> </a:t>
            </a:r>
            <a:r>
              <a:rPr lang="fr-FR" sz="1800" dirty="0" err="1"/>
              <a:t>abilities</a:t>
            </a:r>
            <a:endParaRPr lang="fr-FR" sz="1800" dirty="0"/>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Level</a:t>
            </a:r>
            <a:r>
              <a:rPr lang="fr-FR" sz="1800" dirty="0"/>
              <a:t> of </a:t>
            </a:r>
            <a:r>
              <a:rPr lang="fr-FR" sz="1800" dirty="0" err="1"/>
              <a:t>hearing</a:t>
            </a:r>
            <a:r>
              <a:rPr lang="fr-FR" sz="1800" dirty="0"/>
              <a:t> </a:t>
            </a:r>
            <a:r>
              <a:rPr lang="fr-FR" sz="1800" dirty="0" err="1"/>
              <a:t>loss</a:t>
            </a:r>
            <a:endParaRPr lang="fr-FR" sz="1800" dirty="0"/>
          </a:p>
        </p:txBody>
      </p:sp>
      <p:sp>
        <p:nvSpPr>
          <p:cNvPr id="6" name="ZoneTexte 5">
            <a:extLst>
              <a:ext uri="{FF2B5EF4-FFF2-40B4-BE49-F238E27FC236}">
                <a16:creationId xmlns:a16="http://schemas.microsoft.com/office/drawing/2014/main" id="{8AA6D734-4D97-CD28-D5A2-5894CF4C5408}"/>
              </a:ext>
            </a:extLst>
          </p:cNvPr>
          <p:cNvSpPr txBox="1"/>
          <p:nvPr/>
        </p:nvSpPr>
        <p:spPr>
          <a:xfrm>
            <a:off x="2447434" y="1439407"/>
            <a:ext cx="7475123" cy="400110"/>
          </a:xfrm>
          <a:prstGeom prst="rect">
            <a:avLst/>
          </a:prstGeom>
          <a:noFill/>
        </p:spPr>
        <p:txBody>
          <a:bodyPr wrap="none" rtlCol="0">
            <a:spAutoFit/>
          </a:bodyPr>
          <a:lstStyle/>
          <a:p>
            <a:r>
              <a:rPr lang="fr-FR" sz="2000" b="1" dirty="0">
                <a:solidFill>
                  <a:schemeClr val="bg2">
                    <a:lumMod val="75000"/>
                    <a:lumOff val="25000"/>
                  </a:schemeClr>
                </a:solidFill>
              </a:rPr>
              <a:t>General IDD </a:t>
            </a:r>
            <a:r>
              <a:rPr lang="fr-FR" sz="2000" b="1" dirty="0" err="1">
                <a:solidFill>
                  <a:schemeClr val="bg2">
                    <a:lumMod val="75000"/>
                    <a:lumOff val="25000"/>
                  </a:schemeClr>
                </a:solidFill>
              </a:rPr>
              <a:t>characteristics</a:t>
            </a:r>
            <a:r>
              <a:rPr lang="fr-FR" sz="2000" b="1" dirty="0">
                <a:solidFill>
                  <a:schemeClr val="bg2">
                    <a:lumMod val="75000"/>
                    <a:lumOff val="25000"/>
                  </a:schemeClr>
                </a:solidFill>
              </a:rPr>
              <a:t> </a:t>
            </a:r>
            <a:r>
              <a:rPr lang="fr-FR" sz="2000" b="1" dirty="0" err="1">
                <a:solidFill>
                  <a:schemeClr val="bg2">
                    <a:lumMod val="75000"/>
                    <a:lumOff val="25000"/>
                  </a:schemeClr>
                </a:solidFill>
              </a:rPr>
              <a:t>influencing</a:t>
            </a:r>
            <a:r>
              <a:rPr lang="fr-FR" sz="2000" b="1" dirty="0">
                <a:solidFill>
                  <a:schemeClr val="bg2">
                    <a:lumMod val="75000"/>
                    <a:lumOff val="25000"/>
                  </a:schemeClr>
                </a:solidFill>
              </a:rPr>
              <a:t> the </a:t>
            </a:r>
            <a:r>
              <a:rPr lang="fr-FR" sz="2000" b="1" dirty="0" err="1">
                <a:solidFill>
                  <a:schemeClr val="bg2">
                    <a:lumMod val="75000"/>
                    <a:lumOff val="25000"/>
                  </a:schemeClr>
                </a:solidFill>
              </a:rPr>
              <a:t>reading</a:t>
            </a:r>
            <a:r>
              <a:rPr lang="fr-FR" sz="2000" b="1" dirty="0">
                <a:solidFill>
                  <a:schemeClr val="bg2">
                    <a:lumMod val="75000"/>
                    <a:lumOff val="25000"/>
                  </a:schemeClr>
                </a:solidFill>
              </a:rPr>
              <a:t> process</a:t>
            </a: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Vocabulary</a:t>
            </a:r>
            <a:endParaRPr lang="fr-FR" sz="1800" dirty="0"/>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Lexical </a:t>
            </a:r>
            <a:r>
              <a:rPr lang="fr-FR" sz="1800" dirty="0" err="1"/>
              <a:t>representations</a:t>
            </a:r>
            <a:endParaRPr lang="fr-FR" sz="1800" dirty="0"/>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Access to </a:t>
            </a:r>
            <a:r>
              <a:rPr lang="fr-FR" sz="1800" dirty="0" err="1"/>
              <a:t>representations</a:t>
            </a:r>
            <a:endParaRPr lang="fr-FR" sz="1800" dirty="0"/>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Phonological</a:t>
            </a:r>
            <a:r>
              <a:rPr lang="fr-FR" sz="1800" dirty="0"/>
              <a:t> </a:t>
            </a:r>
            <a:r>
              <a:rPr lang="fr-FR" sz="1800" dirty="0" err="1"/>
              <a:t>awareness</a:t>
            </a:r>
            <a:endParaRPr lang="fr-FR" sz="1800" dirty="0"/>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Phonemic</a:t>
            </a:r>
            <a:r>
              <a:rPr lang="fr-FR" sz="1800" dirty="0"/>
              <a:t> discrimination</a:t>
            </a:r>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Phonological</a:t>
            </a:r>
            <a:r>
              <a:rPr lang="fr-FR" sz="1800" dirty="0"/>
              <a:t> short </a:t>
            </a:r>
            <a:r>
              <a:rPr lang="fr-FR" sz="1800" dirty="0" err="1"/>
              <a:t>term</a:t>
            </a:r>
            <a:r>
              <a:rPr lang="fr-FR" sz="1800" dirty="0"/>
              <a:t> memory</a:t>
            </a:r>
          </a:p>
        </p:txBody>
      </p:sp>
      <p:sp>
        <p:nvSpPr>
          <p:cNvPr id="19" name="Rectangle : coins arrondis 18">
            <a:extLst>
              <a:ext uri="{FF2B5EF4-FFF2-40B4-BE49-F238E27FC236}">
                <a16:creationId xmlns:a16="http://schemas.microsoft.com/office/drawing/2014/main" id="{B47EF3F9-6FBC-F1A0-3A21-649B23DFF1BC}"/>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Phonological</a:t>
            </a:r>
            <a:r>
              <a:rPr lang="fr-FR" sz="1800" dirty="0"/>
              <a:t> </a:t>
            </a:r>
            <a:r>
              <a:rPr lang="fr-FR" sz="1800" dirty="0" err="1"/>
              <a:t>lexicon</a:t>
            </a:r>
            <a:endParaRPr lang="fr-FR" sz="1800" dirty="0"/>
          </a:p>
        </p:txBody>
      </p:sp>
      <p:sp>
        <p:nvSpPr>
          <p:cNvPr id="20" name="Rectangle : coins arrondis 19">
            <a:extLst>
              <a:ext uri="{FF2B5EF4-FFF2-40B4-BE49-F238E27FC236}">
                <a16:creationId xmlns:a16="http://schemas.microsoft.com/office/drawing/2014/main" id="{F9ED33AB-3CE6-A048-7A5A-C3564B61ADE3}"/>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Phonemes</a:t>
            </a:r>
            <a:r>
              <a:rPr lang="fr-FR" sz="1800" dirty="0"/>
              <a:t> (</a:t>
            </a:r>
            <a:r>
              <a:rPr lang="fr-FR" sz="1800" dirty="0" err="1"/>
              <a:t>sounds</a:t>
            </a:r>
            <a:r>
              <a:rPr lang="fr-FR" sz="1800" dirty="0"/>
              <a:t>)</a:t>
            </a:r>
          </a:p>
        </p:txBody>
      </p:sp>
      <p:sp>
        <p:nvSpPr>
          <p:cNvPr id="22" name="Rectangle : coins arrondis 21">
            <a:extLst>
              <a:ext uri="{FF2B5EF4-FFF2-40B4-BE49-F238E27FC236}">
                <a16:creationId xmlns:a16="http://schemas.microsoft.com/office/drawing/2014/main" id="{AD23C308-0478-AE87-1EBF-D050855571D8}"/>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Orthographical</a:t>
            </a:r>
            <a:r>
              <a:rPr lang="fr-FR" sz="1800" dirty="0"/>
              <a:t> </a:t>
            </a:r>
            <a:r>
              <a:rPr lang="fr-FR" sz="1800" dirty="0" err="1"/>
              <a:t>lexicon</a:t>
            </a:r>
            <a:endParaRPr lang="fr-FR" sz="1800" dirty="0"/>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Visual </a:t>
            </a:r>
            <a:r>
              <a:rPr lang="fr-FR" sz="1800" dirty="0" err="1"/>
              <a:t>abilities</a:t>
            </a:r>
            <a:endParaRPr lang="fr-FR" sz="1800" dirty="0"/>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Position </a:t>
            </a:r>
            <a:r>
              <a:rPr lang="fr-FR" sz="1800" dirty="0" err="1"/>
              <a:t>coding</a:t>
            </a:r>
            <a:endParaRPr lang="fr-FR" sz="1800" dirty="0"/>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Visuo-attentional</a:t>
            </a:r>
            <a:r>
              <a:rPr lang="fr-FR" sz="1800" dirty="0"/>
              <a:t> </a:t>
            </a:r>
            <a:r>
              <a:rPr lang="fr-FR" sz="1800" dirty="0" err="1"/>
              <a:t>span</a:t>
            </a:r>
            <a:endParaRPr lang="fr-FR" sz="1800" dirty="0"/>
          </a:p>
        </p:txBody>
      </p:sp>
      <p:sp>
        <p:nvSpPr>
          <p:cNvPr id="27" name="Rectangle : coins arrondis 26">
            <a:extLst>
              <a:ext uri="{FF2B5EF4-FFF2-40B4-BE49-F238E27FC236}">
                <a16:creationId xmlns:a16="http://schemas.microsoft.com/office/drawing/2014/main" id="{55C354AB-76A0-62E3-E032-D2FEE2F2BC99}"/>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Graphemes</a:t>
            </a:r>
            <a:r>
              <a:rPr lang="fr-FR" sz="1800" dirty="0"/>
              <a:t> (</a:t>
            </a:r>
            <a:r>
              <a:rPr lang="fr-FR" sz="1800" dirty="0" err="1"/>
              <a:t>letters</a:t>
            </a:r>
            <a:r>
              <a:rPr lang="fr-FR" sz="1800" dirty="0"/>
              <a:t>)</a:t>
            </a:r>
          </a:p>
        </p:txBody>
      </p:sp>
      <p:pic>
        <p:nvPicPr>
          <p:cNvPr id="28" name="Image 27">
            <a:extLst>
              <a:ext uri="{FF2B5EF4-FFF2-40B4-BE49-F238E27FC236}">
                <a16:creationId xmlns:a16="http://schemas.microsoft.com/office/drawing/2014/main" id="{782AB168-CF4A-3390-7AAA-440352D4794F}"/>
              </a:ext>
            </a:extLst>
          </p:cNvPr>
          <p:cNvPicPr>
            <a:picLocks noChangeAspect="1"/>
          </p:cNvPicPr>
          <p:nvPr/>
        </p:nvPicPr>
        <p:blipFill>
          <a:blip r:embed="rId5"/>
          <a:stretch>
            <a:fillRect/>
          </a:stretch>
        </p:blipFill>
        <p:spPr>
          <a:xfrm>
            <a:off x="6821842" y="3589777"/>
            <a:ext cx="944362" cy="677270"/>
          </a:xfrm>
          <a:prstGeom prst="rect">
            <a:avLst/>
          </a:prstGeom>
        </p:spPr>
      </p:pic>
      <p:cxnSp>
        <p:nvCxnSpPr>
          <p:cNvPr id="35" name="Connecteur droit avec flèche 34">
            <a:extLst>
              <a:ext uri="{FF2B5EF4-FFF2-40B4-BE49-F238E27FC236}">
                <a16:creationId xmlns:a16="http://schemas.microsoft.com/office/drawing/2014/main" id="{32343C59-4A7B-B1DA-D3D4-48BAD356A138}"/>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856099BA-C3EC-2924-1D7D-9504460E9C1D}"/>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857F85C-C647-D6B7-111B-D4187FCAF39E}"/>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AC614F98-2442-42E3-3B6E-6CE60986F222}"/>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84D6371-0694-DE4C-B8C2-67B850226455}"/>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CA443286-3F10-962D-932A-592CA4AB88E4}"/>
              </a:ext>
            </a:extLst>
          </p:cNvPr>
          <p:cNvSpPr txBox="1"/>
          <p:nvPr/>
        </p:nvSpPr>
        <p:spPr>
          <a:xfrm>
            <a:off x="9770719" y="4564215"/>
            <a:ext cx="2223488" cy="954107"/>
          </a:xfrm>
          <a:prstGeom prst="rect">
            <a:avLst/>
          </a:prstGeom>
          <a:noFill/>
        </p:spPr>
        <p:txBody>
          <a:bodyPr wrap="square" rtlCol="0">
            <a:spAutoFit/>
          </a:bodyPr>
          <a:lstStyle/>
          <a:p>
            <a:r>
              <a:rPr lang="fr-FR" dirty="0" err="1"/>
              <a:t>Influenced</a:t>
            </a:r>
            <a:r>
              <a:rPr lang="fr-FR" dirty="0"/>
              <a:t> by </a:t>
            </a:r>
            <a:r>
              <a:rPr lang="fr-FR" dirty="0" err="1"/>
              <a:t>spelling</a:t>
            </a:r>
            <a:r>
              <a:rPr lang="fr-FR" dirty="0"/>
              <a:t> transparence, multimodal </a:t>
            </a:r>
            <a:r>
              <a:rPr lang="fr-FR" dirty="0" err="1"/>
              <a:t>integration</a:t>
            </a:r>
            <a:r>
              <a:rPr lang="fr-FR" dirty="0"/>
              <a:t> and </a:t>
            </a:r>
            <a:r>
              <a:rPr lang="fr-FR" dirty="0" err="1"/>
              <a:t>learning</a:t>
            </a:r>
            <a:r>
              <a:rPr lang="fr-FR" dirty="0"/>
              <a:t> </a:t>
            </a:r>
            <a:r>
              <a:rPr lang="fr-FR" dirty="0" err="1"/>
              <a:t>methods</a:t>
            </a:r>
            <a:endParaRPr lang="fr-FR" dirty="0"/>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981428" cy="47705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5713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 name="Connecteur hors page 2">
            <a:extLst>
              <a:ext uri="{FF2B5EF4-FFF2-40B4-BE49-F238E27FC236}">
                <a16:creationId xmlns:a16="http://schemas.microsoft.com/office/drawing/2014/main" id="{2C9E2005-8D83-6CAB-051D-4931E67C4046}"/>
              </a:ext>
            </a:extLst>
          </p:cNvPr>
          <p:cNvSpPr/>
          <p:nvPr/>
        </p:nvSpPr>
        <p:spPr>
          <a:xfrm>
            <a:off x="892051" y="1903751"/>
            <a:ext cx="10116872" cy="1139252"/>
          </a:xfrm>
          <a:prstGeom prst="flowChartOffpageConnector">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918387" y="470783"/>
            <a:ext cx="7960130" cy="1078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6.3.5 The importance of reading for people with IDD</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ZoneTexte 1">
            <a:extLst>
              <a:ext uri="{FF2B5EF4-FFF2-40B4-BE49-F238E27FC236}">
                <a16:creationId xmlns:a16="http://schemas.microsoft.com/office/drawing/2014/main" id="{F7658165-52CD-0D52-6F31-B4BB9E640B5A}"/>
              </a:ext>
            </a:extLst>
          </p:cNvPr>
          <p:cNvSpPr txBox="1"/>
          <p:nvPr/>
        </p:nvSpPr>
        <p:spPr>
          <a:xfrm>
            <a:off x="907041" y="2098623"/>
            <a:ext cx="10116872" cy="430887"/>
          </a:xfrm>
          <a:prstGeom prst="rect">
            <a:avLst/>
          </a:prstGeom>
          <a:noFill/>
        </p:spPr>
        <p:txBody>
          <a:bodyPr wrap="none" rtlCol="0">
            <a:spAutoFit/>
          </a:bodyPr>
          <a:lstStyle/>
          <a:p>
            <a:r>
              <a:rPr lang="fr-FR" sz="2200" b="1" dirty="0">
                <a:solidFill>
                  <a:schemeClr val="bg2">
                    <a:lumMod val="75000"/>
                    <a:lumOff val="25000"/>
                  </a:schemeClr>
                </a:solidFill>
              </a:rPr>
              <a:t>Survey in 2009 ➝ for parents, </a:t>
            </a:r>
            <a:r>
              <a:rPr lang="fr-FR" sz="2200" b="1" dirty="0" err="1">
                <a:solidFill>
                  <a:schemeClr val="bg2">
                    <a:lumMod val="75000"/>
                    <a:lumOff val="25000"/>
                  </a:schemeClr>
                </a:solidFill>
              </a:rPr>
              <a:t>learning</a:t>
            </a:r>
            <a:r>
              <a:rPr lang="fr-FR" sz="2200" b="1" dirty="0">
                <a:solidFill>
                  <a:schemeClr val="bg2">
                    <a:lumMod val="75000"/>
                    <a:lumOff val="25000"/>
                  </a:schemeClr>
                </a:solidFill>
              </a:rPr>
              <a:t> to </a:t>
            </a:r>
            <a:r>
              <a:rPr lang="fr-FR" sz="2200" b="1" dirty="0" err="1">
                <a:solidFill>
                  <a:schemeClr val="bg2">
                    <a:lumMod val="75000"/>
                    <a:lumOff val="25000"/>
                  </a:schemeClr>
                </a:solidFill>
              </a:rPr>
              <a:t>read</a:t>
            </a:r>
            <a:r>
              <a:rPr lang="fr-FR" sz="2200" b="1" dirty="0">
                <a:solidFill>
                  <a:schemeClr val="bg2">
                    <a:lumMod val="75000"/>
                    <a:lumOff val="25000"/>
                  </a:schemeClr>
                </a:solidFill>
              </a:rPr>
              <a:t> </a:t>
            </a:r>
            <a:r>
              <a:rPr lang="fr-FR" sz="2200" b="1" dirty="0" err="1">
                <a:solidFill>
                  <a:schemeClr val="bg2">
                    <a:lumMod val="75000"/>
                    <a:lumOff val="25000"/>
                  </a:schemeClr>
                </a:solidFill>
              </a:rPr>
              <a:t>is</a:t>
            </a:r>
            <a:r>
              <a:rPr lang="fr-FR" sz="2200" b="1" dirty="0">
                <a:solidFill>
                  <a:schemeClr val="bg2">
                    <a:lumMod val="75000"/>
                    <a:lumOff val="25000"/>
                  </a:schemeClr>
                </a:solidFill>
              </a:rPr>
              <a:t> the </a:t>
            </a:r>
            <a:r>
              <a:rPr lang="fr-FR" sz="2200" b="1" dirty="0" err="1">
                <a:solidFill>
                  <a:schemeClr val="bg2">
                    <a:lumMod val="75000"/>
                    <a:lumOff val="25000"/>
                  </a:schemeClr>
                </a:solidFill>
              </a:rPr>
              <a:t>priority</a:t>
            </a:r>
            <a:r>
              <a:rPr lang="fr-FR" sz="2200" b="1" dirty="0">
                <a:solidFill>
                  <a:schemeClr val="bg2">
                    <a:lumMod val="75000"/>
                    <a:lumOff val="25000"/>
                  </a:schemeClr>
                </a:solidFill>
              </a:rPr>
              <a:t> for </a:t>
            </a:r>
            <a:r>
              <a:rPr lang="fr-FR" sz="2200" b="1" dirty="0" err="1">
                <a:solidFill>
                  <a:schemeClr val="bg2">
                    <a:lumMod val="75000"/>
                    <a:lumOff val="25000"/>
                  </a:schemeClr>
                </a:solidFill>
              </a:rPr>
              <a:t>their</a:t>
            </a:r>
            <a:r>
              <a:rPr lang="fr-FR" sz="2200" b="1" dirty="0">
                <a:solidFill>
                  <a:schemeClr val="bg2">
                    <a:lumMod val="75000"/>
                    <a:lumOff val="25000"/>
                  </a:schemeClr>
                </a:solidFill>
              </a:rPr>
              <a:t> </a:t>
            </a:r>
            <a:r>
              <a:rPr lang="fr-FR" sz="2200" b="1" dirty="0" err="1">
                <a:solidFill>
                  <a:schemeClr val="bg2">
                    <a:lumMod val="75000"/>
                    <a:lumOff val="25000"/>
                  </a:schemeClr>
                </a:solidFill>
              </a:rPr>
              <a:t>child</a:t>
            </a:r>
            <a:endParaRPr lang="fr-FR" sz="2200" b="1" dirty="0">
              <a:solidFill>
                <a:schemeClr val="bg2">
                  <a:lumMod val="75000"/>
                  <a:lumOff val="25000"/>
                </a:schemeClr>
              </a:solidFill>
            </a:endParaRPr>
          </a:p>
        </p:txBody>
      </p:sp>
      <p:sp>
        <p:nvSpPr>
          <p:cNvPr id="4" name="ZoneTexte 3">
            <a:extLst>
              <a:ext uri="{FF2B5EF4-FFF2-40B4-BE49-F238E27FC236}">
                <a16:creationId xmlns:a16="http://schemas.microsoft.com/office/drawing/2014/main" id="{B893D2F9-DEAA-F73B-A424-4D00A71C0FAC}"/>
              </a:ext>
            </a:extLst>
          </p:cNvPr>
          <p:cNvSpPr txBox="1"/>
          <p:nvPr/>
        </p:nvSpPr>
        <p:spPr>
          <a:xfrm>
            <a:off x="5693607" y="3282376"/>
            <a:ext cx="699230" cy="400110"/>
          </a:xfrm>
          <a:prstGeom prst="rect">
            <a:avLst/>
          </a:prstGeom>
          <a:noFill/>
        </p:spPr>
        <p:txBody>
          <a:bodyPr wrap="none" rtlCol="0">
            <a:spAutoFit/>
          </a:bodyPr>
          <a:lstStyle/>
          <a:p>
            <a:r>
              <a:rPr lang="fr-FR" sz="2000" dirty="0"/>
              <a:t>BUT</a:t>
            </a:r>
          </a:p>
        </p:txBody>
      </p:sp>
      <p:sp>
        <p:nvSpPr>
          <p:cNvPr id="5" name="Ellipse 4">
            <a:extLst>
              <a:ext uri="{FF2B5EF4-FFF2-40B4-BE49-F238E27FC236}">
                <a16:creationId xmlns:a16="http://schemas.microsoft.com/office/drawing/2014/main" id="{F75FC85D-D053-6E69-30CD-546BDA49ABAA}"/>
              </a:ext>
            </a:extLst>
          </p:cNvPr>
          <p:cNvSpPr/>
          <p:nvPr/>
        </p:nvSpPr>
        <p:spPr>
          <a:xfrm>
            <a:off x="1257470" y="3682486"/>
            <a:ext cx="3299539" cy="2845664"/>
          </a:xfrm>
          <a:prstGeom prst="ellipse">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dirty="0">
                <a:solidFill>
                  <a:schemeClr val="bg2">
                    <a:lumMod val="75000"/>
                    <a:lumOff val="25000"/>
                  </a:schemeClr>
                </a:solidFill>
              </a:rPr>
              <a:t>95% </a:t>
            </a:r>
          </a:p>
          <a:p>
            <a:pPr algn="ctr"/>
            <a:r>
              <a:rPr lang="fr-FR" sz="2000" dirty="0">
                <a:solidFill>
                  <a:schemeClr val="bg2">
                    <a:lumMod val="75000"/>
                    <a:lumOff val="25000"/>
                  </a:schemeClr>
                </a:solidFill>
              </a:rPr>
              <a:t>of IDD </a:t>
            </a:r>
            <a:r>
              <a:rPr lang="fr-FR" sz="2000" dirty="0" err="1">
                <a:solidFill>
                  <a:schemeClr val="bg2">
                    <a:lumMod val="75000"/>
                    <a:lumOff val="25000"/>
                  </a:schemeClr>
                </a:solidFill>
              </a:rPr>
              <a:t>adults</a:t>
            </a:r>
            <a:r>
              <a:rPr lang="fr-FR" sz="2000" dirty="0">
                <a:solidFill>
                  <a:schemeClr val="bg2">
                    <a:lumMod val="75000"/>
                    <a:lumOff val="25000"/>
                  </a:schemeClr>
                </a:solidFill>
              </a:rPr>
              <a:t> </a:t>
            </a:r>
            <a:r>
              <a:rPr lang="fr-FR" sz="2000" dirty="0" err="1">
                <a:solidFill>
                  <a:schemeClr val="bg2">
                    <a:lumMod val="75000"/>
                    <a:lumOff val="25000"/>
                  </a:schemeClr>
                </a:solidFill>
              </a:rPr>
              <a:t>with</a:t>
            </a:r>
            <a:r>
              <a:rPr lang="fr-FR" sz="2000" dirty="0">
                <a:solidFill>
                  <a:schemeClr val="bg2">
                    <a:lumMod val="75000"/>
                    <a:lumOff val="25000"/>
                  </a:schemeClr>
                </a:solidFill>
              </a:rPr>
              <a:t> </a:t>
            </a:r>
            <a:r>
              <a:rPr lang="fr-FR" sz="2000" dirty="0" err="1">
                <a:solidFill>
                  <a:schemeClr val="bg2">
                    <a:lumMod val="75000"/>
                    <a:lumOff val="25000"/>
                  </a:schemeClr>
                </a:solidFill>
              </a:rPr>
              <a:t>poor</a:t>
            </a:r>
            <a:r>
              <a:rPr lang="fr-FR" sz="2000" dirty="0">
                <a:solidFill>
                  <a:schemeClr val="bg2">
                    <a:lumMod val="75000"/>
                    <a:lumOff val="25000"/>
                  </a:schemeClr>
                </a:solidFill>
              </a:rPr>
              <a:t> </a:t>
            </a:r>
            <a:r>
              <a:rPr lang="fr-FR" sz="2000" dirty="0" err="1">
                <a:solidFill>
                  <a:schemeClr val="bg2">
                    <a:lumMod val="75000"/>
                    <a:lumOff val="25000"/>
                  </a:schemeClr>
                </a:solidFill>
              </a:rPr>
              <a:t>reading</a:t>
            </a:r>
            <a:r>
              <a:rPr lang="fr-FR" sz="2000" dirty="0">
                <a:solidFill>
                  <a:schemeClr val="bg2">
                    <a:lumMod val="75000"/>
                    <a:lumOff val="25000"/>
                  </a:schemeClr>
                </a:solidFill>
              </a:rPr>
              <a:t> </a:t>
            </a:r>
            <a:r>
              <a:rPr lang="fr-FR" sz="2000" dirty="0" err="1">
                <a:solidFill>
                  <a:schemeClr val="bg2">
                    <a:lumMod val="75000"/>
                    <a:lumOff val="25000"/>
                  </a:schemeClr>
                </a:solidFill>
              </a:rPr>
              <a:t>skills</a:t>
            </a:r>
            <a:r>
              <a:rPr lang="fr-FR" sz="2000" dirty="0">
                <a:solidFill>
                  <a:schemeClr val="bg2">
                    <a:lumMod val="75000"/>
                    <a:lumOff val="25000"/>
                  </a:schemeClr>
                </a:solidFill>
              </a:rPr>
              <a:t> do not live </a:t>
            </a:r>
            <a:r>
              <a:rPr lang="fr-FR" sz="2000" dirty="0" err="1">
                <a:solidFill>
                  <a:schemeClr val="bg2">
                    <a:lumMod val="75000"/>
                    <a:lumOff val="25000"/>
                  </a:schemeClr>
                </a:solidFill>
              </a:rPr>
              <a:t>independently</a:t>
            </a:r>
            <a:endParaRPr lang="fr-FR" sz="2000" dirty="0">
              <a:solidFill>
                <a:schemeClr val="bg2">
                  <a:lumMod val="75000"/>
                  <a:lumOff val="25000"/>
                </a:schemeClr>
              </a:solidFill>
            </a:endParaRPr>
          </a:p>
        </p:txBody>
      </p:sp>
      <p:sp>
        <p:nvSpPr>
          <p:cNvPr id="6" name="Ellipse 5">
            <a:extLst>
              <a:ext uri="{FF2B5EF4-FFF2-40B4-BE49-F238E27FC236}">
                <a16:creationId xmlns:a16="http://schemas.microsoft.com/office/drawing/2014/main" id="{C2725FEA-0A06-77A3-35FF-7ED50BB9B36E}"/>
              </a:ext>
            </a:extLst>
          </p:cNvPr>
          <p:cNvSpPr/>
          <p:nvPr/>
        </p:nvSpPr>
        <p:spPr>
          <a:xfrm>
            <a:off x="7634993" y="3474099"/>
            <a:ext cx="3299539" cy="2845664"/>
          </a:xfrm>
          <a:prstGeom prst="ellipse">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b="1" dirty="0">
                <a:solidFill>
                  <a:schemeClr val="bg2">
                    <a:lumMod val="75000"/>
                    <a:lumOff val="25000"/>
                  </a:schemeClr>
                </a:solidFill>
              </a:rPr>
              <a:t>90% </a:t>
            </a:r>
          </a:p>
          <a:p>
            <a:pPr algn="ctr"/>
            <a:r>
              <a:rPr lang="fr-FR" sz="2000" dirty="0">
                <a:solidFill>
                  <a:schemeClr val="bg2">
                    <a:lumMod val="75000"/>
                    <a:lumOff val="25000"/>
                  </a:schemeClr>
                </a:solidFill>
              </a:rPr>
              <a:t>of IDD </a:t>
            </a:r>
            <a:r>
              <a:rPr lang="fr-FR" sz="2000" dirty="0" err="1">
                <a:solidFill>
                  <a:schemeClr val="bg2">
                    <a:lumMod val="75000"/>
                    <a:lumOff val="25000"/>
                  </a:schemeClr>
                </a:solidFill>
              </a:rPr>
              <a:t>adults</a:t>
            </a:r>
            <a:r>
              <a:rPr lang="fr-FR" sz="2000" dirty="0">
                <a:solidFill>
                  <a:schemeClr val="bg2">
                    <a:lumMod val="75000"/>
                    <a:lumOff val="25000"/>
                  </a:schemeClr>
                </a:solidFill>
              </a:rPr>
              <a:t> </a:t>
            </a:r>
            <a:r>
              <a:rPr lang="fr-FR" sz="2000" dirty="0" err="1">
                <a:solidFill>
                  <a:schemeClr val="bg2">
                    <a:lumMod val="75000"/>
                    <a:lumOff val="25000"/>
                  </a:schemeClr>
                </a:solidFill>
              </a:rPr>
              <a:t>with</a:t>
            </a:r>
            <a:r>
              <a:rPr lang="fr-FR" sz="2000" dirty="0">
                <a:solidFill>
                  <a:schemeClr val="bg2">
                    <a:lumMod val="75000"/>
                    <a:lumOff val="25000"/>
                  </a:schemeClr>
                </a:solidFill>
              </a:rPr>
              <a:t> </a:t>
            </a:r>
            <a:r>
              <a:rPr lang="fr-FR" sz="2000" dirty="0" err="1">
                <a:solidFill>
                  <a:schemeClr val="bg2">
                    <a:lumMod val="75000"/>
                    <a:lumOff val="25000"/>
                  </a:schemeClr>
                </a:solidFill>
              </a:rPr>
              <a:t>reading</a:t>
            </a:r>
            <a:r>
              <a:rPr lang="fr-FR" sz="2000" dirty="0">
                <a:solidFill>
                  <a:schemeClr val="bg2">
                    <a:lumMod val="75000"/>
                    <a:lumOff val="25000"/>
                  </a:schemeClr>
                </a:solidFill>
              </a:rPr>
              <a:t> </a:t>
            </a:r>
            <a:r>
              <a:rPr lang="fr-FR" sz="2000" dirty="0" err="1">
                <a:solidFill>
                  <a:schemeClr val="bg2">
                    <a:lumMod val="75000"/>
                    <a:lumOff val="25000"/>
                  </a:schemeClr>
                </a:solidFill>
              </a:rPr>
              <a:t>skills</a:t>
            </a:r>
            <a:r>
              <a:rPr lang="fr-FR" sz="2000" dirty="0">
                <a:solidFill>
                  <a:schemeClr val="bg2">
                    <a:lumMod val="75000"/>
                    <a:lumOff val="25000"/>
                  </a:schemeClr>
                </a:solidFill>
              </a:rPr>
              <a:t> can live </a:t>
            </a:r>
            <a:r>
              <a:rPr lang="fr-FR" sz="2000" dirty="0" err="1">
                <a:solidFill>
                  <a:schemeClr val="bg2">
                    <a:lumMod val="75000"/>
                    <a:lumOff val="25000"/>
                  </a:schemeClr>
                </a:solidFill>
              </a:rPr>
              <a:t>independently</a:t>
            </a:r>
            <a:r>
              <a:rPr lang="fr-FR" sz="2000" dirty="0">
                <a:solidFill>
                  <a:schemeClr val="bg2">
                    <a:lumMod val="75000"/>
                    <a:lumOff val="25000"/>
                  </a:schemeClr>
                </a:solidFill>
              </a:rPr>
              <a:t> and </a:t>
            </a:r>
            <a:r>
              <a:rPr lang="fr-FR" sz="2000" dirty="0" err="1">
                <a:solidFill>
                  <a:schemeClr val="bg2">
                    <a:lumMod val="75000"/>
                    <a:lumOff val="25000"/>
                  </a:schemeClr>
                </a:solidFill>
              </a:rPr>
              <a:t>autonomously</a:t>
            </a:r>
            <a:endParaRPr lang="fr-FR" sz="2000" dirty="0">
              <a:solidFill>
                <a:schemeClr val="bg2">
                  <a:lumMod val="75000"/>
                  <a:lumOff val="25000"/>
                </a:schemeClr>
              </a:solidFill>
            </a:endParaRPr>
          </a:p>
        </p:txBody>
      </p:sp>
    </p:spTree>
    <p:extLst>
      <p:ext uri="{BB962C8B-B14F-4D97-AF65-F5344CB8AC3E}">
        <p14:creationId xmlns:p14="http://schemas.microsoft.com/office/powerpoint/2010/main" val="11121898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9" name="Diagramme 8">
            <a:extLst>
              <a:ext uri="{FF2B5EF4-FFF2-40B4-BE49-F238E27FC236}">
                <a16:creationId xmlns:a16="http://schemas.microsoft.com/office/drawing/2014/main" id="{4AA6E2DB-3840-E88A-521F-155D6D12E271}"/>
              </a:ext>
            </a:extLst>
          </p:cNvPr>
          <p:cNvGraphicFramePr/>
          <p:nvPr>
            <p:extLst>
              <p:ext uri="{D42A27DB-BD31-4B8C-83A1-F6EECF244321}">
                <p14:modId xmlns:p14="http://schemas.microsoft.com/office/powerpoint/2010/main" val="1160377118"/>
              </p:ext>
            </p:extLst>
          </p:nvPr>
        </p:nvGraphicFramePr>
        <p:xfrm>
          <a:off x="1183390" y="1048362"/>
          <a:ext cx="9825220" cy="537923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99559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graphicFrame>
        <p:nvGraphicFramePr>
          <p:cNvPr id="7" name="Diagramme 6">
            <a:extLst>
              <a:ext uri="{FF2B5EF4-FFF2-40B4-BE49-F238E27FC236}">
                <a16:creationId xmlns:a16="http://schemas.microsoft.com/office/drawing/2014/main" id="{28311DC4-D52F-D4A9-4B33-E857494E43B9}"/>
              </a:ext>
            </a:extLst>
          </p:cNvPr>
          <p:cNvGraphicFramePr/>
          <p:nvPr>
            <p:extLst>
              <p:ext uri="{D42A27DB-BD31-4B8C-83A1-F6EECF244321}">
                <p14:modId xmlns:p14="http://schemas.microsoft.com/office/powerpoint/2010/main" val="3360987445"/>
              </p:ext>
            </p:extLst>
          </p:nvPr>
        </p:nvGraphicFramePr>
        <p:xfrm>
          <a:off x="272743" y="1768839"/>
          <a:ext cx="11539506" cy="46183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8">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9">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918387" y="470783"/>
            <a:ext cx="7960130" cy="107895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So … why so little stimulation of reading in IDD </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Tree>
    <p:extLst>
      <p:ext uri="{BB962C8B-B14F-4D97-AF65-F5344CB8AC3E}">
        <p14:creationId xmlns:p14="http://schemas.microsoft.com/office/powerpoint/2010/main" val="32878878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896388" y="2896620"/>
            <a:ext cx="9911519" cy="427746"/>
          </a:xfrm>
          <a:prstGeom prst="rect">
            <a:avLst/>
          </a:prstGeom>
        </p:spPr>
        <p:txBody>
          <a:bodyPr wrap="square">
            <a:spAutoFit/>
          </a:bodyPr>
          <a:lstStyle/>
          <a:p>
            <a:pPr algn="ctr">
              <a:lnSpc>
                <a:spcPct val="120000"/>
              </a:lnSpc>
              <a:buClr>
                <a:srgbClr val="674EA7"/>
              </a:buClr>
              <a:buSzPts val="4000"/>
            </a:pPr>
            <a:r>
              <a:rPr lang="en-US" sz="2000" b="1" dirty="0">
                <a:solidFill>
                  <a:schemeClr val="bg2">
                    <a:lumMod val="75000"/>
                    <a:lumOff val="25000"/>
                  </a:schemeClr>
                </a:solidFill>
              </a:rPr>
              <a:t>The mots frequently used method = </a:t>
            </a:r>
            <a:r>
              <a:rPr lang="en-US" sz="2000" b="1" u="sng" dirty="0">
                <a:solidFill>
                  <a:schemeClr val="bg2">
                    <a:lumMod val="75000"/>
                    <a:lumOff val="25000"/>
                  </a:schemeClr>
                </a:solidFill>
              </a:rPr>
              <a:t>global method using word recognition</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2" name="Diagramme 1">
            <a:extLst>
              <a:ext uri="{FF2B5EF4-FFF2-40B4-BE49-F238E27FC236}">
                <a16:creationId xmlns:a16="http://schemas.microsoft.com/office/drawing/2014/main" id="{65C60B68-A0A7-DE74-7C1B-42F793B84FCC}"/>
              </a:ext>
            </a:extLst>
          </p:cNvPr>
          <p:cNvGraphicFramePr/>
          <p:nvPr>
            <p:extLst>
              <p:ext uri="{D42A27DB-BD31-4B8C-83A1-F6EECF244321}">
                <p14:modId xmlns:p14="http://schemas.microsoft.com/office/powerpoint/2010/main" val="3923984222"/>
              </p:ext>
            </p:extLst>
          </p:nvPr>
        </p:nvGraphicFramePr>
        <p:xfrm>
          <a:off x="3275123" y="403699"/>
          <a:ext cx="5641753" cy="192310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4" name="Connecteur droit avec flèche 3">
            <a:extLst>
              <a:ext uri="{FF2B5EF4-FFF2-40B4-BE49-F238E27FC236}">
                <a16:creationId xmlns:a16="http://schemas.microsoft.com/office/drawing/2014/main" id="{FBFEF276-22D1-9188-B0C3-31FAFC916F4B}"/>
              </a:ext>
            </a:extLst>
          </p:cNvPr>
          <p:cNvCxnSpPr/>
          <p:nvPr/>
        </p:nvCxnSpPr>
        <p:spPr>
          <a:xfrm>
            <a:off x="7779895" y="2188564"/>
            <a:ext cx="0" cy="61459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m3d="http://schemas.microsoft.com/office/drawing/2017/model3d" Requires="am3d">
          <p:graphicFrame>
            <p:nvGraphicFramePr>
              <p:cNvPr id="6" name="Modèle 3D 5" descr="Beagle">
                <a:extLst>
                  <a:ext uri="{FF2B5EF4-FFF2-40B4-BE49-F238E27FC236}">
                    <a16:creationId xmlns:a16="http://schemas.microsoft.com/office/drawing/2014/main" id="{E9C654A8-9E7E-7EAF-50CC-44C8036AFCF9}"/>
                  </a:ext>
                </a:extLst>
              </p:cNvPr>
              <p:cNvGraphicFramePr>
                <a:graphicFrameLocks noChangeAspect="1"/>
              </p:cNvGraphicFramePr>
              <p:nvPr>
                <p:extLst>
                  <p:ext uri="{D42A27DB-BD31-4B8C-83A1-F6EECF244321}">
                    <p14:modId xmlns:p14="http://schemas.microsoft.com/office/powerpoint/2010/main" val="2431625709"/>
                  </p:ext>
                </p:extLst>
              </p:nvPr>
            </p:nvGraphicFramePr>
            <p:xfrm>
              <a:off x="896388" y="3775873"/>
              <a:ext cx="1705011" cy="1335773"/>
            </p:xfrm>
            <a:graphic>
              <a:graphicData uri="http://schemas.microsoft.com/office/drawing/2017/model3d">
                <am3d:model3d r:embed="rId10">
                  <am3d:spPr>
                    <a:xfrm>
                      <a:off x="0" y="0"/>
                      <a:ext cx="1705011" cy="1335773"/>
                    </a:xfrm>
                    <a:prstGeom prst="rect">
                      <a:avLst/>
                    </a:prstGeom>
                  </am3d:spPr>
                  <am3d:camera>
                    <am3d:pos x="0" y="0" z="63192346"/>
                    <am3d:up dx="0" dy="36000000" dz="0"/>
                    <am3d:lookAt x="0" y="0" z="0"/>
                    <am3d:perspective fov="2700000"/>
                  </am3d:camera>
                  <am3d:trans>
                    <am3d:meterPerModelUnit n="9144601" d="1000000"/>
                    <am3d:preTrans dx="2910307" dy="-13852496" dz="-1456342"/>
                    <am3d:scale>
                      <am3d:sx n="1000000" d="1000000"/>
                      <am3d:sy n="1000000" d="1000000"/>
                      <am3d:sz n="1000000" d="1000000"/>
                    </am3d:scale>
                    <am3d:rot ax="1586852" ay="4629824" az="1552422"/>
                    <am3d:postTrans dx="0" dy="0" dz="0"/>
                  </am3d:trans>
                  <am3d:raster rName="Office3DRenderer" rVer="16.0.8326">
                    <am3d:blip r:embed="rId11"/>
                  </am3d:raster>
                  <am3d:objViewport viewportSz="223714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Modèle 3D 5" descr="Beagle">
                <a:extLst>
                  <a:ext uri="{FF2B5EF4-FFF2-40B4-BE49-F238E27FC236}">
                    <a16:creationId xmlns:a16="http://schemas.microsoft.com/office/drawing/2014/main" id="{E9C654A8-9E7E-7EAF-50CC-44C8036AFCF9}"/>
                  </a:ext>
                </a:extLst>
              </p:cNvPr>
              <p:cNvPicPr>
                <a:picLocks noGrp="1" noRot="1" noChangeAspect="1" noMove="1" noResize="1" noEditPoints="1" noAdjustHandles="1" noChangeArrowheads="1" noChangeShapeType="1" noCrop="1"/>
              </p:cNvPicPr>
              <p:nvPr/>
            </p:nvPicPr>
            <p:blipFill>
              <a:blip r:embed="rId11"/>
              <a:stretch>
                <a:fillRect/>
              </a:stretch>
            </p:blipFill>
            <p:spPr>
              <a:xfrm>
                <a:off x="896388" y="3775873"/>
                <a:ext cx="1705011" cy="1335773"/>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9" name="Modèle 3D 8" descr="Chat">
                <a:extLst>
                  <a:ext uri="{FF2B5EF4-FFF2-40B4-BE49-F238E27FC236}">
                    <a16:creationId xmlns:a16="http://schemas.microsoft.com/office/drawing/2014/main" id="{59214936-8EC4-598C-12A4-6516C27DCF78}"/>
                  </a:ext>
                </a:extLst>
              </p:cNvPr>
              <p:cNvGraphicFramePr>
                <a:graphicFrameLocks noChangeAspect="1"/>
              </p:cNvGraphicFramePr>
              <p:nvPr>
                <p:extLst>
                  <p:ext uri="{D42A27DB-BD31-4B8C-83A1-F6EECF244321}">
                    <p14:modId xmlns:p14="http://schemas.microsoft.com/office/powerpoint/2010/main" val="639253868"/>
                  </p:ext>
                </p:extLst>
              </p:nvPr>
            </p:nvGraphicFramePr>
            <p:xfrm>
              <a:off x="3367184" y="3429000"/>
              <a:ext cx="1717272" cy="1695397"/>
            </p:xfrm>
            <a:graphic>
              <a:graphicData uri="http://schemas.microsoft.com/office/drawing/2017/model3d">
                <am3d:model3d r:embed="rId12">
                  <am3d:spPr>
                    <a:xfrm>
                      <a:off x="0" y="0"/>
                      <a:ext cx="1717272" cy="1695397"/>
                    </a:xfrm>
                    <a:prstGeom prst="rect">
                      <a:avLst/>
                    </a:prstGeom>
                  </am3d:spPr>
                  <am3d:camera>
                    <am3d:pos x="0" y="0" z="61367006"/>
                    <am3d:up dx="0" dy="36000000" dz="0"/>
                    <am3d:lookAt x="0" y="0" z="0"/>
                    <am3d:perspective fov="2700000"/>
                  </am3d:camera>
                  <am3d:trans>
                    <am3d:meterPerModelUnit n="24543664" d="1000000"/>
                    <am3d:preTrans dx="0" dy="-14085168" dz="-668618"/>
                    <am3d:scale>
                      <am3d:sx n="1000000" d="1000000"/>
                      <am3d:sy n="1000000" d="1000000"/>
                      <am3d:sz n="1000000" d="1000000"/>
                    </am3d:scale>
                    <am3d:rot ax="-108286" ay="-1987552" az="59205"/>
                    <am3d:postTrans dx="0" dy="0" dz="0"/>
                  </am3d:trans>
                  <am3d:raster rName="Office3DRenderer" rVer="16.0.8326">
                    <am3d:blip r:embed="rId13"/>
                  </am3d:raster>
                  <am3d:objViewport viewportSz="25266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9" name="Modèle 3D 8" descr="Chat">
                <a:extLst>
                  <a:ext uri="{FF2B5EF4-FFF2-40B4-BE49-F238E27FC236}">
                    <a16:creationId xmlns:a16="http://schemas.microsoft.com/office/drawing/2014/main" id="{59214936-8EC4-598C-12A4-6516C27DCF78}"/>
                  </a:ext>
                </a:extLst>
              </p:cNvPr>
              <p:cNvPicPr>
                <a:picLocks noGrp="1" noRot="1" noChangeAspect="1" noMove="1" noResize="1" noEditPoints="1" noAdjustHandles="1" noChangeArrowheads="1" noChangeShapeType="1" noCrop="1"/>
              </p:cNvPicPr>
              <p:nvPr/>
            </p:nvPicPr>
            <p:blipFill>
              <a:blip r:embed="rId13"/>
              <a:stretch>
                <a:fillRect/>
              </a:stretch>
            </p:blipFill>
            <p:spPr>
              <a:xfrm>
                <a:off x="3367184" y="3429000"/>
                <a:ext cx="1717272" cy="169539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0" name="Modèle 3D 9" descr="Maison">
                <a:extLst>
                  <a:ext uri="{FF2B5EF4-FFF2-40B4-BE49-F238E27FC236}">
                    <a16:creationId xmlns:a16="http://schemas.microsoft.com/office/drawing/2014/main" id="{565960D0-F4D1-3D16-4E41-64AEC8210AC5}"/>
                  </a:ext>
                </a:extLst>
              </p:cNvPr>
              <p:cNvGraphicFramePr/>
              <p:nvPr>
                <p:extLst>
                  <p:ext uri="{D42A27DB-BD31-4B8C-83A1-F6EECF244321}">
                    <p14:modId xmlns:p14="http://schemas.microsoft.com/office/powerpoint/2010/main" val="2942806018"/>
                  </p:ext>
                </p:extLst>
              </p:nvPr>
            </p:nvGraphicFramePr>
            <p:xfrm>
              <a:off x="8295224" y="3586614"/>
              <a:ext cx="1717273" cy="1639323"/>
            </p:xfrm>
            <a:graphic>
              <a:graphicData uri="http://schemas.microsoft.com/office/drawing/2017/model3d">
                <am3d:model3d r:embed="rId14">
                  <am3d:spPr>
                    <a:xfrm>
                      <a:off x="0" y="0"/>
                      <a:ext cx="1717273" cy="1639323"/>
                    </a:xfrm>
                    <a:prstGeom prst="rect">
                      <a:avLst/>
                    </a:prstGeom>
                  </am3d:spPr>
                  <am3d:camera>
                    <am3d:pos x="0" y="0" z="68201477"/>
                    <am3d:up dx="0" dy="36000000" dz="0"/>
                    <am3d:lookAt x="0" y="0" z="0"/>
                    <am3d:perspective fov="2700000"/>
                  </am3d:camera>
                  <am3d:trans>
                    <am3d:meterPerModelUnit n="1226063" d="1000000"/>
                    <am3d:preTrans dx="0" dy="-13384882" dz="-5003200"/>
                    <am3d:scale>
                      <am3d:sx n="1000000" d="1000000"/>
                      <am3d:sy n="1000000" d="1000000"/>
                      <am3d:sz n="1000000" d="1000000"/>
                    </am3d:scale>
                    <am3d:rot/>
                    <am3d:postTrans dx="0" dy="0" dz="0"/>
                  </am3d:trans>
                  <am3d:raster rName="Office3DRenderer" rVer="16.0.8326">
                    <am3d:blip r:embed="rId15"/>
                  </am3d:raster>
                  <am3d:objViewport viewportSz="254677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Modèle 3D 9" descr="Maison">
                <a:extLst>
                  <a:ext uri="{FF2B5EF4-FFF2-40B4-BE49-F238E27FC236}">
                    <a16:creationId xmlns:a16="http://schemas.microsoft.com/office/drawing/2014/main" id="{565960D0-F4D1-3D16-4E41-64AEC8210AC5}"/>
                  </a:ext>
                </a:extLst>
              </p:cNvPr>
              <p:cNvPicPr>
                <a:picLocks noGrp="1" noRot="1" noChangeAspect="1" noMove="1" noResize="1" noEditPoints="1" noAdjustHandles="1" noChangeArrowheads="1" noChangeShapeType="1" noCrop="1"/>
              </p:cNvPicPr>
              <p:nvPr/>
            </p:nvPicPr>
            <p:blipFill>
              <a:blip r:embed="rId15"/>
              <a:stretch>
                <a:fillRect/>
              </a:stretch>
            </p:blipFill>
            <p:spPr>
              <a:xfrm>
                <a:off x="8295224" y="3586614"/>
                <a:ext cx="1717273" cy="1639323"/>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4" name="Modèle 3D 13" descr="Bouteille de boisson">
                <a:extLst>
                  <a:ext uri="{FF2B5EF4-FFF2-40B4-BE49-F238E27FC236}">
                    <a16:creationId xmlns:a16="http://schemas.microsoft.com/office/drawing/2014/main" id="{22C97C5D-C9B2-BCB0-27B6-C090E0EDDE3A}"/>
                  </a:ext>
                </a:extLst>
              </p:cNvPr>
              <p:cNvGraphicFramePr/>
              <p:nvPr>
                <p:extLst>
                  <p:ext uri="{D42A27DB-BD31-4B8C-83A1-F6EECF244321}">
                    <p14:modId xmlns:p14="http://schemas.microsoft.com/office/powerpoint/2010/main" val="688093327"/>
                  </p:ext>
                </p:extLst>
              </p:nvPr>
            </p:nvGraphicFramePr>
            <p:xfrm>
              <a:off x="6096000" y="3717622"/>
              <a:ext cx="940676" cy="1695398"/>
            </p:xfrm>
            <a:graphic>
              <a:graphicData uri="http://schemas.microsoft.com/office/drawing/2017/model3d">
                <am3d:model3d r:embed="rId16">
                  <am3d:spPr>
                    <a:xfrm>
                      <a:off x="0" y="0"/>
                      <a:ext cx="940676" cy="1695398"/>
                    </a:xfrm>
                    <a:prstGeom prst="rect">
                      <a:avLst/>
                    </a:prstGeom>
                  </am3d:spPr>
                  <am3d:camera>
                    <am3d:pos x="0" y="0" z="51180101"/>
                    <am3d:up dx="0" dy="36000000" dz="0"/>
                    <am3d:lookAt x="0" y="0" z="0"/>
                    <am3d:perspective fov="2700000"/>
                  </am3d:camera>
                  <am3d:trans>
                    <am3d:meterPerModelUnit n="18354" d="1000000"/>
                    <am3d:preTrans dx="-117312" dy="-18002832" dz="-14124"/>
                    <am3d:scale>
                      <am3d:sx n="1000000" d="1000000"/>
                      <am3d:sy n="1000000" d="1000000"/>
                      <am3d:sz n="1000000" d="1000000"/>
                    </am3d:scale>
                    <am3d:rot/>
                    <am3d:postTrans dx="0" dy="0" dz="0"/>
                  </am3d:trans>
                  <am3d:raster rName="Office3DRenderer" rVer="16.0.8326">
                    <am3d:blip r:embed="rId17"/>
                  </am3d:raster>
                  <am3d:objViewport viewportSz="182300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 name="Modèle 3D 13" descr="Bouteille de boisson">
                <a:extLst>
                  <a:ext uri="{FF2B5EF4-FFF2-40B4-BE49-F238E27FC236}">
                    <a16:creationId xmlns:a16="http://schemas.microsoft.com/office/drawing/2014/main" id="{22C97C5D-C9B2-BCB0-27B6-C090E0EDDE3A}"/>
                  </a:ext>
                </a:extLst>
              </p:cNvPr>
              <p:cNvPicPr>
                <a:picLocks noGrp="1" noRot="1" noChangeAspect="1" noMove="1" noResize="1" noEditPoints="1" noAdjustHandles="1" noChangeArrowheads="1" noChangeShapeType="1" noCrop="1"/>
              </p:cNvPicPr>
              <p:nvPr/>
            </p:nvPicPr>
            <p:blipFill>
              <a:blip r:embed="rId17"/>
              <a:stretch>
                <a:fillRect/>
              </a:stretch>
            </p:blipFill>
            <p:spPr>
              <a:xfrm>
                <a:off x="6096000" y="3717622"/>
                <a:ext cx="940676" cy="1695398"/>
              </a:xfrm>
              <a:prstGeom prst="rect">
                <a:avLst/>
              </a:prstGeom>
            </p:spPr>
          </p:pic>
        </mc:Fallback>
      </mc:AlternateContent>
      <p:sp>
        <p:nvSpPr>
          <p:cNvPr id="15" name="Rectangle 14">
            <a:extLst>
              <a:ext uri="{FF2B5EF4-FFF2-40B4-BE49-F238E27FC236}">
                <a16:creationId xmlns:a16="http://schemas.microsoft.com/office/drawing/2014/main" id="{BD2DE956-EB6F-60CA-57D6-E64198064682}"/>
              </a:ext>
            </a:extLst>
          </p:cNvPr>
          <p:cNvSpPr/>
          <p:nvPr/>
        </p:nvSpPr>
        <p:spPr>
          <a:xfrm>
            <a:off x="896388"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6" name="Rectangle 15">
            <a:extLst>
              <a:ext uri="{FF2B5EF4-FFF2-40B4-BE49-F238E27FC236}">
                <a16:creationId xmlns:a16="http://schemas.microsoft.com/office/drawing/2014/main" id="{70526447-571F-CC78-FECD-AD61AD5D75E7}"/>
              </a:ext>
            </a:extLst>
          </p:cNvPr>
          <p:cNvSpPr/>
          <p:nvPr/>
        </p:nvSpPr>
        <p:spPr>
          <a:xfrm>
            <a:off x="3324462"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7" name="Rectangle 16">
            <a:extLst>
              <a:ext uri="{FF2B5EF4-FFF2-40B4-BE49-F238E27FC236}">
                <a16:creationId xmlns:a16="http://schemas.microsoft.com/office/drawing/2014/main" id="{39365DFE-F22C-81EC-EB35-2CAAA457ED4D}"/>
              </a:ext>
            </a:extLst>
          </p:cNvPr>
          <p:cNvSpPr/>
          <p:nvPr/>
        </p:nvSpPr>
        <p:spPr>
          <a:xfrm>
            <a:off x="5703656" y="3533635"/>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9" name="Rectangle 18">
            <a:extLst>
              <a:ext uri="{FF2B5EF4-FFF2-40B4-BE49-F238E27FC236}">
                <a16:creationId xmlns:a16="http://schemas.microsoft.com/office/drawing/2014/main" id="{93D48A3C-6CF0-D502-FC59-34C43BB91CCA}"/>
              </a:ext>
            </a:extLst>
          </p:cNvPr>
          <p:cNvSpPr/>
          <p:nvPr/>
        </p:nvSpPr>
        <p:spPr>
          <a:xfrm>
            <a:off x="8287133" y="3494347"/>
            <a:ext cx="1725364" cy="2312529"/>
          </a:xfrm>
          <a:prstGeom prst="rect">
            <a:avLst/>
          </a:prstGeom>
          <a:noFill/>
          <a:ln w="28575"/>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0" name="ZoneTexte 19">
            <a:extLst>
              <a:ext uri="{FF2B5EF4-FFF2-40B4-BE49-F238E27FC236}">
                <a16:creationId xmlns:a16="http://schemas.microsoft.com/office/drawing/2014/main" id="{630057AD-5E65-A067-9F11-86C8B0C66DE6}"/>
              </a:ext>
            </a:extLst>
          </p:cNvPr>
          <p:cNvSpPr txBox="1"/>
          <p:nvPr/>
        </p:nvSpPr>
        <p:spPr>
          <a:xfrm>
            <a:off x="1393667" y="5320915"/>
            <a:ext cx="710451" cy="369332"/>
          </a:xfrm>
          <a:prstGeom prst="rect">
            <a:avLst/>
          </a:prstGeom>
          <a:noFill/>
        </p:spPr>
        <p:txBody>
          <a:bodyPr wrap="none" rtlCol="0">
            <a:spAutoFit/>
          </a:bodyPr>
          <a:lstStyle/>
          <a:p>
            <a:r>
              <a:rPr lang="fr-FR" sz="1800" b="1" dirty="0"/>
              <a:t>DOG</a:t>
            </a:r>
          </a:p>
        </p:txBody>
      </p:sp>
      <p:sp>
        <p:nvSpPr>
          <p:cNvPr id="22" name="ZoneTexte 21">
            <a:extLst>
              <a:ext uri="{FF2B5EF4-FFF2-40B4-BE49-F238E27FC236}">
                <a16:creationId xmlns:a16="http://schemas.microsoft.com/office/drawing/2014/main" id="{9D60922B-5AE4-596A-76FD-66E46FD13F4B}"/>
              </a:ext>
            </a:extLst>
          </p:cNvPr>
          <p:cNvSpPr txBox="1"/>
          <p:nvPr/>
        </p:nvSpPr>
        <p:spPr>
          <a:xfrm>
            <a:off x="3870594" y="5333666"/>
            <a:ext cx="659155" cy="369332"/>
          </a:xfrm>
          <a:prstGeom prst="rect">
            <a:avLst/>
          </a:prstGeom>
          <a:noFill/>
        </p:spPr>
        <p:txBody>
          <a:bodyPr wrap="none" rtlCol="0">
            <a:spAutoFit/>
          </a:bodyPr>
          <a:lstStyle/>
          <a:p>
            <a:r>
              <a:rPr lang="fr-FR" sz="1800" b="1" dirty="0"/>
              <a:t>CAT</a:t>
            </a:r>
          </a:p>
        </p:txBody>
      </p:sp>
      <p:sp>
        <p:nvSpPr>
          <p:cNvPr id="23" name="ZoneTexte 22">
            <a:extLst>
              <a:ext uri="{FF2B5EF4-FFF2-40B4-BE49-F238E27FC236}">
                <a16:creationId xmlns:a16="http://schemas.microsoft.com/office/drawing/2014/main" id="{4CD45AD5-BCF2-BF82-5812-FF2F989BE455}"/>
              </a:ext>
            </a:extLst>
          </p:cNvPr>
          <p:cNvSpPr txBox="1"/>
          <p:nvPr/>
        </p:nvSpPr>
        <p:spPr>
          <a:xfrm>
            <a:off x="6012340" y="5412341"/>
            <a:ext cx="1107996" cy="369332"/>
          </a:xfrm>
          <a:prstGeom prst="rect">
            <a:avLst/>
          </a:prstGeom>
          <a:noFill/>
        </p:spPr>
        <p:txBody>
          <a:bodyPr wrap="none" rtlCol="0">
            <a:spAutoFit/>
          </a:bodyPr>
          <a:lstStyle/>
          <a:p>
            <a:r>
              <a:rPr lang="fr-FR" sz="1800" b="1" dirty="0"/>
              <a:t>BOTTLE</a:t>
            </a:r>
          </a:p>
        </p:txBody>
      </p:sp>
      <p:sp>
        <p:nvSpPr>
          <p:cNvPr id="24" name="ZoneTexte 23">
            <a:extLst>
              <a:ext uri="{FF2B5EF4-FFF2-40B4-BE49-F238E27FC236}">
                <a16:creationId xmlns:a16="http://schemas.microsoft.com/office/drawing/2014/main" id="{8D9AF0E1-3E07-21A6-D1BC-DE8B19507734}"/>
              </a:ext>
            </a:extLst>
          </p:cNvPr>
          <p:cNvSpPr txBox="1"/>
          <p:nvPr/>
        </p:nvSpPr>
        <p:spPr>
          <a:xfrm>
            <a:off x="8647113" y="5410367"/>
            <a:ext cx="1005403" cy="369332"/>
          </a:xfrm>
          <a:prstGeom prst="rect">
            <a:avLst/>
          </a:prstGeom>
          <a:noFill/>
        </p:spPr>
        <p:txBody>
          <a:bodyPr wrap="none" rtlCol="0">
            <a:spAutoFit/>
          </a:bodyPr>
          <a:lstStyle/>
          <a:p>
            <a:r>
              <a:rPr lang="fr-FR" sz="1800" b="1" dirty="0"/>
              <a:t>HOUSE</a:t>
            </a:r>
          </a:p>
        </p:txBody>
      </p:sp>
      <p:sp>
        <p:nvSpPr>
          <p:cNvPr id="25" name="ZoneTexte 24">
            <a:extLst>
              <a:ext uri="{FF2B5EF4-FFF2-40B4-BE49-F238E27FC236}">
                <a16:creationId xmlns:a16="http://schemas.microsoft.com/office/drawing/2014/main" id="{545863D7-E266-5394-6B19-902DA8C5C254}"/>
              </a:ext>
            </a:extLst>
          </p:cNvPr>
          <p:cNvSpPr txBox="1"/>
          <p:nvPr/>
        </p:nvSpPr>
        <p:spPr>
          <a:xfrm>
            <a:off x="10241238" y="3656277"/>
            <a:ext cx="1415772" cy="1569660"/>
          </a:xfrm>
          <a:prstGeom prst="rect">
            <a:avLst/>
          </a:prstGeom>
          <a:noFill/>
        </p:spPr>
        <p:txBody>
          <a:bodyPr wrap="none" rtlCol="0">
            <a:spAutoFit/>
          </a:bodyPr>
          <a:lstStyle/>
          <a:p>
            <a:r>
              <a:rPr lang="fr-FR" sz="9600" dirty="0"/>
              <a:t>👎🏻</a:t>
            </a:r>
          </a:p>
        </p:txBody>
      </p:sp>
    </p:spTree>
    <p:extLst>
      <p:ext uri="{BB962C8B-B14F-4D97-AF65-F5344CB8AC3E}">
        <p14:creationId xmlns:p14="http://schemas.microsoft.com/office/powerpoint/2010/main" val="31765954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graphicFrame>
        <p:nvGraphicFramePr>
          <p:cNvPr id="7" name="Diagramme 6">
            <a:extLst>
              <a:ext uri="{FF2B5EF4-FFF2-40B4-BE49-F238E27FC236}">
                <a16:creationId xmlns:a16="http://schemas.microsoft.com/office/drawing/2014/main" id="{28311DC4-D52F-D4A9-4B33-E857494E43B9}"/>
              </a:ext>
            </a:extLst>
          </p:cNvPr>
          <p:cNvGraphicFramePr/>
          <p:nvPr>
            <p:extLst>
              <p:ext uri="{D42A27DB-BD31-4B8C-83A1-F6EECF244321}">
                <p14:modId xmlns:p14="http://schemas.microsoft.com/office/powerpoint/2010/main" val="865212752"/>
              </p:ext>
            </p:extLst>
          </p:nvPr>
        </p:nvGraphicFramePr>
        <p:xfrm>
          <a:off x="3275123" y="403699"/>
          <a:ext cx="5641753" cy="19231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8">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9">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ZoneTexte 1">
            <a:extLst>
              <a:ext uri="{FF2B5EF4-FFF2-40B4-BE49-F238E27FC236}">
                <a16:creationId xmlns:a16="http://schemas.microsoft.com/office/drawing/2014/main" id="{EF8FAA76-96F6-5A8C-B039-7AEEA3D17BCE}"/>
              </a:ext>
            </a:extLst>
          </p:cNvPr>
          <p:cNvSpPr txBox="1"/>
          <p:nvPr/>
        </p:nvSpPr>
        <p:spPr>
          <a:xfrm>
            <a:off x="5361663" y="2533338"/>
            <a:ext cx="1468672" cy="461665"/>
          </a:xfrm>
          <a:prstGeom prst="rect">
            <a:avLst/>
          </a:prstGeom>
          <a:noFill/>
        </p:spPr>
        <p:txBody>
          <a:bodyPr wrap="none" rtlCol="0">
            <a:spAutoFit/>
          </a:bodyPr>
          <a:lstStyle/>
          <a:p>
            <a:r>
              <a:rPr lang="fr-FR" sz="2400" b="1" dirty="0" err="1">
                <a:solidFill>
                  <a:schemeClr val="bg2">
                    <a:lumMod val="75000"/>
                    <a:lumOff val="25000"/>
                  </a:schemeClr>
                </a:solidFill>
              </a:rPr>
              <a:t>However</a:t>
            </a:r>
            <a:endParaRPr lang="fr-FR" sz="2400" b="1" dirty="0">
              <a:solidFill>
                <a:schemeClr val="bg2">
                  <a:lumMod val="75000"/>
                  <a:lumOff val="25000"/>
                </a:schemeClr>
              </a:solidFill>
            </a:endParaRPr>
          </a:p>
        </p:txBody>
      </p:sp>
      <p:sp>
        <p:nvSpPr>
          <p:cNvPr id="3" name="Rectangle : coins arrondis 2">
            <a:extLst>
              <a:ext uri="{FF2B5EF4-FFF2-40B4-BE49-F238E27FC236}">
                <a16:creationId xmlns:a16="http://schemas.microsoft.com/office/drawing/2014/main" id="{68466AF1-67FF-DAB9-C74A-029BC34152AE}"/>
              </a:ext>
            </a:extLst>
          </p:cNvPr>
          <p:cNvSpPr/>
          <p:nvPr/>
        </p:nvSpPr>
        <p:spPr>
          <a:xfrm>
            <a:off x="384638" y="3447738"/>
            <a:ext cx="3762531" cy="264739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High </a:t>
            </a:r>
            <a:r>
              <a:rPr lang="fr-FR" sz="2000" dirty="0" err="1"/>
              <a:t>inter-individual</a:t>
            </a:r>
            <a:r>
              <a:rPr lang="fr-FR" sz="2000" dirty="0"/>
              <a:t> </a:t>
            </a:r>
            <a:r>
              <a:rPr lang="fr-FR" sz="2000" dirty="0" err="1"/>
              <a:t>variability</a:t>
            </a:r>
            <a:endParaRPr lang="fr-FR" sz="2000" dirty="0"/>
          </a:p>
          <a:p>
            <a:pPr algn="ctr"/>
            <a:r>
              <a:rPr lang="fr-FR" sz="2000" dirty="0"/>
              <a:t>↓</a:t>
            </a:r>
          </a:p>
          <a:p>
            <a:pPr algn="ctr"/>
            <a:r>
              <a:rPr lang="fr-FR" sz="2000" dirty="0"/>
              <a:t>Impossible to </a:t>
            </a:r>
            <a:r>
              <a:rPr lang="fr-FR" sz="2000" dirty="0" err="1"/>
              <a:t>predict</a:t>
            </a:r>
            <a:r>
              <a:rPr lang="fr-FR" sz="2000" dirty="0"/>
              <a:t> a priori </a:t>
            </a:r>
            <a:r>
              <a:rPr lang="fr-FR" sz="2000" dirty="0" err="1"/>
              <a:t>who</a:t>
            </a:r>
            <a:r>
              <a:rPr lang="fr-FR" sz="2000" dirty="0"/>
              <a:t> </a:t>
            </a:r>
            <a:r>
              <a:rPr lang="fr-FR" sz="2000" dirty="0" err="1"/>
              <a:t>will</a:t>
            </a:r>
            <a:r>
              <a:rPr lang="fr-FR" sz="2000" dirty="0"/>
              <a:t> or </a:t>
            </a:r>
            <a:r>
              <a:rPr lang="fr-FR" sz="2000" dirty="0" err="1"/>
              <a:t>will</a:t>
            </a:r>
            <a:r>
              <a:rPr lang="fr-FR" sz="2000" dirty="0"/>
              <a:t> not </a:t>
            </a:r>
            <a:r>
              <a:rPr lang="fr-FR" sz="2000" dirty="0" err="1"/>
              <a:t>be</a:t>
            </a:r>
            <a:r>
              <a:rPr lang="fr-FR" sz="2000" dirty="0"/>
              <a:t> able to </a:t>
            </a:r>
            <a:r>
              <a:rPr lang="fr-FR" sz="2000" dirty="0" err="1"/>
              <a:t>reach</a:t>
            </a:r>
            <a:r>
              <a:rPr lang="fr-FR" sz="2000" dirty="0"/>
              <a:t> an </a:t>
            </a:r>
            <a:r>
              <a:rPr lang="fr-FR" sz="2000" dirty="0" err="1"/>
              <a:t>autonomous</a:t>
            </a:r>
            <a:r>
              <a:rPr lang="fr-FR" sz="2000" dirty="0"/>
              <a:t> </a:t>
            </a:r>
            <a:r>
              <a:rPr lang="fr-FR" sz="2000" dirty="0" err="1"/>
              <a:t>reading</a:t>
            </a:r>
            <a:r>
              <a:rPr lang="fr-FR" sz="2000" dirty="0"/>
              <a:t> </a:t>
            </a:r>
            <a:r>
              <a:rPr lang="fr-FR" sz="2000" dirty="0" err="1"/>
              <a:t>level</a:t>
            </a:r>
            <a:endParaRPr lang="fr-FR" sz="2000" dirty="0"/>
          </a:p>
        </p:txBody>
      </p:sp>
      <p:sp>
        <p:nvSpPr>
          <p:cNvPr id="4" name="Rectangle : coins arrondis 3">
            <a:extLst>
              <a:ext uri="{FF2B5EF4-FFF2-40B4-BE49-F238E27FC236}">
                <a16:creationId xmlns:a16="http://schemas.microsoft.com/office/drawing/2014/main" id="{EB68FF80-D869-4D3D-83EF-11A55393794F}"/>
              </a:ext>
            </a:extLst>
          </p:cNvPr>
          <p:cNvSpPr/>
          <p:nvPr/>
        </p:nvSpPr>
        <p:spPr>
          <a:xfrm>
            <a:off x="4679246" y="3447738"/>
            <a:ext cx="3762531" cy="264739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t>Recent</a:t>
            </a:r>
            <a:r>
              <a:rPr lang="fr-FR" sz="2000" dirty="0"/>
              <a:t> </a:t>
            </a:r>
            <a:r>
              <a:rPr lang="fr-FR" sz="2000" dirty="0" err="1"/>
              <a:t>researches</a:t>
            </a:r>
            <a:endParaRPr lang="fr-FR" sz="2000" dirty="0"/>
          </a:p>
          <a:p>
            <a:pPr algn="ctr"/>
            <a:r>
              <a:rPr lang="fr-FR" sz="2000" dirty="0"/>
              <a:t>↓</a:t>
            </a:r>
          </a:p>
          <a:p>
            <a:pPr algn="ctr"/>
            <a:r>
              <a:rPr lang="fr-FR" sz="2000" dirty="0"/>
              <a:t>Learning to </a:t>
            </a:r>
            <a:r>
              <a:rPr lang="fr-FR" sz="2000" dirty="0" err="1"/>
              <a:t>read</a:t>
            </a:r>
            <a:r>
              <a:rPr lang="fr-FR" sz="2000" dirty="0"/>
              <a:t> </a:t>
            </a:r>
            <a:r>
              <a:rPr lang="fr-FR" sz="2000" dirty="0" err="1"/>
              <a:t>is</a:t>
            </a:r>
            <a:r>
              <a:rPr lang="fr-FR" sz="2000" dirty="0"/>
              <a:t> possible in a </a:t>
            </a:r>
            <a:r>
              <a:rPr lang="fr-FR" sz="2000" dirty="0" err="1"/>
              <a:t>number</a:t>
            </a:r>
            <a:r>
              <a:rPr lang="fr-FR" sz="2000" dirty="0"/>
              <a:t> of people </a:t>
            </a:r>
            <a:r>
              <a:rPr lang="fr-FR" sz="2000" dirty="0" err="1"/>
              <a:t>with</a:t>
            </a:r>
            <a:r>
              <a:rPr lang="fr-FR" sz="2000" dirty="0"/>
              <a:t> IDD</a:t>
            </a:r>
          </a:p>
        </p:txBody>
      </p:sp>
      <p:sp>
        <p:nvSpPr>
          <p:cNvPr id="5" name="ZoneTexte 4">
            <a:extLst>
              <a:ext uri="{FF2B5EF4-FFF2-40B4-BE49-F238E27FC236}">
                <a16:creationId xmlns:a16="http://schemas.microsoft.com/office/drawing/2014/main" id="{00148805-9BF2-6F31-8547-1847C0097360}"/>
              </a:ext>
            </a:extLst>
          </p:cNvPr>
          <p:cNvSpPr txBox="1"/>
          <p:nvPr/>
        </p:nvSpPr>
        <p:spPr>
          <a:xfrm>
            <a:off x="4090709" y="4263602"/>
            <a:ext cx="633507" cy="1015663"/>
          </a:xfrm>
          <a:prstGeom prst="rect">
            <a:avLst/>
          </a:prstGeom>
          <a:noFill/>
        </p:spPr>
        <p:txBody>
          <a:bodyPr wrap="none" rtlCol="0">
            <a:spAutoFit/>
          </a:bodyPr>
          <a:lstStyle/>
          <a:p>
            <a:r>
              <a:rPr lang="fr-FR" sz="6000" dirty="0">
                <a:solidFill>
                  <a:schemeClr val="bg2">
                    <a:lumMod val="75000"/>
                    <a:lumOff val="25000"/>
                  </a:schemeClr>
                </a:solidFill>
              </a:rPr>
              <a:t>+</a:t>
            </a:r>
          </a:p>
        </p:txBody>
      </p:sp>
      <p:sp>
        <p:nvSpPr>
          <p:cNvPr id="6" name="Rectangle : coins arrondis 5">
            <a:extLst>
              <a:ext uri="{FF2B5EF4-FFF2-40B4-BE49-F238E27FC236}">
                <a16:creationId xmlns:a16="http://schemas.microsoft.com/office/drawing/2014/main" id="{4B6FCFAE-AD55-EE3D-B7A3-B32A3C43C5D2}"/>
              </a:ext>
            </a:extLst>
          </p:cNvPr>
          <p:cNvSpPr/>
          <p:nvPr/>
        </p:nvSpPr>
        <p:spPr>
          <a:xfrm>
            <a:off x="9159255" y="2968050"/>
            <a:ext cx="2708067" cy="143143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By </a:t>
            </a:r>
            <a:r>
              <a:rPr lang="fr-FR" sz="2000" dirty="0" err="1"/>
              <a:t>providing</a:t>
            </a:r>
            <a:r>
              <a:rPr lang="fr-FR" sz="2000" dirty="0"/>
              <a:t> </a:t>
            </a:r>
            <a:r>
              <a:rPr lang="fr-FR" sz="2000" dirty="0" err="1"/>
              <a:t>appropriate</a:t>
            </a:r>
            <a:r>
              <a:rPr lang="fr-FR" sz="2000" dirty="0"/>
              <a:t> and explicit support</a:t>
            </a:r>
          </a:p>
        </p:txBody>
      </p:sp>
      <p:sp>
        <p:nvSpPr>
          <p:cNvPr id="8" name="Rectangle : coins arrondis 7">
            <a:extLst>
              <a:ext uri="{FF2B5EF4-FFF2-40B4-BE49-F238E27FC236}">
                <a16:creationId xmlns:a16="http://schemas.microsoft.com/office/drawing/2014/main" id="{0A08613B-9D7A-D6AF-DE2F-B68C6CB55D84}"/>
              </a:ext>
            </a:extLst>
          </p:cNvPr>
          <p:cNvSpPr/>
          <p:nvPr/>
        </p:nvSpPr>
        <p:spPr>
          <a:xfrm>
            <a:off x="9159254" y="4652019"/>
            <a:ext cx="2708067" cy="143143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t>Using</a:t>
            </a:r>
            <a:r>
              <a:rPr lang="fr-FR" sz="2000" dirty="0"/>
              <a:t> a </a:t>
            </a:r>
            <a:r>
              <a:rPr lang="fr-FR" sz="2000" dirty="0" err="1"/>
              <a:t>phonic</a:t>
            </a:r>
            <a:r>
              <a:rPr lang="fr-FR" sz="2000" dirty="0"/>
              <a:t> </a:t>
            </a:r>
            <a:r>
              <a:rPr lang="fr-FR" sz="2000" dirty="0" err="1"/>
              <a:t>learning</a:t>
            </a:r>
            <a:r>
              <a:rPr lang="fr-FR" sz="2000" dirty="0"/>
              <a:t> </a:t>
            </a:r>
            <a:r>
              <a:rPr lang="fr-FR" sz="2000" dirty="0" err="1"/>
              <a:t>method</a:t>
            </a:r>
            <a:r>
              <a:rPr lang="fr-FR" sz="2000" dirty="0"/>
              <a:t> (</a:t>
            </a:r>
            <a:r>
              <a:rPr lang="fr-FR" sz="2000" dirty="0" err="1"/>
              <a:t>based</a:t>
            </a:r>
            <a:r>
              <a:rPr lang="fr-FR" sz="2000" dirty="0"/>
              <a:t> on </a:t>
            </a:r>
            <a:r>
              <a:rPr lang="fr-FR" sz="2000" dirty="0" err="1"/>
              <a:t>sound</a:t>
            </a:r>
            <a:r>
              <a:rPr lang="fr-FR" sz="2000" dirty="0"/>
              <a:t>)</a:t>
            </a:r>
          </a:p>
        </p:txBody>
      </p:sp>
      <p:cxnSp>
        <p:nvCxnSpPr>
          <p:cNvPr id="10" name="Connecteur droit avec flèche 9">
            <a:extLst>
              <a:ext uri="{FF2B5EF4-FFF2-40B4-BE49-F238E27FC236}">
                <a16:creationId xmlns:a16="http://schemas.microsoft.com/office/drawing/2014/main" id="{DAE2DB81-E94E-A40D-9FAA-1E1054D2E499}"/>
              </a:ext>
            </a:extLst>
          </p:cNvPr>
          <p:cNvCxnSpPr>
            <a:cxnSpLocks/>
          </p:cNvCxnSpPr>
          <p:nvPr/>
        </p:nvCxnSpPr>
        <p:spPr>
          <a:xfrm flipV="1">
            <a:off x="8545550" y="4064874"/>
            <a:ext cx="553745" cy="54090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a:extLst>
              <a:ext uri="{FF2B5EF4-FFF2-40B4-BE49-F238E27FC236}">
                <a16:creationId xmlns:a16="http://schemas.microsoft.com/office/drawing/2014/main" id="{362654E5-5615-B16A-29FA-507CF65C31D0}"/>
              </a:ext>
            </a:extLst>
          </p:cNvPr>
          <p:cNvCxnSpPr>
            <a:cxnSpLocks/>
          </p:cNvCxnSpPr>
          <p:nvPr/>
        </p:nvCxnSpPr>
        <p:spPr>
          <a:xfrm>
            <a:off x="8545550" y="4738356"/>
            <a:ext cx="553745" cy="54090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85B1A611-6F23-44B3-93A8-37250011DBDF}"/>
              </a:ext>
            </a:extLst>
          </p:cNvPr>
          <p:cNvSpPr txBox="1"/>
          <p:nvPr/>
        </p:nvSpPr>
        <p:spPr>
          <a:xfrm>
            <a:off x="9745265" y="1604292"/>
            <a:ext cx="1415772" cy="1569660"/>
          </a:xfrm>
          <a:prstGeom prst="rect">
            <a:avLst/>
          </a:prstGeom>
          <a:noFill/>
        </p:spPr>
        <p:txBody>
          <a:bodyPr wrap="none" rtlCol="0">
            <a:spAutoFit/>
          </a:bodyPr>
          <a:lstStyle/>
          <a:p>
            <a:r>
              <a:rPr lang="fr-FR" sz="9600" dirty="0"/>
              <a:t>👍🏻</a:t>
            </a:r>
          </a:p>
        </p:txBody>
      </p:sp>
    </p:spTree>
    <p:extLst>
      <p:ext uri="{BB962C8B-B14F-4D97-AF65-F5344CB8AC3E}">
        <p14:creationId xmlns:p14="http://schemas.microsoft.com/office/powerpoint/2010/main" val="4024444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Bibliography</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4" name="ZoneTexte 3">
            <a:extLst>
              <a:ext uri="{FF2B5EF4-FFF2-40B4-BE49-F238E27FC236}">
                <a16:creationId xmlns:a16="http://schemas.microsoft.com/office/drawing/2014/main" id="{4EB90FE7-238F-2EED-E322-C288C8BCDD9A}"/>
              </a:ext>
            </a:extLst>
          </p:cNvPr>
          <p:cNvSpPr txBox="1"/>
          <p:nvPr/>
        </p:nvSpPr>
        <p:spPr>
          <a:xfrm>
            <a:off x="618472" y="1588891"/>
            <a:ext cx="10773714" cy="5078313"/>
          </a:xfrm>
          <a:prstGeom prst="rect">
            <a:avLst/>
          </a:prstGeom>
          <a:noFill/>
        </p:spPr>
        <p:txBody>
          <a:bodyPr wrap="square">
            <a:spAutoFit/>
          </a:bodyPr>
          <a:lstStyle/>
          <a:p>
            <a:pPr marL="457200" indent="-457200" algn="just"/>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Adlof</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M., &amp; Hogan, T. P. (2018). Understanding Dyslexia in the Context of Developmental Language Disorders. In </a:t>
            </a:r>
            <a:r>
              <a:rPr lang="en-US"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Language, Speech, and Hearing Services in Schools</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49,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Numéro</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4, p. 762‑773).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pubs.asha.org</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/abs/10.1044/2018_LSHSS-DYSLC-18-0049</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Al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Otaiba</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Lewis, S.,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Whalon</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K.,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Dyrlund</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 &amp; McKenzie, A. R. (2009). Home Literacy Environments of Young Children With Down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Syndrome:Findings</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From a Web-Based Survey. In </a:t>
            </a:r>
            <a:r>
              <a:rPr lang="en-US"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Remedial and Special Education</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30,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Numéro</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2, p. 96‑107).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journals.sagepub.com</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/abs/10.1177/0741932508315050</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Brin-Henry, F., Courrier, C.,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Lederle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E.,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Masy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 (2018).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Dictionnaire d’Orthophonie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Ortho-Edition. https://</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hal.science</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/hal-02480528</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Cèbe</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 &amp; </a:t>
            </a:r>
            <a:r>
              <a:rPr lang="en-US"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Paour</a:t>
            </a:r>
            <a:r>
              <a:rPr lang="en-US"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J.-L. (2012). </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Apprendre à lire aux élèves avec une déficience intellectuelle.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Le français aujourd’hui</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177</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 41‑53.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/10.3917/lfa.177.0041</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Comblain, A.,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Vanuxem</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 (2023, novembre 24).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 lecture chez l’adulte porteur d’un X-Fragile. Pertinence d’une intervention phonique.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Matinée d’étude de l’Association X-Fragile Europe.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orbi.uliege.be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handle</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/2268/308998</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Dessemontet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 S., Linder, A.-L., Martinet, C., &amp; Martini-</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Willemin</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B.-M. (2022). A descriptive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study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on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reading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instruction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provided</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to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students</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with</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 of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Disabilities</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(Vol. 26, Numéro 3, p. 575</a:t>
            </a:r>
            <a:r>
              <a:rPr lang="fr-FR" sz="18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593).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journals.sagepub.com</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/abs/10.1177/17446295211016170</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Gough</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P. B., &amp;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Tunmer</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W. E. (1986).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Decoding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Reading, and Reading </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Disability</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Remedial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8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Special</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Education</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8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7</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6</a:t>
            </a:r>
            <a:r>
              <a:rPr lang="fr-FR" sz="18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 https://</a:t>
            </a:r>
            <a:r>
              <a:rPr lang="fr-FR" sz="18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8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/10.1177/074193258600700104</a:t>
            </a:r>
            <a:endParaRPr lang="fr-BE" sz="18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68034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ZoneTexte 2">
            <a:extLst>
              <a:ext uri="{FF2B5EF4-FFF2-40B4-BE49-F238E27FC236}">
                <a16:creationId xmlns:a16="http://schemas.microsoft.com/office/drawing/2014/main" id="{957B625C-AC21-14D8-A7E3-D98BFC82BEB5}"/>
              </a:ext>
            </a:extLst>
          </p:cNvPr>
          <p:cNvSpPr txBox="1"/>
          <p:nvPr/>
        </p:nvSpPr>
        <p:spPr>
          <a:xfrm>
            <a:off x="666129" y="1775412"/>
            <a:ext cx="10921268" cy="3754874"/>
          </a:xfrm>
          <a:prstGeom prst="rect">
            <a:avLst/>
          </a:prstGeom>
          <a:noFill/>
        </p:spPr>
        <p:txBody>
          <a:bodyPr wrap="square">
            <a:spAutoFit/>
          </a:bodyPr>
          <a:lstStyle/>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Hartley, S. L.,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Seltzer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 M.,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Raspa</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M., Olmstead, M., Bishop, E., &amp; Bailey, Donald B, Jr. (2011).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Exploring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the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Adult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Life of Men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Women</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With</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Fragile X Syndrome :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Results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From</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 National Survey.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American Journal on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Intellectual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Developmental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Disabilities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116</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16</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35.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/10.1352/1944-7558-116.1.16</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Inserm. (2007).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Dyslexie, dysorthographie, dyscalculie : Bilan des données scientifiques.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(Les éditions de l’Inserm) [Expertise collective]. Inserm. http://</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hdl.handle.net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/10608/110"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Jolicoeur, E., &amp; Julien-Gauthier, F. (2019). Méthodes d’enseignement de la lecture pour les personnes ayant une déficience intellectuelle moyenne à sévère.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Canadian Journal of Education / Revue canadienne de l’éducation</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42</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 196</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221.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www.jstor.org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/stable/26756660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Scarborough, H. (2001).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Connecting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early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language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literacy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to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later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reading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(dis)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abilities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 Evidence and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partice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In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Handbook</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of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early</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literacy</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research</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(p. 97</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125). Guilford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Press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en-US"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Scarborough, H. S., &amp; Dobrich, W. (1994). </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On the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Efficacy</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of Reading to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Preschoolers</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Developmental</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Review</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14</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 245</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302.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/10.1006/drev.1994.1010</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Sermier</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Dessemontet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R., &amp; Martinet, C. (2016). Lecture et déficience intellectuelle : Clés de compréhension et d’intervention.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Revue Suisse de Pédagogie Spécialisée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40</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47.</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Vanuxem</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J., &amp; Comblain, A. (2023). Pertinence d’une intervention phonique sur le développement des prérequis à la lecture d’adultes porteurs du syndrome du X-Fragile.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X-Presse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109</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orbi.uliege.be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handle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/2268/300375</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457200" indent="-457200" algn="just"/>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Ziegler, J. C. (2018). Différences inter-linguistiques dans l’apprentissage de la lecture.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Langue française</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t>
            </a:r>
            <a:r>
              <a:rPr lang="fr-FR" sz="1400" b="0" i="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199</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(3), 35</a:t>
            </a:r>
            <a:r>
              <a:rPr lang="fr-FR" sz="1400" b="0" dirty="0">
                <a:solidFill>
                  <a:srgbClr val="000000"/>
                </a:solidFill>
                <a:effectLst/>
                <a:highlight>
                  <a:srgbClr val="FFFFFF"/>
                </a:highlight>
                <a:latin typeface="Cambria Math" panose="02040503050406030204" pitchFamily="18" charset="0"/>
                <a:ea typeface="Calibri" panose="020F0502020204030204" pitchFamily="34" charset="0"/>
                <a:cs typeface="Cambria Math" panose="02040503050406030204" pitchFamily="18" charset="0"/>
              </a:rPr>
              <a:t>‑</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49. https://</a:t>
            </a:r>
            <a:r>
              <a:rPr lang="fr-FR" sz="1400" b="0" dirty="0" err="1">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doi.org</a:t>
            </a:r>
            <a:r>
              <a:rPr lang="fr-FR" sz="1400" b="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/10.3917/lf.199.0035</a:t>
            </a:r>
            <a:endParaRPr lang="fr-BE" sz="1400" b="1"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73281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404350" y="2526647"/>
            <a:ext cx="11088914" cy="1804705"/>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800" b="1" dirty="0">
                <a:solidFill>
                  <a:schemeClr val="dk1"/>
                </a:solidFill>
                <a:latin typeface="Calibri"/>
                <a:cs typeface="Calibri"/>
                <a:sym typeface="Calibri"/>
              </a:rPr>
              <a:t>Learning Objectives</a:t>
            </a:r>
          </a:p>
          <a:p>
            <a:pPr marL="457200" lvl="4" indent="-7938">
              <a:buFont typeface="Arial" panose="020B0604020202020204" pitchFamily="34" charset="0"/>
              <a:buChar char="•"/>
            </a:pPr>
            <a:r>
              <a:rPr lang="en-US" sz="2400" dirty="0">
                <a:solidFill>
                  <a:schemeClr val="dk1"/>
                </a:solidFill>
                <a:latin typeface="Calibri"/>
                <a:cs typeface="Calibri"/>
              </a:rPr>
              <a:t> Understand the mechanism of reading.</a:t>
            </a:r>
          </a:p>
          <a:p>
            <a:pPr marL="457200" lvl="4" indent="-7938">
              <a:buFont typeface="Arial" panose="020B0604020202020204" pitchFamily="34" charset="0"/>
              <a:buChar char="•"/>
            </a:pPr>
            <a:r>
              <a:rPr lang="en-US" sz="2400" dirty="0">
                <a:solidFill>
                  <a:schemeClr val="dk1"/>
                </a:solidFill>
                <a:latin typeface="Calibri"/>
                <a:cs typeface="Calibri"/>
              </a:rPr>
              <a:t> What are the cognitive requirement of reading ?</a:t>
            </a:r>
          </a:p>
          <a:p>
            <a:pPr marL="457200" lvl="4" indent="-7938">
              <a:buFont typeface="Arial" panose="020B0604020202020204" pitchFamily="34" charset="0"/>
              <a:buChar char="•"/>
            </a:pPr>
            <a:r>
              <a:rPr lang="en-US" sz="2400" dirty="0">
                <a:solidFill>
                  <a:schemeClr val="dk1"/>
                </a:solidFill>
                <a:latin typeface="Calibri"/>
                <a:cs typeface="Calibri"/>
              </a:rPr>
              <a:t> What are the impact of IDD on reading abilities ?</a:t>
            </a:r>
          </a:p>
        </p:txBody>
      </p:sp>
      <p:sp>
        <p:nvSpPr>
          <p:cNvPr id="9" name="Google Shape;131;p3">
            <a:extLst>
              <a:ext uri="{FF2B5EF4-FFF2-40B4-BE49-F238E27FC236}">
                <a16:creationId xmlns:a16="http://schemas.microsoft.com/office/drawing/2014/main" id="{987CD383-02C2-440D-9A4D-287CEC20463F}"/>
              </a:ext>
            </a:extLst>
          </p:cNvPr>
          <p:cNvSpPr/>
          <p:nvPr/>
        </p:nvSpPr>
        <p:spPr>
          <a:xfrm>
            <a:off x="1968575" y="460214"/>
            <a:ext cx="7758625" cy="768979"/>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dirty="0">
                <a:solidFill>
                  <a:srgbClr val="674EA7"/>
                </a:solidFill>
                <a:latin typeface="Calibri"/>
                <a:ea typeface="Calibri"/>
                <a:cs typeface="Calibri"/>
                <a:sym typeface="Calibri"/>
              </a:rPr>
              <a:t>Module 6.3 </a:t>
            </a:r>
            <a:r>
              <a:rPr lang="nl-BE" sz="2800" b="1" dirty="0">
                <a:solidFill>
                  <a:srgbClr val="674EA7"/>
                </a:solidFill>
                <a:latin typeface="Calibri"/>
                <a:ea typeface="Calibri"/>
                <a:cs typeface="Calibri"/>
                <a:sym typeface="Calibri"/>
              </a:rPr>
              <a:t>Written language</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08186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6.3.1 What is reading and which skills are necessary to read ?</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pic>
        <p:nvPicPr>
          <p:cNvPr id="12" name="Image 11" descr="Une image contenant texte, carte de visite, capture d’écran, Police&#10;&#10;Description générée automatiquement">
            <a:extLst>
              <a:ext uri="{FF2B5EF4-FFF2-40B4-BE49-F238E27FC236}">
                <a16:creationId xmlns:a16="http://schemas.microsoft.com/office/drawing/2014/main" id="{9072BE2E-D2EB-EF4C-ADE8-7BEE5192225B}"/>
              </a:ext>
            </a:extLst>
          </p:cNvPr>
          <p:cNvPicPr>
            <a:picLocks noChangeAspect="1"/>
          </p:cNvPicPr>
          <p:nvPr/>
        </p:nvPicPr>
        <p:blipFill>
          <a:blip r:embed="rId5"/>
          <a:stretch>
            <a:fillRect/>
          </a:stretch>
        </p:blipFill>
        <p:spPr>
          <a:xfrm>
            <a:off x="587645" y="1682061"/>
            <a:ext cx="10535057" cy="4813492"/>
          </a:xfrm>
          <a:prstGeom prst="rect">
            <a:avLst/>
          </a:prstGeom>
        </p:spPr>
      </p:pic>
      <p:sp>
        <p:nvSpPr>
          <p:cNvPr id="15" name="ZoneTexte 14">
            <a:extLst>
              <a:ext uri="{FF2B5EF4-FFF2-40B4-BE49-F238E27FC236}">
                <a16:creationId xmlns:a16="http://schemas.microsoft.com/office/drawing/2014/main" id="{E5D19E80-E3B5-7D43-FA42-4DBCBA02FF65}"/>
              </a:ext>
            </a:extLst>
          </p:cNvPr>
          <p:cNvSpPr txBox="1"/>
          <p:nvPr/>
        </p:nvSpPr>
        <p:spPr>
          <a:xfrm>
            <a:off x="3586487" y="6273705"/>
            <a:ext cx="4338047" cy="307777"/>
          </a:xfrm>
          <a:prstGeom prst="rect">
            <a:avLst/>
          </a:prstGeom>
          <a:noFill/>
        </p:spPr>
        <p:txBody>
          <a:bodyPr wrap="none" rtlCol="0">
            <a:spAutoFit/>
          </a:bodyPr>
          <a:lstStyle/>
          <a:p>
            <a:r>
              <a:rPr lang="fr-FR" dirty="0"/>
              <a:t>The </a:t>
            </a:r>
            <a:r>
              <a:rPr lang="fr-FR" dirty="0" err="1"/>
              <a:t>reading</a:t>
            </a:r>
            <a:r>
              <a:rPr lang="fr-FR" dirty="0"/>
              <a:t> </a:t>
            </a:r>
            <a:r>
              <a:rPr lang="fr-FR" dirty="0" err="1"/>
              <a:t>rope</a:t>
            </a:r>
            <a:r>
              <a:rPr lang="fr-FR" dirty="0"/>
              <a:t>, </a:t>
            </a:r>
            <a:r>
              <a:rPr lang="fr-FR" dirty="0" err="1"/>
              <a:t>adapted</a:t>
            </a:r>
            <a:r>
              <a:rPr lang="fr-FR" dirty="0"/>
              <a:t> </a:t>
            </a:r>
            <a:r>
              <a:rPr lang="fr-FR" dirty="0" err="1"/>
              <a:t>from</a:t>
            </a:r>
            <a:r>
              <a:rPr lang="fr-FR" dirty="0"/>
              <a:t> Scarborough (2001)</a:t>
            </a:r>
          </a:p>
        </p:txBody>
      </p:sp>
    </p:spTree>
    <p:extLst>
      <p:ext uri="{BB962C8B-B14F-4D97-AF65-F5344CB8AC3E}">
        <p14:creationId xmlns:p14="http://schemas.microsoft.com/office/powerpoint/2010/main" val="4137831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 coins arrondis 2">
            <a:extLst>
              <a:ext uri="{FF2B5EF4-FFF2-40B4-BE49-F238E27FC236}">
                <a16:creationId xmlns:a16="http://schemas.microsoft.com/office/drawing/2014/main" id="{4EFA1EBF-306B-DB56-9D7A-5CD267F063F0}"/>
              </a:ext>
            </a:extLst>
          </p:cNvPr>
          <p:cNvSpPr/>
          <p:nvPr/>
        </p:nvSpPr>
        <p:spPr>
          <a:xfrm>
            <a:off x="3610653" y="632229"/>
            <a:ext cx="4661941" cy="83979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err="1"/>
              <a:t>Semantic-Pragmatic</a:t>
            </a:r>
            <a:endParaRPr lang="fr-FR" sz="2000" b="1" dirty="0"/>
          </a:p>
          <a:p>
            <a:pPr algn="ctr"/>
            <a:r>
              <a:rPr lang="fr-FR" sz="1800" dirty="0" err="1"/>
              <a:t>Meaning</a:t>
            </a:r>
            <a:r>
              <a:rPr lang="fr-FR" sz="1800" dirty="0"/>
              <a:t> and use of </a:t>
            </a:r>
            <a:r>
              <a:rPr lang="fr-FR" sz="1800" dirty="0" err="1"/>
              <a:t>words</a:t>
            </a:r>
            <a:r>
              <a:rPr lang="fr-FR" sz="1800" dirty="0"/>
              <a:t> or </a:t>
            </a:r>
            <a:r>
              <a:rPr lang="fr-FR" sz="1800" dirty="0" err="1"/>
              <a:t>utterances</a:t>
            </a:r>
            <a:r>
              <a:rPr lang="fr-FR" sz="1800" dirty="0"/>
              <a:t> in a communicative contexte</a:t>
            </a:r>
          </a:p>
        </p:txBody>
      </p:sp>
      <p:sp>
        <p:nvSpPr>
          <p:cNvPr id="5" name="Rectangle : coins arrondis 4">
            <a:extLst>
              <a:ext uri="{FF2B5EF4-FFF2-40B4-BE49-F238E27FC236}">
                <a16:creationId xmlns:a16="http://schemas.microsoft.com/office/drawing/2014/main" id="{D88A352C-D038-0C83-3ABF-A8491439BB4B}"/>
              </a:ext>
            </a:extLst>
          </p:cNvPr>
          <p:cNvSpPr/>
          <p:nvPr/>
        </p:nvSpPr>
        <p:spPr>
          <a:xfrm>
            <a:off x="3670089" y="2312705"/>
            <a:ext cx="4661941" cy="83979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err="1"/>
              <a:t>Syntax</a:t>
            </a:r>
            <a:endParaRPr lang="fr-FR" sz="2000" b="1" dirty="0"/>
          </a:p>
          <a:p>
            <a:pPr algn="ctr"/>
            <a:r>
              <a:rPr lang="fr-FR" sz="1800" dirty="0"/>
              <a:t>Word </a:t>
            </a:r>
            <a:r>
              <a:rPr lang="fr-FR" sz="1800" dirty="0" err="1"/>
              <a:t>order</a:t>
            </a:r>
            <a:endParaRPr lang="fr-FR" sz="1800" dirty="0"/>
          </a:p>
        </p:txBody>
      </p:sp>
      <p:sp>
        <p:nvSpPr>
          <p:cNvPr id="6" name="Rectangle : coins arrondis 5">
            <a:extLst>
              <a:ext uri="{FF2B5EF4-FFF2-40B4-BE49-F238E27FC236}">
                <a16:creationId xmlns:a16="http://schemas.microsoft.com/office/drawing/2014/main" id="{65AFCC48-2771-E220-951E-540A51FB7CD1}"/>
              </a:ext>
            </a:extLst>
          </p:cNvPr>
          <p:cNvSpPr/>
          <p:nvPr/>
        </p:nvSpPr>
        <p:spPr>
          <a:xfrm>
            <a:off x="3670090" y="3993182"/>
            <a:ext cx="4661941" cy="83979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err="1"/>
              <a:t>Lexicon</a:t>
            </a:r>
            <a:r>
              <a:rPr lang="fr-FR" sz="2000" b="1" dirty="0"/>
              <a:t> and </a:t>
            </a:r>
            <a:r>
              <a:rPr lang="fr-FR" sz="2000" b="1" dirty="0" err="1"/>
              <a:t>Morphology</a:t>
            </a:r>
            <a:endParaRPr lang="fr-FR" sz="2000" b="1" dirty="0"/>
          </a:p>
          <a:p>
            <a:pPr algn="ctr"/>
            <a:r>
              <a:rPr lang="fr-FR" sz="1800" dirty="0"/>
              <a:t>Mental </a:t>
            </a:r>
            <a:r>
              <a:rPr lang="fr-FR" sz="1800" dirty="0" err="1"/>
              <a:t>dictionary</a:t>
            </a:r>
            <a:r>
              <a:rPr lang="fr-FR" sz="1800" dirty="0"/>
              <a:t> of </a:t>
            </a:r>
            <a:r>
              <a:rPr lang="fr-FR" sz="1800" dirty="0" err="1"/>
              <a:t>words</a:t>
            </a:r>
            <a:r>
              <a:rPr lang="fr-FR" sz="1800" dirty="0"/>
              <a:t> and how </a:t>
            </a:r>
            <a:r>
              <a:rPr lang="fr-FR" sz="1800" dirty="0" err="1"/>
              <a:t>they</a:t>
            </a:r>
            <a:r>
              <a:rPr lang="fr-FR" sz="1800" dirty="0"/>
              <a:t> are </a:t>
            </a:r>
            <a:r>
              <a:rPr lang="fr-FR" sz="1800" dirty="0" err="1"/>
              <a:t>formed</a:t>
            </a:r>
            <a:endParaRPr lang="fr-FR" sz="1800" dirty="0"/>
          </a:p>
        </p:txBody>
      </p:sp>
      <p:sp>
        <p:nvSpPr>
          <p:cNvPr id="7" name="Rectangle : coins arrondis 6">
            <a:extLst>
              <a:ext uri="{FF2B5EF4-FFF2-40B4-BE49-F238E27FC236}">
                <a16:creationId xmlns:a16="http://schemas.microsoft.com/office/drawing/2014/main" id="{E905D9B6-1B98-D658-D1D1-E21B1AB47FBA}"/>
              </a:ext>
            </a:extLst>
          </p:cNvPr>
          <p:cNvSpPr/>
          <p:nvPr/>
        </p:nvSpPr>
        <p:spPr>
          <a:xfrm>
            <a:off x="3765029" y="5673659"/>
            <a:ext cx="4661941" cy="839793"/>
          </a:xfrm>
          <a:prstGeom prst="roundRect">
            <a:avLst/>
          </a:prstGeom>
          <a:solidFill>
            <a:schemeClr val="accent3">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err="1"/>
              <a:t>Phonetics</a:t>
            </a:r>
            <a:r>
              <a:rPr lang="fr-FR" sz="2000" b="1" dirty="0"/>
              <a:t> - </a:t>
            </a:r>
            <a:r>
              <a:rPr lang="fr-FR" sz="2000" b="1" dirty="0" err="1"/>
              <a:t>Phonology</a:t>
            </a:r>
            <a:endParaRPr lang="fr-FR" sz="2000" b="1" dirty="0"/>
          </a:p>
          <a:p>
            <a:pPr algn="ctr"/>
            <a:r>
              <a:rPr lang="fr-FR" sz="1800" dirty="0"/>
              <a:t>Classification of </a:t>
            </a:r>
            <a:r>
              <a:rPr lang="fr-FR" sz="1800" dirty="0" err="1"/>
              <a:t>sounds</a:t>
            </a:r>
            <a:r>
              <a:rPr lang="fr-FR" sz="1800" dirty="0"/>
              <a:t> </a:t>
            </a:r>
            <a:r>
              <a:rPr lang="fr-FR" sz="1800" dirty="0" err="1"/>
              <a:t>perceived</a:t>
            </a:r>
            <a:r>
              <a:rPr lang="fr-FR" sz="1800" dirty="0"/>
              <a:t> and organisation </a:t>
            </a:r>
            <a:r>
              <a:rPr lang="fr-FR" sz="1800" dirty="0" err="1"/>
              <a:t>into</a:t>
            </a:r>
            <a:r>
              <a:rPr lang="fr-FR" sz="1800" dirty="0"/>
              <a:t> syllabes and </a:t>
            </a:r>
            <a:r>
              <a:rPr lang="fr-FR" sz="1800" dirty="0" err="1"/>
              <a:t>words</a:t>
            </a:r>
            <a:endParaRPr lang="fr-FR" sz="1800" dirty="0"/>
          </a:p>
        </p:txBody>
      </p:sp>
      <p:cxnSp>
        <p:nvCxnSpPr>
          <p:cNvPr id="9" name="Connecteur droit avec flèche 8">
            <a:extLst>
              <a:ext uri="{FF2B5EF4-FFF2-40B4-BE49-F238E27FC236}">
                <a16:creationId xmlns:a16="http://schemas.microsoft.com/office/drawing/2014/main" id="{08178F63-47DB-98A2-42CA-F92974737B33}"/>
              </a:ext>
            </a:extLst>
          </p:cNvPr>
          <p:cNvCxnSpPr>
            <a:stCxn id="3" idx="2"/>
          </p:cNvCxnSpPr>
          <p:nvPr/>
        </p:nvCxnSpPr>
        <p:spPr>
          <a:xfrm flipH="1">
            <a:off x="5941623" y="1472022"/>
            <a:ext cx="1" cy="840683"/>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02781013-74A3-DA3C-FE9B-0F3E37E7967A}"/>
              </a:ext>
            </a:extLst>
          </p:cNvPr>
          <p:cNvCxnSpPr/>
          <p:nvPr/>
        </p:nvCxnSpPr>
        <p:spPr>
          <a:xfrm flipH="1">
            <a:off x="5936100" y="3152498"/>
            <a:ext cx="1" cy="840683"/>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AA895386-FA7A-8421-D6B5-AEA2A49A5903}"/>
              </a:ext>
            </a:extLst>
          </p:cNvPr>
          <p:cNvCxnSpPr/>
          <p:nvPr/>
        </p:nvCxnSpPr>
        <p:spPr>
          <a:xfrm flipH="1">
            <a:off x="5971074" y="4839119"/>
            <a:ext cx="1" cy="840683"/>
          </a:xfrm>
          <a:prstGeom prst="straightConnector1">
            <a:avLst/>
          </a:prstGeom>
          <a:ln w="5715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Accolade ouvrante 12">
            <a:extLst>
              <a:ext uri="{FF2B5EF4-FFF2-40B4-BE49-F238E27FC236}">
                <a16:creationId xmlns:a16="http://schemas.microsoft.com/office/drawing/2014/main" id="{37788140-6641-7DF6-4F97-A7453D2686A4}"/>
              </a:ext>
            </a:extLst>
          </p:cNvPr>
          <p:cNvSpPr/>
          <p:nvPr/>
        </p:nvSpPr>
        <p:spPr>
          <a:xfrm>
            <a:off x="2503356" y="632229"/>
            <a:ext cx="539641" cy="4200746"/>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 name="Accolade ouvrante 13">
            <a:extLst>
              <a:ext uri="{FF2B5EF4-FFF2-40B4-BE49-F238E27FC236}">
                <a16:creationId xmlns:a16="http://schemas.microsoft.com/office/drawing/2014/main" id="{5690F77D-6D15-97DC-B116-24FE98F0ECE6}"/>
              </a:ext>
            </a:extLst>
          </p:cNvPr>
          <p:cNvSpPr/>
          <p:nvPr/>
        </p:nvSpPr>
        <p:spPr>
          <a:xfrm rot="10800000">
            <a:off x="8703045" y="632228"/>
            <a:ext cx="380961" cy="5768572"/>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ZoneTexte 14">
            <a:extLst>
              <a:ext uri="{FF2B5EF4-FFF2-40B4-BE49-F238E27FC236}">
                <a16:creationId xmlns:a16="http://schemas.microsoft.com/office/drawing/2014/main" id="{8371AFBF-C950-FED5-0830-E0CFE83C9A1D}"/>
              </a:ext>
            </a:extLst>
          </p:cNvPr>
          <p:cNvSpPr txBox="1"/>
          <p:nvPr/>
        </p:nvSpPr>
        <p:spPr>
          <a:xfrm>
            <a:off x="404350" y="2312705"/>
            <a:ext cx="2099006" cy="934100"/>
          </a:xfrm>
          <a:prstGeom prst="rect">
            <a:avLst/>
          </a:prstGeom>
          <a:noFill/>
        </p:spPr>
        <p:txBody>
          <a:bodyPr wrap="square" rtlCol="0">
            <a:spAutoFit/>
          </a:bodyPr>
          <a:lstStyle/>
          <a:p>
            <a:pPr algn="ctr"/>
            <a:r>
              <a:rPr lang="fr-FR" sz="1800" dirty="0" err="1"/>
              <a:t>Language</a:t>
            </a:r>
            <a:r>
              <a:rPr lang="fr-FR" sz="1800" dirty="0"/>
              <a:t> </a:t>
            </a:r>
            <a:r>
              <a:rPr lang="fr-FR" sz="1800" dirty="0" err="1"/>
              <a:t>skills</a:t>
            </a:r>
            <a:r>
              <a:rPr lang="fr-FR" sz="1800" dirty="0"/>
              <a:t> </a:t>
            </a:r>
            <a:r>
              <a:rPr lang="fr-FR" sz="1800" dirty="0" err="1"/>
              <a:t>required</a:t>
            </a:r>
            <a:r>
              <a:rPr lang="fr-FR" sz="1800" dirty="0"/>
              <a:t> for </a:t>
            </a:r>
            <a:r>
              <a:rPr lang="fr-FR" sz="1800" dirty="0" err="1"/>
              <a:t>understanding</a:t>
            </a:r>
            <a:endParaRPr lang="fr-FR" sz="1800" dirty="0"/>
          </a:p>
        </p:txBody>
      </p:sp>
      <p:sp>
        <p:nvSpPr>
          <p:cNvPr id="16" name="ZoneTexte 15">
            <a:extLst>
              <a:ext uri="{FF2B5EF4-FFF2-40B4-BE49-F238E27FC236}">
                <a16:creationId xmlns:a16="http://schemas.microsoft.com/office/drawing/2014/main" id="{A7663D3A-4D88-E6E8-AFC2-4EE23556B137}"/>
              </a:ext>
            </a:extLst>
          </p:cNvPr>
          <p:cNvSpPr txBox="1"/>
          <p:nvPr/>
        </p:nvSpPr>
        <p:spPr>
          <a:xfrm>
            <a:off x="289842" y="5466700"/>
            <a:ext cx="3320269" cy="1200329"/>
          </a:xfrm>
          <a:prstGeom prst="rect">
            <a:avLst/>
          </a:prstGeom>
          <a:noFill/>
        </p:spPr>
        <p:txBody>
          <a:bodyPr wrap="square" rtlCol="0">
            <a:spAutoFit/>
          </a:bodyPr>
          <a:lstStyle/>
          <a:p>
            <a:pPr algn="ctr"/>
            <a:r>
              <a:rPr lang="fr-FR" sz="1800" dirty="0" err="1"/>
              <a:t>Knowledge</a:t>
            </a:r>
            <a:r>
              <a:rPr lang="fr-FR" sz="1800" dirty="0"/>
              <a:t> </a:t>
            </a:r>
            <a:r>
              <a:rPr lang="fr-FR" sz="1800" dirty="0" err="1"/>
              <a:t>required</a:t>
            </a:r>
            <a:r>
              <a:rPr lang="fr-FR" sz="1800" dirty="0"/>
              <a:t> to break down </a:t>
            </a:r>
            <a:r>
              <a:rPr lang="fr-FR" sz="1800" dirty="0" err="1"/>
              <a:t>words</a:t>
            </a:r>
            <a:r>
              <a:rPr lang="fr-FR" sz="1800" dirty="0"/>
              <a:t> </a:t>
            </a:r>
            <a:r>
              <a:rPr lang="fr-FR" sz="1800" dirty="0" err="1"/>
              <a:t>into</a:t>
            </a:r>
            <a:r>
              <a:rPr lang="fr-FR" sz="1800" dirty="0"/>
              <a:t> </a:t>
            </a:r>
            <a:r>
              <a:rPr lang="fr-FR" sz="1800" dirty="0" err="1"/>
              <a:t>their</a:t>
            </a:r>
            <a:r>
              <a:rPr lang="fr-FR" sz="1800" dirty="0"/>
              <a:t> constituent parts and enable </a:t>
            </a:r>
            <a:r>
              <a:rPr lang="fr-FR" sz="1800" dirty="0" err="1"/>
              <a:t>sound-letter</a:t>
            </a:r>
            <a:r>
              <a:rPr lang="fr-FR" sz="1800" dirty="0"/>
              <a:t> mapping</a:t>
            </a:r>
          </a:p>
        </p:txBody>
      </p:sp>
      <p:sp>
        <p:nvSpPr>
          <p:cNvPr id="17" name="ZoneTexte 16">
            <a:extLst>
              <a:ext uri="{FF2B5EF4-FFF2-40B4-BE49-F238E27FC236}">
                <a16:creationId xmlns:a16="http://schemas.microsoft.com/office/drawing/2014/main" id="{5F6A42FF-C757-4A1A-39AA-B73562A00E7D}"/>
              </a:ext>
            </a:extLst>
          </p:cNvPr>
          <p:cNvSpPr txBox="1"/>
          <p:nvPr/>
        </p:nvSpPr>
        <p:spPr>
          <a:xfrm>
            <a:off x="8847085" y="2916349"/>
            <a:ext cx="3320269" cy="1477328"/>
          </a:xfrm>
          <a:prstGeom prst="rect">
            <a:avLst/>
          </a:prstGeom>
          <a:noFill/>
        </p:spPr>
        <p:txBody>
          <a:bodyPr wrap="square" rtlCol="0">
            <a:spAutoFit/>
          </a:bodyPr>
          <a:lstStyle/>
          <a:p>
            <a:pPr algn="ctr"/>
            <a:r>
              <a:rPr lang="fr-FR" sz="1800" dirty="0"/>
              <a:t>All </a:t>
            </a:r>
            <a:r>
              <a:rPr lang="fr-FR" sz="1800" dirty="0" err="1"/>
              <a:t>these</a:t>
            </a:r>
            <a:r>
              <a:rPr lang="fr-FR" sz="1800" dirty="0"/>
              <a:t> components </a:t>
            </a:r>
            <a:r>
              <a:rPr lang="fr-FR" sz="1800" dirty="0" err="1"/>
              <a:t>interact</a:t>
            </a:r>
            <a:r>
              <a:rPr lang="fr-FR" sz="1800" dirty="0"/>
              <a:t> and are </a:t>
            </a:r>
            <a:r>
              <a:rPr lang="fr-FR" sz="1800" dirty="0" err="1"/>
              <a:t>necessary</a:t>
            </a:r>
            <a:r>
              <a:rPr lang="fr-FR" sz="1800" dirty="0"/>
              <a:t> for the </a:t>
            </a:r>
            <a:r>
              <a:rPr lang="fr-FR" sz="1800" dirty="0" err="1"/>
              <a:t>reading</a:t>
            </a:r>
            <a:r>
              <a:rPr lang="fr-FR" sz="1800" dirty="0"/>
              <a:t> process.</a:t>
            </a:r>
          </a:p>
          <a:p>
            <a:pPr algn="ctr"/>
            <a:r>
              <a:rPr lang="fr-FR" sz="1800" dirty="0" err="1"/>
              <a:t>They</a:t>
            </a:r>
            <a:r>
              <a:rPr lang="fr-FR" sz="1800" dirty="0"/>
              <a:t> are all </a:t>
            </a:r>
            <a:r>
              <a:rPr lang="fr-FR" sz="1800" dirty="0" err="1"/>
              <a:t>predictive</a:t>
            </a:r>
            <a:r>
              <a:rPr lang="fr-FR" sz="1800" dirty="0"/>
              <a:t> pf </a:t>
            </a:r>
            <a:r>
              <a:rPr lang="fr-FR" sz="1800" dirty="0" err="1"/>
              <a:t>reading</a:t>
            </a:r>
            <a:r>
              <a:rPr lang="fr-FR" sz="1800" dirty="0"/>
              <a:t> </a:t>
            </a:r>
            <a:r>
              <a:rPr lang="fr-FR" sz="1800" dirty="0" err="1"/>
              <a:t>acquisitioo</a:t>
            </a:r>
            <a:endParaRPr lang="fr-FR" sz="1800" dirty="0"/>
          </a:p>
        </p:txBody>
      </p:sp>
    </p:spTree>
    <p:extLst>
      <p:ext uri="{BB962C8B-B14F-4D97-AF65-F5344CB8AC3E}">
        <p14:creationId xmlns:p14="http://schemas.microsoft.com/office/powerpoint/2010/main" val="2660627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6.3.3 Specific predictors of written language acquisition – Phonological </a:t>
            </a:r>
            <a:r>
              <a:rPr lang="en-US" sz="2800" b="1" dirty="0" err="1">
                <a:solidFill>
                  <a:schemeClr val="accent1"/>
                </a:solidFill>
              </a:rPr>
              <a:t>awereness</a:t>
            </a:r>
            <a:endParaRPr lang="en-US" sz="2800" b="1" dirty="0">
              <a:solidFill>
                <a:schemeClr val="accent1"/>
              </a:solidFill>
            </a:endParaRP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 coins arrondis 2">
            <a:extLst>
              <a:ext uri="{FF2B5EF4-FFF2-40B4-BE49-F238E27FC236}">
                <a16:creationId xmlns:a16="http://schemas.microsoft.com/office/drawing/2014/main" id="{BC477F7A-D275-72A3-68B3-8D56BA698806}"/>
              </a:ext>
            </a:extLst>
          </p:cNvPr>
          <p:cNvSpPr/>
          <p:nvPr/>
        </p:nvSpPr>
        <p:spPr>
          <a:xfrm>
            <a:off x="4910711" y="1720945"/>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a:solidFill>
                  <a:schemeClr val="tx2">
                    <a:lumMod val="25000"/>
                  </a:schemeClr>
                </a:solidFill>
              </a:rPr>
              <a:t>Lexical </a:t>
            </a:r>
            <a:r>
              <a:rPr lang="fr-FR" sz="1800" b="1" dirty="0" err="1">
                <a:solidFill>
                  <a:schemeClr val="tx2">
                    <a:lumMod val="25000"/>
                  </a:schemeClr>
                </a:solidFill>
              </a:rPr>
              <a:t>awereness</a:t>
            </a:r>
            <a:endParaRPr lang="fr-FR" sz="1800" b="1" dirty="0">
              <a:solidFill>
                <a:schemeClr val="tx2">
                  <a:lumMod val="25000"/>
                </a:schemeClr>
              </a:solidFill>
            </a:endParaRPr>
          </a:p>
          <a:p>
            <a:pPr algn="ctr">
              <a:lnSpc>
                <a:spcPct val="120000"/>
              </a:lnSpc>
            </a:pPr>
            <a:r>
              <a:rPr lang="fr-FR" sz="1600" dirty="0" err="1">
                <a:solidFill>
                  <a:schemeClr val="tx2">
                    <a:lumMod val="25000"/>
                  </a:schemeClr>
                </a:solidFill>
              </a:rPr>
              <a:t>Ability</a:t>
            </a:r>
            <a:r>
              <a:rPr lang="fr-FR" sz="1600" dirty="0">
                <a:solidFill>
                  <a:schemeClr val="tx2">
                    <a:lumMod val="25000"/>
                  </a:schemeClr>
                </a:solidFill>
              </a:rPr>
              <a:t> to </a:t>
            </a:r>
            <a:r>
              <a:rPr lang="fr-FR" sz="1600" dirty="0" err="1">
                <a:solidFill>
                  <a:schemeClr val="tx2">
                    <a:lumMod val="25000"/>
                  </a:schemeClr>
                </a:solidFill>
              </a:rPr>
              <a:t>isolate</a:t>
            </a:r>
            <a:r>
              <a:rPr lang="fr-FR" sz="1600" dirty="0">
                <a:solidFill>
                  <a:schemeClr val="tx2">
                    <a:lumMod val="25000"/>
                  </a:schemeClr>
                </a:solidFill>
              </a:rPr>
              <a:t> a </a:t>
            </a:r>
            <a:r>
              <a:rPr lang="fr-FR" sz="1600" dirty="0" err="1">
                <a:solidFill>
                  <a:schemeClr val="tx2">
                    <a:lumMod val="25000"/>
                  </a:schemeClr>
                </a:solidFill>
              </a:rPr>
              <a:t>word</a:t>
            </a:r>
            <a:r>
              <a:rPr lang="fr-FR" sz="1600" dirty="0">
                <a:solidFill>
                  <a:schemeClr val="tx2">
                    <a:lumMod val="25000"/>
                  </a:schemeClr>
                </a:solidFill>
              </a:rPr>
              <a:t> in an </a:t>
            </a:r>
            <a:r>
              <a:rPr lang="fr-FR" sz="1600" dirty="0" err="1">
                <a:solidFill>
                  <a:schemeClr val="tx2">
                    <a:lumMod val="25000"/>
                  </a:schemeClr>
                </a:solidFill>
              </a:rPr>
              <a:t>utterance</a:t>
            </a:r>
            <a:r>
              <a:rPr lang="fr-FR" sz="1600" dirty="0">
                <a:solidFill>
                  <a:schemeClr val="tx2">
                    <a:lumMod val="25000"/>
                  </a:schemeClr>
                </a:solidFill>
              </a:rPr>
              <a:t> and </a:t>
            </a:r>
            <a:r>
              <a:rPr lang="fr-FR" sz="1600" dirty="0" err="1">
                <a:solidFill>
                  <a:schemeClr val="tx2">
                    <a:lumMod val="25000"/>
                  </a:schemeClr>
                </a:solidFill>
              </a:rPr>
              <a:t>undersatnd</a:t>
            </a:r>
            <a:r>
              <a:rPr lang="fr-FR" sz="1600" dirty="0">
                <a:solidFill>
                  <a:schemeClr val="tx2">
                    <a:lumMod val="25000"/>
                  </a:schemeClr>
                </a:solidFill>
              </a:rPr>
              <a:t> the </a:t>
            </a:r>
            <a:r>
              <a:rPr lang="fr-FR" sz="1600" dirty="0" err="1">
                <a:solidFill>
                  <a:schemeClr val="tx2">
                    <a:lumMod val="25000"/>
                  </a:schemeClr>
                </a:solidFill>
              </a:rPr>
              <a:t>meaning</a:t>
            </a:r>
            <a:endParaRPr lang="fr-FR" sz="1600" dirty="0">
              <a:solidFill>
                <a:schemeClr val="tx2">
                  <a:lumMod val="25000"/>
                </a:schemeClr>
              </a:solidFill>
            </a:endParaRPr>
          </a:p>
          <a:p>
            <a:pPr algn="ctr">
              <a:lnSpc>
                <a:spcPct val="120000"/>
              </a:lnSpc>
            </a:pPr>
            <a:r>
              <a:rPr lang="fr-FR" sz="1600" dirty="0">
                <a:solidFill>
                  <a:schemeClr val="tx2">
                    <a:lumMod val="25000"/>
                  </a:schemeClr>
                </a:solidFill>
              </a:rPr>
              <a:t>The cat </a:t>
            </a:r>
            <a:r>
              <a:rPr lang="fr-FR" sz="1600" dirty="0" err="1">
                <a:solidFill>
                  <a:schemeClr val="tx2">
                    <a:lumMod val="25000"/>
                  </a:schemeClr>
                </a:solidFill>
              </a:rPr>
              <a:t>is</a:t>
            </a:r>
            <a:r>
              <a:rPr lang="fr-FR" sz="1600" dirty="0">
                <a:solidFill>
                  <a:schemeClr val="tx2">
                    <a:lumMod val="25000"/>
                  </a:schemeClr>
                </a:solidFill>
              </a:rPr>
              <a:t> </a:t>
            </a:r>
            <a:r>
              <a:rPr lang="fr-FR" sz="1600" dirty="0" err="1">
                <a:solidFill>
                  <a:schemeClr val="tx2">
                    <a:lumMod val="25000"/>
                  </a:schemeClr>
                </a:solidFill>
              </a:rPr>
              <a:t>funny</a:t>
            </a:r>
            <a:r>
              <a:rPr lang="fr-FR" sz="1600" dirty="0">
                <a:solidFill>
                  <a:schemeClr val="tx2">
                    <a:lumMod val="25000"/>
                  </a:schemeClr>
                </a:solidFill>
              </a:rPr>
              <a:t> ➝ The / cat / </a:t>
            </a:r>
            <a:r>
              <a:rPr lang="fr-FR" sz="1600" dirty="0" err="1">
                <a:solidFill>
                  <a:schemeClr val="tx2">
                    <a:lumMod val="25000"/>
                  </a:schemeClr>
                </a:solidFill>
              </a:rPr>
              <a:t>is</a:t>
            </a:r>
            <a:r>
              <a:rPr lang="fr-FR" sz="1600" dirty="0">
                <a:solidFill>
                  <a:schemeClr val="tx2">
                    <a:lumMod val="25000"/>
                  </a:schemeClr>
                </a:solidFill>
              </a:rPr>
              <a:t> / </a:t>
            </a:r>
            <a:r>
              <a:rPr lang="fr-FR" sz="1600" dirty="0" err="1">
                <a:solidFill>
                  <a:schemeClr val="tx2">
                    <a:lumMod val="25000"/>
                  </a:schemeClr>
                </a:solidFill>
              </a:rPr>
              <a:t>funny</a:t>
            </a:r>
            <a:endParaRPr lang="fr-FR" sz="1600" dirty="0">
              <a:solidFill>
                <a:schemeClr val="tx2">
                  <a:lumMod val="25000"/>
                </a:schemeClr>
              </a:solidFill>
            </a:endParaRPr>
          </a:p>
        </p:txBody>
      </p:sp>
      <p:sp>
        <p:nvSpPr>
          <p:cNvPr id="4" name="Rectangle : coins arrondis 3">
            <a:extLst>
              <a:ext uri="{FF2B5EF4-FFF2-40B4-BE49-F238E27FC236}">
                <a16:creationId xmlns:a16="http://schemas.microsoft.com/office/drawing/2014/main" id="{0C3A5CB5-E1BF-D3BB-EF7F-B64CDACD439D}"/>
              </a:ext>
            </a:extLst>
          </p:cNvPr>
          <p:cNvSpPr/>
          <p:nvPr/>
        </p:nvSpPr>
        <p:spPr>
          <a:xfrm>
            <a:off x="4910711" y="2983043"/>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err="1">
                <a:solidFill>
                  <a:schemeClr val="tx2">
                    <a:lumMod val="25000"/>
                  </a:schemeClr>
                </a:solidFill>
              </a:rPr>
              <a:t>Syllabic</a:t>
            </a:r>
            <a:r>
              <a:rPr lang="fr-FR" sz="1800" b="1" dirty="0">
                <a:solidFill>
                  <a:schemeClr val="tx2">
                    <a:lumMod val="25000"/>
                  </a:schemeClr>
                </a:solidFill>
              </a:rPr>
              <a:t> </a:t>
            </a:r>
            <a:r>
              <a:rPr lang="fr-FR" sz="1800" b="1" dirty="0" err="1">
                <a:solidFill>
                  <a:schemeClr val="tx2">
                    <a:lumMod val="25000"/>
                  </a:schemeClr>
                </a:solidFill>
              </a:rPr>
              <a:t>awareness</a:t>
            </a:r>
            <a:endParaRPr lang="fr-FR" sz="1800" b="1" dirty="0">
              <a:solidFill>
                <a:schemeClr val="tx2">
                  <a:lumMod val="25000"/>
                </a:schemeClr>
              </a:solidFill>
            </a:endParaRPr>
          </a:p>
          <a:p>
            <a:pPr algn="ctr">
              <a:lnSpc>
                <a:spcPct val="120000"/>
              </a:lnSpc>
            </a:pPr>
            <a:r>
              <a:rPr lang="fr-FR" sz="1600" dirty="0" err="1">
                <a:solidFill>
                  <a:schemeClr val="tx2">
                    <a:lumMod val="25000"/>
                  </a:schemeClr>
                </a:solidFill>
              </a:rPr>
              <a:t>Ability</a:t>
            </a:r>
            <a:r>
              <a:rPr lang="fr-FR" sz="1600" dirty="0">
                <a:solidFill>
                  <a:schemeClr val="tx2">
                    <a:lumMod val="25000"/>
                  </a:schemeClr>
                </a:solidFill>
              </a:rPr>
              <a:t> to segment a </a:t>
            </a:r>
            <a:r>
              <a:rPr lang="fr-FR" sz="1600" dirty="0" err="1">
                <a:solidFill>
                  <a:schemeClr val="tx2">
                    <a:lumMod val="25000"/>
                  </a:schemeClr>
                </a:solidFill>
              </a:rPr>
              <a:t>word</a:t>
            </a:r>
            <a:r>
              <a:rPr lang="fr-FR" sz="1600" dirty="0">
                <a:solidFill>
                  <a:schemeClr val="tx2">
                    <a:lumMod val="25000"/>
                  </a:schemeClr>
                </a:solidFill>
              </a:rPr>
              <a:t> </a:t>
            </a:r>
            <a:r>
              <a:rPr lang="fr-FR" sz="1600" dirty="0" err="1">
                <a:solidFill>
                  <a:schemeClr val="tx2">
                    <a:lumMod val="25000"/>
                  </a:schemeClr>
                </a:solidFill>
              </a:rPr>
              <a:t>into</a:t>
            </a:r>
            <a:r>
              <a:rPr lang="fr-FR" sz="1600" dirty="0">
                <a:solidFill>
                  <a:schemeClr val="tx2">
                    <a:lumMod val="25000"/>
                  </a:schemeClr>
                </a:solidFill>
              </a:rPr>
              <a:t> syllabes</a:t>
            </a:r>
          </a:p>
          <a:p>
            <a:pPr algn="ctr">
              <a:lnSpc>
                <a:spcPct val="120000"/>
              </a:lnSpc>
            </a:pPr>
            <a:r>
              <a:rPr lang="fr-FR" sz="1600" dirty="0" err="1">
                <a:solidFill>
                  <a:schemeClr val="tx2">
                    <a:lumMod val="25000"/>
                  </a:schemeClr>
                </a:solidFill>
              </a:rPr>
              <a:t>butterfly</a:t>
            </a:r>
            <a:r>
              <a:rPr lang="fr-FR" sz="1600" dirty="0">
                <a:solidFill>
                  <a:schemeClr val="tx2">
                    <a:lumMod val="25000"/>
                  </a:schemeClr>
                </a:solidFill>
              </a:rPr>
              <a:t> ➝ /</a:t>
            </a:r>
            <a:r>
              <a:rPr lang="fr-BE" sz="1600" dirty="0" err="1">
                <a:solidFill>
                  <a:srgbClr val="000000"/>
                </a:solidFill>
                <a:effectLst/>
              </a:rPr>
              <a:t>bʌ+tə+flar</a:t>
            </a:r>
            <a:r>
              <a:rPr lang="fr-BE" sz="1600" dirty="0">
                <a:solidFill>
                  <a:srgbClr val="000000"/>
                </a:solidFill>
                <a:effectLst/>
              </a:rPr>
              <a:t>/ (</a:t>
            </a:r>
            <a:r>
              <a:rPr lang="fr-BE" sz="1600" dirty="0" err="1">
                <a:solidFill>
                  <a:srgbClr val="000000"/>
                </a:solidFill>
                <a:effectLst/>
              </a:rPr>
              <a:t>bu+ter</a:t>
            </a:r>
            <a:r>
              <a:rPr lang="fr-BE" sz="1600" dirty="0" err="1">
                <a:solidFill>
                  <a:srgbClr val="000000"/>
                </a:solidFill>
              </a:rPr>
              <a:t>+f</a:t>
            </a:r>
            <a:r>
              <a:rPr lang="fr-BE" sz="1600" dirty="0" err="1">
                <a:solidFill>
                  <a:srgbClr val="000000"/>
                </a:solidFill>
                <a:effectLst/>
              </a:rPr>
              <a:t>ly</a:t>
            </a:r>
            <a:r>
              <a:rPr lang="fr-BE" sz="1600" dirty="0">
                <a:solidFill>
                  <a:srgbClr val="000000"/>
                </a:solidFill>
                <a:effectLst/>
              </a:rPr>
              <a:t>)</a:t>
            </a:r>
          </a:p>
        </p:txBody>
      </p:sp>
      <p:sp>
        <p:nvSpPr>
          <p:cNvPr id="5" name="Rectangle : coins arrondis 4">
            <a:extLst>
              <a:ext uri="{FF2B5EF4-FFF2-40B4-BE49-F238E27FC236}">
                <a16:creationId xmlns:a16="http://schemas.microsoft.com/office/drawing/2014/main" id="{312E2BF4-50A5-0EAF-C310-B4CA8C06C202}"/>
              </a:ext>
            </a:extLst>
          </p:cNvPr>
          <p:cNvSpPr/>
          <p:nvPr/>
        </p:nvSpPr>
        <p:spPr>
          <a:xfrm>
            <a:off x="4910711" y="4209995"/>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err="1">
                <a:solidFill>
                  <a:schemeClr val="tx2">
                    <a:lumMod val="25000"/>
                  </a:schemeClr>
                </a:solidFill>
              </a:rPr>
              <a:t>Intrasyllabic</a:t>
            </a:r>
            <a:r>
              <a:rPr lang="fr-FR" sz="1800" b="1" dirty="0">
                <a:solidFill>
                  <a:schemeClr val="tx2">
                    <a:lumMod val="25000"/>
                  </a:schemeClr>
                </a:solidFill>
              </a:rPr>
              <a:t> unit </a:t>
            </a:r>
            <a:r>
              <a:rPr lang="fr-FR" sz="1800" b="1" dirty="0" err="1">
                <a:solidFill>
                  <a:schemeClr val="tx2">
                    <a:lumMod val="25000"/>
                  </a:schemeClr>
                </a:solidFill>
              </a:rPr>
              <a:t>awareness</a:t>
            </a:r>
            <a:endParaRPr lang="fr-FR" sz="1800" b="1" dirty="0">
              <a:solidFill>
                <a:schemeClr val="tx2">
                  <a:lumMod val="25000"/>
                </a:schemeClr>
              </a:solidFill>
            </a:endParaRPr>
          </a:p>
          <a:p>
            <a:pPr algn="ctr">
              <a:lnSpc>
                <a:spcPct val="120000"/>
              </a:lnSpc>
            </a:pPr>
            <a:r>
              <a:rPr lang="fr-FR" sz="1600" dirty="0" err="1">
                <a:solidFill>
                  <a:schemeClr val="tx2">
                    <a:lumMod val="25000"/>
                  </a:schemeClr>
                </a:solidFill>
              </a:rPr>
              <a:t>Ability</a:t>
            </a:r>
            <a:r>
              <a:rPr lang="fr-FR" sz="1600" dirty="0">
                <a:solidFill>
                  <a:schemeClr val="tx2">
                    <a:lumMod val="25000"/>
                  </a:schemeClr>
                </a:solidFill>
              </a:rPr>
              <a:t> to segment a </a:t>
            </a:r>
            <a:r>
              <a:rPr lang="fr-FR" sz="1600" dirty="0" err="1">
                <a:solidFill>
                  <a:schemeClr val="tx2">
                    <a:lumMod val="25000"/>
                  </a:schemeClr>
                </a:solidFill>
              </a:rPr>
              <a:t>syllable</a:t>
            </a:r>
            <a:r>
              <a:rPr lang="fr-FR" sz="1600" dirty="0">
                <a:solidFill>
                  <a:schemeClr val="tx2">
                    <a:lumMod val="25000"/>
                  </a:schemeClr>
                </a:solidFill>
              </a:rPr>
              <a:t> </a:t>
            </a:r>
            <a:r>
              <a:rPr lang="fr-FR" sz="1600" dirty="0" err="1">
                <a:solidFill>
                  <a:schemeClr val="tx2">
                    <a:lumMod val="25000"/>
                  </a:schemeClr>
                </a:solidFill>
              </a:rPr>
              <a:t>into</a:t>
            </a:r>
            <a:r>
              <a:rPr lang="fr-FR" sz="1600" dirty="0">
                <a:solidFill>
                  <a:schemeClr val="tx2">
                    <a:lumMod val="25000"/>
                  </a:schemeClr>
                </a:solidFill>
              </a:rPr>
              <a:t> </a:t>
            </a:r>
            <a:r>
              <a:rPr lang="fr-FR" sz="1600" dirty="0" err="1">
                <a:solidFill>
                  <a:schemeClr val="tx2">
                    <a:lumMod val="25000"/>
                  </a:schemeClr>
                </a:solidFill>
              </a:rPr>
              <a:t>onset</a:t>
            </a:r>
            <a:r>
              <a:rPr lang="fr-FR" sz="1600" dirty="0">
                <a:solidFill>
                  <a:schemeClr val="tx2">
                    <a:lumMod val="25000"/>
                  </a:schemeClr>
                </a:solidFill>
              </a:rPr>
              <a:t> and rime</a:t>
            </a:r>
          </a:p>
          <a:p>
            <a:pPr algn="ctr">
              <a:lnSpc>
                <a:spcPct val="120000"/>
              </a:lnSpc>
            </a:pPr>
            <a:r>
              <a:rPr lang="fr-FR" sz="1600" dirty="0">
                <a:solidFill>
                  <a:schemeClr val="tx2">
                    <a:lumMod val="25000"/>
                  </a:schemeClr>
                </a:solidFill>
              </a:rPr>
              <a:t>cloud ➝ /</a:t>
            </a:r>
            <a:r>
              <a:rPr lang="fr-BE" sz="1600" dirty="0" err="1">
                <a:solidFill>
                  <a:srgbClr val="000000"/>
                </a:solidFill>
                <a:effectLst/>
              </a:rPr>
              <a:t>kl+aʊd</a:t>
            </a:r>
            <a:r>
              <a:rPr lang="fr-BE" sz="1600" dirty="0">
                <a:solidFill>
                  <a:srgbClr val="000000"/>
                </a:solidFill>
                <a:effectLst/>
              </a:rPr>
              <a:t>/ (</a:t>
            </a:r>
            <a:r>
              <a:rPr lang="fr-BE" sz="1600" dirty="0" err="1">
                <a:solidFill>
                  <a:srgbClr val="000000"/>
                </a:solidFill>
                <a:effectLst/>
              </a:rPr>
              <a:t>cl+oud</a:t>
            </a:r>
            <a:r>
              <a:rPr lang="fr-BE" sz="1600" dirty="0">
                <a:solidFill>
                  <a:srgbClr val="000000"/>
                </a:solidFill>
                <a:effectLst/>
              </a:rPr>
              <a:t>)</a:t>
            </a:r>
          </a:p>
        </p:txBody>
      </p:sp>
      <p:sp>
        <p:nvSpPr>
          <p:cNvPr id="6" name="Rectangle : coins arrondis 5">
            <a:extLst>
              <a:ext uri="{FF2B5EF4-FFF2-40B4-BE49-F238E27FC236}">
                <a16:creationId xmlns:a16="http://schemas.microsoft.com/office/drawing/2014/main" id="{98A61769-E28A-EC7D-0559-1325DC0458C0}"/>
              </a:ext>
            </a:extLst>
          </p:cNvPr>
          <p:cNvSpPr/>
          <p:nvPr/>
        </p:nvSpPr>
        <p:spPr>
          <a:xfrm>
            <a:off x="4910711" y="5460819"/>
            <a:ext cx="6940446" cy="1124263"/>
          </a:xfrm>
          <a:prstGeom prst="roundRect">
            <a:avLst/>
          </a:prstGeom>
          <a:solidFill>
            <a:schemeClr val="bg2">
              <a:lumMod val="10000"/>
              <a:lumOff val="90000"/>
            </a:schemeClr>
          </a:solidFill>
          <a:ln>
            <a:solidFill>
              <a:schemeClr val="tx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20000"/>
              </a:lnSpc>
            </a:pPr>
            <a:r>
              <a:rPr lang="fr-FR" sz="1800" b="1" dirty="0" err="1">
                <a:solidFill>
                  <a:schemeClr val="tx2">
                    <a:lumMod val="25000"/>
                  </a:schemeClr>
                </a:solidFill>
              </a:rPr>
              <a:t>Phonemic</a:t>
            </a:r>
            <a:r>
              <a:rPr lang="fr-FR" sz="1800" b="1" dirty="0">
                <a:solidFill>
                  <a:schemeClr val="tx2">
                    <a:lumMod val="25000"/>
                  </a:schemeClr>
                </a:solidFill>
              </a:rPr>
              <a:t> </a:t>
            </a:r>
            <a:r>
              <a:rPr lang="fr-FR" sz="1800" b="1" dirty="0" err="1">
                <a:solidFill>
                  <a:schemeClr val="tx2">
                    <a:lumMod val="25000"/>
                  </a:schemeClr>
                </a:solidFill>
              </a:rPr>
              <a:t>awareness</a:t>
            </a:r>
            <a:endParaRPr lang="fr-FR" sz="1800" b="1" dirty="0">
              <a:solidFill>
                <a:schemeClr val="tx2">
                  <a:lumMod val="25000"/>
                </a:schemeClr>
              </a:solidFill>
            </a:endParaRPr>
          </a:p>
          <a:p>
            <a:pPr algn="ctr">
              <a:lnSpc>
                <a:spcPct val="120000"/>
              </a:lnSpc>
            </a:pPr>
            <a:r>
              <a:rPr lang="fr-FR" sz="1600" dirty="0" err="1">
                <a:solidFill>
                  <a:schemeClr val="tx2">
                    <a:lumMod val="25000"/>
                  </a:schemeClr>
                </a:solidFill>
              </a:rPr>
              <a:t>Ability</a:t>
            </a:r>
            <a:r>
              <a:rPr lang="fr-FR" sz="1600" dirty="0">
                <a:solidFill>
                  <a:schemeClr val="tx2">
                    <a:lumMod val="25000"/>
                  </a:schemeClr>
                </a:solidFill>
              </a:rPr>
              <a:t> to segment a </a:t>
            </a:r>
            <a:r>
              <a:rPr lang="fr-FR" sz="1600" dirty="0" err="1">
                <a:solidFill>
                  <a:schemeClr val="tx2">
                    <a:lumMod val="25000"/>
                  </a:schemeClr>
                </a:solidFill>
              </a:rPr>
              <a:t>sullable</a:t>
            </a:r>
            <a:r>
              <a:rPr lang="fr-FR" sz="1600" dirty="0">
                <a:solidFill>
                  <a:schemeClr val="tx2">
                    <a:lumMod val="25000"/>
                  </a:schemeClr>
                </a:solidFill>
              </a:rPr>
              <a:t> or a </a:t>
            </a:r>
            <a:r>
              <a:rPr lang="fr-FR" sz="1600" dirty="0" err="1">
                <a:solidFill>
                  <a:schemeClr val="tx2">
                    <a:lumMod val="25000"/>
                  </a:schemeClr>
                </a:solidFill>
              </a:rPr>
              <a:t>word</a:t>
            </a:r>
            <a:r>
              <a:rPr lang="fr-FR" sz="1600" dirty="0">
                <a:solidFill>
                  <a:schemeClr val="tx2">
                    <a:lumMod val="25000"/>
                  </a:schemeClr>
                </a:solidFill>
              </a:rPr>
              <a:t> </a:t>
            </a:r>
            <a:r>
              <a:rPr lang="fr-FR" sz="1600" dirty="0" err="1">
                <a:solidFill>
                  <a:schemeClr val="tx2">
                    <a:lumMod val="25000"/>
                  </a:schemeClr>
                </a:solidFill>
              </a:rPr>
              <a:t>into</a:t>
            </a:r>
            <a:r>
              <a:rPr lang="fr-FR" sz="1600" dirty="0">
                <a:solidFill>
                  <a:schemeClr val="tx2">
                    <a:lumMod val="25000"/>
                  </a:schemeClr>
                </a:solidFill>
              </a:rPr>
              <a:t> </a:t>
            </a:r>
            <a:r>
              <a:rPr lang="fr-FR" sz="1600" dirty="0" err="1">
                <a:solidFill>
                  <a:schemeClr val="tx2">
                    <a:lumMod val="25000"/>
                  </a:schemeClr>
                </a:solidFill>
              </a:rPr>
              <a:t>phonemes</a:t>
            </a:r>
            <a:endParaRPr lang="fr-FR" sz="1600" dirty="0">
              <a:solidFill>
                <a:schemeClr val="tx2">
                  <a:lumMod val="25000"/>
                </a:schemeClr>
              </a:solidFill>
            </a:endParaRPr>
          </a:p>
          <a:p>
            <a:pPr algn="ctr">
              <a:lnSpc>
                <a:spcPct val="120000"/>
              </a:lnSpc>
            </a:pPr>
            <a:r>
              <a:rPr lang="fr-FR" sz="1600" dirty="0">
                <a:solidFill>
                  <a:schemeClr val="tx2">
                    <a:lumMod val="25000"/>
                  </a:schemeClr>
                </a:solidFill>
              </a:rPr>
              <a:t>book ➝ /</a:t>
            </a:r>
            <a:r>
              <a:rPr lang="fr-BE" sz="1600" dirty="0" err="1">
                <a:solidFill>
                  <a:srgbClr val="000000"/>
                </a:solidFill>
                <a:effectLst/>
              </a:rPr>
              <a:t>bʊk</a:t>
            </a:r>
            <a:r>
              <a:rPr lang="fr-BE" sz="1600" dirty="0">
                <a:solidFill>
                  <a:srgbClr val="000000"/>
                </a:solidFill>
                <a:effectLst/>
              </a:rPr>
              <a:t>/ </a:t>
            </a:r>
            <a:r>
              <a:rPr lang="fr-FR" sz="1600" dirty="0">
                <a:solidFill>
                  <a:schemeClr val="tx2">
                    <a:lumMod val="25000"/>
                  </a:schemeClr>
                </a:solidFill>
              </a:rPr>
              <a:t>➝ /</a:t>
            </a:r>
            <a:r>
              <a:rPr lang="fr-BE" sz="1600" dirty="0" err="1">
                <a:solidFill>
                  <a:srgbClr val="000000"/>
                </a:solidFill>
                <a:effectLst/>
              </a:rPr>
              <a:t>b+ʊ</a:t>
            </a:r>
            <a:r>
              <a:rPr lang="fr-BE" sz="1600" dirty="0" err="1">
                <a:solidFill>
                  <a:srgbClr val="000000"/>
                </a:solidFill>
              </a:rPr>
              <a:t>+</a:t>
            </a:r>
            <a:r>
              <a:rPr lang="fr-BE" sz="1600" dirty="0" err="1">
                <a:solidFill>
                  <a:srgbClr val="000000"/>
                </a:solidFill>
                <a:effectLst/>
              </a:rPr>
              <a:t>k</a:t>
            </a:r>
            <a:r>
              <a:rPr lang="fr-BE" sz="1600" dirty="0">
                <a:solidFill>
                  <a:srgbClr val="000000"/>
                </a:solidFill>
                <a:effectLst/>
              </a:rPr>
              <a:t>/ (</a:t>
            </a:r>
            <a:r>
              <a:rPr lang="fr-BE" sz="1600" dirty="0" err="1">
                <a:solidFill>
                  <a:srgbClr val="000000"/>
                </a:solidFill>
                <a:effectLst/>
              </a:rPr>
              <a:t>b+oo+k</a:t>
            </a:r>
            <a:r>
              <a:rPr lang="fr-BE" sz="1600" dirty="0">
                <a:solidFill>
                  <a:srgbClr val="000000"/>
                </a:solidFill>
                <a:effectLst/>
              </a:rPr>
              <a:t>)</a:t>
            </a:r>
          </a:p>
        </p:txBody>
      </p:sp>
      <p:sp>
        <p:nvSpPr>
          <p:cNvPr id="7" name="Rectangle : coins arrondis 6">
            <a:extLst>
              <a:ext uri="{FF2B5EF4-FFF2-40B4-BE49-F238E27FC236}">
                <a16:creationId xmlns:a16="http://schemas.microsoft.com/office/drawing/2014/main" id="{D8D2925D-6FB0-0609-BB49-C4D3E11D0BD1}"/>
              </a:ext>
            </a:extLst>
          </p:cNvPr>
          <p:cNvSpPr/>
          <p:nvPr/>
        </p:nvSpPr>
        <p:spPr>
          <a:xfrm>
            <a:off x="280010" y="3183083"/>
            <a:ext cx="3181479" cy="1735142"/>
          </a:xfrm>
          <a:prstGeom prst="roundRect">
            <a:avLst/>
          </a:prstGeom>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b="1" dirty="0" err="1"/>
              <a:t>Phonological</a:t>
            </a:r>
            <a:r>
              <a:rPr lang="fr-FR" sz="2000" b="1" dirty="0"/>
              <a:t> </a:t>
            </a:r>
            <a:r>
              <a:rPr lang="fr-FR" sz="2000" b="1" dirty="0" err="1"/>
              <a:t>awereness</a:t>
            </a:r>
            <a:endParaRPr lang="fr-FR" sz="2000" b="1" dirty="0"/>
          </a:p>
        </p:txBody>
      </p:sp>
      <p:cxnSp>
        <p:nvCxnSpPr>
          <p:cNvPr id="9" name="Connecteur droit avec flèche 8">
            <a:extLst>
              <a:ext uri="{FF2B5EF4-FFF2-40B4-BE49-F238E27FC236}">
                <a16:creationId xmlns:a16="http://schemas.microsoft.com/office/drawing/2014/main" id="{2F9F6563-E03A-CFF3-543B-43A0975A2FCA}"/>
              </a:ext>
            </a:extLst>
          </p:cNvPr>
          <p:cNvCxnSpPr/>
          <p:nvPr/>
        </p:nvCxnSpPr>
        <p:spPr>
          <a:xfrm flipV="1">
            <a:off x="3461489" y="2283076"/>
            <a:ext cx="1260413" cy="900007"/>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DE33AD1D-5348-716C-82C3-7DC2CF5E5D7E}"/>
              </a:ext>
            </a:extLst>
          </p:cNvPr>
          <p:cNvCxnSpPr/>
          <p:nvPr/>
        </p:nvCxnSpPr>
        <p:spPr>
          <a:xfrm flipV="1">
            <a:off x="3555893" y="3225130"/>
            <a:ext cx="1260413" cy="900007"/>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DC11E383-ADAE-6AF6-5CAA-D8E9ACB5D1F3}"/>
              </a:ext>
            </a:extLst>
          </p:cNvPr>
          <p:cNvCxnSpPr>
            <a:cxnSpLocks/>
          </p:cNvCxnSpPr>
          <p:nvPr/>
        </p:nvCxnSpPr>
        <p:spPr>
          <a:xfrm>
            <a:off x="3555893" y="4284037"/>
            <a:ext cx="1260413" cy="589218"/>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A628345F-1A36-4657-C73C-BFF2D0BFA035}"/>
              </a:ext>
            </a:extLst>
          </p:cNvPr>
          <p:cNvCxnSpPr>
            <a:cxnSpLocks/>
          </p:cNvCxnSpPr>
          <p:nvPr/>
        </p:nvCxnSpPr>
        <p:spPr>
          <a:xfrm>
            <a:off x="3467565" y="4950661"/>
            <a:ext cx="1254337" cy="1072289"/>
          </a:xfrm>
          <a:prstGeom prst="straightConnector1">
            <a:avLst/>
          </a:prstGeom>
          <a:ln w="38100">
            <a:solidFill>
              <a:schemeClr val="tx2">
                <a:lumMod val="25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m3d="http://schemas.microsoft.com/office/drawing/2017/model3d" Requires="am3d">
          <p:graphicFrame>
            <p:nvGraphicFramePr>
              <p:cNvPr id="18" name="Modèle 3D 17" descr="Chat accueillant">
                <a:extLst>
                  <a:ext uri="{FF2B5EF4-FFF2-40B4-BE49-F238E27FC236}">
                    <a16:creationId xmlns:a16="http://schemas.microsoft.com/office/drawing/2014/main" id="{8C19EB15-3E61-4A9D-E5FA-7A2932245FEC}"/>
                  </a:ext>
                </a:extLst>
              </p:cNvPr>
              <p:cNvGraphicFramePr/>
              <p:nvPr>
                <p:extLst>
                  <p:ext uri="{D42A27DB-BD31-4B8C-83A1-F6EECF244321}">
                    <p14:modId xmlns:p14="http://schemas.microsoft.com/office/powerpoint/2010/main" val="269858117"/>
                  </p:ext>
                </p:extLst>
              </p:nvPr>
            </p:nvGraphicFramePr>
            <p:xfrm>
              <a:off x="4463991" y="1407784"/>
              <a:ext cx="1254337" cy="1081177"/>
            </p:xfrm>
            <a:graphic>
              <a:graphicData uri="http://schemas.microsoft.com/office/drawing/2017/model3d">
                <am3d:model3d r:embed="rId5">
                  <am3d:spPr>
                    <a:xfrm>
                      <a:off x="0" y="0"/>
                      <a:ext cx="1254337" cy="1081177"/>
                    </a:xfrm>
                    <a:prstGeom prst="rect">
                      <a:avLst/>
                    </a:prstGeom>
                  </am3d:spPr>
                  <am3d:camera>
                    <am3d:pos x="0" y="0" z="71628280"/>
                    <am3d:up dx="0" dy="36000000" dz="0"/>
                    <am3d:lookAt x="0" y="0" z="0"/>
                    <am3d:perspective fov="2700000"/>
                  </am3d:camera>
                  <am3d:trans>
                    <am3d:meterPerModelUnit n="23269983" d="1000000"/>
                    <am3d:preTrans dx="-5265060" dy="-17977643" dz="1818304"/>
                    <am3d:scale>
                      <am3d:sx n="1000000" d="1000000"/>
                      <am3d:sy n="1000000" d="1000000"/>
                      <am3d:sz n="1000000" d="1000000"/>
                    </am3d:scale>
                    <am3d:rot/>
                    <am3d:postTrans dx="0" dy="0" dz="0"/>
                  </am3d:trans>
                  <am3d:raster rName="Office3DRenderer" rVer="16.0.8326">
                    <am3d:blip r:embed="rId6"/>
                  </am3d:raster>
                  <am3d:objViewport viewportSz="160367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8" name="Modèle 3D 17" descr="Chat accueillant">
                <a:extLst>
                  <a:ext uri="{FF2B5EF4-FFF2-40B4-BE49-F238E27FC236}">
                    <a16:creationId xmlns:a16="http://schemas.microsoft.com/office/drawing/2014/main" id="{8C19EB15-3E61-4A9D-E5FA-7A2932245FEC}"/>
                  </a:ext>
                </a:extLst>
              </p:cNvPr>
              <p:cNvPicPr>
                <a:picLocks noGrp="1" noRot="1" noChangeAspect="1" noMove="1" noResize="1" noEditPoints="1" noAdjustHandles="1" noChangeArrowheads="1" noChangeShapeType="1" noCrop="1"/>
              </p:cNvPicPr>
              <p:nvPr/>
            </p:nvPicPr>
            <p:blipFill>
              <a:blip r:embed="rId6"/>
              <a:stretch>
                <a:fillRect/>
              </a:stretch>
            </p:blipFill>
            <p:spPr>
              <a:xfrm>
                <a:off x="4463991" y="1407784"/>
                <a:ext cx="1254337" cy="1081177"/>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9" name="Modèle 3D 18" descr="Papillon Ulysse">
                <a:extLst>
                  <a:ext uri="{FF2B5EF4-FFF2-40B4-BE49-F238E27FC236}">
                    <a16:creationId xmlns:a16="http://schemas.microsoft.com/office/drawing/2014/main" id="{9656CACF-F47F-4B6B-0EAB-940C7EA1CAFB}"/>
                  </a:ext>
                </a:extLst>
              </p:cNvPr>
              <p:cNvGraphicFramePr>
                <a:graphicFrameLocks noChangeAspect="1"/>
              </p:cNvGraphicFramePr>
              <p:nvPr>
                <p:extLst>
                  <p:ext uri="{D42A27DB-BD31-4B8C-83A1-F6EECF244321}">
                    <p14:modId xmlns:p14="http://schemas.microsoft.com/office/powerpoint/2010/main" val="2795660849"/>
                  </p:ext>
                </p:extLst>
              </p:nvPr>
            </p:nvGraphicFramePr>
            <p:xfrm>
              <a:off x="4384046" y="3203355"/>
              <a:ext cx="1624086" cy="937665"/>
            </p:xfrm>
            <a:graphic>
              <a:graphicData uri="http://schemas.microsoft.com/office/drawing/2017/model3d">
                <am3d:model3d r:embed="rId7">
                  <am3d:spPr>
                    <a:xfrm>
                      <a:off x="0" y="0"/>
                      <a:ext cx="1624086" cy="937665"/>
                    </a:xfrm>
                    <a:prstGeom prst="rect">
                      <a:avLst/>
                    </a:prstGeom>
                  </am3d:spPr>
                  <am3d:camera>
                    <am3d:pos x="0" y="0" z="64127089"/>
                    <am3d:up dx="0" dy="36000000" dz="0"/>
                    <am3d:lookAt x="0" y="0" z="0"/>
                    <am3d:perspective fov="2700000"/>
                  </am3d:camera>
                  <am3d:trans>
                    <am3d:meterPerModelUnit n="2115077" d="1000000"/>
                    <am3d:preTrans dx="0" dy="-6823714" dz="0"/>
                    <am3d:scale>
                      <am3d:sx n="1000000" d="1000000"/>
                      <am3d:sy n="1000000" d="1000000"/>
                      <am3d:sz n="1000000" d="1000000"/>
                    </am3d:scale>
                    <am3d:rot ax="2631193" ay="1646256" az="1432730"/>
                    <am3d:postTrans dx="0" dy="0" dz="0"/>
                  </am3d:trans>
                  <am3d:raster rName="Office3DRenderer" rVer="16.0.8326">
                    <am3d:blip r:embed="rId8"/>
                  </am3d:raster>
                  <am3d:objViewport viewportSz="163035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9" name="Modèle 3D 18" descr="Papillon Ulysse">
                <a:extLst>
                  <a:ext uri="{FF2B5EF4-FFF2-40B4-BE49-F238E27FC236}">
                    <a16:creationId xmlns:a16="http://schemas.microsoft.com/office/drawing/2014/main" id="{9656CACF-F47F-4B6B-0EAB-940C7EA1CAFB}"/>
                  </a:ext>
                </a:extLst>
              </p:cNvPr>
              <p:cNvPicPr>
                <a:picLocks noGrp="1" noRot="1" noChangeAspect="1" noMove="1" noResize="1" noEditPoints="1" noAdjustHandles="1" noChangeArrowheads="1" noChangeShapeType="1" noCrop="1"/>
              </p:cNvPicPr>
              <p:nvPr/>
            </p:nvPicPr>
            <p:blipFill>
              <a:blip r:embed="rId8"/>
              <a:stretch>
                <a:fillRect/>
              </a:stretch>
            </p:blipFill>
            <p:spPr>
              <a:xfrm>
                <a:off x="4384046" y="3203355"/>
                <a:ext cx="1624086" cy="93766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0" name="Modèle 3D 19" descr="Soleil partiel">
                <a:extLst>
                  <a:ext uri="{FF2B5EF4-FFF2-40B4-BE49-F238E27FC236}">
                    <a16:creationId xmlns:a16="http://schemas.microsoft.com/office/drawing/2014/main" id="{6A2DBBC9-9BF3-D297-3E73-3E959F47DFDB}"/>
                  </a:ext>
                </a:extLst>
              </p:cNvPr>
              <p:cNvGraphicFramePr>
                <a:graphicFrameLocks noChangeAspect="1"/>
              </p:cNvGraphicFramePr>
              <p:nvPr>
                <p:extLst>
                  <p:ext uri="{D42A27DB-BD31-4B8C-83A1-F6EECF244321}">
                    <p14:modId xmlns:p14="http://schemas.microsoft.com/office/powerpoint/2010/main" val="649635971"/>
                  </p:ext>
                </p:extLst>
              </p:nvPr>
            </p:nvGraphicFramePr>
            <p:xfrm>
              <a:off x="4728374" y="4323882"/>
              <a:ext cx="1087810" cy="1060950"/>
            </p:xfrm>
            <a:graphic>
              <a:graphicData uri="http://schemas.microsoft.com/office/drawing/2017/model3d">
                <am3d:model3d r:embed="rId9">
                  <am3d:spPr>
                    <a:xfrm>
                      <a:off x="0" y="0"/>
                      <a:ext cx="1087810" cy="1060950"/>
                    </a:xfrm>
                    <a:prstGeom prst="rect">
                      <a:avLst/>
                    </a:prstGeom>
                  </am3d:spPr>
                  <am3d:camera>
                    <am3d:pos x="0" y="0" z="68366310"/>
                    <am3d:up dx="0" dy="36000000" dz="0"/>
                    <am3d:lookAt x="0" y="0" z="0"/>
                    <am3d:perspective fov="2700000"/>
                  </am3d:camera>
                  <am3d:trans>
                    <am3d:meterPerModelUnit n="5722078" d="1000000"/>
                    <am3d:preTrans dx="1965996" dy="-13076086" dz="-566466"/>
                    <am3d:scale>
                      <am3d:sx n="1000000" d="1000000"/>
                      <am3d:sy n="1000000" d="1000000"/>
                      <am3d:sz n="1000000" d="1000000"/>
                    </am3d:scale>
                    <am3d:rot ax="1099931" ay="311989" az="103198"/>
                    <am3d:postTrans dx="0" dy="0" dz="0"/>
                  </am3d:trans>
                  <am3d:raster rName="Office3DRenderer" rVer="16.0.8326">
                    <am3d:blip r:embed="rId10"/>
                  </am3d:raster>
                  <am3d:objViewport viewportSz="157128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0" name="Modèle 3D 19" descr="Soleil partiel">
                <a:extLst>
                  <a:ext uri="{FF2B5EF4-FFF2-40B4-BE49-F238E27FC236}">
                    <a16:creationId xmlns:a16="http://schemas.microsoft.com/office/drawing/2014/main" id="{6A2DBBC9-9BF3-D297-3E73-3E959F47DFDB}"/>
                  </a:ext>
                </a:extLst>
              </p:cNvPr>
              <p:cNvPicPr>
                <a:picLocks noGrp="1" noRot="1" noChangeAspect="1" noMove="1" noResize="1" noEditPoints="1" noAdjustHandles="1" noChangeArrowheads="1" noChangeShapeType="1" noCrop="1"/>
              </p:cNvPicPr>
              <p:nvPr/>
            </p:nvPicPr>
            <p:blipFill>
              <a:blip r:embed="rId10"/>
              <a:stretch>
                <a:fillRect/>
              </a:stretch>
            </p:blipFill>
            <p:spPr>
              <a:xfrm>
                <a:off x="4728374" y="4323882"/>
                <a:ext cx="1087810" cy="1060950"/>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22" name="Modèle 3D 21" descr="Livres">
                <a:extLst>
                  <a:ext uri="{FF2B5EF4-FFF2-40B4-BE49-F238E27FC236}">
                    <a16:creationId xmlns:a16="http://schemas.microsoft.com/office/drawing/2014/main" id="{F467B523-F4E4-0E61-ACB0-C34FD51BC1B7}"/>
                  </a:ext>
                </a:extLst>
              </p:cNvPr>
              <p:cNvGraphicFramePr>
                <a:graphicFrameLocks noChangeAspect="1"/>
              </p:cNvGraphicFramePr>
              <p:nvPr>
                <p:extLst>
                  <p:ext uri="{D42A27DB-BD31-4B8C-83A1-F6EECF244321}">
                    <p14:modId xmlns:p14="http://schemas.microsoft.com/office/powerpoint/2010/main" val="271087763"/>
                  </p:ext>
                </p:extLst>
              </p:nvPr>
            </p:nvGraphicFramePr>
            <p:xfrm>
              <a:off x="4693204" y="5416607"/>
              <a:ext cx="1189792" cy="1291050"/>
            </p:xfrm>
            <a:graphic>
              <a:graphicData uri="http://schemas.microsoft.com/office/drawing/2017/model3d">
                <am3d:model3d r:embed="rId11">
                  <am3d:spPr>
                    <a:xfrm>
                      <a:off x="0" y="0"/>
                      <a:ext cx="1189792" cy="1291050"/>
                    </a:xfrm>
                    <a:prstGeom prst="rect">
                      <a:avLst/>
                    </a:prstGeom>
                  </am3d:spPr>
                  <am3d:camera>
                    <am3d:pos x="0" y="0" z="69236153"/>
                    <am3d:up dx="0" dy="36000000" dz="0"/>
                    <am3d:lookAt x="0" y="0" z="0"/>
                    <am3d:perspective fov="2700000"/>
                  </am3d:camera>
                  <am3d:trans>
                    <am3d:meterPerModelUnit n="2964344" d="1000000"/>
                    <am3d:preTrans dx="0" dy="-8821788" dz="0"/>
                    <am3d:scale>
                      <am3d:sx n="1000000" d="1000000"/>
                      <am3d:sy n="1000000" d="1000000"/>
                      <am3d:sz n="1000000" d="1000000"/>
                    </am3d:scale>
                    <am3d:rot ax="2952626" ay="753415" az="848516"/>
                    <am3d:postTrans dx="0" dy="0" dz="0"/>
                  </am3d:trans>
                  <am3d:raster rName="Office3DRenderer" rVer="16.0.8326">
                    <am3d:blip r:embed="rId12"/>
                  </am3d:raster>
                  <am3d:objViewport viewportSz="16201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2" name="Modèle 3D 21" descr="Livres">
                <a:extLst>
                  <a:ext uri="{FF2B5EF4-FFF2-40B4-BE49-F238E27FC236}">
                    <a16:creationId xmlns:a16="http://schemas.microsoft.com/office/drawing/2014/main" id="{F467B523-F4E4-0E61-ACB0-C34FD51BC1B7}"/>
                  </a:ext>
                </a:extLst>
              </p:cNvPr>
              <p:cNvPicPr>
                <a:picLocks noGrp="1" noRot="1" noChangeAspect="1" noMove="1" noResize="1" noEditPoints="1" noAdjustHandles="1" noChangeArrowheads="1" noChangeShapeType="1" noCrop="1"/>
              </p:cNvPicPr>
              <p:nvPr/>
            </p:nvPicPr>
            <p:blipFill>
              <a:blip r:embed="rId12"/>
              <a:stretch>
                <a:fillRect/>
              </a:stretch>
            </p:blipFill>
            <p:spPr>
              <a:xfrm>
                <a:off x="4693204" y="5416607"/>
                <a:ext cx="1189792" cy="1291050"/>
              </a:xfrm>
              <a:prstGeom prst="rect">
                <a:avLst/>
              </a:prstGeom>
            </p:spPr>
          </p:pic>
        </mc:Fallback>
      </mc:AlternateContent>
    </p:spTree>
    <p:extLst>
      <p:ext uri="{BB962C8B-B14F-4D97-AF65-F5344CB8AC3E}">
        <p14:creationId xmlns:p14="http://schemas.microsoft.com/office/powerpoint/2010/main" val="826878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6.3.3 Specific predictors of written language acquisition – Verbal short-term memory</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pic>
        <p:nvPicPr>
          <p:cNvPr id="1026" name="Picture 2" descr="Généré à partir de l’invite">
            <a:extLst>
              <a:ext uri="{FF2B5EF4-FFF2-40B4-BE49-F238E27FC236}">
                <a16:creationId xmlns:a16="http://schemas.microsoft.com/office/drawing/2014/main" id="{9B076160-765E-8DF0-24F0-123CECE581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8121" y="2026250"/>
            <a:ext cx="4112222" cy="411222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A0F3981F-DE46-809D-D0EC-57E2DEED6BDF}"/>
              </a:ext>
            </a:extLst>
          </p:cNvPr>
          <p:cNvSpPr txBox="1"/>
          <p:nvPr/>
        </p:nvSpPr>
        <p:spPr>
          <a:xfrm>
            <a:off x="5291190" y="3100336"/>
            <a:ext cx="6100996" cy="797013"/>
          </a:xfrm>
          <a:prstGeom prst="rect">
            <a:avLst/>
          </a:prstGeom>
          <a:noFill/>
        </p:spPr>
        <p:txBody>
          <a:bodyPr wrap="square">
            <a:spAutoFit/>
          </a:bodyPr>
          <a:lstStyle/>
          <a:p>
            <a:pPr>
              <a:lnSpc>
                <a:spcPct val="120000"/>
              </a:lnSpc>
            </a:pPr>
            <a:r>
              <a:rPr lang="fr-FR" sz="2000" dirty="0"/>
              <a:t>The </a:t>
            </a:r>
            <a:r>
              <a:rPr lang="fr-FR" sz="2000" dirty="0" err="1"/>
              <a:t>ability</a:t>
            </a:r>
            <a:r>
              <a:rPr lang="fr-FR" sz="2000" dirty="0"/>
              <a:t> to </a:t>
            </a:r>
            <a:r>
              <a:rPr lang="fr-FR" sz="2000" dirty="0" err="1"/>
              <a:t>retain</a:t>
            </a:r>
            <a:r>
              <a:rPr lang="fr-FR" sz="2000" dirty="0"/>
              <a:t> verbal information for a short </a:t>
            </a:r>
            <a:r>
              <a:rPr lang="fr-FR" sz="2000" dirty="0" err="1"/>
              <a:t>period</a:t>
            </a:r>
            <a:r>
              <a:rPr lang="fr-FR" sz="2000" dirty="0"/>
              <a:t> of time ➝ the time </a:t>
            </a:r>
            <a:r>
              <a:rPr lang="fr-FR" sz="2000" dirty="0" err="1"/>
              <a:t>necessary</a:t>
            </a:r>
            <a:r>
              <a:rPr lang="fr-FR" sz="2000" dirty="0"/>
              <a:t> to process </a:t>
            </a:r>
            <a:r>
              <a:rPr lang="fr-FR" sz="2000" dirty="0" err="1"/>
              <a:t>it</a:t>
            </a:r>
            <a:endParaRPr lang="fr-FR" sz="2000" dirty="0"/>
          </a:p>
        </p:txBody>
      </p:sp>
    </p:spTree>
    <p:extLst>
      <p:ext uri="{BB962C8B-B14F-4D97-AF65-F5344CB8AC3E}">
        <p14:creationId xmlns:p14="http://schemas.microsoft.com/office/powerpoint/2010/main" val="525311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6.3.3 Specific predictors of written language acquisition – Access to representations</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pic>
        <p:nvPicPr>
          <p:cNvPr id="3074" name="Picture 2" descr="Généré à partir de l’invite">
            <a:extLst>
              <a:ext uri="{FF2B5EF4-FFF2-40B4-BE49-F238E27FC236}">
                <a16:creationId xmlns:a16="http://schemas.microsoft.com/office/drawing/2014/main" id="{80870BBC-02B0-49D3-E021-C83D09471AED}"/>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879" b="96777" l="2344" r="99512">
                        <a14:foregroundMark x1="46484" y1="37207" x2="35352" y2="57813"/>
                        <a14:foregroundMark x1="35352" y1="57813" x2="41797" y2="73828"/>
                        <a14:foregroundMark x1="41797" y1="73828" x2="63574" y2="90332"/>
                        <a14:foregroundMark x1="63574" y1="90332" x2="70020" y2="69043"/>
                        <a14:foregroundMark x1="70020" y1="69043" x2="68164" y2="44336"/>
                        <a14:foregroundMark x1="68164" y1="44336" x2="58496" y2="29492"/>
                        <a14:foregroundMark x1="58496" y1="29492" x2="42090" y2="21191"/>
                        <a14:foregroundMark x1="42090" y1="21191" x2="31055" y2="25391"/>
                        <a14:foregroundMark x1="31055" y1="25391" x2="24512" y2="36426"/>
                        <a14:foregroundMark x1="24512" y1="36426" x2="23242" y2="45605"/>
                        <a14:foregroundMark x1="0" y1="13965" x2="30566" y2="13965"/>
                        <a14:foregroundMark x1="30566" y1="13965" x2="65625" y2="12695"/>
                        <a14:foregroundMark x1="65625" y1="12695" x2="78906" y2="14453"/>
                        <a14:foregroundMark x1="78906" y1="14453" x2="75195" y2="30078"/>
                        <a14:foregroundMark x1="75195" y1="30078" x2="78906" y2="80273"/>
                        <a14:foregroundMark x1="78906" y1="80273" x2="84180" y2="59570"/>
                        <a14:foregroundMark x1="84180" y1="59570" x2="78223" y2="13574"/>
                        <a14:foregroundMark x1="78223" y1="13574" x2="73633" y2="879"/>
                        <a14:foregroundMark x1="73633" y1="879" x2="24707" y2="29980"/>
                        <a14:foregroundMark x1="2539" y1="12891" x2="45020" y2="2734"/>
                        <a14:foregroundMark x1="70410" y1="97461" x2="96484" y2="91992"/>
                        <a14:foregroundMark x1="96484" y1="91992" x2="89355" y2="68750"/>
                        <a14:foregroundMark x1="89355" y1="68750" x2="90430" y2="52441"/>
                        <a14:foregroundMark x1="90820" y1="48828" x2="99512" y2="65137"/>
                        <a14:foregroundMark x1="18945" y1="95313" x2="61719" y2="96777"/>
                        <a14:foregroundMark x1="61719" y1="96777" x2="82813" y2="95703"/>
                      </a14:backgroundRemoval>
                    </a14:imgEffect>
                  </a14:imgLayer>
                </a14:imgProps>
              </a:ext>
              <a:ext uri="{28A0092B-C50C-407E-A947-70E740481C1C}">
                <a14:useLocalDpi xmlns:a14="http://schemas.microsoft.com/office/drawing/2010/main" val="0"/>
              </a:ext>
            </a:extLst>
          </a:blip>
          <a:srcRect/>
          <a:stretch>
            <a:fillRect/>
          </a:stretch>
        </p:blipFill>
        <p:spPr bwMode="auto">
          <a:xfrm>
            <a:off x="328537" y="2120603"/>
            <a:ext cx="4129790" cy="41297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Diagramme 2">
            <a:extLst>
              <a:ext uri="{FF2B5EF4-FFF2-40B4-BE49-F238E27FC236}">
                <a16:creationId xmlns:a16="http://schemas.microsoft.com/office/drawing/2014/main" id="{6F09E5B1-8F40-2E58-8901-000DDFCEF176}"/>
              </a:ext>
            </a:extLst>
          </p:cNvPr>
          <p:cNvGraphicFramePr/>
          <p:nvPr>
            <p:extLst>
              <p:ext uri="{D42A27DB-BD31-4B8C-83A1-F6EECF244321}">
                <p14:modId xmlns:p14="http://schemas.microsoft.com/office/powerpoint/2010/main" val="2154023203"/>
              </p:ext>
            </p:extLst>
          </p:nvPr>
        </p:nvGraphicFramePr>
        <p:xfrm>
          <a:off x="4458327" y="1652316"/>
          <a:ext cx="7405136" cy="45331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027801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6.3.4 Reading with an IDD</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7" name="ZoneTexte 6">
            <a:extLst>
              <a:ext uri="{FF2B5EF4-FFF2-40B4-BE49-F238E27FC236}">
                <a16:creationId xmlns:a16="http://schemas.microsoft.com/office/drawing/2014/main" id="{BAFDB51D-BFD4-B6E5-0C47-C074C0FAC5D8}"/>
              </a:ext>
            </a:extLst>
          </p:cNvPr>
          <p:cNvSpPr txBox="1"/>
          <p:nvPr/>
        </p:nvSpPr>
        <p:spPr>
          <a:xfrm>
            <a:off x="3050498" y="3278859"/>
            <a:ext cx="6100996" cy="307777"/>
          </a:xfrm>
          <a:prstGeom prst="rect">
            <a:avLst/>
          </a:prstGeom>
          <a:noFill/>
        </p:spPr>
        <p:txBody>
          <a:bodyPr wrap="square">
            <a:spAutoFit/>
          </a:bodyPr>
          <a:lstStyle/>
          <a:p>
            <a:endParaRPr lang="fr-FR" dirty="0"/>
          </a:p>
        </p:txBody>
      </p:sp>
      <p:pic>
        <p:nvPicPr>
          <p:cNvPr id="8" name="Image 7">
            <a:extLst>
              <a:ext uri="{FF2B5EF4-FFF2-40B4-BE49-F238E27FC236}">
                <a16:creationId xmlns:a16="http://schemas.microsoft.com/office/drawing/2014/main" id="{A6023EAB-2747-9B49-E369-735533AFA830}"/>
              </a:ext>
            </a:extLst>
          </p:cNvPr>
          <p:cNvPicPr>
            <a:picLocks noChangeAspect="1"/>
          </p:cNvPicPr>
          <p:nvPr/>
        </p:nvPicPr>
        <p:blipFill>
          <a:blip r:embed="rId5"/>
          <a:stretch>
            <a:fillRect/>
          </a:stretch>
        </p:blipFill>
        <p:spPr>
          <a:xfrm>
            <a:off x="1496519" y="1164996"/>
            <a:ext cx="5095496" cy="5313252"/>
          </a:xfrm>
          <a:prstGeom prst="rect">
            <a:avLst/>
          </a:prstGeom>
        </p:spPr>
      </p:pic>
      <p:sp>
        <p:nvSpPr>
          <p:cNvPr id="9" name="ZoneTexte 8">
            <a:extLst>
              <a:ext uri="{FF2B5EF4-FFF2-40B4-BE49-F238E27FC236}">
                <a16:creationId xmlns:a16="http://schemas.microsoft.com/office/drawing/2014/main" id="{72819866-56DE-AEB1-599A-B51DDA086197}"/>
              </a:ext>
            </a:extLst>
          </p:cNvPr>
          <p:cNvSpPr txBox="1"/>
          <p:nvPr/>
        </p:nvSpPr>
        <p:spPr>
          <a:xfrm>
            <a:off x="6768259" y="2346198"/>
            <a:ext cx="5006499" cy="1107996"/>
          </a:xfrm>
          <a:prstGeom prst="rect">
            <a:avLst/>
          </a:prstGeom>
          <a:noFill/>
        </p:spPr>
        <p:txBody>
          <a:bodyPr wrap="none" rtlCol="0">
            <a:spAutoFit/>
          </a:bodyPr>
          <a:lstStyle/>
          <a:p>
            <a:pPr algn="ctr"/>
            <a:r>
              <a:rPr lang="fr-FR" sz="2200" b="1" dirty="0" err="1">
                <a:solidFill>
                  <a:schemeClr val="bg2">
                    <a:lumMod val="75000"/>
                    <a:lumOff val="25000"/>
                  </a:schemeClr>
                </a:solidFill>
              </a:rPr>
              <a:t>Predictors</a:t>
            </a:r>
            <a:r>
              <a:rPr lang="fr-FR" sz="2200" b="1" dirty="0">
                <a:solidFill>
                  <a:schemeClr val="bg2">
                    <a:lumMod val="75000"/>
                    <a:lumOff val="25000"/>
                  </a:schemeClr>
                </a:solidFill>
              </a:rPr>
              <a:t> of </a:t>
            </a:r>
            <a:r>
              <a:rPr lang="fr-FR" sz="2200" b="1" dirty="0" err="1">
                <a:solidFill>
                  <a:schemeClr val="bg2">
                    <a:lumMod val="75000"/>
                    <a:lumOff val="25000"/>
                  </a:schemeClr>
                </a:solidFill>
              </a:rPr>
              <a:t>reading</a:t>
            </a:r>
            <a:r>
              <a:rPr lang="fr-FR" sz="2200" b="1" dirty="0">
                <a:solidFill>
                  <a:schemeClr val="bg2">
                    <a:lumMod val="75000"/>
                    <a:lumOff val="25000"/>
                  </a:schemeClr>
                </a:solidFill>
              </a:rPr>
              <a:t> </a:t>
            </a:r>
            <a:r>
              <a:rPr lang="fr-FR" sz="2200" b="1" dirty="0" err="1">
                <a:solidFill>
                  <a:schemeClr val="bg2">
                    <a:lumMod val="75000"/>
                    <a:lumOff val="25000"/>
                  </a:schemeClr>
                </a:solidFill>
              </a:rPr>
              <a:t>development</a:t>
            </a:r>
            <a:r>
              <a:rPr lang="fr-FR" sz="2200" b="1" dirty="0">
                <a:solidFill>
                  <a:schemeClr val="bg2">
                    <a:lumMod val="75000"/>
                    <a:lumOff val="25000"/>
                  </a:schemeClr>
                </a:solidFill>
              </a:rPr>
              <a:t>. </a:t>
            </a:r>
          </a:p>
          <a:p>
            <a:pPr algn="ctr"/>
            <a:endParaRPr lang="fr-FR" sz="2200" b="1" dirty="0">
              <a:solidFill>
                <a:schemeClr val="bg2">
                  <a:lumMod val="75000"/>
                  <a:lumOff val="25000"/>
                </a:schemeClr>
              </a:solidFill>
            </a:endParaRPr>
          </a:p>
          <a:p>
            <a:pPr algn="ctr"/>
            <a:r>
              <a:rPr lang="fr-FR" sz="2200" b="1" dirty="0" err="1">
                <a:solidFill>
                  <a:schemeClr val="bg2">
                    <a:lumMod val="75000"/>
                    <a:lumOff val="25000"/>
                  </a:schemeClr>
                </a:solidFill>
              </a:rPr>
              <a:t>What</a:t>
            </a:r>
            <a:r>
              <a:rPr lang="fr-FR" sz="2200" b="1" dirty="0">
                <a:solidFill>
                  <a:schemeClr val="bg2">
                    <a:lumMod val="75000"/>
                    <a:lumOff val="25000"/>
                  </a:schemeClr>
                </a:solidFill>
              </a:rPr>
              <a:t> can </a:t>
            </a:r>
            <a:r>
              <a:rPr lang="fr-FR" sz="2200" b="1" dirty="0" err="1">
                <a:solidFill>
                  <a:schemeClr val="bg2">
                    <a:lumMod val="75000"/>
                    <a:lumOff val="25000"/>
                  </a:schemeClr>
                </a:solidFill>
              </a:rPr>
              <a:t>we</a:t>
            </a:r>
            <a:r>
              <a:rPr lang="fr-FR" sz="2200" b="1" dirty="0">
                <a:solidFill>
                  <a:schemeClr val="bg2">
                    <a:lumMod val="75000"/>
                    <a:lumOff val="25000"/>
                  </a:schemeClr>
                </a:solidFill>
              </a:rPr>
              <a:t> </a:t>
            </a:r>
            <a:r>
              <a:rPr lang="fr-FR" sz="2200" b="1" dirty="0" err="1">
                <a:solidFill>
                  <a:schemeClr val="bg2">
                    <a:lumMod val="75000"/>
                    <a:lumOff val="25000"/>
                  </a:schemeClr>
                </a:solidFill>
              </a:rPr>
              <a:t>expect</a:t>
            </a:r>
            <a:r>
              <a:rPr lang="fr-FR" sz="2200" b="1" dirty="0">
                <a:solidFill>
                  <a:schemeClr val="bg2">
                    <a:lumMod val="75000"/>
                    <a:lumOff val="25000"/>
                  </a:schemeClr>
                </a:solidFill>
              </a:rPr>
              <a:t> in IDD</a:t>
            </a:r>
          </a:p>
        </p:txBody>
      </p:sp>
    </p:spTree>
    <p:extLst>
      <p:ext uri="{BB962C8B-B14F-4D97-AF65-F5344CB8AC3E}">
        <p14:creationId xmlns:p14="http://schemas.microsoft.com/office/powerpoint/2010/main" val="3796480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3" name="Rectangle : coins arrondis 32">
            <a:extLst>
              <a:ext uri="{FF2B5EF4-FFF2-40B4-BE49-F238E27FC236}">
                <a16:creationId xmlns:a16="http://schemas.microsoft.com/office/drawing/2014/main" id="{86018107-5281-EAD0-2672-A6897BEA17C6}"/>
              </a:ext>
            </a:extLst>
          </p:cNvPr>
          <p:cNvSpPr/>
          <p:nvPr/>
        </p:nvSpPr>
        <p:spPr>
          <a:xfrm>
            <a:off x="3419254" y="2243702"/>
            <a:ext cx="5286659" cy="282744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Connecteur hors page 31">
            <a:extLst>
              <a:ext uri="{FF2B5EF4-FFF2-40B4-BE49-F238E27FC236}">
                <a16:creationId xmlns:a16="http://schemas.microsoft.com/office/drawing/2014/main" id="{083649F8-4426-AE28-CD33-664ACEFD4AF5}"/>
              </a:ext>
            </a:extLst>
          </p:cNvPr>
          <p:cNvSpPr/>
          <p:nvPr/>
        </p:nvSpPr>
        <p:spPr>
          <a:xfrm rot="5400000" flipH="1">
            <a:off x="9069846" y="1786338"/>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Connecteur hors page 29">
            <a:extLst>
              <a:ext uri="{FF2B5EF4-FFF2-40B4-BE49-F238E27FC236}">
                <a16:creationId xmlns:a16="http://schemas.microsoft.com/office/drawing/2014/main" id="{E8FB1DE7-E9E0-0F26-4BBE-D9842B1937E7}"/>
              </a:ext>
            </a:extLst>
          </p:cNvPr>
          <p:cNvSpPr/>
          <p:nvPr/>
        </p:nvSpPr>
        <p:spPr>
          <a:xfrm rot="16200000">
            <a:off x="613507" y="1786340"/>
            <a:ext cx="2448749" cy="3009858"/>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 coins arrondis 28">
            <a:extLst>
              <a:ext uri="{FF2B5EF4-FFF2-40B4-BE49-F238E27FC236}">
                <a16:creationId xmlns:a16="http://schemas.microsoft.com/office/drawing/2014/main" id="{7D2EDCA5-60BA-6D5A-5103-CE0011144F37}"/>
              </a:ext>
            </a:extLst>
          </p:cNvPr>
          <p:cNvSpPr/>
          <p:nvPr/>
        </p:nvSpPr>
        <p:spPr>
          <a:xfrm>
            <a:off x="6369078" y="3541415"/>
            <a:ext cx="1881732" cy="78064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endParaRPr lang="fr-FR" sz="1800" dirty="0"/>
          </a:p>
        </p:txBody>
      </p:sp>
      <p:sp>
        <p:nvSpPr>
          <p:cNvPr id="26" name="Connecteur hors page 25">
            <a:extLst>
              <a:ext uri="{FF2B5EF4-FFF2-40B4-BE49-F238E27FC236}">
                <a16:creationId xmlns:a16="http://schemas.microsoft.com/office/drawing/2014/main" id="{363C5A00-902C-FF03-798C-26763785348E}"/>
              </a:ext>
            </a:extLst>
          </p:cNvPr>
          <p:cNvSpPr/>
          <p:nvPr/>
        </p:nvSpPr>
        <p:spPr>
          <a:xfrm flipV="1">
            <a:off x="1963712" y="5186597"/>
            <a:ext cx="8048785" cy="1453904"/>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Connecteur hors page 4">
            <a:extLst>
              <a:ext uri="{FF2B5EF4-FFF2-40B4-BE49-F238E27FC236}">
                <a16:creationId xmlns:a16="http://schemas.microsoft.com/office/drawing/2014/main" id="{4B242915-A39B-CDCC-38E9-59F081BA064C}"/>
              </a:ext>
            </a:extLst>
          </p:cNvPr>
          <p:cNvSpPr/>
          <p:nvPr/>
        </p:nvSpPr>
        <p:spPr>
          <a:xfrm>
            <a:off x="1963712" y="338390"/>
            <a:ext cx="8033795" cy="1777907"/>
          </a:xfrm>
          <a:prstGeom prst="flowChartOffpageConnector">
            <a:avLst/>
          </a:prstGeom>
          <a:solidFill>
            <a:schemeClr val="bg2">
              <a:lumMod val="10000"/>
              <a:lumOff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2" name="Rectangle : coins arrondis 1">
            <a:extLst>
              <a:ext uri="{FF2B5EF4-FFF2-40B4-BE49-F238E27FC236}">
                <a16:creationId xmlns:a16="http://schemas.microsoft.com/office/drawing/2014/main" id="{A0E497CD-9CC3-A9FC-7CD7-F350711A3F2F}"/>
              </a:ext>
            </a:extLst>
          </p:cNvPr>
          <p:cNvSpPr/>
          <p:nvPr/>
        </p:nvSpPr>
        <p:spPr>
          <a:xfrm>
            <a:off x="2059065"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General cognitive </a:t>
            </a:r>
            <a:r>
              <a:rPr lang="fr-FR" sz="1800" dirty="0" err="1"/>
              <a:t>abilities</a:t>
            </a:r>
            <a:endParaRPr lang="fr-FR" sz="1800" dirty="0"/>
          </a:p>
        </p:txBody>
      </p:sp>
      <p:sp>
        <p:nvSpPr>
          <p:cNvPr id="3" name="Rectangle : coins arrondis 2">
            <a:extLst>
              <a:ext uri="{FF2B5EF4-FFF2-40B4-BE49-F238E27FC236}">
                <a16:creationId xmlns:a16="http://schemas.microsoft.com/office/drawing/2014/main" id="{2A651E17-D757-A280-99BE-4E6ED05E593C}"/>
              </a:ext>
            </a:extLst>
          </p:cNvPr>
          <p:cNvSpPr/>
          <p:nvPr/>
        </p:nvSpPr>
        <p:spPr>
          <a:xfrm>
            <a:off x="4791598"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General </a:t>
            </a:r>
            <a:r>
              <a:rPr lang="fr-FR" sz="1800" dirty="0" err="1"/>
              <a:t>language</a:t>
            </a:r>
            <a:r>
              <a:rPr lang="fr-FR" sz="1800" dirty="0"/>
              <a:t> </a:t>
            </a:r>
            <a:r>
              <a:rPr lang="fr-FR" sz="1800" dirty="0" err="1"/>
              <a:t>abilities</a:t>
            </a:r>
            <a:endParaRPr lang="fr-FR" sz="1800" dirty="0"/>
          </a:p>
        </p:txBody>
      </p:sp>
      <p:sp>
        <p:nvSpPr>
          <p:cNvPr id="4" name="Rectangle : coins arrondis 3">
            <a:extLst>
              <a:ext uri="{FF2B5EF4-FFF2-40B4-BE49-F238E27FC236}">
                <a16:creationId xmlns:a16="http://schemas.microsoft.com/office/drawing/2014/main" id="{60B8AE98-8AAB-65AC-AF4C-0FB97F412CC5}"/>
              </a:ext>
            </a:extLst>
          </p:cNvPr>
          <p:cNvSpPr/>
          <p:nvPr/>
        </p:nvSpPr>
        <p:spPr>
          <a:xfrm>
            <a:off x="7524131" y="5516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Level</a:t>
            </a:r>
            <a:r>
              <a:rPr lang="fr-FR" sz="1800" dirty="0"/>
              <a:t> of </a:t>
            </a:r>
            <a:r>
              <a:rPr lang="fr-FR" sz="1800" dirty="0" err="1"/>
              <a:t>hearing</a:t>
            </a:r>
            <a:r>
              <a:rPr lang="fr-FR" sz="1800" dirty="0"/>
              <a:t> </a:t>
            </a:r>
            <a:r>
              <a:rPr lang="fr-FR" sz="1800" dirty="0" err="1"/>
              <a:t>loss</a:t>
            </a:r>
            <a:endParaRPr lang="fr-FR" sz="1800" dirty="0"/>
          </a:p>
        </p:txBody>
      </p:sp>
      <p:sp>
        <p:nvSpPr>
          <p:cNvPr id="6" name="ZoneTexte 5">
            <a:extLst>
              <a:ext uri="{FF2B5EF4-FFF2-40B4-BE49-F238E27FC236}">
                <a16:creationId xmlns:a16="http://schemas.microsoft.com/office/drawing/2014/main" id="{8AA6D734-4D97-CD28-D5A2-5894CF4C5408}"/>
              </a:ext>
            </a:extLst>
          </p:cNvPr>
          <p:cNvSpPr txBox="1"/>
          <p:nvPr/>
        </p:nvSpPr>
        <p:spPr>
          <a:xfrm>
            <a:off x="2447434" y="1439407"/>
            <a:ext cx="7475123" cy="400110"/>
          </a:xfrm>
          <a:prstGeom prst="rect">
            <a:avLst/>
          </a:prstGeom>
          <a:noFill/>
        </p:spPr>
        <p:txBody>
          <a:bodyPr wrap="none" rtlCol="0">
            <a:spAutoFit/>
          </a:bodyPr>
          <a:lstStyle/>
          <a:p>
            <a:r>
              <a:rPr lang="fr-FR" sz="2000" b="1" dirty="0">
                <a:solidFill>
                  <a:schemeClr val="bg2">
                    <a:lumMod val="75000"/>
                    <a:lumOff val="25000"/>
                  </a:schemeClr>
                </a:solidFill>
              </a:rPr>
              <a:t>General IDD </a:t>
            </a:r>
            <a:r>
              <a:rPr lang="fr-FR" sz="2000" b="1" dirty="0" err="1">
                <a:solidFill>
                  <a:schemeClr val="bg2">
                    <a:lumMod val="75000"/>
                    <a:lumOff val="25000"/>
                  </a:schemeClr>
                </a:solidFill>
              </a:rPr>
              <a:t>characteristics</a:t>
            </a:r>
            <a:r>
              <a:rPr lang="fr-FR" sz="2000" b="1" dirty="0">
                <a:solidFill>
                  <a:schemeClr val="bg2">
                    <a:lumMod val="75000"/>
                    <a:lumOff val="25000"/>
                  </a:schemeClr>
                </a:solidFill>
              </a:rPr>
              <a:t> </a:t>
            </a:r>
            <a:r>
              <a:rPr lang="fr-FR" sz="2000" b="1" dirty="0" err="1">
                <a:solidFill>
                  <a:schemeClr val="bg2">
                    <a:lumMod val="75000"/>
                    <a:lumOff val="25000"/>
                  </a:schemeClr>
                </a:solidFill>
              </a:rPr>
              <a:t>influencing</a:t>
            </a:r>
            <a:r>
              <a:rPr lang="fr-FR" sz="2000" b="1" dirty="0">
                <a:solidFill>
                  <a:schemeClr val="bg2">
                    <a:lumMod val="75000"/>
                    <a:lumOff val="25000"/>
                  </a:schemeClr>
                </a:solidFill>
              </a:rPr>
              <a:t> the </a:t>
            </a:r>
            <a:r>
              <a:rPr lang="fr-FR" sz="2000" b="1" dirty="0" err="1">
                <a:solidFill>
                  <a:schemeClr val="bg2">
                    <a:lumMod val="75000"/>
                    <a:lumOff val="25000"/>
                  </a:schemeClr>
                </a:solidFill>
              </a:rPr>
              <a:t>reading</a:t>
            </a:r>
            <a:r>
              <a:rPr lang="fr-FR" sz="2000" b="1" dirty="0">
                <a:solidFill>
                  <a:schemeClr val="bg2">
                    <a:lumMod val="75000"/>
                    <a:lumOff val="25000"/>
                  </a:schemeClr>
                </a:solidFill>
              </a:rPr>
              <a:t> process</a:t>
            </a:r>
          </a:p>
        </p:txBody>
      </p:sp>
      <p:sp>
        <p:nvSpPr>
          <p:cNvPr id="8" name="Rectangle : coins arrondis 7">
            <a:extLst>
              <a:ext uri="{FF2B5EF4-FFF2-40B4-BE49-F238E27FC236}">
                <a16:creationId xmlns:a16="http://schemas.microsoft.com/office/drawing/2014/main" id="{BE6A346B-418D-7F1A-DE70-8FC1AA247F5A}"/>
              </a:ext>
            </a:extLst>
          </p:cNvPr>
          <p:cNvSpPr/>
          <p:nvPr/>
        </p:nvSpPr>
        <p:spPr>
          <a:xfrm>
            <a:off x="395731"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Vocabulary</a:t>
            </a:r>
            <a:endParaRPr lang="fr-FR" sz="1800" dirty="0"/>
          </a:p>
        </p:txBody>
      </p:sp>
      <p:sp>
        <p:nvSpPr>
          <p:cNvPr id="9" name="Rectangle : coins arrondis 8">
            <a:extLst>
              <a:ext uri="{FF2B5EF4-FFF2-40B4-BE49-F238E27FC236}">
                <a16:creationId xmlns:a16="http://schemas.microsoft.com/office/drawing/2014/main" id="{29078E5C-5DF7-8887-2C3B-9CA900231E1B}"/>
              </a:ext>
            </a:extLst>
          </p:cNvPr>
          <p:cNvSpPr/>
          <p:nvPr/>
        </p:nvSpPr>
        <p:spPr>
          <a:xfrm>
            <a:off x="395731"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Lexical </a:t>
            </a:r>
            <a:r>
              <a:rPr lang="fr-FR" sz="1800" dirty="0" err="1"/>
              <a:t>representations</a:t>
            </a:r>
            <a:endParaRPr lang="fr-FR" sz="1800" dirty="0"/>
          </a:p>
        </p:txBody>
      </p:sp>
      <p:sp>
        <p:nvSpPr>
          <p:cNvPr id="10" name="Rectangle : coins arrondis 9">
            <a:extLst>
              <a:ext uri="{FF2B5EF4-FFF2-40B4-BE49-F238E27FC236}">
                <a16:creationId xmlns:a16="http://schemas.microsoft.com/office/drawing/2014/main" id="{E5D90875-37FC-D57B-EEB9-ED953F180112}"/>
              </a:ext>
            </a:extLst>
          </p:cNvPr>
          <p:cNvSpPr/>
          <p:nvPr/>
        </p:nvSpPr>
        <p:spPr>
          <a:xfrm>
            <a:off x="395731"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Access to </a:t>
            </a:r>
            <a:r>
              <a:rPr lang="fr-FR" sz="1800" dirty="0" err="1"/>
              <a:t>representations</a:t>
            </a:r>
            <a:endParaRPr lang="fr-FR" sz="1800" dirty="0"/>
          </a:p>
        </p:txBody>
      </p:sp>
      <p:sp>
        <p:nvSpPr>
          <p:cNvPr id="16" name="Rectangle : coins arrondis 15">
            <a:extLst>
              <a:ext uri="{FF2B5EF4-FFF2-40B4-BE49-F238E27FC236}">
                <a16:creationId xmlns:a16="http://schemas.microsoft.com/office/drawing/2014/main" id="{69A293D7-50C1-A525-5570-69D00F64FE6F}"/>
              </a:ext>
            </a:extLst>
          </p:cNvPr>
          <p:cNvSpPr/>
          <p:nvPr/>
        </p:nvSpPr>
        <p:spPr>
          <a:xfrm>
            <a:off x="9323540" y="2243702"/>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Phonological</a:t>
            </a:r>
            <a:r>
              <a:rPr lang="fr-FR" sz="1800" dirty="0"/>
              <a:t> </a:t>
            </a:r>
            <a:r>
              <a:rPr lang="fr-FR" sz="1800" dirty="0" err="1"/>
              <a:t>awareness</a:t>
            </a:r>
            <a:endParaRPr lang="fr-FR" sz="1800" dirty="0"/>
          </a:p>
        </p:txBody>
      </p:sp>
      <p:sp>
        <p:nvSpPr>
          <p:cNvPr id="17" name="Rectangle : coins arrondis 16">
            <a:extLst>
              <a:ext uri="{FF2B5EF4-FFF2-40B4-BE49-F238E27FC236}">
                <a16:creationId xmlns:a16="http://schemas.microsoft.com/office/drawing/2014/main" id="{FCB1288C-1947-E6CF-1214-2A36EA3B8DE8}"/>
              </a:ext>
            </a:extLst>
          </p:cNvPr>
          <p:cNvSpPr/>
          <p:nvPr/>
        </p:nvSpPr>
        <p:spPr>
          <a:xfrm>
            <a:off x="9323540" y="2924420"/>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Phonemic</a:t>
            </a:r>
            <a:r>
              <a:rPr lang="fr-FR" sz="1800" dirty="0"/>
              <a:t> discrimination</a:t>
            </a:r>
          </a:p>
        </p:txBody>
      </p:sp>
      <p:sp>
        <p:nvSpPr>
          <p:cNvPr id="18" name="Rectangle : coins arrondis 17">
            <a:extLst>
              <a:ext uri="{FF2B5EF4-FFF2-40B4-BE49-F238E27FC236}">
                <a16:creationId xmlns:a16="http://schemas.microsoft.com/office/drawing/2014/main" id="{3A94898F-8AAC-968D-7863-F15DE29DBEC2}"/>
              </a:ext>
            </a:extLst>
          </p:cNvPr>
          <p:cNvSpPr/>
          <p:nvPr/>
        </p:nvSpPr>
        <p:spPr>
          <a:xfrm>
            <a:off x="9323540" y="360513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Phonological</a:t>
            </a:r>
            <a:r>
              <a:rPr lang="fr-FR" sz="1800" dirty="0"/>
              <a:t> short </a:t>
            </a:r>
            <a:r>
              <a:rPr lang="fr-FR" sz="1800" dirty="0" err="1"/>
              <a:t>term</a:t>
            </a:r>
            <a:r>
              <a:rPr lang="fr-FR" sz="1800" dirty="0"/>
              <a:t> memory</a:t>
            </a:r>
          </a:p>
        </p:txBody>
      </p:sp>
      <p:sp>
        <p:nvSpPr>
          <p:cNvPr id="19" name="Rectangle : coins arrondis 18">
            <a:extLst>
              <a:ext uri="{FF2B5EF4-FFF2-40B4-BE49-F238E27FC236}">
                <a16:creationId xmlns:a16="http://schemas.microsoft.com/office/drawing/2014/main" id="{B47EF3F9-6FBC-F1A0-3A21-649B23DFF1BC}"/>
              </a:ext>
            </a:extLst>
          </p:cNvPr>
          <p:cNvSpPr/>
          <p:nvPr/>
        </p:nvSpPr>
        <p:spPr>
          <a:xfrm>
            <a:off x="3714416" y="2420150"/>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Phonological</a:t>
            </a:r>
            <a:r>
              <a:rPr lang="fr-FR" sz="1800" dirty="0"/>
              <a:t> </a:t>
            </a:r>
            <a:r>
              <a:rPr lang="fr-FR" sz="1800" dirty="0" err="1"/>
              <a:t>lexicon</a:t>
            </a:r>
            <a:endParaRPr lang="fr-FR" sz="1800" dirty="0"/>
          </a:p>
        </p:txBody>
      </p:sp>
      <p:sp>
        <p:nvSpPr>
          <p:cNvPr id="20" name="Rectangle : coins arrondis 19">
            <a:extLst>
              <a:ext uri="{FF2B5EF4-FFF2-40B4-BE49-F238E27FC236}">
                <a16:creationId xmlns:a16="http://schemas.microsoft.com/office/drawing/2014/main" id="{F9ED33AB-3CE6-A048-7A5A-C3564B61ADE3}"/>
              </a:ext>
            </a:extLst>
          </p:cNvPr>
          <p:cNvSpPr/>
          <p:nvPr/>
        </p:nvSpPr>
        <p:spPr>
          <a:xfrm>
            <a:off x="6369078" y="2411246"/>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Phonemes</a:t>
            </a:r>
            <a:r>
              <a:rPr lang="fr-FR" sz="1800" dirty="0"/>
              <a:t> (</a:t>
            </a:r>
            <a:r>
              <a:rPr lang="fr-FR" sz="1800" dirty="0" err="1"/>
              <a:t>sounds</a:t>
            </a:r>
            <a:r>
              <a:rPr lang="fr-FR" sz="1800" dirty="0"/>
              <a:t>)</a:t>
            </a:r>
          </a:p>
        </p:txBody>
      </p:sp>
      <p:sp>
        <p:nvSpPr>
          <p:cNvPr id="22" name="Rectangle : coins arrondis 21">
            <a:extLst>
              <a:ext uri="{FF2B5EF4-FFF2-40B4-BE49-F238E27FC236}">
                <a16:creationId xmlns:a16="http://schemas.microsoft.com/office/drawing/2014/main" id="{AD23C308-0478-AE87-1EBF-D050855571D8}"/>
              </a:ext>
            </a:extLst>
          </p:cNvPr>
          <p:cNvSpPr/>
          <p:nvPr/>
        </p:nvSpPr>
        <p:spPr>
          <a:xfrm>
            <a:off x="3714416" y="3609125"/>
            <a:ext cx="1881732" cy="67298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Orthographical</a:t>
            </a:r>
            <a:r>
              <a:rPr lang="fr-FR" sz="1800" dirty="0"/>
              <a:t> </a:t>
            </a:r>
            <a:r>
              <a:rPr lang="fr-FR" sz="1800" dirty="0" err="1"/>
              <a:t>lexicon</a:t>
            </a:r>
            <a:endParaRPr lang="fr-FR" sz="1800" dirty="0"/>
          </a:p>
        </p:txBody>
      </p:sp>
      <p:sp>
        <p:nvSpPr>
          <p:cNvPr id="23" name="Rectangle : coins arrondis 22">
            <a:extLst>
              <a:ext uri="{FF2B5EF4-FFF2-40B4-BE49-F238E27FC236}">
                <a16:creationId xmlns:a16="http://schemas.microsoft.com/office/drawing/2014/main" id="{1B6F5BBF-0818-2059-3889-150CEE13750A}"/>
              </a:ext>
            </a:extLst>
          </p:cNvPr>
          <p:cNvSpPr/>
          <p:nvPr/>
        </p:nvSpPr>
        <p:spPr>
          <a:xfrm>
            <a:off x="2041634"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Visual </a:t>
            </a:r>
            <a:r>
              <a:rPr lang="fr-FR" sz="1800" dirty="0" err="1"/>
              <a:t>abilities</a:t>
            </a:r>
            <a:endParaRPr lang="fr-FR" sz="1800" dirty="0"/>
          </a:p>
        </p:txBody>
      </p:sp>
      <p:sp>
        <p:nvSpPr>
          <p:cNvPr id="24" name="Rectangle : coins arrondis 23">
            <a:extLst>
              <a:ext uri="{FF2B5EF4-FFF2-40B4-BE49-F238E27FC236}">
                <a16:creationId xmlns:a16="http://schemas.microsoft.com/office/drawing/2014/main" id="{3156A009-5CB6-C979-FB9F-000D27B11E98}"/>
              </a:ext>
            </a:extLst>
          </p:cNvPr>
          <p:cNvSpPr/>
          <p:nvPr/>
        </p:nvSpPr>
        <p:spPr>
          <a:xfrm>
            <a:off x="4774167"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a:t>Position </a:t>
            </a:r>
            <a:r>
              <a:rPr lang="fr-FR" sz="1800" dirty="0" err="1"/>
              <a:t>coding</a:t>
            </a:r>
            <a:endParaRPr lang="fr-FR" sz="1800" dirty="0"/>
          </a:p>
        </p:txBody>
      </p:sp>
      <p:sp>
        <p:nvSpPr>
          <p:cNvPr id="25" name="Rectangle : coins arrondis 24">
            <a:extLst>
              <a:ext uri="{FF2B5EF4-FFF2-40B4-BE49-F238E27FC236}">
                <a16:creationId xmlns:a16="http://schemas.microsoft.com/office/drawing/2014/main" id="{49446F34-585C-1C52-1D79-D787D7764E75}"/>
              </a:ext>
            </a:extLst>
          </p:cNvPr>
          <p:cNvSpPr/>
          <p:nvPr/>
        </p:nvSpPr>
        <p:spPr>
          <a:xfrm>
            <a:off x="7506700" y="5632968"/>
            <a:ext cx="2398426" cy="673412"/>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Visuo-attentional</a:t>
            </a:r>
            <a:r>
              <a:rPr lang="fr-FR" sz="1800" dirty="0"/>
              <a:t> </a:t>
            </a:r>
            <a:r>
              <a:rPr lang="fr-FR" sz="1800" dirty="0" err="1"/>
              <a:t>span</a:t>
            </a:r>
            <a:endParaRPr lang="fr-FR" sz="1800" dirty="0"/>
          </a:p>
        </p:txBody>
      </p:sp>
      <p:sp>
        <p:nvSpPr>
          <p:cNvPr id="27" name="Rectangle : coins arrondis 26">
            <a:extLst>
              <a:ext uri="{FF2B5EF4-FFF2-40B4-BE49-F238E27FC236}">
                <a16:creationId xmlns:a16="http://schemas.microsoft.com/office/drawing/2014/main" id="{55C354AB-76A0-62E3-E032-D2FEE2F2BC99}"/>
              </a:ext>
            </a:extLst>
          </p:cNvPr>
          <p:cNvSpPr/>
          <p:nvPr/>
        </p:nvSpPr>
        <p:spPr>
          <a:xfrm>
            <a:off x="4544989" y="4545622"/>
            <a:ext cx="2732534" cy="464466"/>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fr-FR" sz="1800" dirty="0" err="1"/>
              <a:t>Graphemes</a:t>
            </a:r>
            <a:r>
              <a:rPr lang="fr-FR" sz="1800" dirty="0"/>
              <a:t> (</a:t>
            </a:r>
            <a:r>
              <a:rPr lang="fr-FR" sz="1800" dirty="0" err="1"/>
              <a:t>letters</a:t>
            </a:r>
            <a:r>
              <a:rPr lang="fr-FR" sz="1800" dirty="0"/>
              <a:t>)</a:t>
            </a:r>
          </a:p>
        </p:txBody>
      </p:sp>
      <p:pic>
        <p:nvPicPr>
          <p:cNvPr id="28" name="Image 27">
            <a:extLst>
              <a:ext uri="{FF2B5EF4-FFF2-40B4-BE49-F238E27FC236}">
                <a16:creationId xmlns:a16="http://schemas.microsoft.com/office/drawing/2014/main" id="{782AB168-CF4A-3390-7AAA-440352D4794F}"/>
              </a:ext>
            </a:extLst>
          </p:cNvPr>
          <p:cNvPicPr>
            <a:picLocks noChangeAspect="1"/>
          </p:cNvPicPr>
          <p:nvPr/>
        </p:nvPicPr>
        <p:blipFill>
          <a:blip r:embed="rId5"/>
          <a:stretch>
            <a:fillRect/>
          </a:stretch>
        </p:blipFill>
        <p:spPr>
          <a:xfrm>
            <a:off x="6821842" y="3589777"/>
            <a:ext cx="944362" cy="677270"/>
          </a:xfrm>
          <a:prstGeom prst="rect">
            <a:avLst/>
          </a:prstGeom>
        </p:spPr>
      </p:pic>
      <p:cxnSp>
        <p:nvCxnSpPr>
          <p:cNvPr id="35" name="Connecteur droit avec flèche 34">
            <a:extLst>
              <a:ext uri="{FF2B5EF4-FFF2-40B4-BE49-F238E27FC236}">
                <a16:creationId xmlns:a16="http://schemas.microsoft.com/office/drawing/2014/main" id="{32343C59-4A7B-B1DA-D3D4-48BAD356A138}"/>
              </a:ext>
            </a:extLst>
          </p:cNvPr>
          <p:cNvCxnSpPr>
            <a:cxnSpLocks/>
          </p:cNvCxnSpPr>
          <p:nvPr/>
        </p:nvCxnSpPr>
        <p:spPr>
          <a:xfrm>
            <a:off x="5581158" y="2728362"/>
            <a:ext cx="772930"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856099BA-C3EC-2924-1D7D-9504460E9C1D}"/>
              </a:ext>
            </a:extLst>
          </p:cNvPr>
          <p:cNvCxnSpPr>
            <a:cxnSpLocks/>
          </p:cNvCxnSpPr>
          <p:nvPr/>
        </p:nvCxnSpPr>
        <p:spPr>
          <a:xfrm flipV="1">
            <a:off x="7248498" y="432712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a16="http://schemas.microsoft.com/office/drawing/2014/main" id="{7857F85C-C647-D6B7-111B-D4187FCAF39E}"/>
              </a:ext>
            </a:extLst>
          </p:cNvPr>
          <p:cNvCxnSpPr>
            <a:cxnSpLocks/>
          </p:cNvCxnSpPr>
          <p:nvPr/>
        </p:nvCxnSpPr>
        <p:spPr>
          <a:xfrm flipV="1">
            <a:off x="4612734" y="4299643"/>
            <a:ext cx="0" cy="237092"/>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necteur droit avec flèche 43">
            <a:extLst>
              <a:ext uri="{FF2B5EF4-FFF2-40B4-BE49-F238E27FC236}">
                <a16:creationId xmlns:a16="http://schemas.microsoft.com/office/drawing/2014/main" id="{AC614F98-2442-42E3-3B6E-6CE60986F222}"/>
              </a:ext>
            </a:extLst>
          </p:cNvPr>
          <p:cNvCxnSpPr>
            <a:cxnSpLocks/>
          </p:cNvCxnSpPr>
          <p:nvPr/>
        </p:nvCxnSpPr>
        <p:spPr>
          <a:xfrm>
            <a:off x="4612734" y="3093134"/>
            <a:ext cx="0" cy="496643"/>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 name="Connecteur droit avec flèche 46">
            <a:extLst>
              <a:ext uri="{FF2B5EF4-FFF2-40B4-BE49-F238E27FC236}">
                <a16:creationId xmlns:a16="http://schemas.microsoft.com/office/drawing/2014/main" id="{484D6371-0694-DE4C-B8C2-67B850226455}"/>
              </a:ext>
            </a:extLst>
          </p:cNvPr>
          <p:cNvCxnSpPr>
            <a:cxnSpLocks/>
          </p:cNvCxnSpPr>
          <p:nvPr/>
        </p:nvCxnSpPr>
        <p:spPr>
          <a:xfrm flipV="1">
            <a:off x="7250998" y="3100439"/>
            <a:ext cx="0" cy="42598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9" name="ZoneTexte 48">
            <a:extLst>
              <a:ext uri="{FF2B5EF4-FFF2-40B4-BE49-F238E27FC236}">
                <a16:creationId xmlns:a16="http://schemas.microsoft.com/office/drawing/2014/main" id="{CA443286-3F10-962D-932A-592CA4AB88E4}"/>
              </a:ext>
            </a:extLst>
          </p:cNvPr>
          <p:cNvSpPr txBox="1"/>
          <p:nvPr/>
        </p:nvSpPr>
        <p:spPr>
          <a:xfrm>
            <a:off x="9770719" y="4564215"/>
            <a:ext cx="2223488" cy="954107"/>
          </a:xfrm>
          <a:prstGeom prst="rect">
            <a:avLst/>
          </a:prstGeom>
          <a:noFill/>
        </p:spPr>
        <p:txBody>
          <a:bodyPr wrap="square" rtlCol="0">
            <a:spAutoFit/>
          </a:bodyPr>
          <a:lstStyle/>
          <a:p>
            <a:r>
              <a:rPr lang="fr-FR" dirty="0" err="1"/>
              <a:t>Influenced</a:t>
            </a:r>
            <a:r>
              <a:rPr lang="fr-FR" dirty="0"/>
              <a:t> by </a:t>
            </a:r>
            <a:r>
              <a:rPr lang="fr-FR" dirty="0" err="1"/>
              <a:t>spelling</a:t>
            </a:r>
            <a:r>
              <a:rPr lang="fr-FR" dirty="0"/>
              <a:t> transparence, multimodal </a:t>
            </a:r>
            <a:r>
              <a:rPr lang="fr-FR" dirty="0" err="1"/>
              <a:t>integration</a:t>
            </a:r>
            <a:r>
              <a:rPr lang="fr-FR" dirty="0"/>
              <a:t> and </a:t>
            </a:r>
            <a:r>
              <a:rPr lang="fr-FR" dirty="0" err="1"/>
              <a:t>learning</a:t>
            </a:r>
            <a:r>
              <a:rPr lang="fr-FR" dirty="0"/>
              <a:t> </a:t>
            </a:r>
            <a:r>
              <a:rPr lang="fr-FR" dirty="0" err="1"/>
              <a:t>methods</a:t>
            </a:r>
            <a:endParaRPr lang="fr-FR" dirty="0"/>
          </a:p>
        </p:txBody>
      </p:sp>
      <p:cxnSp>
        <p:nvCxnSpPr>
          <p:cNvPr id="51" name="Connecteur droit avec flèche 50">
            <a:extLst>
              <a:ext uri="{FF2B5EF4-FFF2-40B4-BE49-F238E27FC236}">
                <a16:creationId xmlns:a16="http://schemas.microsoft.com/office/drawing/2014/main" id="{1C930944-F749-8C4D-C451-C114B822FB8B}"/>
              </a:ext>
            </a:extLst>
          </p:cNvPr>
          <p:cNvCxnSpPr>
            <a:endCxn id="49" idx="1"/>
          </p:cNvCxnSpPr>
          <p:nvPr/>
        </p:nvCxnSpPr>
        <p:spPr>
          <a:xfrm>
            <a:off x="8789291" y="4564215"/>
            <a:ext cx="981428" cy="47705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632921"/>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2.xml><?xml version="1.0" encoding="utf-8"?>
<ds:datastoreItem xmlns:ds="http://schemas.openxmlformats.org/officeDocument/2006/customXml" ds:itemID="{152B3263-EF49-4234-9689-D9203774EBA0}">
  <ds:schemaRefs>
    <ds:schemaRef ds:uri="http://schemas.microsoft.com/office/2006/metadata/properties"/>
    <ds:schemaRef ds:uri="833f7f52-ca37-4ad5-a460-7ba203df2864"/>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7a866126-7c09-4654-844e-0d48a974f41d"/>
    <ds:schemaRef ds:uri="http://www.w3.org/XML/1998/namespace"/>
    <ds:schemaRef ds:uri="http://purl.org/dc/dcmitype/"/>
  </ds:schemaRefs>
</ds:datastoreItem>
</file>

<file path=customXml/itemProps3.xml><?xml version="1.0" encoding="utf-8"?>
<ds:datastoreItem xmlns:ds="http://schemas.openxmlformats.org/officeDocument/2006/customXml" ds:itemID="{1A157D3C-D3D9-4CA3-AC69-172889BC21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f7f52-ca37-4ad5-a460-7ba203df2864"/>
    <ds:schemaRef ds:uri="7a866126-7c09-4654-844e-0d48a974f4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7203</TotalTime>
  <Words>3222</Words>
  <Application>Microsoft Office PowerPoint</Application>
  <PresentationFormat>Grand écran</PresentationFormat>
  <Paragraphs>273</Paragraphs>
  <Slides>18</Slides>
  <Notes>18</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18</vt:i4>
      </vt:variant>
    </vt:vector>
  </HeadingPairs>
  <TitlesOfParts>
    <vt:vector size="23" baseType="lpstr">
      <vt:lpstr>Arial</vt:lpstr>
      <vt:lpstr>Calibri</vt:lpstr>
      <vt:lpstr>Calibri Light</vt:lpstr>
      <vt:lpstr>Cambria Math</vt:lpstr>
      <vt:lpstr>AdornVTI</vt:lpstr>
      <vt:lpst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CHRISTELLE DECLERCQ</cp:lastModifiedBy>
  <cp:revision>36</cp:revision>
  <dcterms:created xsi:type="dcterms:W3CDTF">2023-11-23T08:37:25Z</dcterms:created>
  <dcterms:modified xsi:type="dcterms:W3CDTF">2024-11-28T10:22:58Z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