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6"/>
  </p:notesMasterIdLst>
  <p:sldIdLst>
    <p:sldId id="256" r:id="rId5"/>
    <p:sldId id="270" r:id="rId6"/>
    <p:sldId id="261" r:id="rId7"/>
    <p:sldId id="263" r:id="rId8"/>
    <p:sldId id="258" r:id="rId9"/>
    <p:sldId id="268" r:id="rId10"/>
    <p:sldId id="264" r:id="rId11"/>
    <p:sldId id="265" r:id="rId12"/>
    <p:sldId id="266" r:id="rId13"/>
    <p:sldId id="267"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7"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05FBAC-C15A-48AA-9E9B-83E95D9AE32D}" v="31" dt="2024-12-14T12:42:41.037"/>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98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nomasabuso.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6643D61-2A48-665D-CE8C-DA6D5C4514D3}"/>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BF5EFC-9FDB-652E-8266-48C474EA7D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endParaRPr/>
          </a:p>
        </p:txBody>
      </p:sp>
      <p:sp>
        <p:nvSpPr>
          <p:cNvPr id="118" name="Google Shape;118;p3:notes">
            <a:extLst>
              <a:ext uri="{FF2B5EF4-FFF2-40B4-BE49-F238E27FC236}">
                <a16:creationId xmlns:a16="http://schemas.microsoft.com/office/drawing/2014/main" id="{F96A8E14-5889-6E8A-D34C-33FA5C5F706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953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FBBA1B90-4F62-49A0-65BE-FA76F5C46CF6}"/>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E8F7F6-0DC8-CB5D-0C75-46445AA629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a:solidFill>
                  <a:schemeClr val="dk1"/>
                </a:solidFill>
                <a:latin typeface="Calibri"/>
                <a:ea typeface="Calibri"/>
                <a:cs typeface="Calibri"/>
                <a:sym typeface="Calibri"/>
              </a:rPr>
              <a:t>SLIDE CONTENT</a:t>
            </a:r>
            <a:endParaRPr sz="1200" b="1">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a:solidFill>
                  <a:schemeClr val="dk1"/>
                </a:solidFill>
                <a:latin typeface="Calibri"/>
                <a:ea typeface="Calibri"/>
                <a:cs typeface="Calibri"/>
                <a:sym typeface="Calibri"/>
              </a:rPr>
              <a:t>NOTES</a:t>
            </a:r>
            <a:endParaRPr sz="1200" b="1">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C4F6B61D-3AED-F087-52E2-B289AF3721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8000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dirty="0">
              <a:solidFill>
                <a:schemeClr val="dk1"/>
              </a:solidFill>
              <a:latin typeface="Calibri"/>
              <a:ea typeface="Calibri"/>
              <a:cs typeface="Calibri"/>
              <a:sym typeface="Calibri"/>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E87AEC0-A6C7-4A2F-8D0E-6B50E01ED2A9}"/>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8E164F12-59E4-69AF-6DB9-262EDB5B769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None/>
            </a:pPr>
            <a:endParaRPr lang="en-US" sz="1200" dirty="0">
              <a:solidFill>
                <a:schemeClr val="dk1"/>
              </a:solidFill>
              <a:latin typeface="Calibri"/>
              <a:ea typeface="Calibri"/>
              <a:cs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Online harassment can be defined as the “pervasive or severe targeting of an individual or group online through harmful behavior”</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a:p>
            <a:pPr marL="0" indent="0">
              <a:buClr>
                <a:schemeClr val="dk1"/>
              </a:buClr>
              <a:buNone/>
            </a:pPr>
            <a:r>
              <a:rPr lang="en-US" sz="1200" dirty="0">
                <a:solidFill>
                  <a:schemeClr val="dk1"/>
                </a:solidFill>
                <a:latin typeface="Calibri"/>
                <a:ea typeface="Calibri"/>
                <a:cs typeface="Calibri"/>
                <a:sym typeface="Calibri"/>
              </a:rPr>
              <a:t>Individuals with IDD may be more susceptible to online harassment and cyberbullying due to their</a:t>
            </a:r>
            <a:r>
              <a:rPr lang="en-US" sz="1200" b="1" dirty="0">
                <a:solidFill>
                  <a:schemeClr val="dk1"/>
                </a:solidFill>
                <a:latin typeface="Calibri"/>
                <a:ea typeface="Calibri"/>
                <a:cs typeface="Calibri"/>
                <a:sym typeface="Calibri"/>
              </a:rPr>
              <a:t> limited understanding</a:t>
            </a:r>
            <a:r>
              <a:rPr lang="en-US" sz="1200" dirty="0">
                <a:solidFill>
                  <a:schemeClr val="dk1"/>
                </a:solidFill>
                <a:latin typeface="Calibri"/>
                <a:ea typeface="Calibri"/>
                <a:cs typeface="Calibri"/>
                <a:sym typeface="Calibri"/>
              </a:rPr>
              <a:t> of the digital world. They may find it difficult to </a:t>
            </a:r>
            <a:r>
              <a:rPr lang="en-US" sz="1200" b="1" dirty="0">
                <a:solidFill>
                  <a:schemeClr val="dk1"/>
                </a:solidFill>
                <a:latin typeface="Calibri"/>
                <a:ea typeface="Calibri"/>
                <a:cs typeface="Calibri"/>
                <a:sym typeface="Calibri"/>
              </a:rPr>
              <a:t>identify and report </a:t>
            </a:r>
            <a:r>
              <a:rPr lang="en-US" sz="1200" dirty="0">
                <a:solidFill>
                  <a:schemeClr val="dk1"/>
                </a:solidFill>
                <a:latin typeface="Calibri"/>
                <a:ea typeface="Calibri"/>
                <a:cs typeface="Calibri"/>
                <a:sym typeface="Calibri"/>
              </a:rPr>
              <a:t>such incidents. </a:t>
            </a:r>
            <a:endParaRPr lang="en-US" sz="1200" dirty="0">
              <a:solidFill>
                <a:schemeClr val="dk1"/>
              </a:solidFill>
              <a:latin typeface="Calibri"/>
              <a:ea typeface="Calibri"/>
              <a:cs typeface="Calibri"/>
            </a:endParaRPr>
          </a:p>
          <a:p>
            <a:pPr marL="0" indent="0">
              <a:buClr>
                <a:schemeClr val="dk1"/>
              </a:buClr>
              <a:buNone/>
            </a:pPr>
            <a:r>
              <a:rPr lang="en-US"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It is important to look for hotlines or organizations in your country that specialize in helping people with disabilities who are being harassed online. For example, in Spain, this website is dedicated to this issue </a:t>
            </a:r>
            <a:r>
              <a:rPr lang="en-US" sz="1200" u="sng" dirty="0">
                <a:solidFill>
                  <a:srgbClr val="0070C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http://nomasabuso.com</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118" name="Google Shape;118;p3:notes">
            <a:extLst>
              <a:ext uri="{FF2B5EF4-FFF2-40B4-BE49-F238E27FC236}">
                <a16:creationId xmlns:a16="http://schemas.microsoft.com/office/drawing/2014/main" id="{4A903AD4-3256-02A6-D472-14D145FA319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014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01E9DF43-C3E2-2E95-228E-D90CA44E47DF}"/>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C41524FD-0F39-5EA1-FE21-0B9BCEF76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sz="1200" dirty="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3347D89E-69C0-193C-D315-A7AAADBF0C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7106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5C4717C-9136-9494-0936-C0C1B91C4441}"/>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E39957F4-084E-D814-268A-2B0FDCB9FB1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p:txBody>
      </p:sp>
      <p:sp>
        <p:nvSpPr>
          <p:cNvPr id="118" name="Google Shape;118;p3:notes">
            <a:extLst>
              <a:ext uri="{FF2B5EF4-FFF2-40B4-BE49-F238E27FC236}">
                <a16:creationId xmlns:a16="http://schemas.microsoft.com/office/drawing/2014/main" id="{017904BC-0F8E-C5BE-5A76-B823951FB3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7279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61BC42C0-A79C-21B8-E68B-57E1DDB8974B}"/>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1C446CE-72CB-E3B7-BDCF-902F11C8D02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SLIDE CONTENT</a:t>
            </a:r>
            <a:endParaRPr sz="1200" b="1"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SzPts val="1400"/>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dirty="0">
                <a:solidFill>
                  <a:schemeClr val="dk1"/>
                </a:solidFill>
                <a:latin typeface="Calibri"/>
                <a:ea typeface="Calibri"/>
                <a:cs typeface="Calibri"/>
                <a:sym typeface="Calibri"/>
              </a:rPr>
              <a:t>______________________________________________________________________________________________________________________________________________________________________________________________</a:t>
            </a:r>
            <a:endParaRPr sz="1200" dirty="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endParaRPr sz="1200">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400"/>
              <a:buFont typeface="Arial"/>
              <a:buNone/>
            </a:pPr>
            <a:r>
              <a:rPr lang="en-US" sz="1200" b="1" dirty="0">
                <a:solidFill>
                  <a:schemeClr val="dk1"/>
                </a:solidFill>
                <a:latin typeface="Calibri"/>
                <a:ea typeface="Calibri"/>
                <a:cs typeface="Calibri"/>
                <a:sym typeface="Calibri"/>
              </a:rPr>
              <a:t>NOTES</a:t>
            </a:r>
            <a:endParaRPr sz="1200" b="1" dirty="0">
              <a:solidFill>
                <a:schemeClr val="dk1"/>
              </a:solidFill>
              <a:latin typeface="Calibri"/>
              <a:ea typeface="Calibri"/>
              <a:cs typeface="Calibri"/>
              <a:sym typeface="Calibri"/>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sz="1200">
              <a:solidFill>
                <a:schemeClr val="dk1"/>
              </a:solidFill>
              <a:latin typeface="Calibri"/>
              <a:ea typeface="Calibri"/>
              <a:cs typeface="Calibri"/>
              <a:sym typeface="Calibri"/>
            </a:endParaRPr>
          </a:p>
        </p:txBody>
      </p:sp>
      <p:sp>
        <p:nvSpPr>
          <p:cNvPr id="118" name="Google Shape;118;p3:notes">
            <a:extLst>
              <a:ext uri="{FF2B5EF4-FFF2-40B4-BE49-F238E27FC236}">
                <a16:creationId xmlns:a16="http://schemas.microsoft.com/office/drawing/2014/main" id="{7CC90044-CF5E-5A93-FDCB-F6FB406C3D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996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err="1">
                <a:solidFill>
                  <a:srgbClr val="674EA7"/>
                </a:solidFill>
                <a:latin typeface="Calibri"/>
                <a:ea typeface="Calibri"/>
                <a:cs typeface="Calibri"/>
                <a:sym typeface="Calibri"/>
              </a:rPr>
              <a:t>Moduuli</a:t>
            </a:r>
            <a:r>
              <a:rPr lang="en-US" sz="6000" b="1" dirty="0">
                <a:solidFill>
                  <a:srgbClr val="674EA7"/>
                </a:solidFill>
                <a:latin typeface="Calibri"/>
                <a:ea typeface="Calibri"/>
                <a:cs typeface="Calibri"/>
                <a:sym typeface="Calibri"/>
              </a:rPr>
              <a:t> 2 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Kommunikaatio </a:t>
            </a:r>
          </a:p>
          <a:p>
            <a:pPr marL="0" indent="0">
              <a:buSzPts val="3200"/>
            </a:pPr>
            <a:r>
              <a:rPr lang="es-ES" sz="1800" b="1" dirty="0">
                <a:solidFill>
                  <a:srgbClr val="674EA7"/>
                </a:solidFill>
                <a:latin typeface="Calibri"/>
                <a:cs typeface="Calibri"/>
              </a:rPr>
              <a:t>Tarpeet ja merkitys</a:t>
            </a:r>
          </a:p>
          <a:p>
            <a:pPr marL="0" indent="0">
              <a:buSzPts val="3200"/>
            </a:pPr>
            <a:r>
              <a:rPr lang="es-ES" sz="1800" b="1" dirty="0">
                <a:solidFill>
                  <a:srgbClr val="674EA7"/>
                </a:solidFill>
                <a:latin typeface="Calibri"/>
                <a:cs typeface="Calibri"/>
              </a:rPr>
              <a:t>3. Tuettu päätöksenteko</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sosiaalista vuorovaikutusta</a:t>
            </a:r>
            <a:endParaRPr sz="1800" b="0" i="0" u="none" strike="noStrike" cap="none" dirty="0">
              <a:solidFill>
                <a:schemeClr val="dk1"/>
              </a:solidFill>
              <a:latin typeface="Arial"/>
              <a:ea typeface="Arial"/>
              <a:cs typeface="Arial"/>
              <a:sym typeface="Arial"/>
            </a:endParaRPr>
          </a:p>
        </p:txBody>
      </p:sp>
      <p:sp>
        <p:nvSpPr>
          <p:cNvPr id="3" name="Dian numeron paikkamerkki 2">
            <a:extLst>
              <a:ext uri="{FF2B5EF4-FFF2-40B4-BE49-F238E27FC236}">
                <a16:creationId xmlns:a16="http://schemas.microsoft.com/office/drawing/2014/main" id="{12D0B5B9-1EE9-3BB7-10C0-3D538FB2D85B}"/>
              </a:ext>
            </a:extLst>
          </p:cNvPr>
          <p:cNvSpPr>
            <a:spLocks noGrp="1"/>
          </p:cNvSpPr>
          <p:nvPr>
            <p:ph type="sldNum" idx="12"/>
          </p:nvPr>
        </p:nvSpPr>
        <p:spPr/>
        <p:txBody>
          <a:bodyPr/>
          <a:lstStyle/>
          <a:p>
            <a:fld id="{00000000-1234-1234-1234-123412341234}" type="slidenum">
              <a:rPr lang="en-US"/>
              <a:t>1</a:t>
            </a:fld>
            <a:endParaRPr lang="fi-FI"/>
          </a:p>
        </p:txBody>
      </p:sp>
      <p:sp>
        <p:nvSpPr>
          <p:cNvPr id="2" name="Alatunnisteen paikkamerkki 1">
            <a:extLst>
              <a:ext uri="{FF2B5EF4-FFF2-40B4-BE49-F238E27FC236}">
                <a16:creationId xmlns:a16="http://schemas.microsoft.com/office/drawing/2014/main" id="{F10C19B1-61FC-2CA0-C377-C788C26701DF}"/>
              </a:ext>
            </a:extLst>
          </p:cNvPr>
          <p:cNvSpPr>
            <a:spLocks noGrp="1"/>
          </p:cNvSpPr>
          <p:nvPr>
            <p:ph type="ftr" idx="11"/>
          </p:nvPr>
        </p:nvSpPr>
        <p:spPr>
          <a:xfrm>
            <a:off x="6819890" y="6230975"/>
            <a:ext cx="4560498" cy="379502"/>
          </a:xfrm>
        </p:spPr>
        <p:txBody>
          <a:bodyPr/>
          <a:lstStyle/>
          <a:p>
            <a:r>
              <a:rPr lang="fi-FI"/>
              <a:t>COM-IN KA220-VET-9A87A6EF © is licensed under CC BY-NC-SA 4.0.</a:t>
            </a:r>
          </a:p>
        </p:txBody>
      </p:sp>
      <p:pic>
        <p:nvPicPr>
          <p:cNvPr id="4" name="Kuva 3">
            <a:extLst>
              <a:ext uri="{FF2B5EF4-FFF2-40B4-BE49-F238E27FC236}">
                <a16:creationId xmlns:a16="http://schemas.microsoft.com/office/drawing/2014/main" id="{31F1FDC0-F304-0DEF-FFBA-920D8E5E1364}"/>
              </a:ext>
            </a:extLst>
          </p:cNvPr>
          <p:cNvPicPr>
            <a:picLocks noChangeAspect="1"/>
          </p:cNvPicPr>
          <p:nvPr/>
        </p:nvPicPr>
        <p:blipFill>
          <a:blip r:embed="rId4"/>
          <a:stretch>
            <a:fillRect/>
          </a:stretch>
        </p:blipFill>
        <p:spPr>
          <a:xfrm>
            <a:off x="451157" y="5485784"/>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97957503-8294-2AF1-FF3E-17DC059B8180}"/>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70E956F3-DB1E-ACE4-C2FF-61855B6257A4}"/>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7979FCDF-8CA2-43F0-78F7-082CEE3C965A}"/>
              </a:ext>
            </a:extLst>
          </p:cNvPr>
          <p:cNvSpPr txBox="1">
            <a:spLocks noGrp="1"/>
          </p:cNvSpPr>
          <p:nvPr>
            <p:ph type="ftr" idx="11"/>
          </p:nvPr>
        </p:nvSpPr>
        <p:spPr>
          <a:xfrm>
            <a:off x="6762380" y="6216279"/>
            <a:ext cx="4629806" cy="350747"/>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40A2458F-2C9F-FB9F-2258-0C461C5D196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a:extLst>
              <a:ext uri="{FF2B5EF4-FFF2-40B4-BE49-F238E27FC236}">
                <a16:creationId xmlns:a16="http://schemas.microsoft.com/office/drawing/2014/main" id="{5EF08F03-D1E2-6824-F580-BCAD209289EA}"/>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1C899CE-B834-AE79-08A6-F94495AD0BB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1C87017-E0B8-EBF7-6736-330A925EECAD}"/>
              </a:ext>
            </a:extLst>
          </p:cNvPr>
          <p:cNvSpPr/>
          <p:nvPr/>
        </p:nvSpPr>
        <p:spPr>
          <a:xfrm>
            <a:off x="2142957" y="290974"/>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Viestintä</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p>
          <a:p>
            <a:pPr>
              <a:lnSpc>
                <a:spcPct val="110000"/>
              </a:lnSpc>
              <a:buClr>
                <a:srgbClr val="674EA7"/>
              </a:buClr>
              <a:buSzPts val="4000"/>
            </a:pPr>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fi-FI" sz="2800" b="1" dirty="0">
                <a:solidFill>
                  <a:schemeClr val="dk1"/>
                </a:solidFill>
                <a:latin typeface="Calibri"/>
                <a:ea typeface="Calibri"/>
                <a:cs typeface="Calibri"/>
                <a:sym typeface="Calibri"/>
              </a:rPr>
              <a:t>Tuettu 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2D646E4-A496-8BAC-381C-FC35DBE55E24}"/>
              </a:ext>
            </a:extLst>
          </p:cNvPr>
          <p:cNvSpPr txBox="1"/>
          <p:nvPr/>
        </p:nvSpPr>
        <p:spPr>
          <a:xfrm>
            <a:off x="2143400"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5.3 </a:t>
            </a:r>
            <a:r>
              <a:rPr lang="en-US" sz="2400" b="1" dirty="0" err="1">
                <a:solidFill>
                  <a:schemeClr val="dk1"/>
                </a:solidFill>
                <a:latin typeface="Calibri"/>
                <a:ea typeface="Calibri"/>
                <a:cs typeface="Calibri"/>
                <a:sym typeface="Calibri"/>
              </a:rPr>
              <a:t>Harjoitus</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Tunteiden</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ilmaiseminen</a:t>
            </a:r>
            <a:endParaRPr lang="en-US" sz="2000" b="1" dirty="0">
              <a:solidFill>
                <a:schemeClr val="dk1"/>
              </a:solidFill>
              <a:latin typeface="Calibri"/>
              <a:ea typeface="Calibri"/>
              <a:cs typeface="Calibri"/>
            </a:endParaRPr>
          </a:p>
        </p:txBody>
      </p:sp>
      <p:sp>
        <p:nvSpPr>
          <p:cNvPr id="3" name="CuadroTexto 2">
            <a:extLst>
              <a:ext uri="{FF2B5EF4-FFF2-40B4-BE49-F238E27FC236}">
                <a16:creationId xmlns:a16="http://schemas.microsoft.com/office/drawing/2014/main" id="{0E2469E0-0DCD-44F6-6B6E-90836853BE29}"/>
              </a:ext>
            </a:extLst>
          </p:cNvPr>
          <p:cNvSpPr txBox="1"/>
          <p:nvPr/>
        </p:nvSpPr>
        <p:spPr>
          <a:xfrm>
            <a:off x="2142957" y="2077193"/>
            <a:ext cx="8904645"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fi-FI" sz="1800" dirty="0">
                <a:solidFill>
                  <a:schemeClr val="tx1"/>
                </a:solidFill>
                <a:latin typeface="Calibri"/>
              </a:rPr>
              <a:t>Kehitysvammaisen heikot viestintätaidot vaikeuttavat omien toiveiden ilmaisemista ja neuvottelua, mikä voi johtaa käyttäytymisongelmiin.</a:t>
            </a:r>
            <a:endParaRPr lang="es-ES" sz="1800" dirty="0">
              <a:solidFill>
                <a:schemeClr val="tx1"/>
              </a:solidFill>
              <a:latin typeface="Calibri"/>
            </a:endParaRPr>
          </a:p>
          <a:p>
            <a:pPr>
              <a:buChar char="•"/>
            </a:pPr>
            <a:r>
              <a:rPr lang="fi-FI" sz="1800" dirty="0">
                <a:solidFill>
                  <a:schemeClr val="tx1"/>
                </a:solidFill>
                <a:latin typeface="Calibri"/>
              </a:rPr>
              <a:t>Kehitysvammainen henkilö voi tuntea vetoa sellaiseen kumppaniin, joka kiihtyy, kun hänellä on vaikeuksia tunteiden hallinnassa ja ilmaisussa.</a:t>
            </a:r>
            <a:r>
              <a:rPr lang="es-ES" sz="1800" dirty="0">
                <a:solidFill>
                  <a:schemeClr val="tx1"/>
                </a:solidFill>
                <a:latin typeface="Calibri"/>
              </a:rPr>
              <a:t>(1)</a:t>
            </a:r>
          </a:p>
          <a:p>
            <a:pPr marL="285750" lvl="1" indent="-285750">
              <a:buChar char="•"/>
            </a:pPr>
            <a:endParaRPr lang="es-ES" sz="1800" dirty="0">
              <a:solidFill>
                <a:schemeClr val="tx1"/>
              </a:solidFill>
            </a:endParaRPr>
          </a:p>
          <a:p>
            <a:r>
              <a:rPr lang="es-ES" sz="1800" b="1" dirty="0">
                <a:solidFill>
                  <a:schemeClr val="tx1"/>
                </a:solidFill>
                <a:latin typeface="Calibri"/>
              </a:rPr>
              <a:t>Mieti </a:t>
            </a:r>
            <a:r>
              <a:rPr lang="es-ES" sz="1800" dirty="0">
                <a:solidFill>
                  <a:schemeClr val="tx1"/>
                </a:solidFill>
                <a:latin typeface="Calibri"/>
              </a:rPr>
              <a:t>miten voit tukea henkilöä päätöksen teossa </a:t>
            </a:r>
          </a:p>
          <a:p>
            <a:pPr marL="171450" lvl="6" indent="-171450">
              <a:buFont typeface="Arial"/>
              <a:buChar char="•"/>
            </a:pPr>
            <a:r>
              <a:rPr lang="es-ES" sz="1800" dirty="0">
                <a:solidFill>
                  <a:schemeClr val="tx1"/>
                </a:solidFill>
                <a:latin typeface="Calibri"/>
              </a:rPr>
              <a:t>Mitkä ovat vaihtoehdot päätökselle?</a:t>
            </a:r>
          </a:p>
          <a:p>
            <a:pPr marL="171450" lvl="7" indent="-171450">
              <a:buFont typeface="Arial"/>
              <a:buChar char="•"/>
            </a:pPr>
            <a:r>
              <a:rPr lang="fi-FI" sz="1800" dirty="0">
                <a:solidFill>
                  <a:schemeClr val="tx1"/>
                </a:solidFill>
                <a:latin typeface="Calibri"/>
              </a:rPr>
              <a:t>Mitä taitoja henkilö tarvitsee ymmärtääkseen kunkin vaihtoehdon hyödyt ja haitat?</a:t>
            </a:r>
            <a:endParaRPr lang="es-ES" sz="1800" dirty="0">
              <a:solidFill>
                <a:schemeClr val="tx1"/>
              </a:solidFill>
              <a:latin typeface="Calibri"/>
            </a:endParaRPr>
          </a:p>
          <a:p>
            <a:pPr marL="171450" lvl="7" indent="-171450">
              <a:buFont typeface="Arial"/>
              <a:buChar char="•"/>
            </a:pPr>
            <a:r>
              <a:rPr lang="fi-FI" sz="1800" dirty="0">
                <a:solidFill>
                  <a:schemeClr val="tx1"/>
                </a:solidFill>
                <a:latin typeface="Calibri"/>
              </a:rPr>
              <a:t>Mitä työkaluja voit käyttää auttaaksesi henkilöä ilmaisemaan ja kommunikoimaan tunteitaan?</a:t>
            </a:r>
            <a:endParaRPr lang="es-ES" sz="1800" b="1" dirty="0"/>
          </a:p>
          <a:p>
            <a:endParaRPr lang="es-ES" sz="1800" b="1" dirty="0"/>
          </a:p>
        </p:txBody>
      </p:sp>
      <p:sp>
        <p:nvSpPr>
          <p:cNvPr id="4" name="CuadroTexto 3">
            <a:extLst>
              <a:ext uri="{FF2B5EF4-FFF2-40B4-BE49-F238E27FC236}">
                <a16:creationId xmlns:a16="http://schemas.microsoft.com/office/drawing/2014/main" id="{0C1CC33B-C9CF-A218-817C-309FF4899E5F}"/>
              </a:ext>
            </a:extLst>
          </p:cNvPr>
          <p:cNvSpPr txBox="1"/>
          <p:nvPr/>
        </p:nvSpPr>
        <p:spPr>
          <a:xfrm>
            <a:off x="390524" y="6305549"/>
            <a:ext cx="7000875"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ca" sz="900">
                <a:latin typeface="Calibri"/>
              </a:rPr>
              <a:t>(1) https://www.madrid.org/bvirtual/BVCM013833.pdf</a:t>
            </a:r>
            <a:endParaRPr lang="es-ES" sz="900">
              <a:latin typeface="Calibri"/>
            </a:endParaRPr>
          </a:p>
        </p:txBody>
      </p:sp>
      <p:pic>
        <p:nvPicPr>
          <p:cNvPr id="6" name="Kuva 5">
            <a:extLst>
              <a:ext uri="{FF2B5EF4-FFF2-40B4-BE49-F238E27FC236}">
                <a16:creationId xmlns:a16="http://schemas.microsoft.com/office/drawing/2014/main" id="{8C602B6A-DD2B-7464-24C4-4E8A3BA56A0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81906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C3F5102-72B8-647B-B425-2976883F6C16}"/>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AC33797E-C137-1F6C-1404-F6F17BB80F1C}"/>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0AA8A51-151C-2F33-2645-3F084084CBFD}"/>
              </a:ext>
            </a:extLst>
          </p:cNvPr>
          <p:cNvSpPr txBox="1">
            <a:spLocks noGrp="1"/>
          </p:cNvSpPr>
          <p:nvPr>
            <p:ph type="ftr" idx="11"/>
          </p:nvPr>
        </p:nvSpPr>
        <p:spPr>
          <a:xfrm>
            <a:off x="6417323" y="6230656"/>
            <a:ext cx="4974863" cy="37950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B3920E92-94B3-3CC5-FD99-F2DDF95A5599}"/>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a:extLst>
              <a:ext uri="{FF2B5EF4-FFF2-40B4-BE49-F238E27FC236}">
                <a16:creationId xmlns:a16="http://schemas.microsoft.com/office/drawing/2014/main" id="{E020F6E6-EB25-E87A-16AF-1D0D3E4C3352}"/>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3346AC4-C3A9-8769-5295-D79EABF238CE}"/>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7BAC1F5D-9E6A-896C-6E25-A31E10AC151F}"/>
              </a:ext>
            </a:extLst>
          </p:cNvPr>
          <p:cNvSpPr/>
          <p:nvPr/>
        </p:nvSpPr>
        <p:spPr>
          <a:xfrm>
            <a:off x="2134104" y="346870"/>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Viestintä</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p>
          <a:p>
            <a:pPr>
              <a:lnSpc>
                <a:spcPct val="110000"/>
              </a:lnSpc>
              <a:buClr>
                <a:srgbClr val="674EA7"/>
              </a:buClr>
              <a:buSzPts val="4000"/>
            </a:pPr>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en-US" sz="2800" b="1" dirty="0" err="1">
                <a:solidFill>
                  <a:schemeClr val="dk1"/>
                </a:solidFill>
                <a:latin typeface="Calibri"/>
                <a:ea typeface="Calibri"/>
                <a:cs typeface="Calibri"/>
                <a:sym typeface="Calibri"/>
              </a:rPr>
              <a:t>Tuettu</a:t>
            </a:r>
            <a:r>
              <a:rPr lang="en-US" sz="2800" b="1" dirty="0">
                <a:solidFill>
                  <a:schemeClr val="dk1"/>
                </a:solidFill>
                <a:latin typeface="Calibri"/>
                <a:ea typeface="Calibri"/>
                <a:cs typeface="Calibri"/>
                <a:sym typeface="Calibri"/>
              </a:rPr>
              <a:t> </a:t>
            </a:r>
            <a:r>
              <a:rPr lang="en-US" sz="2800" b="1" dirty="0" err="1">
                <a:solidFill>
                  <a:schemeClr val="dk1"/>
                </a:solidFill>
                <a:latin typeface="Calibri"/>
                <a:ea typeface="Calibri"/>
                <a:cs typeface="Calibri"/>
                <a:sym typeface="Calibri"/>
              </a:rPr>
              <a:t>päätöksenteko</a:t>
            </a: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B0933576-E8EE-704E-1133-A88B12E3FA1A}"/>
              </a:ext>
            </a:extLst>
          </p:cNvPr>
          <p:cNvSpPr txBox="1"/>
          <p:nvPr/>
        </p:nvSpPr>
        <p:spPr>
          <a:xfrm>
            <a:off x="2074820" y="1608537"/>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5.3 </a:t>
            </a:r>
            <a:r>
              <a:rPr lang="en-US" sz="2400" b="1" dirty="0" err="1">
                <a:solidFill>
                  <a:schemeClr val="dk1"/>
                </a:solidFill>
                <a:latin typeface="Calibri"/>
                <a:ea typeface="Calibri"/>
                <a:cs typeface="Calibri"/>
                <a:sym typeface="Calibri"/>
              </a:rPr>
              <a:t>Aktiviteetti</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Tunteiden</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ilmaiseminen</a:t>
            </a:r>
            <a:endParaRPr lang="en-US" sz="2000" b="1" dirty="0">
              <a:solidFill>
                <a:schemeClr val="dk1"/>
              </a:solidFill>
              <a:latin typeface="Calibri"/>
              <a:ea typeface="Calibri"/>
              <a:cs typeface="Calibri"/>
            </a:endParaRPr>
          </a:p>
        </p:txBody>
      </p:sp>
      <p:graphicFrame>
        <p:nvGraphicFramePr>
          <p:cNvPr id="2" name="Tabla 1">
            <a:extLst>
              <a:ext uri="{FF2B5EF4-FFF2-40B4-BE49-F238E27FC236}">
                <a16:creationId xmlns:a16="http://schemas.microsoft.com/office/drawing/2014/main" id="{58B4210B-9221-8B7F-CC46-138D8A1BA649}"/>
              </a:ext>
            </a:extLst>
          </p:cNvPr>
          <p:cNvGraphicFramePr>
            <a:graphicFrameLocks noGrp="1"/>
          </p:cNvGraphicFramePr>
          <p:nvPr>
            <p:extLst>
              <p:ext uri="{D42A27DB-BD31-4B8C-83A1-F6EECF244321}">
                <p14:modId xmlns:p14="http://schemas.microsoft.com/office/powerpoint/2010/main" val="1416287335"/>
              </p:ext>
            </p:extLst>
          </p:nvPr>
        </p:nvGraphicFramePr>
        <p:xfrm>
          <a:off x="1152525" y="2409825"/>
          <a:ext cx="9273559" cy="3019521"/>
        </p:xfrm>
        <a:graphic>
          <a:graphicData uri="http://schemas.openxmlformats.org/drawingml/2006/table">
            <a:tbl>
              <a:tblPr firstRow="1" bandRow="1">
                <a:tableStyleId>{5C22544A-7EE6-4342-B048-85BDC9FD1C3A}</a:tableStyleId>
              </a:tblPr>
              <a:tblGrid>
                <a:gridCol w="1249152">
                  <a:extLst>
                    <a:ext uri="{9D8B030D-6E8A-4147-A177-3AD203B41FA5}">
                      <a16:colId xmlns:a16="http://schemas.microsoft.com/office/drawing/2014/main" val="3598470172"/>
                    </a:ext>
                  </a:extLst>
                </a:gridCol>
                <a:gridCol w="2449025">
                  <a:extLst>
                    <a:ext uri="{9D8B030D-6E8A-4147-A177-3AD203B41FA5}">
                      <a16:colId xmlns:a16="http://schemas.microsoft.com/office/drawing/2014/main" val="3488355554"/>
                    </a:ext>
                  </a:extLst>
                </a:gridCol>
                <a:gridCol w="2703349">
                  <a:extLst>
                    <a:ext uri="{9D8B030D-6E8A-4147-A177-3AD203B41FA5}">
                      <a16:colId xmlns:a16="http://schemas.microsoft.com/office/drawing/2014/main" val="666832452"/>
                    </a:ext>
                  </a:extLst>
                </a:gridCol>
                <a:gridCol w="2872033">
                  <a:extLst>
                    <a:ext uri="{9D8B030D-6E8A-4147-A177-3AD203B41FA5}">
                      <a16:colId xmlns:a16="http://schemas.microsoft.com/office/drawing/2014/main" val="2935342469"/>
                    </a:ext>
                  </a:extLst>
                </a:gridCol>
              </a:tblGrid>
              <a:tr h="644165">
                <a:tc>
                  <a:txBody>
                    <a:bodyPr/>
                    <a:lstStyle/>
                    <a:p>
                      <a:endParaRPr lang="es-ES"/>
                    </a:p>
                  </a:txBody>
                  <a:tcPr/>
                </a:tc>
                <a:tc>
                  <a:txBody>
                    <a:bodyPr/>
                    <a:lstStyle/>
                    <a:p>
                      <a:pPr lvl="0" algn="ctr">
                        <a:buNone/>
                      </a:pPr>
                      <a:r>
                        <a:rPr lang="es-ES" sz="2000" b="1" i="0" dirty="0">
                          <a:latin typeface="Calibri"/>
                        </a:rPr>
                        <a:t>Kuvaus</a:t>
                      </a:r>
                    </a:p>
                  </a:txBody>
                  <a:tcPr/>
                </a:tc>
                <a:tc>
                  <a:txBody>
                    <a:bodyPr/>
                    <a:lstStyle/>
                    <a:p>
                      <a:pPr algn="ctr"/>
                      <a:r>
                        <a:rPr lang="es-ES" sz="2000" b="1" i="0" dirty="0">
                          <a:latin typeface="Calibri"/>
                        </a:rPr>
                        <a:t>Hyödyt</a:t>
                      </a:r>
                    </a:p>
                  </a:txBody>
                  <a:tcPr/>
                </a:tc>
                <a:tc>
                  <a:txBody>
                    <a:bodyPr/>
                    <a:lstStyle/>
                    <a:p>
                      <a:pPr algn="ctr"/>
                      <a:r>
                        <a:rPr lang="es-ES" sz="2000" b="1" i="0" dirty="0">
                          <a:latin typeface="Calibri"/>
                        </a:rPr>
                        <a:t>Haitat</a:t>
                      </a:r>
                    </a:p>
                  </a:txBody>
                  <a:tcPr/>
                </a:tc>
                <a:extLst>
                  <a:ext uri="{0D108BD9-81ED-4DB2-BD59-A6C34878D82A}">
                    <a16:rowId xmlns:a16="http://schemas.microsoft.com/office/drawing/2014/main" val="2672675893"/>
                  </a:ext>
                </a:extLst>
              </a:tr>
              <a:tr h="593839">
                <a:tc>
                  <a:txBody>
                    <a:bodyPr/>
                    <a:lstStyle/>
                    <a:p>
                      <a:r>
                        <a:rPr lang="es-ES" dirty="0">
                          <a:latin typeface="Calibri"/>
                        </a:rPr>
                        <a:t>Vaihtoehto 1</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364047152"/>
                  </a:ext>
                </a:extLst>
              </a:tr>
              <a:tr h="593839">
                <a:tc>
                  <a:txBody>
                    <a:bodyPr/>
                    <a:lstStyle/>
                    <a:p>
                      <a:r>
                        <a:rPr lang="es-ES" dirty="0">
                          <a:latin typeface="Calibri"/>
                        </a:rPr>
                        <a:t>Vaihtoehto 2</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1559637536"/>
                  </a:ext>
                </a:extLst>
              </a:tr>
              <a:tr h="593839">
                <a:tc>
                  <a:txBody>
                    <a:bodyPr/>
                    <a:lstStyle/>
                    <a:p>
                      <a:r>
                        <a:rPr lang="es-ES" dirty="0">
                          <a:latin typeface="Calibri"/>
                        </a:rPr>
                        <a:t>Vaihtoehto 3</a:t>
                      </a:r>
                    </a:p>
                  </a:txBody>
                  <a:tcPr/>
                </a:tc>
                <a:tc>
                  <a:txBody>
                    <a:bodyPr/>
                    <a:lstStyle/>
                    <a:p>
                      <a:pPr lvl="0">
                        <a:buNone/>
                      </a:pPr>
                      <a:endParaRPr lang="es-ES" dirty="0"/>
                    </a:p>
                  </a:txBody>
                  <a:tcPr/>
                </a:tc>
                <a:tc>
                  <a:txBody>
                    <a:bodyPr/>
                    <a:lstStyle/>
                    <a:p>
                      <a:endParaRPr lang="es-ES"/>
                    </a:p>
                  </a:txBody>
                  <a:tcPr/>
                </a:tc>
                <a:tc>
                  <a:txBody>
                    <a:bodyPr/>
                    <a:lstStyle/>
                    <a:p>
                      <a:endParaRPr lang="es-ES"/>
                    </a:p>
                  </a:txBody>
                  <a:tcPr/>
                </a:tc>
                <a:extLst>
                  <a:ext uri="{0D108BD9-81ED-4DB2-BD59-A6C34878D82A}">
                    <a16:rowId xmlns:a16="http://schemas.microsoft.com/office/drawing/2014/main" val="3667719221"/>
                  </a:ext>
                </a:extLst>
              </a:tr>
              <a:tr h="593839">
                <a:tc>
                  <a:txBody>
                    <a:bodyPr/>
                    <a:lstStyle/>
                    <a:p>
                      <a:pPr lvl="0">
                        <a:buNone/>
                      </a:pPr>
                      <a:r>
                        <a:rPr lang="es-ES" dirty="0"/>
                        <a:t>...</a:t>
                      </a:r>
                    </a:p>
                  </a:txBody>
                  <a:tcPr/>
                </a:tc>
                <a:tc>
                  <a:txBody>
                    <a:bodyPr/>
                    <a:lstStyle/>
                    <a:p>
                      <a:pPr lvl="0">
                        <a:buNone/>
                      </a:pPr>
                      <a:endParaRPr lang="es-ES" dirty="0"/>
                    </a:p>
                  </a:txBody>
                  <a:tcPr/>
                </a:tc>
                <a:tc>
                  <a:txBody>
                    <a:bodyPr/>
                    <a:lstStyle/>
                    <a:p>
                      <a:pPr lvl="0">
                        <a:buNone/>
                      </a:pPr>
                      <a:endParaRPr lang="es-ES" dirty="0"/>
                    </a:p>
                  </a:txBody>
                  <a:tcPr/>
                </a:tc>
                <a:tc>
                  <a:txBody>
                    <a:bodyPr/>
                    <a:lstStyle/>
                    <a:p>
                      <a:pPr lvl="0">
                        <a:buNone/>
                      </a:pPr>
                      <a:endParaRPr lang="es-ES" dirty="0"/>
                    </a:p>
                  </a:txBody>
                  <a:tcPr/>
                </a:tc>
                <a:extLst>
                  <a:ext uri="{0D108BD9-81ED-4DB2-BD59-A6C34878D82A}">
                    <a16:rowId xmlns:a16="http://schemas.microsoft.com/office/drawing/2014/main" val="286600675"/>
                  </a:ext>
                </a:extLst>
              </a:tr>
            </a:tbl>
          </a:graphicData>
        </a:graphic>
      </p:graphicFrame>
      <p:pic>
        <p:nvPicPr>
          <p:cNvPr id="5" name="Kuva 4">
            <a:extLst>
              <a:ext uri="{FF2B5EF4-FFF2-40B4-BE49-F238E27FC236}">
                <a16:creationId xmlns:a16="http://schemas.microsoft.com/office/drawing/2014/main" id="{B95C36B5-B075-F6BD-BDD3-053B2CAF984D}"/>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9969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906154" y="6245033"/>
            <a:ext cx="454354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err="1">
                <a:solidFill>
                  <a:schemeClr val="dk1"/>
                </a:solidFill>
                <a:latin typeface="Calibri"/>
                <a:ea typeface="Calibri"/>
                <a:cs typeface="Calibri"/>
                <a:sym typeface="Calibri"/>
              </a:rPr>
              <a:t>Luku</a:t>
            </a:r>
            <a:r>
              <a:rPr lang="en-US" sz="2800" b="1" i="0" u="none" strike="noStrike" cap="none" dirty="0">
                <a:solidFill>
                  <a:schemeClr val="dk1"/>
                </a:solidFill>
                <a:latin typeface="Calibri"/>
                <a:ea typeface="Calibri"/>
                <a:cs typeface="Calibri"/>
                <a:sym typeface="Calibri"/>
              </a:rPr>
              <a:t> 1</a:t>
            </a:r>
            <a:r>
              <a:rPr lang="en-US" sz="2800" b="0" i="0" u="none" strike="noStrike" cap="none" dirty="0">
                <a:solidFill>
                  <a:schemeClr val="dk1"/>
                </a:solidFill>
                <a:latin typeface="Calibri"/>
                <a:ea typeface="Calibri"/>
                <a:cs typeface="Calibri"/>
                <a:sym typeface="Calibri"/>
              </a:rPr>
              <a:t>: </a:t>
            </a:r>
            <a:r>
              <a:rPr lang="en-US" sz="2800" b="0" i="0" u="none" strike="noStrike" cap="none" dirty="0" err="1">
                <a:solidFill>
                  <a:schemeClr val="dk1"/>
                </a:solidFill>
                <a:latin typeface="Calibri"/>
                <a:ea typeface="Calibri"/>
                <a:cs typeface="Calibri"/>
                <a:sym typeface="Calibri"/>
              </a:rPr>
              <a:t>Kommunikaatio</a:t>
            </a:r>
            <a:r>
              <a:rPr lang="en-US" sz="2800" b="0" i="0" u="none" strike="noStrike" cap="none" dirty="0">
                <a:solidFill>
                  <a:schemeClr val="dk1"/>
                </a:solidFill>
                <a:latin typeface="Calibri"/>
                <a:ea typeface="Calibri"/>
                <a:cs typeface="Calibri"/>
                <a:sym typeface="Calibri"/>
              </a:rPr>
              <a:t> ja </a:t>
            </a:r>
            <a:r>
              <a:rPr lang="en-US" sz="2800" b="0" i="0" u="none" strike="noStrike" cap="none" dirty="0" err="1">
                <a:solidFill>
                  <a:schemeClr val="dk1"/>
                </a:solidFill>
                <a:latin typeface="Calibri"/>
                <a:ea typeface="Calibri"/>
                <a:cs typeface="Calibri"/>
                <a:sym typeface="Calibri"/>
              </a:rPr>
              <a:t>kommunikatiiviset</a:t>
            </a:r>
            <a:r>
              <a:rPr lang="en-US" sz="2800" b="0" i="0" u="none" strike="noStrike" cap="none" dirty="0">
                <a:solidFill>
                  <a:schemeClr val="dk1"/>
                </a:solidFill>
                <a:latin typeface="Calibri"/>
                <a:ea typeface="Calibri"/>
                <a:cs typeface="Calibri"/>
                <a:sym typeface="Calibri"/>
              </a:rPr>
              <a:t> </a:t>
            </a:r>
            <a:r>
              <a:rPr lang="en-US" sz="2800" b="0" i="0" u="none" strike="noStrike" cap="none" dirty="0" err="1">
                <a:solidFill>
                  <a:schemeClr val="dk1"/>
                </a:solidFill>
                <a:latin typeface="Calibri"/>
                <a:ea typeface="Calibri"/>
                <a:cs typeface="Calibri"/>
                <a:sym typeface="Calibri"/>
              </a:rPr>
              <a:t>toiminnot</a:t>
            </a:r>
            <a:endParaRPr lang="es-ES" sz="1100" dirty="0">
              <a:solidFill>
                <a:schemeClr val="dk1"/>
              </a:solidFill>
            </a:endParaRPr>
          </a:p>
          <a:p>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2</a:t>
            </a:r>
            <a:r>
              <a:rPr lang="en-US" sz="2800" dirty="0">
                <a:solidFill>
                  <a:schemeClr val="dk1"/>
                </a:solidFill>
                <a:latin typeface="Calibri"/>
                <a:ea typeface="Calibri"/>
                <a:cs typeface="Calibri"/>
                <a:sym typeface="Calibri"/>
              </a:rPr>
              <a:t>: </a:t>
            </a:r>
            <a:r>
              <a:rPr lang="en-US" sz="2800" dirty="0" err="1">
                <a:solidFill>
                  <a:schemeClr val="dk1"/>
                </a:solidFill>
                <a:latin typeface="Calibri"/>
                <a:ea typeface="Calibri"/>
                <a:cs typeface="Calibri"/>
              </a:rPr>
              <a:t>Kommunikointikumppanit</a:t>
            </a:r>
            <a:r>
              <a:rPr lang="en-US" sz="2800" dirty="0">
                <a:solidFill>
                  <a:schemeClr val="dk1"/>
                </a:solidFill>
                <a:latin typeface="Calibri"/>
                <a:ea typeface="Calibri"/>
                <a:cs typeface="Calibri"/>
              </a:rPr>
              <a:t> ja </a:t>
            </a:r>
            <a:r>
              <a:rPr lang="en-US" sz="2800" dirty="0" err="1">
                <a:solidFill>
                  <a:schemeClr val="dk1"/>
                </a:solidFill>
                <a:latin typeface="Calibri"/>
                <a:ea typeface="Calibri"/>
                <a:cs typeface="Calibri"/>
              </a:rPr>
              <a:t>heidän</a:t>
            </a:r>
            <a:r>
              <a:rPr lang="en-US" sz="2800" dirty="0">
                <a:solidFill>
                  <a:schemeClr val="dk1"/>
                </a:solidFill>
                <a:latin typeface="Calibri"/>
                <a:ea typeface="Calibri"/>
                <a:cs typeface="Calibri"/>
              </a:rPr>
              <a:t> </a:t>
            </a:r>
            <a:r>
              <a:rPr lang="en-US" sz="2800" dirty="0" err="1">
                <a:solidFill>
                  <a:schemeClr val="dk1"/>
                </a:solidFill>
                <a:latin typeface="Calibri"/>
                <a:ea typeface="Calibri"/>
                <a:cs typeface="Calibri"/>
              </a:rPr>
              <a:t>roolinsa</a:t>
            </a:r>
            <a:endParaRPr lang="en-US" sz="2800" dirty="0">
              <a:solidFill>
                <a:schemeClr val="dk1"/>
              </a:solidFill>
              <a:latin typeface="Calibri"/>
              <a:ea typeface="Calibri"/>
              <a:cs typeface="Calibri"/>
              <a:sym typeface="Calibri"/>
            </a:endParaRPr>
          </a:p>
          <a:p>
            <a:pPr lvl="0"/>
            <a:r>
              <a:rPr lang="en-US" sz="2800" b="1" dirty="0" err="1">
                <a:solidFill>
                  <a:schemeClr val="dk1"/>
                </a:solidFill>
                <a:latin typeface="Calibri"/>
                <a:cs typeface="Calibri"/>
              </a:rPr>
              <a:t>Luku</a:t>
            </a:r>
            <a:r>
              <a:rPr lang="en-US" sz="2800" b="1" dirty="0">
                <a:solidFill>
                  <a:schemeClr val="dk1"/>
                </a:solidFill>
                <a:latin typeface="Calibri"/>
                <a:cs typeface="Calibri"/>
              </a:rPr>
              <a:t> 3</a:t>
            </a:r>
            <a:r>
              <a:rPr lang="en-US" sz="2800" dirty="0">
                <a:solidFill>
                  <a:schemeClr val="dk1"/>
                </a:solidFill>
                <a:latin typeface="Calibri"/>
                <a:cs typeface="Calibri"/>
              </a:rPr>
              <a:t>: </a:t>
            </a:r>
            <a:r>
              <a:rPr lang="en-US" sz="2800" dirty="0" err="1">
                <a:solidFill>
                  <a:schemeClr val="dk1"/>
                </a:solidFill>
                <a:latin typeface="Calibri"/>
                <a:cs typeface="Calibri"/>
              </a:rPr>
              <a:t>Kehitysvamman</a:t>
            </a:r>
            <a:r>
              <a:rPr lang="en-US" sz="2800" dirty="0">
                <a:solidFill>
                  <a:schemeClr val="dk1"/>
                </a:solidFill>
                <a:latin typeface="Calibri"/>
                <a:cs typeface="Calibri"/>
              </a:rPr>
              <a:t> </a:t>
            </a:r>
            <a:r>
              <a:rPr lang="en-US" sz="2800" dirty="0" err="1">
                <a:solidFill>
                  <a:schemeClr val="dk1"/>
                </a:solidFill>
                <a:latin typeface="Calibri"/>
                <a:cs typeface="Calibri"/>
              </a:rPr>
              <a:t>merkitys</a:t>
            </a:r>
            <a:r>
              <a:rPr lang="en-US" sz="2800" dirty="0">
                <a:solidFill>
                  <a:schemeClr val="dk1"/>
                </a:solidFill>
                <a:latin typeface="Calibri"/>
                <a:cs typeface="Calibri"/>
              </a:rPr>
              <a:t> </a:t>
            </a:r>
            <a:r>
              <a:rPr lang="en-US" sz="2800" dirty="0" err="1">
                <a:solidFill>
                  <a:schemeClr val="dk1"/>
                </a:solidFill>
                <a:latin typeface="Calibri"/>
                <a:cs typeface="Calibri"/>
              </a:rPr>
              <a:t>kommunikoinnissa</a:t>
            </a:r>
            <a:r>
              <a:rPr lang="en-US" sz="2800" dirty="0">
                <a:solidFill>
                  <a:schemeClr val="dk1"/>
                </a:solidFill>
                <a:latin typeface="Calibri"/>
                <a:cs typeface="Calibri"/>
              </a:rPr>
              <a:t>- </a:t>
            </a:r>
            <a:r>
              <a:rPr lang="en-US" sz="2800" dirty="0" err="1">
                <a:solidFill>
                  <a:schemeClr val="dk1"/>
                </a:solidFill>
                <a:latin typeface="Calibri"/>
                <a:ea typeface="Calibri"/>
                <a:cs typeface="Calibri"/>
              </a:rPr>
              <a:t>Tuen</a:t>
            </a:r>
            <a:r>
              <a:rPr lang="en-US" sz="2800" dirty="0">
                <a:solidFill>
                  <a:schemeClr val="dk1"/>
                </a:solidFill>
                <a:latin typeface="Calibri"/>
                <a:ea typeface="Calibri"/>
                <a:cs typeface="Calibri"/>
              </a:rPr>
              <a:t> </a:t>
            </a:r>
            <a:r>
              <a:rPr lang="en-US" sz="2800" dirty="0" err="1">
                <a:solidFill>
                  <a:schemeClr val="dk1"/>
                </a:solidFill>
                <a:latin typeface="Calibri"/>
                <a:ea typeface="Calibri"/>
                <a:cs typeface="Calibri"/>
              </a:rPr>
              <a:t>tarpeet</a:t>
            </a:r>
            <a:endParaRPr lang="en-US" sz="2800" dirty="0">
              <a:solidFill>
                <a:schemeClr val="dk1"/>
              </a:solidFill>
              <a:latin typeface="Calibri"/>
              <a:ea typeface="Calibri"/>
              <a:cs typeface="Calibri"/>
            </a:endParaRPr>
          </a:p>
          <a:p>
            <a:pPr lvl="0"/>
            <a:r>
              <a:rPr lang="en-US" sz="2800" b="1" dirty="0" err="1">
                <a:solidFill>
                  <a:schemeClr val="dk1"/>
                </a:solidFill>
                <a:latin typeface="Calibri"/>
                <a:cs typeface="Calibri"/>
              </a:rPr>
              <a:t>Luku</a:t>
            </a:r>
            <a:r>
              <a:rPr lang="en-US" sz="2800" b="1" dirty="0">
                <a:solidFill>
                  <a:schemeClr val="dk1"/>
                </a:solidFill>
                <a:latin typeface="Calibri"/>
                <a:cs typeface="Calibri"/>
              </a:rPr>
              <a:t> 4</a:t>
            </a:r>
            <a:r>
              <a:rPr lang="en-US" sz="2800" dirty="0">
                <a:solidFill>
                  <a:schemeClr val="dk1"/>
                </a:solidFill>
                <a:latin typeface="Calibri"/>
                <a:cs typeface="Calibri"/>
              </a:rPr>
              <a:t>:</a:t>
            </a:r>
            <a:r>
              <a:rPr lang="en-US" sz="2800" b="1" dirty="0">
                <a:solidFill>
                  <a:schemeClr val="dk1"/>
                </a:solidFill>
                <a:latin typeface="Calibri"/>
                <a:ea typeface="Calibri"/>
                <a:cs typeface="Calibri"/>
                <a:sym typeface="Calibri"/>
              </a:rPr>
              <a:t> </a:t>
            </a:r>
            <a:r>
              <a:rPr lang="en-US" sz="2800" dirty="0" err="1">
                <a:solidFill>
                  <a:schemeClr val="dk1"/>
                </a:solidFill>
                <a:latin typeface="Calibri"/>
                <a:ea typeface="Calibri"/>
                <a:cs typeface="Calibri"/>
                <a:sym typeface="Calibri"/>
              </a:rPr>
              <a:t>Mitä</a:t>
            </a:r>
            <a:r>
              <a:rPr lang="en-US" sz="2800" dirty="0">
                <a:solidFill>
                  <a:schemeClr val="dk1"/>
                </a:solidFill>
                <a:latin typeface="Calibri"/>
                <a:ea typeface="Calibri"/>
                <a:cs typeface="Calibri"/>
                <a:sym typeface="Calibri"/>
              </a:rPr>
              <a:t> on </a:t>
            </a:r>
            <a:r>
              <a:rPr lang="en-US" sz="2800" dirty="0" err="1">
                <a:solidFill>
                  <a:schemeClr val="dk1"/>
                </a:solidFill>
                <a:latin typeface="Calibri"/>
                <a:ea typeface="Calibri"/>
                <a:cs typeface="Calibri"/>
                <a:sym typeface="Calibri"/>
              </a:rPr>
              <a:t>osallistava</a:t>
            </a:r>
            <a:r>
              <a:rPr lang="en-US" sz="2800" dirty="0">
                <a:solidFill>
                  <a:schemeClr val="dk1"/>
                </a:solidFill>
                <a:latin typeface="Calibri"/>
                <a:ea typeface="Calibri"/>
                <a:cs typeface="Calibri"/>
                <a:sym typeface="Calibri"/>
              </a:rPr>
              <a:t> </a:t>
            </a:r>
            <a:r>
              <a:rPr lang="en-US" sz="2800" dirty="0" err="1">
                <a:solidFill>
                  <a:schemeClr val="dk1"/>
                </a:solidFill>
                <a:latin typeface="Calibri"/>
                <a:ea typeface="Calibri"/>
                <a:cs typeface="Calibri"/>
                <a:sym typeface="Calibri"/>
              </a:rPr>
              <a:t>kommunikointi</a:t>
            </a:r>
            <a:endParaRPr lang="en-US" sz="2800" dirty="0">
              <a:solidFill>
                <a:schemeClr val="dk1"/>
              </a:solidFill>
              <a:latin typeface="Calibri"/>
              <a:cs typeface="Calibri"/>
            </a:endParaRPr>
          </a:p>
          <a:p>
            <a:r>
              <a:rPr lang="en-US" sz="2800" b="1" dirty="0" err="1">
                <a:solidFill>
                  <a:schemeClr val="dk1"/>
                </a:solidFill>
                <a:latin typeface="Calibri"/>
                <a:ea typeface="Calibri"/>
                <a:cs typeface="Calibri"/>
              </a:rPr>
              <a:t>Luku</a:t>
            </a:r>
            <a:r>
              <a:rPr lang="en-US" sz="2800" b="1" dirty="0">
                <a:solidFill>
                  <a:schemeClr val="dk1"/>
                </a:solidFill>
                <a:latin typeface="Calibri"/>
                <a:ea typeface="Calibri"/>
                <a:cs typeface="Calibri"/>
              </a:rPr>
              <a:t> 5: </a:t>
            </a:r>
            <a:r>
              <a:rPr lang="en-US" sz="2800" b="1" dirty="0" err="1">
                <a:solidFill>
                  <a:schemeClr val="dk1"/>
                </a:solidFill>
                <a:latin typeface="Calibri"/>
                <a:cs typeface="Calibri"/>
              </a:rPr>
              <a:t>Tuettu</a:t>
            </a:r>
            <a:r>
              <a:rPr lang="en-US" sz="2800" b="1" dirty="0">
                <a:solidFill>
                  <a:schemeClr val="dk1"/>
                </a:solidFill>
                <a:latin typeface="Calibri"/>
                <a:cs typeface="Calibri"/>
              </a:rPr>
              <a:t> </a:t>
            </a:r>
            <a:r>
              <a:rPr lang="en-US" sz="2800" b="1" dirty="0" err="1">
                <a:solidFill>
                  <a:schemeClr val="dk1"/>
                </a:solidFill>
                <a:latin typeface="Calibri"/>
                <a:cs typeface="Calibri"/>
              </a:rPr>
              <a:t>päätöksenteko</a:t>
            </a:r>
            <a:endParaRPr lang="en-US" sz="2800" b="1"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fi-FI" sz="2800" b="1" dirty="0">
                <a:solidFill>
                  <a:srgbClr val="674EA7"/>
                </a:solidFill>
                <a:latin typeface="Calibri"/>
                <a:ea typeface="Calibri"/>
                <a:cs typeface="Calibri"/>
                <a:sym typeface="Calibri"/>
              </a:rPr>
              <a:t>Moduuli 2. Kommunikoinnin tarpeet ja merkitys</a:t>
            </a:r>
            <a:endParaRPr sz="1600" dirty="0">
              <a:solidFill>
                <a:schemeClr val="dk1"/>
              </a:solidFill>
              <a:latin typeface="Arial"/>
              <a:ea typeface="Arial"/>
              <a:cs typeface="Arial"/>
              <a:sym typeface="Arial"/>
            </a:endParaRPr>
          </a:p>
        </p:txBody>
      </p:sp>
      <p:pic>
        <p:nvPicPr>
          <p:cNvPr id="4" name="Kuva 3">
            <a:extLst>
              <a:ext uri="{FF2B5EF4-FFF2-40B4-BE49-F238E27FC236}">
                <a16:creationId xmlns:a16="http://schemas.microsoft.com/office/drawing/2014/main" id="{1DA7772F-9995-F51C-AD0C-453A80084D8C}"/>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48002" y="6245033"/>
            <a:ext cx="4644184"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246460" y="445447"/>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Kommunikaatio</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246460" y="1587684"/>
            <a:ext cx="7292049"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err="1">
                <a:solidFill>
                  <a:schemeClr val="dk1"/>
                </a:solidFill>
                <a:latin typeface="Calibri"/>
                <a:ea typeface="Calibri"/>
                <a:cs typeface="Calibri"/>
                <a:sym typeface="Calibri"/>
              </a:rPr>
              <a:t>Luku</a:t>
            </a:r>
            <a:r>
              <a:rPr lang="en-US" sz="3300" b="1" dirty="0">
                <a:solidFill>
                  <a:schemeClr val="dk1"/>
                </a:solidFill>
                <a:latin typeface="Calibri"/>
                <a:ea typeface="Calibri"/>
                <a:cs typeface="Calibri"/>
                <a:sym typeface="Calibri"/>
              </a:rPr>
              <a:t> </a:t>
            </a:r>
            <a:r>
              <a:rPr lang="en-US" sz="3300" b="1" i="0" u="none" strike="noStrike" cap="none" dirty="0">
                <a:solidFill>
                  <a:schemeClr val="dk1"/>
                </a:solidFill>
                <a:latin typeface="Calibri"/>
                <a:ea typeface="Calibri"/>
                <a:cs typeface="Calibri"/>
                <a:sym typeface="Calibri"/>
              </a:rPr>
              <a:t>5</a:t>
            </a:r>
            <a:r>
              <a:rPr lang="en-US" sz="33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Tuettu</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päätöksenteko</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255985" y="2810784"/>
            <a:ext cx="7292049" cy="277518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err="1">
                <a:solidFill>
                  <a:schemeClr val="dk1"/>
                </a:solidFill>
                <a:latin typeface="Calibri"/>
                <a:cs typeface="Calibri"/>
                <a:sym typeface="Calibri"/>
              </a:rPr>
              <a:t>Oppimistavoitteet</a:t>
            </a:r>
            <a:endParaRPr lang="en-US" sz="3200" dirty="0">
              <a:solidFill>
                <a:schemeClr val="dk1"/>
              </a:solidFill>
            </a:endParaRPr>
          </a:p>
          <a:p>
            <a:endParaRPr lang="en-US" sz="3300" b="1" dirty="0">
              <a:solidFill>
                <a:schemeClr val="dk1"/>
              </a:solidFill>
              <a:latin typeface="Calibri"/>
              <a:cs typeface="Calibri"/>
            </a:endParaRPr>
          </a:p>
          <a:p>
            <a:pPr marL="285750" indent="-285750">
              <a:buChar char="•"/>
            </a:pPr>
            <a:r>
              <a:rPr lang="fi-FI" sz="2000" dirty="0">
                <a:solidFill>
                  <a:schemeClr val="dk1"/>
                </a:solidFill>
                <a:latin typeface="Calibri"/>
                <a:cs typeface="Calibri"/>
              </a:rPr>
              <a:t>Ymmärrys siitä, että tuettu päätöksenteko on kehitysvammaisten ihmisten oikeus ja miten ammattilaiset voivat tukea ihmisiä palvelujen kautta.</a:t>
            </a:r>
            <a:endParaRPr lang="en-US" sz="2000" dirty="0">
              <a:solidFill>
                <a:schemeClr val="dk1"/>
              </a:solidFill>
              <a:latin typeface="Calibri"/>
              <a:cs typeface="Calibri"/>
            </a:endParaRPr>
          </a:p>
          <a:p>
            <a:pPr marL="285750" indent="-285750">
              <a:buChar char="•"/>
            </a:pPr>
            <a:r>
              <a:rPr lang="ca" sz="2000" dirty="0">
                <a:solidFill>
                  <a:schemeClr val="dk1"/>
                </a:solidFill>
                <a:latin typeface="Calibri"/>
                <a:cs typeface="Calibri"/>
              </a:rPr>
              <a:t>Sen ymmärtäminen, että kommunikaatio on osa tuettua päätöksentekoa</a:t>
            </a:r>
            <a:endParaRPr lang="en-US" sz="2000" dirty="0">
              <a:solidFill>
                <a:schemeClr val="dk1"/>
              </a:solidFill>
              <a:latin typeface="Calibri"/>
              <a:cs typeface="Calibri"/>
            </a:endParaRPr>
          </a:p>
        </p:txBody>
      </p:sp>
      <p:pic>
        <p:nvPicPr>
          <p:cNvPr id="4" name="Kuva 3">
            <a:extLst>
              <a:ext uri="{FF2B5EF4-FFF2-40B4-BE49-F238E27FC236}">
                <a16:creationId xmlns:a16="http://schemas.microsoft.com/office/drawing/2014/main" id="{EBFE8347-8A77-FBAD-668B-4478E1226957}"/>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934908" y="6245033"/>
            <a:ext cx="44572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33975" y="455680"/>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Kommunikaatio</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0427" y="1664301"/>
            <a:ext cx="7320625"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err="1">
                <a:solidFill>
                  <a:schemeClr val="dk1"/>
                </a:solidFill>
                <a:latin typeface="Calibri"/>
                <a:ea typeface="Calibri"/>
                <a:cs typeface="Calibri"/>
                <a:sym typeface="Calibri"/>
              </a:rPr>
              <a:t>Luku</a:t>
            </a:r>
            <a:r>
              <a:rPr lang="en-US" sz="2400" b="1" dirty="0">
                <a:solidFill>
                  <a:schemeClr val="dk1"/>
                </a:solidFill>
                <a:latin typeface="Calibri"/>
                <a:ea typeface="Calibri"/>
                <a:cs typeface="Calibri"/>
                <a:sym typeface="Calibri"/>
              </a:rPr>
              <a:t> </a:t>
            </a:r>
            <a:r>
              <a:rPr lang="en-US" sz="2400" b="1" i="0" u="none" strike="noStrike" cap="none" dirty="0">
                <a:solidFill>
                  <a:schemeClr val="dk1"/>
                </a:solidFill>
                <a:latin typeface="Calibri"/>
                <a:ea typeface="Calibri"/>
                <a:cs typeface="Calibri"/>
                <a:sym typeface="Calibri"/>
              </a:rPr>
              <a:t>5</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Tuettu</a:t>
            </a:r>
            <a:r>
              <a:rPr lang="en-US" sz="2400" b="1" dirty="0">
                <a:solidFill>
                  <a:schemeClr val="dk1"/>
                </a:solidFill>
                <a:latin typeface="Calibri"/>
                <a:ea typeface="Calibri"/>
                <a:cs typeface="Calibri"/>
                <a:sym typeface="Calibri"/>
              </a:rPr>
              <a:t> </a:t>
            </a:r>
            <a:r>
              <a:rPr lang="en-US" sz="2400" b="1" dirty="0" err="1">
                <a:solidFill>
                  <a:schemeClr val="dk1"/>
                </a:solidFill>
                <a:latin typeface="Calibri"/>
                <a:ea typeface="Calibri"/>
                <a:cs typeface="Calibri"/>
                <a:sym typeface="Calibri"/>
              </a:rPr>
              <a:t>päätöksenteko</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3975" y="2745825"/>
            <a:ext cx="7320625" cy="292841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err="1">
                <a:solidFill>
                  <a:schemeClr val="dk1"/>
                </a:solidFill>
                <a:latin typeface="Calibri"/>
                <a:cs typeface="Calibri"/>
                <a:sym typeface="Calibri"/>
              </a:rPr>
              <a:t>Osiot</a:t>
            </a:r>
            <a:endParaRPr lang="en-US" sz="3300" b="1" dirty="0">
              <a:solidFill>
                <a:schemeClr val="dk1"/>
              </a:solidFill>
              <a:latin typeface="Calibri"/>
              <a:cs typeface="Calibri"/>
              <a:sym typeface="Calibri"/>
            </a:endParaRPr>
          </a:p>
          <a:p>
            <a:endParaRPr lang="en-US" sz="3300" b="1" dirty="0">
              <a:solidFill>
                <a:schemeClr val="dk1"/>
              </a:solidFill>
              <a:latin typeface="Calibri"/>
              <a:cs typeface="Calibri"/>
            </a:endParaRPr>
          </a:p>
          <a:p>
            <a:r>
              <a:rPr lang="en-US" sz="2000" dirty="0">
                <a:solidFill>
                  <a:schemeClr val="dk1"/>
                </a:solidFill>
                <a:latin typeface="Calibri"/>
              </a:rPr>
              <a:t>5.1 </a:t>
            </a:r>
            <a:r>
              <a:rPr lang="en-US" sz="2000" dirty="0" err="1">
                <a:solidFill>
                  <a:schemeClr val="dk1"/>
                </a:solidFill>
                <a:latin typeface="Calibri"/>
              </a:rPr>
              <a:t>Tuettu</a:t>
            </a:r>
            <a:r>
              <a:rPr lang="en-US" sz="2000" dirty="0">
                <a:solidFill>
                  <a:schemeClr val="dk1"/>
                </a:solidFill>
                <a:latin typeface="Calibri"/>
              </a:rPr>
              <a:t> </a:t>
            </a:r>
            <a:r>
              <a:rPr lang="en-US" sz="2000" dirty="0" err="1">
                <a:solidFill>
                  <a:schemeClr val="dk1"/>
                </a:solidFill>
                <a:latin typeface="Calibri"/>
              </a:rPr>
              <a:t>päätöksenteko</a:t>
            </a:r>
            <a:r>
              <a:rPr lang="en-US" sz="2000" dirty="0">
                <a:solidFill>
                  <a:schemeClr val="dk1"/>
                </a:solidFill>
                <a:latin typeface="Calibri"/>
              </a:rPr>
              <a:t> </a:t>
            </a:r>
          </a:p>
          <a:p>
            <a:endParaRPr lang="en-US" sz="2000" dirty="0">
              <a:solidFill>
                <a:schemeClr val="dk1"/>
              </a:solidFill>
              <a:latin typeface="Calibri"/>
            </a:endParaRPr>
          </a:p>
          <a:p>
            <a:r>
              <a:rPr lang="en-US" sz="2000" dirty="0">
                <a:solidFill>
                  <a:schemeClr val="dk1"/>
                </a:solidFill>
                <a:latin typeface="Calibri"/>
              </a:rPr>
              <a:t>5.2 </a:t>
            </a:r>
            <a:r>
              <a:rPr lang="en-US" sz="2000" dirty="0" err="1">
                <a:solidFill>
                  <a:schemeClr val="dk1"/>
                </a:solidFill>
                <a:latin typeface="Calibri"/>
              </a:rPr>
              <a:t>Tuettu</a:t>
            </a:r>
            <a:r>
              <a:rPr lang="en-US" sz="2000" dirty="0">
                <a:solidFill>
                  <a:schemeClr val="dk1"/>
                </a:solidFill>
                <a:latin typeface="Calibri"/>
              </a:rPr>
              <a:t> </a:t>
            </a:r>
            <a:r>
              <a:rPr lang="en-US" sz="2000" dirty="0" err="1">
                <a:solidFill>
                  <a:schemeClr val="dk1"/>
                </a:solidFill>
                <a:latin typeface="Calibri"/>
              </a:rPr>
              <a:t>päätöksenteko</a:t>
            </a:r>
            <a:r>
              <a:rPr lang="en-US" sz="2000" dirty="0">
                <a:solidFill>
                  <a:schemeClr val="dk1"/>
                </a:solidFill>
                <a:latin typeface="Calibri"/>
              </a:rPr>
              <a:t> </a:t>
            </a:r>
            <a:r>
              <a:rPr lang="en-US" sz="2000" dirty="0" err="1">
                <a:solidFill>
                  <a:schemeClr val="dk1"/>
                </a:solidFill>
                <a:latin typeface="Calibri"/>
              </a:rPr>
              <a:t>prosessi</a:t>
            </a:r>
            <a:r>
              <a:rPr lang="en-US" sz="2000" dirty="0">
                <a:solidFill>
                  <a:schemeClr val="dk1"/>
                </a:solidFill>
                <a:latin typeface="Calibri"/>
              </a:rPr>
              <a:t> ja </a:t>
            </a:r>
            <a:r>
              <a:rPr lang="en-US" sz="2000" dirty="0" err="1">
                <a:solidFill>
                  <a:schemeClr val="dk1"/>
                </a:solidFill>
                <a:latin typeface="Calibri"/>
              </a:rPr>
              <a:t>kommunikaatio</a:t>
            </a:r>
            <a:endParaRPr lang="en-US" sz="2000" dirty="0">
              <a:solidFill>
                <a:schemeClr val="dk1"/>
              </a:solidFill>
              <a:latin typeface="Calibri"/>
            </a:endParaRPr>
          </a:p>
          <a:p>
            <a:endParaRPr lang="en-US" sz="2000" dirty="0">
              <a:solidFill>
                <a:schemeClr val="dk1"/>
              </a:solidFill>
              <a:latin typeface="Calibri"/>
            </a:endParaRPr>
          </a:p>
          <a:p>
            <a:pPr lvl="1"/>
            <a:r>
              <a:rPr lang="en-US" sz="2000" dirty="0">
                <a:solidFill>
                  <a:schemeClr val="dk1"/>
                </a:solidFill>
                <a:latin typeface="Calibri"/>
              </a:rPr>
              <a:t>5.3 </a:t>
            </a:r>
            <a:r>
              <a:rPr lang="en-US" sz="2000" dirty="0" err="1">
                <a:solidFill>
                  <a:schemeClr val="dk1"/>
                </a:solidFill>
                <a:latin typeface="Calibri"/>
              </a:rPr>
              <a:t>Aktiviteeti</a:t>
            </a:r>
            <a:endParaRPr lang="en-US" sz="2000" dirty="0">
              <a:solidFill>
                <a:schemeClr val="dk1"/>
              </a:solidFill>
              <a:latin typeface="Calibri"/>
            </a:endParaRPr>
          </a:p>
        </p:txBody>
      </p:sp>
      <p:pic>
        <p:nvPicPr>
          <p:cNvPr id="4" name="Kuva 3">
            <a:extLst>
              <a:ext uri="{FF2B5EF4-FFF2-40B4-BE49-F238E27FC236}">
                <a16:creationId xmlns:a16="http://schemas.microsoft.com/office/drawing/2014/main" id="{499D722D-F582-4165-4EDC-470F14CA3BE6}"/>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920531" y="6245033"/>
            <a:ext cx="447165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COM-IN KA220-VET-9A87A6EF © is licensed under CC BY-NC-SA 4.0.</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5</a:t>
            </a:fld>
            <a:endParaRPr dirty="0"/>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i-FI" sz="3100" b="1" dirty="0">
                <a:solidFill>
                  <a:srgbClr val="674EA7"/>
                </a:solidFill>
                <a:latin typeface="Calibri"/>
                <a:ea typeface="Calibri"/>
                <a:cs typeface="Calibri"/>
                <a:sym typeface="Calibri"/>
              </a:rPr>
              <a:t>Moduuli 2. </a:t>
            </a:r>
            <a:r>
              <a:rPr lang="fi-FI" sz="2400" b="1" dirty="0">
                <a:solidFill>
                  <a:srgbClr val="674EA7"/>
                </a:solidFill>
                <a:latin typeface="Calibri"/>
                <a:ea typeface="Calibri"/>
                <a:cs typeface="Calibri"/>
                <a:sym typeface="Calibri"/>
              </a:rPr>
              <a:t>Viestintä. Tarpeet ja merkitys.</a:t>
            </a:r>
          </a:p>
          <a:p>
            <a:pPr>
              <a:lnSpc>
                <a:spcPct val="110000"/>
              </a:lnSpc>
              <a:buClr>
                <a:srgbClr val="674EA7"/>
              </a:buClr>
              <a:buSzPts val="4000"/>
            </a:pPr>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fi-FI" sz="2800" b="1" dirty="0">
                <a:solidFill>
                  <a:schemeClr val="dk1"/>
                </a:solidFill>
                <a:latin typeface="Calibri"/>
                <a:ea typeface="Calibri"/>
                <a:cs typeface="Calibri"/>
                <a:sym typeface="Calibri"/>
              </a:rPr>
              <a:t>Tuettu 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5.1 </a:t>
            </a:r>
            <a:r>
              <a:rPr lang="en-US" sz="2000" b="1" dirty="0" err="1">
                <a:solidFill>
                  <a:schemeClr val="dk1"/>
                </a:solidFill>
                <a:latin typeface="Calibri"/>
                <a:ea typeface="Calibri"/>
                <a:sym typeface="Calibri"/>
              </a:rPr>
              <a:t>Tuetun</a:t>
            </a:r>
            <a:r>
              <a:rPr lang="en-US" sz="2000" b="1" dirty="0">
                <a:solidFill>
                  <a:schemeClr val="dk1"/>
                </a:solidFill>
                <a:latin typeface="Calibri"/>
                <a:ea typeface="Calibri"/>
                <a:sym typeface="Calibri"/>
              </a:rPr>
              <a:t> </a:t>
            </a:r>
            <a:r>
              <a:rPr lang="en-US" sz="2000" b="1" dirty="0" err="1">
                <a:solidFill>
                  <a:schemeClr val="dk1"/>
                </a:solidFill>
                <a:latin typeface="Calibri"/>
                <a:ea typeface="Calibri"/>
                <a:sym typeface="Calibri"/>
              </a:rPr>
              <a:t>päätöksenteon</a:t>
            </a:r>
            <a:r>
              <a:rPr lang="en-US" sz="2000" b="1" dirty="0">
                <a:solidFill>
                  <a:schemeClr val="dk1"/>
                </a:solidFill>
                <a:latin typeface="Calibri"/>
                <a:ea typeface="Calibri"/>
                <a:sym typeface="Calibri"/>
              </a:rPr>
              <a:t> </a:t>
            </a:r>
            <a:r>
              <a:rPr lang="en-US" sz="2000" b="1" dirty="0" err="1">
                <a:solidFill>
                  <a:schemeClr val="dk1"/>
                </a:solidFill>
                <a:latin typeface="Calibri"/>
                <a:ea typeface="Calibri"/>
                <a:sym typeface="Calibri"/>
              </a:rPr>
              <a:t>määritelmä</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AB632CC8-1795-B20E-B0AE-6D25B2BD620F}"/>
              </a:ext>
            </a:extLst>
          </p:cNvPr>
          <p:cNvSpPr txBox="1"/>
          <p:nvPr/>
        </p:nvSpPr>
        <p:spPr>
          <a:xfrm>
            <a:off x="2171699" y="2162175"/>
            <a:ext cx="7286625"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b="1" i="1" dirty="0">
                <a:solidFill>
                  <a:schemeClr val="tx1"/>
                </a:solidFill>
                <a:latin typeface="Calibri"/>
              </a:rPr>
              <a:t>Määritelmä:</a:t>
            </a:r>
            <a:r>
              <a:rPr lang="es-ES" sz="2000" b="1" dirty="0">
                <a:solidFill>
                  <a:schemeClr val="tx1"/>
                </a:solidFill>
                <a:latin typeface="Calibri"/>
              </a:rPr>
              <a:t> </a:t>
            </a:r>
          </a:p>
          <a:p>
            <a:r>
              <a:rPr lang="fi-FI" sz="2000" dirty="0">
                <a:solidFill>
                  <a:schemeClr val="tx1"/>
                </a:solidFill>
                <a:latin typeface="Calibri"/>
              </a:rPr>
              <a:t>Tuettu päätöksenteko on prosessi, jonka tarkoituksena on auttaa yksilöitä tekemään omat päätöksensä, ja se on vammaisten henkilöiden oikeuksia koskevassa YK:n vammaissopimuksessa tunnustettu oikeus.</a:t>
            </a:r>
            <a:endParaRPr lang="es-ES" sz="2000" i="1" dirty="0">
              <a:solidFill>
                <a:schemeClr val="tx1"/>
              </a:solidFill>
              <a:latin typeface="Calibri"/>
            </a:endParaRPr>
          </a:p>
          <a:p>
            <a:endParaRPr lang="es-ES" sz="2000" i="1" dirty="0">
              <a:solidFill>
                <a:schemeClr val="tx1"/>
              </a:solidFill>
              <a:latin typeface="Calibri"/>
            </a:endParaRPr>
          </a:p>
          <a:p>
            <a:r>
              <a:rPr lang="es-ES" sz="2000" b="1" i="1" dirty="0">
                <a:solidFill>
                  <a:schemeClr val="tx1"/>
                </a:solidFill>
                <a:latin typeface="Calibri"/>
              </a:rPr>
              <a:t>YK:n vammaissopimuksen mandaatti:</a:t>
            </a:r>
            <a:r>
              <a:rPr lang="es-ES" sz="2000" b="1" dirty="0">
                <a:solidFill>
                  <a:schemeClr val="tx1"/>
                </a:solidFill>
                <a:latin typeface="Calibri"/>
              </a:rPr>
              <a:t> </a:t>
            </a:r>
            <a:endParaRPr lang="es-ES" sz="2000" dirty="0">
              <a:solidFill>
                <a:schemeClr val="tx1"/>
              </a:solidFill>
              <a:latin typeface="Calibri"/>
            </a:endParaRPr>
          </a:p>
          <a:p>
            <a:r>
              <a:rPr lang="fi-FI" sz="2000" dirty="0">
                <a:solidFill>
                  <a:schemeClr val="tx1"/>
                </a:solidFill>
                <a:latin typeface="Calibri"/>
              </a:rPr>
              <a:t>Vammaissopimuksessa valtuutetaan valtiot panemaan täytäntöön mekanismeja, joilla tuetaan yksilöitä päätöksenteossa. Tämä voi ilmetä perheen tai ystävien epävirallisen tuen kautta, ja erikoistuneiden tai koulutuspalvelujen ammattilaiset voivat myös perustaa tuetun päätöksenteon keskuksia.</a:t>
            </a:r>
            <a:endParaRPr lang="es-ES" dirty="0"/>
          </a:p>
        </p:txBody>
      </p:sp>
      <p:pic>
        <p:nvPicPr>
          <p:cNvPr id="5" name="Kuva 4">
            <a:extLst>
              <a:ext uri="{FF2B5EF4-FFF2-40B4-BE49-F238E27FC236}">
                <a16:creationId xmlns:a16="http://schemas.microsoft.com/office/drawing/2014/main" id="{581FBB9A-981A-F854-9584-2F16F584BD9C}"/>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372C1BB-B186-A03E-1768-F940B5751086}"/>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45A61468-98E7-D56B-1721-0AB6F961CAAF}"/>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D83C9D4A-1450-2D22-732F-CB211AA6CEFC}"/>
              </a:ext>
            </a:extLst>
          </p:cNvPr>
          <p:cNvSpPr txBox="1">
            <a:spLocks noGrp="1"/>
          </p:cNvSpPr>
          <p:nvPr>
            <p:ph type="ftr" idx="11"/>
          </p:nvPr>
        </p:nvSpPr>
        <p:spPr>
          <a:xfrm>
            <a:off x="6632983" y="6230656"/>
            <a:ext cx="4759203" cy="37950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COM-IN KA220-VET-9A87A6EF © is licensed under CC BY-NC-SA 4.0.</a:t>
            </a:r>
            <a:endParaRPr dirty="0"/>
          </a:p>
        </p:txBody>
      </p:sp>
      <p:sp>
        <p:nvSpPr>
          <p:cNvPr id="123" name="Google Shape;123;p3">
            <a:extLst>
              <a:ext uri="{FF2B5EF4-FFF2-40B4-BE49-F238E27FC236}">
                <a16:creationId xmlns:a16="http://schemas.microsoft.com/office/drawing/2014/main" id="{E0860E0C-8EBC-9960-0C68-3C8F1DC174F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6</a:t>
            </a:fld>
            <a:endParaRPr dirty="0"/>
          </a:p>
        </p:txBody>
      </p:sp>
      <p:sp>
        <p:nvSpPr>
          <p:cNvPr id="124" name="Google Shape;124;p3">
            <a:extLst>
              <a:ext uri="{FF2B5EF4-FFF2-40B4-BE49-F238E27FC236}">
                <a16:creationId xmlns:a16="http://schemas.microsoft.com/office/drawing/2014/main" id="{71239A63-1AB4-66B1-A4D6-DC8F6D4650C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9E4A151A-679D-0F08-4C02-20903BEC5DA5}"/>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ED55CB2D-BAD1-9248-7272-1F12404CC5BA}"/>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Viestintä</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p>
          <a:p>
            <a:pPr>
              <a:lnSpc>
                <a:spcPct val="110000"/>
              </a:lnSpc>
              <a:buClr>
                <a:srgbClr val="674EA7"/>
              </a:buClr>
              <a:buSzPts val="4000"/>
            </a:pPr>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en-US" sz="2800" b="1" dirty="0" err="1">
                <a:solidFill>
                  <a:schemeClr val="dk1"/>
                </a:solidFill>
                <a:latin typeface="Calibri"/>
                <a:ea typeface="Calibri"/>
                <a:cs typeface="Calibri"/>
                <a:sym typeface="Calibri"/>
              </a:rPr>
              <a:t>Tuettu</a:t>
            </a:r>
            <a:r>
              <a:rPr lang="en-US" sz="2800" b="1" dirty="0">
                <a:solidFill>
                  <a:schemeClr val="dk1"/>
                </a:solidFill>
                <a:latin typeface="Calibri"/>
                <a:ea typeface="Calibri"/>
                <a:cs typeface="Calibri"/>
                <a:sym typeface="Calibri"/>
              </a:rPr>
              <a:t> </a:t>
            </a:r>
            <a:r>
              <a:rPr lang="en-US" sz="2800" b="1" dirty="0" err="1">
                <a:solidFill>
                  <a:schemeClr val="dk1"/>
                </a:solidFill>
                <a:latin typeface="Calibri"/>
                <a:ea typeface="Calibri"/>
                <a:cs typeface="Calibri"/>
                <a:sym typeface="Calibri"/>
              </a:rPr>
              <a:t>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519B2E56-34A0-A3EB-99DC-2325ECA26407}"/>
              </a:ext>
            </a:extLst>
          </p:cNvPr>
          <p:cNvSpPr txBox="1"/>
          <p:nvPr/>
        </p:nvSpPr>
        <p:spPr>
          <a:xfrm>
            <a:off x="2143440" y="1729794"/>
            <a:ext cx="7311160" cy="461624"/>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err="1">
                <a:solidFill>
                  <a:schemeClr val="dk1"/>
                </a:solidFill>
                <a:latin typeface="Calibri"/>
                <a:ea typeface="Calibri"/>
                <a:cs typeface="Calibri"/>
                <a:sym typeface="Calibri"/>
              </a:rPr>
              <a:t>Tuetun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päätöksenteon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prosessi</a:t>
            </a:r>
            <a:r>
              <a:rPr lang="en-US" sz="2000" b="1" dirty="0">
                <a:solidFill>
                  <a:schemeClr val="dk1"/>
                </a:solidFill>
                <a:latin typeface="Calibri"/>
                <a:ea typeface="Calibri"/>
                <a:cs typeface="Calibri"/>
                <a:sym typeface="Calibri"/>
              </a:rPr>
              <a:t> ja </a:t>
            </a:r>
            <a:r>
              <a:rPr lang="en-US" sz="2000" b="1" dirty="0" err="1">
                <a:solidFill>
                  <a:schemeClr val="dk1"/>
                </a:solidFill>
                <a:latin typeface="Calibri"/>
                <a:ea typeface="Calibri"/>
                <a:cs typeface="Calibri"/>
                <a:sym typeface="Calibri"/>
              </a:rPr>
              <a:t>kommunikaatiotaidot</a:t>
            </a:r>
            <a:r>
              <a:rPr lang="en-US" sz="2000" b="1" dirty="0">
                <a:solidFill>
                  <a:schemeClr val="dk1"/>
                </a:solidFill>
                <a:latin typeface="Calibri"/>
                <a:ea typeface="Calibri"/>
                <a:cs typeface="Calibri"/>
                <a:sym typeface="Calibri"/>
              </a:rPr>
              <a:t>: (1/4)</a:t>
            </a:r>
            <a:endParaRPr sz="1800" b="1" dirty="0">
              <a:solidFill>
                <a:schemeClr val="dk1"/>
              </a:solidFill>
              <a:latin typeface="Calibri"/>
              <a:ea typeface="Calibri"/>
              <a:cs typeface="Calibri"/>
              <a:sym typeface="Calibri"/>
            </a:endParaRPr>
          </a:p>
        </p:txBody>
      </p:sp>
      <p:sp>
        <p:nvSpPr>
          <p:cNvPr id="4" name="CuadroTexto 3">
            <a:extLst>
              <a:ext uri="{FF2B5EF4-FFF2-40B4-BE49-F238E27FC236}">
                <a16:creationId xmlns:a16="http://schemas.microsoft.com/office/drawing/2014/main" id="{7B54ED6C-1A89-CA99-A01A-EFE36AC15430}"/>
              </a:ext>
            </a:extLst>
          </p:cNvPr>
          <p:cNvSpPr txBox="1"/>
          <p:nvPr/>
        </p:nvSpPr>
        <p:spPr>
          <a:xfrm>
            <a:off x="3897873" y="4514783"/>
            <a:ext cx="369948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2000" dirty="0">
                <a:latin typeface="Calibri"/>
              </a:rPr>
              <a:t>Tuetun päätöksenteon prosessi</a:t>
            </a:r>
            <a:endParaRPr lang="es-ES" sz="1600" dirty="0">
              <a:latin typeface="Calibri"/>
            </a:endParaRPr>
          </a:p>
        </p:txBody>
      </p:sp>
      <p:pic>
        <p:nvPicPr>
          <p:cNvPr id="6" name="Kuva 5">
            <a:extLst>
              <a:ext uri="{FF2B5EF4-FFF2-40B4-BE49-F238E27FC236}">
                <a16:creationId xmlns:a16="http://schemas.microsoft.com/office/drawing/2014/main" id="{0E3CA04C-1590-83D4-922F-FD8BE97081C3}"/>
              </a:ext>
            </a:extLst>
          </p:cNvPr>
          <p:cNvPicPr>
            <a:picLocks noChangeAspect="1"/>
          </p:cNvPicPr>
          <p:nvPr/>
        </p:nvPicPr>
        <p:blipFill>
          <a:blip r:embed="rId4"/>
          <a:stretch>
            <a:fillRect/>
          </a:stretch>
        </p:blipFill>
        <p:spPr>
          <a:xfrm>
            <a:off x="10645449" y="190093"/>
            <a:ext cx="1145768" cy="1176379"/>
          </a:xfrm>
          <a:prstGeom prst="rect">
            <a:avLst/>
          </a:prstGeom>
        </p:spPr>
      </p:pic>
      <p:grpSp>
        <p:nvGrpSpPr>
          <p:cNvPr id="12" name="Ryhmä 11">
            <a:extLst>
              <a:ext uri="{FF2B5EF4-FFF2-40B4-BE49-F238E27FC236}">
                <a16:creationId xmlns:a16="http://schemas.microsoft.com/office/drawing/2014/main" id="{56589764-AC19-D68E-48AF-678861ECC46A}"/>
              </a:ext>
            </a:extLst>
          </p:cNvPr>
          <p:cNvGrpSpPr/>
          <p:nvPr/>
        </p:nvGrpSpPr>
        <p:grpSpPr>
          <a:xfrm>
            <a:off x="1846637" y="2589758"/>
            <a:ext cx="5868567" cy="792480"/>
            <a:chOff x="1930457" y="4707431"/>
            <a:chExt cx="5868567" cy="792480"/>
          </a:xfrm>
        </p:grpSpPr>
        <p:sp>
          <p:nvSpPr>
            <p:cNvPr id="8" name="Nuoli: Nuolenkärki 7">
              <a:extLst>
                <a:ext uri="{FF2B5EF4-FFF2-40B4-BE49-F238E27FC236}">
                  <a16:creationId xmlns:a16="http://schemas.microsoft.com/office/drawing/2014/main" id="{1393881C-0013-9222-FD41-742EC4952BBF}"/>
                </a:ext>
              </a:extLst>
            </p:cNvPr>
            <p:cNvSpPr/>
            <p:nvPr/>
          </p:nvSpPr>
          <p:spPr>
            <a:xfrm>
              <a:off x="1930457" y="4707431"/>
              <a:ext cx="2132524" cy="792480"/>
            </a:xfrm>
            <a:prstGeom prst="chevron">
              <a:avLst/>
            </a:prstGeom>
            <a:solidFill>
              <a:srgbClr val="5B9BD5"/>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i-FI" sz="1100" dirty="0">
                  <a:solidFill>
                    <a:schemeClr val="bg1"/>
                  </a:solidFill>
                </a:rPr>
                <a:t>Pyyntö tuetusta päätöksenteosta</a:t>
              </a:r>
            </a:p>
          </p:txBody>
        </p:sp>
        <p:sp>
          <p:nvSpPr>
            <p:cNvPr id="9" name="Nuoli: Nuolenkärki 8">
              <a:extLst>
                <a:ext uri="{FF2B5EF4-FFF2-40B4-BE49-F238E27FC236}">
                  <a16:creationId xmlns:a16="http://schemas.microsoft.com/office/drawing/2014/main" id="{0490721B-FA2F-0155-84D6-94C958B84D0B}"/>
                </a:ext>
              </a:extLst>
            </p:cNvPr>
            <p:cNvSpPr/>
            <p:nvPr/>
          </p:nvSpPr>
          <p:spPr>
            <a:xfrm>
              <a:off x="5932300" y="4707431"/>
              <a:ext cx="1866724" cy="792480"/>
            </a:xfrm>
            <a:prstGeom prst="chevron">
              <a:avLst/>
            </a:prstGeom>
            <a:solidFill>
              <a:srgbClr val="5B9BD5"/>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sz="1200" dirty="0">
                <a:effectLst/>
                <a:latin typeface="Segoe UI Web (West European)"/>
              </a:endParaRPr>
            </a:p>
            <a:p>
              <a:pPr algn="ctr"/>
              <a:r>
                <a:rPr lang="fi-FI" sz="1200" dirty="0">
                  <a:effectLst/>
                  <a:latin typeface="Segoe UI Web (West European)"/>
                </a:rPr>
                <a:t>Laajuuden ja sisällön määrittely</a:t>
              </a:r>
            </a:p>
            <a:p>
              <a:pPr algn="ctr"/>
              <a:endParaRPr lang="fi-FI" dirty="0">
                <a:solidFill>
                  <a:schemeClr val="tx1"/>
                </a:solidFill>
              </a:endParaRPr>
            </a:p>
          </p:txBody>
        </p:sp>
        <p:sp>
          <p:nvSpPr>
            <p:cNvPr id="10" name="Nuoli: Nuolenkärki 9">
              <a:extLst>
                <a:ext uri="{FF2B5EF4-FFF2-40B4-BE49-F238E27FC236}">
                  <a16:creationId xmlns:a16="http://schemas.microsoft.com/office/drawing/2014/main" id="{14019F88-AA29-CF59-514C-FD1EE9262372}"/>
                </a:ext>
              </a:extLst>
            </p:cNvPr>
            <p:cNvSpPr/>
            <p:nvPr/>
          </p:nvSpPr>
          <p:spPr>
            <a:xfrm>
              <a:off x="3799776" y="4707431"/>
              <a:ext cx="2132524" cy="792480"/>
            </a:xfrm>
            <a:prstGeom prst="chevron">
              <a:avLst/>
            </a:prstGeom>
            <a:solidFill>
              <a:srgbClr val="70AD47"/>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i-FI" dirty="0">
                  <a:solidFill>
                    <a:schemeClr val="bg1"/>
                  </a:solidFill>
                </a:rPr>
                <a:t>Tukihenkilön tunnistaminen</a:t>
              </a:r>
            </a:p>
          </p:txBody>
        </p:sp>
      </p:grpSp>
      <p:sp>
        <p:nvSpPr>
          <p:cNvPr id="11" name="Nuoli: Nuolenkärki 10">
            <a:extLst>
              <a:ext uri="{FF2B5EF4-FFF2-40B4-BE49-F238E27FC236}">
                <a16:creationId xmlns:a16="http://schemas.microsoft.com/office/drawing/2014/main" id="{B7D57A25-E868-30B3-8043-AD56A976BAEC}"/>
              </a:ext>
            </a:extLst>
          </p:cNvPr>
          <p:cNvSpPr/>
          <p:nvPr/>
        </p:nvSpPr>
        <p:spPr>
          <a:xfrm>
            <a:off x="7597361" y="2589758"/>
            <a:ext cx="1866724" cy="792480"/>
          </a:xfrm>
          <a:prstGeom prst="chevron">
            <a:avLst/>
          </a:prstGeom>
          <a:solidFill>
            <a:srgbClr val="70AD47"/>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effectLst/>
              <a:latin typeface="Segoe UI Web (West European)"/>
            </a:endParaRPr>
          </a:p>
          <a:p>
            <a:pPr algn="ctr"/>
            <a:r>
              <a:rPr lang="fi-FI" dirty="0">
                <a:effectLst/>
                <a:latin typeface="Segoe UI Web (West European)"/>
              </a:rPr>
              <a:t>Seuranta ja arviointi</a:t>
            </a:r>
          </a:p>
          <a:p>
            <a:pPr algn="ctr"/>
            <a:endParaRPr lang="fi-FI" dirty="0">
              <a:solidFill>
                <a:schemeClr val="tx1"/>
              </a:solidFill>
            </a:endParaRPr>
          </a:p>
        </p:txBody>
      </p:sp>
    </p:spTree>
    <p:extLst>
      <p:ext uri="{BB962C8B-B14F-4D97-AF65-F5344CB8AC3E}">
        <p14:creationId xmlns:p14="http://schemas.microsoft.com/office/powerpoint/2010/main" val="4237451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ABEE0A8-CD39-6C53-DA0C-4318B9AFD838}"/>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8D0F49A8-21F4-0135-F8B0-77E107D80C8B}"/>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BD7BAF8D-19C8-9547-E79E-8F58AB84400F}"/>
              </a:ext>
            </a:extLst>
          </p:cNvPr>
          <p:cNvSpPr txBox="1">
            <a:spLocks noGrp="1"/>
          </p:cNvSpPr>
          <p:nvPr>
            <p:ph type="ftr" idx="11"/>
          </p:nvPr>
        </p:nvSpPr>
        <p:spPr>
          <a:xfrm>
            <a:off x="6891776" y="6230656"/>
            <a:ext cx="450041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B068CD59-FB82-D6A6-40CB-451ACB67C3CA}"/>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a:extLst>
              <a:ext uri="{FF2B5EF4-FFF2-40B4-BE49-F238E27FC236}">
                <a16:creationId xmlns:a16="http://schemas.microsoft.com/office/drawing/2014/main" id="{38FFD323-2865-31A6-15C4-6A1A55553DB9}"/>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753DD9FD-2D01-E027-98BD-3BE9E80C46F3}"/>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84459502-0EF2-4223-B745-EA2B3EAB8BC8}"/>
              </a:ext>
            </a:extLst>
          </p:cNvPr>
          <p:cNvSpPr/>
          <p:nvPr/>
        </p:nvSpPr>
        <p:spPr>
          <a:xfrm>
            <a:off x="2142957" y="359988"/>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Kommunikaatio</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p>
          <a:p>
            <a:pPr>
              <a:lnSpc>
                <a:spcPct val="110000"/>
              </a:lnSpc>
              <a:buClr>
                <a:srgbClr val="674EA7"/>
              </a:buClr>
              <a:buSzPts val="4000"/>
            </a:pPr>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fi-FI" sz="2800" b="1" dirty="0">
                <a:solidFill>
                  <a:schemeClr val="dk1"/>
                </a:solidFill>
                <a:latin typeface="Calibri"/>
                <a:ea typeface="Calibri"/>
                <a:cs typeface="Calibri"/>
                <a:sym typeface="Calibri"/>
              </a:rPr>
              <a:t>Tuettu 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FEC3DFD9-47D3-A14E-0EA3-483F992A3F99}"/>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err="1">
                <a:solidFill>
                  <a:schemeClr val="dk1"/>
                </a:solidFill>
                <a:latin typeface="Calibri"/>
                <a:ea typeface="Calibri"/>
                <a:cs typeface="Calibri"/>
                <a:sym typeface="Calibri"/>
              </a:rPr>
              <a:t>Tuettu</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päätöksenteko</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prosessi</a:t>
            </a:r>
            <a:r>
              <a:rPr lang="en-US" sz="2000" b="1" dirty="0">
                <a:solidFill>
                  <a:schemeClr val="dk1"/>
                </a:solidFill>
                <a:latin typeface="Calibri"/>
                <a:ea typeface="Calibri"/>
                <a:cs typeface="Calibri"/>
                <a:sym typeface="Calibri"/>
              </a:rPr>
              <a:t> ja </a:t>
            </a:r>
            <a:r>
              <a:rPr lang="en-US" sz="2000" b="1" dirty="0" err="1">
                <a:solidFill>
                  <a:schemeClr val="dk1"/>
                </a:solidFill>
                <a:latin typeface="Calibri"/>
                <a:ea typeface="Calibri"/>
                <a:cs typeface="Calibri"/>
                <a:sym typeface="Calibri"/>
              </a:rPr>
              <a:t>kommunikaatiotaidot</a:t>
            </a:r>
            <a:r>
              <a:rPr lang="en-US" sz="2000" b="1" dirty="0">
                <a:solidFill>
                  <a:schemeClr val="dk1"/>
                </a:solidFill>
                <a:latin typeface="Calibri"/>
                <a:ea typeface="Calibri"/>
                <a:cs typeface="Calibri"/>
                <a:sym typeface="Calibri"/>
              </a:rPr>
              <a:t> (2/4)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D4D5AF7D-B840-25CA-E491-56F3997C4C55}"/>
              </a:ext>
            </a:extLst>
          </p:cNvPr>
          <p:cNvSpPr txBox="1"/>
          <p:nvPr/>
        </p:nvSpPr>
        <p:spPr>
          <a:xfrm>
            <a:off x="1464944" y="2267424"/>
            <a:ext cx="8319136"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800" dirty="0">
                <a:latin typeface="Calibri"/>
              </a:rPr>
              <a:t>Ammatillisessa kontekstissa tuettu päätöksentekoprosessi sisältää yhteistyön tukijan (ammattilaisen) ja kehitysvammaisen henkilön  välillä.</a:t>
            </a:r>
          </a:p>
          <a:p>
            <a:endParaRPr lang="es-ES" sz="1800" dirty="0">
              <a:latin typeface="Calibri"/>
            </a:endParaRPr>
          </a:p>
          <a:p>
            <a:pPr marL="342900" indent="-342900">
              <a:buAutoNum type="arabicPeriod"/>
            </a:pPr>
            <a:r>
              <a:rPr lang="es-ES" sz="1800" b="1" dirty="0">
                <a:latin typeface="Calibri"/>
              </a:rPr>
              <a:t>Sopimus yhteistyöstä</a:t>
            </a:r>
            <a:endParaRPr lang="es-ES" sz="1800" dirty="0">
              <a:latin typeface="Calibri"/>
            </a:endParaRPr>
          </a:p>
          <a:p>
            <a:r>
              <a:rPr lang="fi-FI" sz="1800" dirty="0">
                <a:latin typeface="Calibri"/>
                <a:cs typeface="Calibri"/>
              </a:rPr>
              <a:t>Kannattaja ja henkilö sopivat yhteistyöstä, jonka tavoitteena on mahdollistaa 
kehitysvammaisen henkilön,  tekemään päätös. Tärkeää on, että päätös ei ole koskaan tukihenkilön tekemä.</a:t>
            </a:r>
          </a:p>
          <a:p>
            <a:endParaRPr lang="es-ES" sz="1800" dirty="0">
              <a:latin typeface="Calibri"/>
            </a:endParaRPr>
          </a:p>
          <a:p>
            <a:r>
              <a:rPr lang="es-ES" sz="1800" b="1" dirty="0">
                <a:latin typeface="Calibri"/>
              </a:rPr>
              <a:t>2.    Päätöksen määrittely</a:t>
            </a:r>
          </a:p>
          <a:p>
            <a:endParaRPr lang="es-ES" sz="1800" dirty="0">
              <a:latin typeface="Calibri"/>
            </a:endParaRPr>
          </a:p>
          <a:p>
            <a:r>
              <a:rPr lang="fi-FI" sz="1800" dirty="0">
                <a:latin typeface="Calibri"/>
              </a:rPr>
              <a:t>Tukihenkilö ja kehitysvammainen henkilö määrittelevät yhdessä tehtävän päätöksen ja tarvittavan tuen laajuuden.</a:t>
            </a:r>
            <a:endParaRPr lang="es-ES" sz="1800" dirty="0">
              <a:latin typeface="Calibri"/>
            </a:endParaRPr>
          </a:p>
        </p:txBody>
      </p:sp>
      <p:pic>
        <p:nvPicPr>
          <p:cNvPr id="5" name="Kuva 4">
            <a:extLst>
              <a:ext uri="{FF2B5EF4-FFF2-40B4-BE49-F238E27FC236}">
                <a16:creationId xmlns:a16="http://schemas.microsoft.com/office/drawing/2014/main" id="{92773D3E-DE62-0C27-CB19-63AF8BC3C1DC}"/>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641463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CF7603E-E39A-ACAB-38E1-9C902B9F3117}"/>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F11F1507-8EF9-16C4-4199-BBD21EAA8F47}"/>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F3979F03-6A47-2ECE-F8C6-8402F74E1F2D}"/>
              </a:ext>
            </a:extLst>
          </p:cNvPr>
          <p:cNvSpPr txBox="1">
            <a:spLocks noGrp="1"/>
          </p:cNvSpPr>
          <p:nvPr>
            <p:ph type="ftr" idx="11"/>
          </p:nvPr>
        </p:nvSpPr>
        <p:spPr>
          <a:xfrm>
            <a:off x="6489210" y="6245033"/>
            <a:ext cx="4902976"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042D5620-1829-3755-D0CB-30BFE499FF2C}"/>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8</a:t>
            </a:fld>
            <a:endParaRPr dirty="0"/>
          </a:p>
        </p:txBody>
      </p:sp>
      <p:sp>
        <p:nvSpPr>
          <p:cNvPr id="124" name="Google Shape;124;p3">
            <a:extLst>
              <a:ext uri="{FF2B5EF4-FFF2-40B4-BE49-F238E27FC236}">
                <a16:creationId xmlns:a16="http://schemas.microsoft.com/office/drawing/2014/main" id="{05662209-3686-51A6-8A75-FC9C6B3123EB}"/>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B4522939-80EE-81C9-67FF-1E2C96628C60}"/>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2FD449F4-F76F-5B5B-780C-6357FB38ABA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Viestintä</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endParaRPr sz="500" dirty="0"/>
          </a:p>
          <a:p>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fi-FI" sz="2800" b="1" dirty="0">
                <a:solidFill>
                  <a:schemeClr val="dk1"/>
                </a:solidFill>
                <a:latin typeface="Calibri"/>
                <a:ea typeface="Calibri"/>
                <a:cs typeface="Calibri"/>
                <a:sym typeface="Calibri"/>
              </a:rPr>
              <a:t>Tuettu 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31F3FAA9-0D3C-3AC1-B3CF-F244A70233EF}"/>
              </a:ext>
            </a:extLst>
          </p:cNvPr>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err="1">
                <a:solidFill>
                  <a:schemeClr val="dk1"/>
                </a:solidFill>
                <a:latin typeface="Calibri"/>
                <a:ea typeface="Calibri"/>
                <a:cs typeface="Calibri"/>
                <a:sym typeface="Calibri"/>
              </a:rPr>
              <a:t>Tuetun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päätöksenteon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prosessi</a:t>
            </a:r>
            <a:r>
              <a:rPr lang="en-US" sz="2000" b="1" dirty="0">
                <a:solidFill>
                  <a:schemeClr val="dk1"/>
                </a:solidFill>
                <a:latin typeface="Calibri"/>
                <a:ea typeface="Calibri"/>
                <a:cs typeface="Calibri"/>
                <a:sym typeface="Calibri"/>
              </a:rPr>
              <a:t> ja </a:t>
            </a:r>
            <a:r>
              <a:rPr lang="en-US" sz="2000" b="1" dirty="0" err="1">
                <a:solidFill>
                  <a:schemeClr val="dk1"/>
                </a:solidFill>
                <a:latin typeface="Calibri"/>
                <a:ea typeface="Calibri"/>
                <a:cs typeface="Calibri"/>
                <a:sym typeface="Calibri"/>
              </a:rPr>
              <a:t>kommunikaatiotaidot</a:t>
            </a:r>
            <a:r>
              <a:rPr lang="en-US" sz="2000" b="1" dirty="0">
                <a:solidFill>
                  <a:schemeClr val="dk1"/>
                </a:solidFill>
                <a:latin typeface="Calibri"/>
                <a:ea typeface="Calibri"/>
                <a:cs typeface="Calibri"/>
                <a:sym typeface="Calibri"/>
              </a:rPr>
              <a:t> (3/4)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F94D6C4D-6335-F403-EEAC-836226B116A8}"/>
              </a:ext>
            </a:extLst>
          </p:cNvPr>
          <p:cNvSpPr txBox="1"/>
          <p:nvPr/>
        </p:nvSpPr>
        <p:spPr>
          <a:xfrm>
            <a:off x="2152649" y="2162175"/>
            <a:ext cx="735330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800" b="1" dirty="0">
                <a:latin typeface="Calibri"/>
              </a:rPr>
              <a:t>Tehokas viestintä </a:t>
            </a:r>
            <a:r>
              <a:rPr lang="fi-FI" sz="1800" dirty="0">
                <a:latin typeface="Calibri"/>
              </a:rPr>
              <a:t>henkilön ja tukijan välillä on kriittistä henkilön tarpeiden tunnistamiseksi hyvin.</a:t>
            </a:r>
            <a:endParaRPr lang="es-ES" sz="1800" dirty="0">
              <a:latin typeface="Calibri"/>
            </a:endParaRPr>
          </a:p>
          <a:p>
            <a:r>
              <a:rPr lang="fi-FI" sz="1800" dirty="0">
                <a:latin typeface="Calibri"/>
              </a:rPr>
              <a:t>Joissakin tapauksissa henkilö saattaa tarvita apua päätöksen ilmoittamisessa kolmansille osapuolille (perhe ja ystävät, kollegat, palvelujen ammattilaiset - terveys, koulutus, työllisyys jne.)</a:t>
            </a:r>
          </a:p>
          <a:p>
            <a:endParaRPr lang="es-ES" sz="1800" dirty="0">
              <a:latin typeface="Calibri"/>
            </a:endParaRPr>
          </a:p>
          <a:p>
            <a:r>
              <a:rPr lang="es-ES" sz="1800" b="1" dirty="0">
                <a:latin typeface="Calibri"/>
              </a:rPr>
              <a:t>3. Sopimuksen virallistaminen</a:t>
            </a:r>
          </a:p>
          <a:p>
            <a:r>
              <a:rPr lang="fi-FI" sz="1800" dirty="0">
                <a:latin typeface="Calibri"/>
              </a:rPr>
              <a:t>Tukijan ja tuettavan henkilön välinen sopimus voidaan virallistaa allekirjoitetulla asiakirjalla tai muulla tunnustamisella, jossa hahmotellaan molempien osapuolten sitoumukset.</a:t>
            </a:r>
            <a:endParaRPr lang="es-ES" sz="1800" dirty="0">
              <a:latin typeface="Calibri"/>
            </a:endParaRPr>
          </a:p>
        </p:txBody>
      </p:sp>
      <p:pic>
        <p:nvPicPr>
          <p:cNvPr id="5" name="Kuva 4">
            <a:extLst>
              <a:ext uri="{FF2B5EF4-FFF2-40B4-BE49-F238E27FC236}">
                <a16:creationId xmlns:a16="http://schemas.microsoft.com/office/drawing/2014/main" id="{BD2B5736-CCE8-9FA2-C448-DF2C403BF899}"/>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52262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AE1ABBAC-FF38-DF8D-9DE3-1659581EA4A4}"/>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3E31FE33-4181-935A-8A0A-C2D71F8B5636}"/>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CC99020E-E588-6EBD-6475-837760CD9204}"/>
              </a:ext>
            </a:extLst>
          </p:cNvPr>
          <p:cNvSpPr txBox="1">
            <a:spLocks noGrp="1"/>
          </p:cNvSpPr>
          <p:nvPr>
            <p:ph type="ftr" idx="11"/>
          </p:nvPr>
        </p:nvSpPr>
        <p:spPr>
          <a:xfrm>
            <a:off x="9522831" y="6201901"/>
            <a:ext cx="1869355" cy="33637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1481BCA7-A151-BBC0-513B-5E6F637FC7BB}"/>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a:extLst>
              <a:ext uri="{FF2B5EF4-FFF2-40B4-BE49-F238E27FC236}">
                <a16:creationId xmlns:a16="http://schemas.microsoft.com/office/drawing/2014/main" id="{DC73E59F-C274-A56B-2461-AF1F318E1BCD}"/>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2CF82C4D-C3C0-2B43-5A11-A962F881719B}"/>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F6F81836-94E2-DD09-B8F9-CEA10B324FFC}"/>
              </a:ext>
            </a:extLst>
          </p:cNvPr>
          <p:cNvSpPr/>
          <p:nvPr/>
        </p:nvSpPr>
        <p:spPr>
          <a:xfrm>
            <a:off x="2144200" y="349013"/>
            <a:ext cx="7310400" cy="110820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2. </a:t>
            </a:r>
            <a:r>
              <a:rPr lang="en-US" sz="2400" b="1" dirty="0" err="1">
                <a:solidFill>
                  <a:srgbClr val="674EA7"/>
                </a:solidFill>
                <a:latin typeface="Calibri"/>
                <a:ea typeface="Calibri"/>
                <a:cs typeface="Calibri"/>
                <a:sym typeface="Calibri"/>
              </a:rPr>
              <a:t>Viestintä</a:t>
            </a:r>
            <a:r>
              <a:rPr lang="en-US" sz="2400" b="1" dirty="0">
                <a:solidFill>
                  <a:srgbClr val="674EA7"/>
                </a:solidFill>
                <a:latin typeface="Calibri"/>
                <a:ea typeface="Calibri"/>
                <a:cs typeface="Calibri"/>
                <a:sym typeface="Calibri"/>
              </a:rPr>
              <a:t>. </a:t>
            </a:r>
            <a:r>
              <a:rPr lang="en-US" sz="2400" b="1" dirty="0" err="1">
                <a:solidFill>
                  <a:srgbClr val="674EA7"/>
                </a:solidFill>
                <a:latin typeface="Calibri"/>
                <a:ea typeface="Calibri"/>
                <a:cs typeface="Calibri"/>
                <a:sym typeface="Calibri"/>
              </a:rPr>
              <a:t>Tarpeet</a:t>
            </a:r>
            <a:r>
              <a:rPr lang="en-US" sz="2400" b="1" dirty="0">
                <a:solidFill>
                  <a:srgbClr val="674EA7"/>
                </a:solidFill>
                <a:latin typeface="Calibri"/>
                <a:ea typeface="Calibri"/>
                <a:cs typeface="Calibri"/>
                <a:sym typeface="Calibri"/>
              </a:rPr>
              <a:t> ja </a:t>
            </a:r>
            <a:r>
              <a:rPr lang="en-US" sz="2400" b="1" dirty="0" err="1">
                <a:solidFill>
                  <a:srgbClr val="674EA7"/>
                </a:solidFill>
                <a:latin typeface="Calibri"/>
                <a:ea typeface="Calibri"/>
                <a:cs typeface="Calibri"/>
                <a:sym typeface="Calibri"/>
              </a:rPr>
              <a:t>merkitys</a:t>
            </a:r>
            <a:r>
              <a:rPr lang="en-US" sz="2400" b="1" dirty="0">
                <a:solidFill>
                  <a:srgbClr val="674EA7"/>
                </a:solidFill>
                <a:latin typeface="Calibri"/>
                <a:ea typeface="Calibri"/>
                <a:cs typeface="Calibri"/>
                <a:sym typeface="Calibri"/>
              </a:rPr>
              <a:t>.</a:t>
            </a:r>
            <a:endParaRPr sz="500" dirty="0"/>
          </a:p>
          <a:p>
            <a:r>
              <a:rPr lang="en-US" sz="2800" b="1" dirty="0" err="1">
                <a:solidFill>
                  <a:schemeClr val="dk1"/>
                </a:solidFill>
                <a:latin typeface="Calibri"/>
                <a:ea typeface="Calibri"/>
                <a:cs typeface="Calibri"/>
                <a:sym typeface="Calibri"/>
              </a:rPr>
              <a:t>Luku</a:t>
            </a:r>
            <a:r>
              <a:rPr lang="en-US" sz="2800" b="1" dirty="0">
                <a:solidFill>
                  <a:schemeClr val="dk1"/>
                </a:solidFill>
                <a:latin typeface="Calibri"/>
                <a:ea typeface="Calibri"/>
                <a:cs typeface="Calibri"/>
                <a:sym typeface="Calibri"/>
              </a:rPr>
              <a:t> 5. </a:t>
            </a:r>
            <a:r>
              <a:rPr lang="fi-FI" sz="2800" b="1" dirty="0">
                <a:solidFill>
                  <a:schemeClr val="dk1"/>
                </a:solidFill>
                <a:latin typeface="Calibri"/>
                <a:ea typeface="Calibri"/>
                <a:cs typeface="Calibri"/>
                <a:sym typeface="Calibri"/>
              </a:rPr>
              <a:t>Tuettu päätöksenteko</a:t>
            </a:r>
            <a:endParaRPr dirty="0">
              <a:solidFill>
                <a:schemeClr val="dk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2" name="Google Shape;132;p3">
            <a:extLst>
              <a:ext uri="{FF2B5EF4-FFF2-40B4-BE49-F238E27FC236}">
                <a16:creationId xmlns:a16="http://schemas.microsoft.com/office/drawing/2014/main" id="{0C3BF86B-3E3F-10F3-DD14-9360181F6CDE}"/>
              </a:ext>
            </a:extLst>
          </p:cNvPr>
          <p:cNvSpPr txBox="1"/>
          <p:nvPr/>
        </p:nvSpPr>
        <p:spPr>
          <a:xfrm>
            <a:off x="2144200" y="1543291"/>
            <a:ext cx="8473485" cy="461624"/>
          </a:xfrm>
          <a:prstGeom prst="rect">
            <a:avLst/>
          </a:prstGeom>
          <a:noFill/>
          <a:ln>
            <a:noFill/>
          </a:ln>
        </p:spPr>
        <p:txBody>
          <a:bodyPr spcFirstLastPara="1" wrap="square" lIns="91425" tIns="45700" rIns="91425" bIns="45700" anchor="t" anchorCtr="0">
            <a:spAutoFit/>
          </a:bodyPr>
          <a:lstStyle/>
          <a:p>
            <a:r>
              <a:rPr lang="en-US" sz="2400" b="1" dirty="0">
                <a:solidFill>
                  <a:schemeClr val="dk1"/>
                </a:solidFill>
                <a:latin typeface="Calibri"/>
                <a:ea typeface="Calibri"/>
                <a:cs typeface="Calibri"/>
                <a:sym typeface="Calibri"/>
              </a:rPr>
              <a:t>5.2 </a:t>
            </a:r>
            <a:r>
              <a:rPr lang="en-US" sz="2000" b="1" dirty="0" err="1">
                <a:solidFill>
                  <a:schemeClr val="dk1"/>
                </a:solidFill>
                <a:latin typeface="Calibri"/>
                <a:ea typeface="Calibri"/>
                <a:cs typeface="Calibri"/>
                <a:sym typeface="Calibri"/>
              </a:rPr>
              <a:t>Tuetun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päätöksenteon</a:t>
            </a:r>
            <a:r>
              <a:rPr lang="en-US" sz="2000" b="1" dirty="0">
                <a:solidFill>
                  <a:schemeClr val="dk1"/>
                </a:solidFill>
                <a:latin typeface="Calibri"/>
                <a:ea typeface="Calibri"/>
                <a:cs typeface="Calibri"/>
                <a:sym typeface="Calibri"/>
              </a:rPr>
              <a:t> </a:t>
            </a:r>
            <a:r>
              <a:rPr lang="en-US" sz="2000" b="1" dirty="0" err="1">
                <a:solidFill>
                  <a:schemeClr val="dk1"/>
                </a:solidFill>
                <a:latin typeface="Calibri"/>
                <a:ea typeface="Calibri"/>
                <a:cs typeface="Calibri"/>
                <a:sym typeface="Calibri"/>
              </a:rPr>
              <a:t>prosessi</a:t>
            </a:r>
            <a:r>
              <a:rPr lang="en-US" sz="1800" b="1" dirty="0">
                <a:solidFill>
                  <a:schemeClr val="dk1"/>
                </a:solidFill>
                <a:latin typeface="Calibri"/>
                <a:ea typeface="Calibri"/>
                <a:cs typeface="Calibri"/>
                <a:sym typeface="Calibri"/>
              </a:rPr>
              <a:t> ja </a:t>
            </a:r>
            <a:r>
              <a:rPr lang="en-US" sz="1800" b="1" dirty="0" err="1">
                <a:solidFill>
                  <a:schemeClr val="dk1"/>
                </a:solidFill>
                <a:latin typeface="Calibri"/>
                <a:ea typeface="Calibri"/>
                <a:cs typeface="Calibri"/>
                <a:sym typeface="Calibri"/>
              </a:rPr>
              <a:t>kommunikaatiotaidot</a:t>
            </a:r>
            <a:r>
              <a:rPr lang="en-US" sz="1800" b="1" dirty="0">
                <a:solidFill>
                  <a:schemeClr val="dk1"/>
                </a:solidFill>
                <a:latin typeface="Calibri"/>
                <a:ea typeface="Calibri"/>
                <a:cs typeface="Calibri"/>
                <a:sym typeface="Calibri"/>
              </a:rPr>
              <a:t> </a:t>
            </a:r>
            <a:r>
              <a:rPr lang="en-US" sz="2000" b="1" dirty="0">
                <a:solidFill>
                  <a:schemeClr val="dk1"/>
                </a:solidFill>
                <a:latin typeface="Calibri"/>
                <a:ea typeface="Calibri"/>
                <a:cs typeface="Calibri"/>
                <a:sym typeface="Calibri"/>
              </a:rPr>
              <a:t>(4/4)</a:t>
            </a:r>
            <a:endParaRPr sz="1800" b="1" dirty="0">
              <a:solidFill>
                <a:schemeClr val="dk1"/>
              </a:solidFill>
              <a:latin typeface="Calibri"/>
              <a:ea typeface="Calibri"/>
              <a:cs typeface="Calibri"/>
              <a:sym typeface="Calibri"/>
            </a:endParaRPr>
          </a:p>
        </p:txBody>
      </p:sp>
      <p:sp>
        <p:nvSpPr>
          <p:cNvPr id="2" name="CuadroTexto 1">
            <a:extLst>
              <a:ext uri="{FF2B5EF4-FFF2-40B4-BE49-F238E27FC236}">
                <a16:creationId xmlns:a16="http://schemas.microsoft.com/office/drawing/2014/main" id="{C43CD7DA-2493-FBB0-BD51-BD33AFDEE2A8}"/>
              </a:ext>
            </a:extLst>
          </p:cNvPr>
          <p:cNvSpPr txBox="1"/>
          <p:nvPr/>
        </p:nvSpPr>
        <p:spPr>
          <a:xfrm>
            <a:off x="2181224" y="1971675"/>
            <a:ext cx="7353300"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800" b="1" dirty="0">
                <a:latin typeface="Calibri"/>
              </a:rPr>
              <a:t>4.   Osaamisen arviointi ja suunnittelu</a:t>
            </a:r>
          </a:p>
          <a:p>
            <a:r>
              <a:rPr lang="fi-FI" sz="1800" dirty="0">
                <a:latin typeface="Calibri"/>
              </a:rPr>
              <a:t>Tukija arvioi erilaisia päätöksenteossa tarvittavia taitoja, mukaan lukien viestintä. Apua annetaan tarvittaessa erityistaitojen parantamiseen (esim. digitaaliset taidot, laskutaito, suullinen viestintä).</a:t>
            </a:r>
          </a:p>
          <a:p>
            <a:endParaRPr lang="es-ES" sz="1800" dirty="0">
              <a:latin typeface="Calibri"/>
            </a:endParaRPr>
          </a:p>
          <a:p>
            <a:r>
              <a:rPr lang="es-ES" sz="1800" b="1" dirty="0">
                <a:latin typeface="Calibri"/>
              </a:rPr>
              <a:t>5. Päätöksen täytäntöönpano</a:t>
            </a:r>
          </a:p>
          <a:p>
            <a:r>
              <a:rPr lang="fi-FI" sz="1800" dirty="0">
                <a:latin typeface="Calibri"/>
              </a:rPr>
              <a:t>Tukija ja henkilö tunnistavat vaihtoehdot, listaavat hyvät ja huonot puolet ja suunnittelevat toimintaa päätöksen ympärille. Edunvalvonta voi olla tarpeen tehokkaan viestinnän varmistamiseksi muiden ammattilaisten kanssa.</a:t>
            </a:r>
          </a:p>
          <a:p>
            <a:endParaRPr lang="es-ES" sz="1800" dirty="0">
              <a:latin typeface="Calibri"/>
            </a:endParaRPr>
          </a:p>
          <a:p>
            <a:r>
              <a:rPr lang="es-ES" sz="1800" b="1" dirty="0">
                <a:latin typeface="Calibri"/>
              </a:rPr>
              <a:t>6.   Päätöksenteko</a:t>
            </a:r>
            <a:endParaRPr lang="es-ES" sz="1800" dirty="0">
              <a:latin typeface="Calibri"/>
            </a:endParaRPr>
          </a:p>
          <a:p>
            <a:r>
              <a:rPr lang="fi-FI" sz="1800" dirty="0">
                <a:latin typeface="Calibri"/>
              </a:rPr>
              <a:t>Lopuksi henkilö tekee päätöksen, ja apua tarjotaan sen kommunikoinnissa perheelle, ystäville ja muille ammattilaisille.</a:t>
            </a:r>
            <a:endParaRPr lang="es-ES" sz="1600" dirty="0">
              <a:latin typeface="Calibri"/>
            </a:endParaRPr>
          </a:p>
        </p:txBody>
      </p:sp>
      <p:pic>
        <p:nvPicPr>
          <p:cNvPr id="5" name="Kuva 4">
            <a:extLst>
              <a:ext uri="{FF2B5EF4-FFF2-40B4-BE49-F238E27FC236}">
                <a16:creationId xmlns:a16="http://schemas.microsoft.com/office/drawing/2014/main" id="{AB46F5C9-DF97-69E6-26D3-A0509F3A4D3A}"/>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6676483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http://purl.org/dc/terms/"/>
    <ds:schemaRef ds:uri="http://purl.org/dc/elements/1.1/"/>
    <ds:schemaRef ds:uri="http://www.w3.org/XML/1998/namespace"/>
    <ds:schemaRef ds:uri="833f7f52-ca37-4ad5-a460-7ba203df2864"/>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7a866126-7c09-4654-844e-0d48a974f41d"/>
    <ds:schemaRef ds:uri="http://schemas.microsoft.com/office/2006/metadata/properties"/>
  </ds:schemaRefs>
</ds:datastoreItem>
</file>

<file path=customXml/itemProps2.xml><?xml version="1.0" encoding="utf-8"?>
<ds:datastoreItem xmlns:ds="http://schemas.openxmlformats.org/officeDocument/2006/customXml" ds:itemID="{A39D5E60-75A1-4DFD-AF80-5F74C0EEF1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54</TotalTime>
  <Words>932</Words>
  <Application>Microsoft Office PowerPoint</Application>
  <PresentationFormat>Grand écran</PresentationFormat>
  <Paragraphs>180</Paragraphs>
  <Slides>11</Slides>
  <Notes>11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Segoe UI Web (West European)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93</cp:revision>
  <dcterms:created xsi:type="dcterms:W3CDTF">2023-11-23T08:37:25Z</dcterms:created>
  <dcterms:modified xsi:type="dcterms:W3CDTF">2024-12-14T15:09:19Z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