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95" r:id="rId6"/>
    <p:sldId id="310" r:id="rId7"/>
    <p:sldId id="308" r:id="rId8"/>
    <p:sldId id="545" r:id="rId9"/>
    <p:sldId id="546" r:id="rId10"/>
    <p:sldId id="547" r:id="rId11"/>
    <p:sldId id="548" r:id="rId12"/>
    <p:sldId id="296" r:id="rId13"/>
    <p:sldId id="304" r:id="rId14"/>
    <p:sldId id="311" r:id="rId15"/>
    <p:sldId id="312"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545"/>
            <p14:sldId id="546"/>
            <p14:sldId id="547"/>
            <p14:sldId id="548"/>
            <p14:sldId id="296"/>
            <p14:sldId id="304"/>
            <p14:sldId id="311"/>
            <p14:sldId id="312"/>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F6A9"/>
    <a:srgbClr val="5AC4F7"/>
    <a:srgbClr val="BEE9F6"/>
    <a:srgbClr val="2159F5"/>
    <a:srgbClr val="A0B4FA"/>
    <a:srgbClr val="254C55"/>
    <a:srgbClr val="346A8C"/>
    <a:srgbClr val="4184AD"/>
    <a:srgbClr val="5597BF"/>
    <a:srgbClr val="0B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F4615D-73B7-45D4-AD4E-793095D50188}" v="4" dt="2024-12-14T17:00:11.604"/>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47"/>
    <p:restoredTop sz="86874"/>
  </p:normalViewPr>
  <p:slideViewPr>
    <p:cSldViewPr snapToGrid="0">
      <p:cViewPr varScale="1">
        <p:scale>
          <a:sx n="98" d="100"/>
          <a:sy n="98" d="100"/>
        </p:scale>
        <p:origin x="43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jala Krista" userId="f0ba6cd0-c5fd-43c9-a651-72ef6fcfc64d" providerId="ADAL" clId="{7DF4615D-73B7-45D4-AD4E-793095D50188}"/>
    <pc:docChg chg="modSld">
      <pc:chgData name="Ojala Krista" userId="f0ba6cd0-c5fd-43c9-a651-72ef6fcfc64d" providerId="ADAL" clId="{7DF4615D-73B7-45D4-AD4E-793095D50188}" dt="2024-12-14T17:00:11.604" v="52" actId="20577"/>
      <pc:docMkLst>
        <pc:docMk/>
      </pc:docMkLst>
      <pc:sldChg chg="addSp modSp mod">
        <pc:chgData name="Ojala Krista" userId="f0ba6cd0-c5fd-43c9-a651-72ef6fcfc64d" providerId="ADAL" clId="{7DF4615D-73B7-45D4-AD4E-793095D50188}" dt="2024-12-14T16:59:53.284" v="51" actId="1076"/>
        <pc:sldMkLst>
          <pc:docMk/>
          <pc:sldMk cId="28372896" sldId="308"/>
        </pc:sldMkLst>
        <pc:spChg chg="add mod">
          <ac:chgData name="Ojala Krista" userId="f0ba6cd0-c5fd-43c9-a651-72ef6fcfc64d" providerId="ADAL" clId="{7DF4615D-73B7-45D4-AD4E-793095D50188}" dt="2024-12-14T16:59:09.959" v="5" actId="403"/>
          <ac:spMkLst>
            <pc:docMk/>
            <pc:sldMk cId="28372896" sldId="308"/>
            <ac:spMk id="38" creationId="{E98BF349-C292-1FB0-E2F8-2B32E49F5E82}"/>
          </ac:spMkLst>
        </pc:spChg>
        <pc:spChg chg="add mod">
          <ac:chgData name="Ojala Krista" userId="f0ba6cd0-c5fd-43c9-a651-72ef6fcfc64d" providerId="ADAL" clId="{7DF4615D-73B7-45D4-AD4E-793095D50188}" dt="2024-12-14T16:59:45.679" v="49" actId="1076"/>
          <ac:spMkLst>
            <pc:docMk/>
            <pc:sldMk cId="28372896" sldId="308"/>
            <ac:spMk id="39" creationId="{5277D71B-9DAD-F7D5-D29C-F0DB28F765BC}"/>
          </ac:spMkLst>
        </pc:spChg>
        <pc:spChg chg="add mod">
          <ac:chgData name="Ojala Krista" userId="f0ba6cd0-c5fd-43c9-a651-72ef6fcfc64d" providerId="ADAL" clId="{7DF4615D-73B7-45D4-AD4E-793095D50188}" dt="2024-12-14T16:59:53.284" v="51" actId="1076"/>
          <ac:spMkLst>
            <pc:docMk/>
            <pc:sldMk cId="28372896" sldId="308"/>
            <ac:spMk id="40" creationId="{4AC4E0F8-C81A-C5E4-1F09-3A5F1FE12FAF}"/>
          </ac:spMkLst>
        </pc:spChg>
      </pc:sldChg>
      <pc:sldChg chg="modSp">
        <pc:chgData name="Ojala Krista" userId="f0ba6cd0-c5fd-43c9-a651-72ef6fcfc64d" providerId="ADAL" clId="{7DF4615D-73B7-45D4-AD4E-793095D50188}" dt="2024-12-14T17:00:11.604" v="52" actId="20577"/>
        <pc:sldMkLst>
          <pc:docMk/>
          <pc:sldMk cId="1888007052" sldId="548"/>
        </pc:sldMkLst>
        <pc:graphicFrameChg chg="mod">
          <ac:chgData name="Ojala Krista" userId="f0ba6cd0-c5fd-43c9-a651-72ef6fcfc64d" providerId="ADAL" clId="{7DF4615D-73B7-45D4-AD4E-793095D50188}" dt="2024-12-14T17:00:11.604" v="52" actId="20577"/>
          <ac:graphicFrameMkLst>
            <pc:docMk/>
            <pc:sldMk cId="1888007052" sldId="548"/>
            <ac:graphicFrameMk id="3" creationId="{6D50C41E-2932-799C-D84B-FB46A886385C}"/>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FR" b="1" dirty="0">
              <a:solidFill>
                <a:schemeClr val="bg2">
                  <a:lumMod val="75000"/>
                  <a:lumOff val="25000"/>
                </a:schemeClr>
              </a:solidFill>
            </a:rPr>
            <a:t>Vahvuus</a:t>
          </a: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fr-FR" dirty="0">
              <a:latin typeface="Arial"/>
            </a:rPr>
            <a:t>Sanasto</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fr-FR" dirty="0">
              <a:latin typeface="Arial"/>
            </a:rPr>
            <a:t>Semanttinen</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FR" b="1" dirty="0">
              <a:solidFill>
                <a:schemeClr val="bg2">
                  <a:lumMod val="75000"/>
                  <a:lumOff val="25000"/>
                </a:schemeClr>
              </a:solidFill>
            </a:rPr>
            <a:t>Heikkous</a:t>
          </a: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r-FR" dirty="0"/>
            <a:t>Fonologia</a:t>
          </a:r>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3CE939EE-8766-464F-8898-647122B00403}">
      <dgm:prSet phldrT="[Texte]"/>
      <dgm:spPr/>
      <dgm:t>
        <a:bodyPr/>
        <a:lstStyle/>
        <a:p>
          <a:r>
            <a:rPr lang="fr-FR" dirty="0"/>
            <a:t>(Morfo)syntaksi</a:t>
          </a:r>
        </a:p>
      </dgm:t>
    </dgm:pt>
    <dgm:pt modelId="{E0C0F7FA-BE0B-2047-AE46-95C6A1B239FA}" type="parTrans" cxnId="{103BD989-56B8-0B49-85A9-EE718BAD8793}">
      <dgm:prSet/>
      <dgm:spPr/>
      <dgm:t>
        <a:bodyPr/>
        <a:lstStyle/>
        <a:p>
          <a:endParaRPr lang="fr-FR"/>
        </a:p>
      </dgm:t>
    </dgm:pt>
    <dgm:pt modelId="{BA828C5B-A5A9-5B40-8C98-CA2471675F9C}" type="sibTrans" cxnId="{103BD989-56B8-0B49-85A9-EE718BAD8793}">
      <dgm:prSet/>
      <dgm:spPr/>
      <dgm:t>
        <a:bodyPr/>
        <a:lstStyle/>
        <a:p>
          <a:endParaRPr lang="fr-FR"/>
        </a:p>
      </dgm:t>
    </dgm:pt>
    <dgm:pt modelId="{51062E0D-C6AA-BE4B-BC1B-AB992DF4C201}">
      <dgm:prSet phldrT="[Texte]"/>
      <dgm:spPr/>
      <dgm:t>
        <a:bodyPr/>
        <a:lstStyle/>
        <a:p>
          <a:r>
            <a:rPr lang="fr-FR" dirty="0"/>
            <a:t>Pragmaattinen</a:t>
          </a:r>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A6BB5676-B1B5-0E47-A8D0-9B045B080DAF}" type="presOf" srcId="{51062E0D-C6AA-BE4B-BC1B-AB992DF4C201}" destId="{C3613128-8A70-1048-A7D0-5F97AB1298BB}" srcOrd="0" destOrd="3" presId="urn:microsoft.com/office/officeart/2009/3/layout/PlusandMinus"/>
    <dgm:cxn modelId="{017BC578-D24D-AB48-881F-70BEA95FDB78}" type="presOf" srcId="{3CE939EE-8766-464F-8898-647122B00403}" destId="{1B42F61F-409B-204A-B891-E7E3C30963A6}" srcOrd="0" destOrd="2"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103BD989-56B8-0B49-85A9-EE718BAD8793}" srcId="{C39534A1-7A62-FF4D-8F37-1E81890D27A7}" destId="{3CE939EE-8766-464F-8898-647122B00403}" srcOrd="1" destOrd="0" parTransId="{E0C0F7FA-BE0B-2047-AE46-95C6A1B239FA}" sibTransId="{BA828C5B-A5A9-5B40-8C98-CA2471675F9C}"/>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FR" b="1" dirty="0">
              <a:solidFill>
                <a:schemeClr val="bg2">
                  <a:lumMod val="75000"/>
                  <a:lumOff val="25000"/>
                </a:schemeClr>
              </a:solidFill>
            </a:rPr>
            <a:t>Yleinen sanasto</a:t>
          </a: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fr-FR" dirty="0"/>
            <a:t>Substantiiveja</a:t>
          </a:r>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fr-FR" dirty="0"/>
            <a:t>Objektiiveihin viittaavat adjektiivit</a:t>
          </a:r>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FR" b="1" dirty="0">
              <a:solidFill>
                <a:schemeClr val="bg2">
                  <a:lumMod val="75000"/>
                  <a:lumOff val="25000"/>
                </a:schemeClr>
              </a:solidFill>
            </a:rPr>
            <a:t>Suhteellinen sanasto</a:t>
          </a: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i-FI" dirty="0"/>
            <a:t>Kohteen ja/tai tapahtumien väliseen tilalliseen ja/tai ajalliseen suhteeseen viittaavat termit</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51062E0D-C6AA-BE4B-BC1B-AB992DF4C201}">
      <dgm:prSet phldrT="[Texte]"/>
      <dgm:spPr/>
      <dgm:t>
        <a:bodyPr/>
        <a:lstStyle/>
        <a:p>
          <a:r>
            <a:rPr lang="fr-FR" dirty="0"/>
            <a:t>Toiminnan verbit</a:t>
          </a:r>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3293D900-28BD-4D4C-A817-EE0C3ACF8C68}">
      <dgm:prSet phldrT="[Texte]"/>
      <dgm:spPr/>
      <dgm:t>
        <a:bodyPr/>
        <a:lstStyle/>
        <a:p>
          <a:endParaRPr lang="fr-FR" dirty="0"/>
        </a:p>
      </dgm:t>
    </dgm:pt>
    <dgm:pt modelId="{F77B910C-D42D-4C43-B3C9-9965889EBCEA}" type="parTrans" cxnId="{7B4A4B70-33FF-964F-80A3-B0A670524F6D}">
      <dgm:prSet/>
      <dgm:spPr/>
      <dgm:t>
        <a:bodyPr/>
        <a:lstStyle/>
        <a:p>
          <a:endParaRPr lang="fr-FR"/>
        </a:p>
      </dgm:t>
    </dgm:pt>
    <dgm:pt modelId="{127C1C80-D36D-534F-987C-19B7EFEE95C2}" type="sibTrans" cxnId="{7B4A4B70-33FF-964F-80A3-B0A670524F6D}">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7B4A4B70-33FF-964F-80A3-B0A670524F6D}" srcId="{C39534A1-7A62-FF4D-8F37-1E81890D27A7}" destId="{3293D900-28BD-4D4C-A817-EE0C3ACF8C68}" srcOrd="1" destOrd="0" parTransId="{F77B910C-D42D-4C43-B3C9-9965889EBCEA}" sibTransId="{127C1C80-D36D-534F-987C-19B7EFEE95C2}"/>
    <dgm:cxn modelId="{A6BB5676-B1B5-0E47-A8D0-9B045B080DAF}" type="presOf" srcId="{51062E0D-C6AA-BE4B-BC1B-AB992DF4C201}" destId="{C3613128-8A70-1048-A7D0-5F97AB1298BB}" srcOrd="0" destOrd="3"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E7FF499-FA89-C143-AF55-CD9CE86A581C}" type="presOf" srcId="{3293D900-28BD-4D4C-A817-EE0C3ACF8C68}" destId="{1B42F61F-409B-204A-B891-E7E3C30963A6}" srcOrd="0" destOrd="2" presId="urn:microsoft.com/office/officeart/2009/3/layout/PlusandMinus"/>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FR" sz="2000" dirty="0"/>
            <a:t>Vastaanottavainen puoli</a:t>
          </a:r>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FR" sz="2400" dirty="0"/>
            <a:t>korrelaatio</a:t>
          </a:r>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2C857C21-3AA9-7044-828D-8BE7EF8F7308}">
      <dgm:prSet phldrT="[Texte]" custT="1"/>
      <dgm:spPr/>
      <dgm:t>
        <a:bodyPr/>
        <a:lstStyle/>
        <a:p>
          <a:r>
            <a:rPr lang="fr-FR" sz="1800" dirty="0"/>
            <a:t>Kronologinen ikä</a:t>
          </a:r>
        </a:p>
      </dgm:t>
    </dgm:pt>
    <dgm:pt modelId="{B5B1BC8A-BC85-2341-9251-F370798A2E8E}" type="parTrans" cxnId="{BE048F46-9179-D143-AA6A-52D3966A7985}">
      <dgm:prSet/>
      <dgm:spPr/>
      <dgm:t>
        <a:bodyPr/>
        <a:lstStyle/>
        <a:p>
          <a:endParaRPr lang="fr-FR"/>
        </a:p>
      </dgm:t>
    </dgm:pt>
    <dgm:pt modelId="{E4580CA0-316E-644F-90CF-5262D4915A66}" type="sibTrans" cxnId="{BE048F46-9179-D143-AA6A-52D3966A7985}">
      <dgm:prSet/>
      <dgm:spPr/>
      <dgm:t>
        <a:bodyPr/>
        <a:lstStyle/>
        <a:p>
          <a:endParaRPr lang="fr-FR"/>
        </a:p>
      </dgm:t>
    </dgm:pt>
    <dgm:pt modelId="{9E0998A3-E1C9-6241-831A-98F0D192AD11}">
      <dgm:prSet phldrT="[Texte]" custT="1"/>
      <dgm:spPr/>
      <dgm:t>
        <a:bodyPr/>
        <a:lstStyle/>
        <a:p>
          <a:r>
            <a:rPr lang="fr-FR" sz="1800" dirty="0"/>
            <a:t>Henkinen
 ikä</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3"/>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72AED6D7-1F41-AD45-9C38-4731A7C3CB44}" type="pres">
      <dgm:prSet presAssocID="{2C857C21-3AA9-7044-828D-8BE7EF8F7308}" presName="parTx2" presStyleLbl="node1" presStyleIdx="1" presStyleCnt="3"/>
      <dgm:spPr/>
    </dgm:pt>
    <dgm:pt modelId="{7601B34A-649D-7A4C-9E44-4070ED1671D4}" type="pres">
      <dgm:prSet presAssocID="{9E0998A3-E1C9-6241-831A-98F0D192AD11}" presName="parTx3" presStyleLbl="node1" presStyleIdx="2" presStyleCnt="3"/>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64A4812D-C795-D340-8469-49435B91A09B}" type="presOf" srcId="{2C857C21-3AA9-7044-828D-8BE7EF8F7308}" destId="{72AED6D7-1F41-AD45-9C38-4731A7C3CB44}"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6A4E3966-9BD8-2F43-9063-5E22BF977DEF}" type="presOf" srcId="{997415B4-C6A7-E14D-8023-D5795FC43F30}" destId="{4A9DD452-BFC8-7949-9FB9-F53A24EF1F0C}" srcOrd="0" destOrd="0" presId="urn:microsoft.com/office/officeart/2009/3/layout/SubStepProcess"/>
    <dgm:cxn modelId="{BE048F46-9179-D143-AA6A-52D3966A7985}" srcId="{25AF1BAC-28E5-6048-B12C-AB5DEAAF0358}" destId="{2C857C21-3AA9-7044-828D-8BE7EF8F7308}" srcOrd="1" destOrd="0" parTransId="{B5B1BC8A-BC85-2341-9251-F370798A2E8E}" sibTransId="{E4580CA0-316E-644F-90CF-5262D4915A66}"/>
    <dgm:cxn modelId="{26F4D766-7252-9A43-8A02-D1242AE5F572}" type="presOf" srcId="{9E0998A3-E1C9-6241-831A-98F0D192AD11}" destId="{7601B34A-649D-7A4C-9E44-4070ED1671D4}" srcOrd="0" destOrd="0" presId="urn:microsoft.com/office/officeart/2009/3/layout/SubStepProcess"/>
    <dgm:cxn modelId="{2F6ADD55-7524-2444-924F-F215D915DEEE}" srcId="{25AF1BAC-28E5-6048-B12C-AB5DEAAF0358}" destId="{9E0998A3-E1C9-6241-831A-98F0D192AD11}" srcOrd="2"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7C0CD96-53B9-E54B-B381-BA05C964DB5E}" type="presParOf" srcId="{D7709F31-9B1A-4645-AA25-B924FA6CA5C0}" destId="{72AED6D7-1F41-AD45-9C38-4731A7C3CB44}" srcOrd="4" destOrd="0" presId="urn:microsoft.com/office/officeart/2009/3/layout/SubStepProcess"/>
    <dgm:cxn modelId="{53DE86EB-8C1A-624E-8485-C0DC82A4505A}" type="presParOf" srcId="{D7709F31-9B1A-4645-AA25-B924FA6CA5C0}" destId="{7601B34A-649D-7A4C-9E44-4070ED1671D4}"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FR" sz="2000" dirty="0"/>
            <a:t>Ilmaiseva puoli</a:t>
          </a:r>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FR" sz="2400" dirty="0"/>
            <a:t>korrelaatio</a:t>
          </a:r>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9E0998A3-E1C9-6241-831A-98F0D192AD11}">
      <dgm:prSet phldrT="[Texte]" custT="1"/>
      <dgm:spPr/>
      <dgm:t>
        <a:bodyPr/>
        <a:lstStyle/>
        <a:p>
          <a:r>
            <a:rPr lang="fr-FR" sz="1800" dirty="0"/>
            <a:t>Henkinen
 ikä</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2"/>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D7CB58E1-67F0-934B-BBCC-AC3A0468FE6E}" type="pres">
      <dgm:prSet presAssocID="{9E0998A3-E1C9-6241-831A-98F0D192AD11}" presName="parTx2" presStyleLbl="node1" presStyleIdx="1" presStyleCnt="2"/>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90CEA665-58B4-0F4C-A351-D4C2A90B843D}" type="presOf" srcId="{9E0998A3-E1C9-6241-831A-98F0D192AD11}" destId="{D7CB58E1-67F0-934B-BBCC-AC3A0468FE6E}" srcOrd="0" destOrd="0" presId="urn:microsoft.com/office/officeart/2009/3/layout/SubStepProcess"/>
    <dgm:cxn modelId="{6A4E3966-9BD8-2F43-9063-5E22BF977DEF}" type="presOf" srcId="{997415B4-C6A7-E14D-8023-D5795FC43F30}" destId="{4A9DD452-BFC8-7949-9FB9-F53A24EF1F0C}" srcOrd="0" destOrd="0" presId="urn:microsoft.com/office/officeart/2009/3/layout/SubStepProcess"/>
    <dgm:cxn modelId="{2F6ADD55-7524-2444-924F-F215D915DEEE}" srcId="{25AF1BAC-28E5-6048-B12C-AB5DEAAF0358}" destId="{9E0998A3-E1C9-6241-831A-98F0D192AD11}" srcOrd="1"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8BBBEF2-E051-544E-BD11-CA54296E390C}" type="presParOf" srcId="{D7709F31-9B1A-4645-AA25-B924FA6CA5C0}" destId="{D7CB58E1-67F0-934B-BBCC-AC3A0468FE6E}" srcOrd="4" destOrd="0" presId="urn:microsoft.com/office/officeart/2009/3/layout/SubStep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62A8E3-A0F8-F942-8459-79BF309E0926}"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C53FD736-56C1-8A49-A499-98E937293E98}">
      <dgm:prSet phldrT="[Texte]" custT="1"/>
      <dgm:spPr/>
      <dgm:t>
        <a:bodyPr/>
        <a:lstStyle/>
        <a:p>
          <a:r>
            <a:rPr lang="fi-FI" sz="2000" b="1" dirty="0">
              <a:solidFill>
                <a:schemeClr val="bg2">
                  <a:lumMod val="75000"/>
                  <a:lumOff val="25000"/>
                </a:schemeClr>
              </a:solidFill>
            </a:rPr>
            <a:t>Ensimmäiset 50 sanaa tuottivat ≈ </a:t>
          </a:r>
        </a:p>
        <a:p>
          <a:r>
            <a:rPr lang="fi-FI" sz="2000" b="1" dirty="0">
              <a:solidFill>
                <a:schemeClr val="bg2">
                  <a:lumMod val="75000"/>
                  <a:lumOff val="25000"/>
                </a:schemeClr>
              </a:solidFill>
            </a:rPr>
            <a:t>kuin tyypilliset lapset</a:t>
          </a:r>
          <a:endParaRPr lang="fr-FR" sz="2000" b="1" dirty="0">
            <a:solidFill>
              <a:schemeClr val="bg2">
                <a:lumMod val="75000"/>
                <a:lumOff val="25000"/>
              </a:schemeClr>
            </a:solidFill>
          </a:endParaRPr>
        </a:p>
      </dgm:t>
    </dgm:pt>
    <dgm:pt modelId="{6D94D303-E883-8D48-894C-F68212ED514D}" type="parTrans" cxnId="{52DAD360-B989-9F40-BCFE-F2195E368A0C}">
      <dgm:prSet/>
      <dgm:spPr/>
      <dgm:t>
        <a:bodyPr/>
        <a:lstStyle/>
        <a:p>
          <a:endParaRPr lang="fr-FR"/>
        </a:p>
      </dgm:t>
    </dgm:pt>
    <dgm:pt modelId="{BFEDA2B5-C560-DB4B-AEA6-5ADE564E9D3A}" type="sibTrans" cxnId="{52DAD360-B989-9F40-BCFE-F2195E368A0C}">
      <dgm:prSet/>
      <dgm:spPr/>
      <dgm:t>
        <a:bodyPr/>
        <a:lstStyle/>
        <a:p>
          <a:endParaRPr lang="fr-FR"/>
        </a:p>
      </dgm:t>
    </dgm:pt>
    <dgm:pt modelId="{1179976A-5ABD-AC45-B362-B39F8A76B0CF}">
      <dgm:prSet phldrT="[Texte]"/>
      <dgm:spPr/>
      <dgm:t>
        <a:bodyPr/>
        <a:lstStyle/>
        <a:p>
          <a:r>
            <a:rPr lang="fi-FI" dirty="0"/>
            <a:t>Sama viitesisältö ➝ päivittäiset rutiinit, ihmiset ja asiat (yli- tai alilaajennuksilla)</a:t>
          </a:r>
          <a:endParaRPr lang="fr-FR" dirty="0"/>
        </a:p>
      </dgm:t>
    </dgm:pt>
    <dgm:pt modelId="{B4903228-C711-1947-ACE4-37B1EF0ED5CF}" type="parTrans" cxnId="{D707A033-B5A9-F14E-A7A3-E84FAA92D41A}">
      <dgm:prSet/>
      <dgm:spPr/>
      <dgm:t>
        <a:bodyPr/>
        <a:lstStyle/>
        <a:p>
          <a:endParaRPr lang="fr-FR"/>
        </a:p>
      </dgm:t>
    </dgm:pt>
    <dgm:pt modelId="{454D1AF9-068B-1541-A8DF-291FE6677F90}" type="sibTrans" cxnId="{D707A033-B5A9-F14E-A7A3-E84FAA92D41A}">
      <dgm:prSet/>
      <dgm:spPr/>
      <dgm:t>
        <a:bodyPr/>
        <a:lstStyle/>
        <a:p>
          <a:endParaRPr lang="fr-FR"/>
        </a:p>
      </dgm:t>
    </dgm:pt>
    <dgm:pt modelId="{ADE6EFAB-A8F9-7F41-B0F1-905A3DCD70EF}">
      <dgm:prSet phldrT="[Texte]"/>
      <dgm:spPr/>
      <dgm:t>
        <a:bodyPr/>
        <a:lstStyle/>
        <a:p>
          <a:r>
            <a:rPr lang="fi-FI" dirty="0"/>
            <a:t>Samat kieliopilliset luokat ➝ substantiivit, adjektiivit, sukulaiset asioihin ja ihmisiin</a:t>
          </a:r>
          <a:endParaRPr lang="fr-FR" dirty="0"/>
        </a:p>
      </dgm:t>
    </dgm:pt>
    <dgm:pt modelId="{30A397B9-6E8C-A34C-BF51-D52B047C5D89}" type="parTrans" cxnId="{21EA26E8-EC99-DF42-8CB3-9A6619C189CC}">
      <dgm:prSet/>
      <dgm:spPr/>
      <dgm:t>
        <a:bodyPr/>
        <a:lstStyle/>
        <a:p>
          <a:endParaRPr lang="fr-FR"/>
        </a:p>
      </dgm:t>
    </dgm:pt>
    <dgm:pt modelId="{54F574A2-2482-3748-AFCB-194CA01667BF}" type="sibTrans" cxnId="{21EA26E8-EC99-DF42-8CB3-9A6619C189CC}">
      <dgm:prSet/>
      <dgm:spPr/>
      <dgm:t>
        <a:bodyPr/>
        <a:lstStyle/>
        <a:p>
          <a:endParaRPr lang="fr-FR"/>
        </a:p>
      </dgm:t>
    </dgm:pt>
    <dgm:pt modelId="{7303096A-E9AE-8D45-9D46-BC18FDE1DD83}">
      <dgm:prSet phldrT="[Texte]" custT="1"/>
      <dgm:spPr/>
      <dgm:t>
        <a:bodyPr/>
        <a:lstStyle/>
        <a:p>
          <a:r>
            <a:rPr lang="fi-FI" sz="2000" b="1" dirty="0">
              <a:solidFill>
                <a:schemeClr val="bg2">
                  <a:lumMod val="75000"/>
                  <a:lumOff val="25000"/>
                </a:schemeClr>
              </a:solidFill>
            </a:rPr>
            <a:t>Ensimmäiset sanat ymmärrettiin ≈ tyypillisten lasten sanoihin</a:t>
          </a:r>
          <a:endParaRPr lang="fr-FR" sz="2000" b="1" dirty="0">
            <a:solidFill>
              <a:schemeClr val="bg2">
                <a:lumMod val="75000"/>
                <a:lumOff val="25000"/>
              </a:schemeClr>
            </a:solidFill>
          </a:endParaRPr>
        </a:p>
      </dgm:t>
    </dgm:pt>
    <dgm:pt modelId="{7E3243A6-EC7D-624E-A8C8-694DEC63F1A2}" type="parTrans" cxnId="{70435F9E-CFB4-1E4D-96EC-213F041BB1FA}">
      <dgm:prSet/>
      <dgm:spPr/>
      <dgm:t>
        <a:bodyPr/>
        <a:lstStyle/>
        <a:p>
          <a:endParaRPr lang="fr-FR"/>
        </a:p>
      </dgm:t>
    </dgm:pt>
    <dgm:pt modelId="{217EAF36-992C-DD4C-BD4A-DAB8EE6376AF}" type="sibTrans" cxnId="{70435F9E-CFB4-1E4D-96EC-213F041BB1FA}">
      <dgm:prSet/>
      <dgm:spPr/>
      <dgm:t>
        <a:bodyPr/>
        <a:lstStyle/>
        <a:p>
          <a:endParaRPr lang="fr-FR"/>
        </a:p>
      </dgm:t>
    </dgm:pt>
    <dgm:pt modelId="{D7BDCB2E-78A6-0C41-8757-CEF979F0055F}">
      <dgm:prSet phldrT="[Texte]"/>
      <dgm:spPr/>
      <dgm:t>
        <a:bodyPr/>
        <a:lstStyle/>
        <a:p>
          <a:r>
            <a:rPr lang="fi-FI" dirty="0"/>
            <a:t>Objektien nimet (samalla sensomotorisella tasolla kuin tyypillisillä lapsilla)</a:t>
          </a:r>
          <a:endParaRPr lang="fr-FR" dirty="0"/>
        </a:p>
      </dgm:t>
    </dgm:pt>
    <dgm:pt modelId="{F3ECBAE4-0B8B-D44F-831E-8E32DF919D16}" type="parTrans" cxnId="{E432B309-1ADC-7B47-A018-609A937335A2}">
      <dgm:prSet/>
      <dgm:spPr/>
      <dgm:t>
        <a:bodyPr/>
        <a:lstStyle/>
        <a:p>
          <a:endParaRPr lang="fr-FR"/>
        </a:p>
      </dgm:t>
    </dgm:pt>
    <dgm:pt modelId="{A6D4739F-194D-B64C-944C-E12D7152A288}" type="sibTrans" cxnId="{E432B309-1ADC-7B47-A018-609A937335A2}">
      <dgm:prSet/>
      <dgm:spPr/>
      <dgm:t>
        <a:bodyPr/>
        <a:lstStyle/>
        <a:p>
          <a:endParaRPr lang="fr-FR"/>
        </a:p>
      </dgm:t>
    </dgm:pt>
    <dgm:pt modelId="{8119BC09-D8AD-9447-91C5-FB1A8C3C1C50}">
      <dgm:prSet phldrT="[Texte]"/>
      <dgm:spPr/>
      <dgm:t>
        <a:bodyPr/>
        <a:lstStyle/>
        <a:p>
          <a:r>
            <a:rPr lang="fi-FI" dirty="0"/>
            <a:t>Myöhemmin ➝ monimutkaisempi sanasto, joka vaatii joitain kognitiivisia edellytyksiä</a:t>
          </a:r>
          <a:endParaRPr lang="fr-FR" dirty="0"/>
        </a:p>
      </dgm:t>
    </dgm:pt>
    <dgm:pt modelId="{C90DFFBC-310F-0742-AC5D-1DDDB087A20E}" type="parTrans" cxnId="{EE8D5820-A814-CC47-9836-C9F695B9AE7A}">
      <dgm:prSet/>
      <dgm:spPr/>
      <dgm:t>
        <a:bodyPr/>
        <a:lstStyle/>
        <a:p>
          <a:endParaRPr lang="fr-FR"/>
        </a:p>
      </dgm:t>
    </dgm:pt>
    <dgm:pt modelId="{11A91FD3-E8AD-894F-9F8B-E8CFC3FE5FAD}" type="sibTrans" cxnId="{EE8D5820-A814-CC47-9836-C9F695B9AE7A}">
      <dgm:prSet/>
      <dgm:spPr/>
      <dgm:t>
        <a:bodyPr/>
        <a:lstStyle/>
        <a:p>
          <a:endParaRPr lang="fr-FR"/>
        </a:p>
      </dgm:t>
    </dgm:pt>
    <dgm:pt modelId="{080A98CE-2129-4549-AC27-FC1821F18BB7}">
      <dgm:prSet/>
      <dgm:spPr/>
      <dgm:t>
        <a:bodyPr/>
        <a:lstStyle/>
        <a:p>
          <a:r>
            <a:rPr lang="fi-FI" dirty="0"/>
            <a:t>12 ja 36 kuukauden välillä ➝ sosiaaliset sanat ja esineiden nimet</a:t>
          </a:r>
          <a:endParaRPr lang="fr-FR" dirty="0"/>
        </a:p>
      </dgm:t>
    </dgm:pt>
    <dgm:pt modelId="{CC2F0049-F99D-3448-9642-BA2550AFA17A}" type="parTrans" cxnId="{9469D9F1-A72C-B44A-8B28-3ED5C4C90100}">
      <dgm:prSet/>
      <dgm:spPr/>
      <dgm:t>
        <a:bodyPr/>
        <a:lstStyle/>
        <a:p>
          <a:endParaRPr lang="fr-FR"/>
        </a:p>
      </dgm:t>
    </dgm:pt>
    <dgm:pt modelId="{CE6E3F5E-E167-504C-A739-80B0499CEEDF}" type="sibTrans" cxnId="{9469D9F1-A72C-B44A-8B28-3ED5C4C90100}">
      <dgm:prSet/>
      <dgm:spPr/>
      <dgm:t>
        <a:bodyPr/>
        <a:lstStyle/>
        <a:p>
          <a:endParaRPr lang="fr-FR"/>
        </a:p>
      </dgm:t>
    </dgm:pt>
    <dgm:pt modelId="{9430A318-D2FD-F74F-8A98-0B47E4C9DD52}" type="pres">
      <dgm:prSet presAssocID="{A562A8E3-A0F8-F942-8459-79BF309E0926}" presName="layout" presStyleCnt="0">
        <dgm:presLayoutVars>
          <dgm:chMax/>
          <dgm:chPref/>
          <dgm:dir/>
          <dgm:resizeHandles/>
        </dgm:presLayoutVars>
      </dgm:prSet>
      <dgm:spPr/>
    </dgm:pt>
    <dgm:pt modelId="{5BACFFCE-7270-5747-BBFE-77578C304180}" type="pres">
      <dgm:prSet presAssocID="{C53FD736-56C1-8A49-A499-98E937293E98}" presName="root" presStyleCnt="0">
        <dgm:presLayoutVars>
          <dgm:chMax/>
          <dgm:chPref/>
        </dgm:presLayoutVars>
      </dgm:prSet>
      <dgm:spPr/>
    </dgm:pt>
    <dgm:pt modelId="{8C032C55-C958-1548-9DFF-EF9F4BD94702}" type="pres">
      <dgm:prSet presAssocID="{C53FD736-56C1-8A49-A499-98E937293E98}" presName="rootComposite" presStyleCnt="0">
        <dgm:presLayoutVars/>
      </dgm:prSet>
      <dgm:spPr/>
    </dgm:pt>
    <dgm:pt modelId="{400CAD6B-A7DF-854A-B550-92C058B469E3}" type="pres">
      <dgm:prSet presAssocID="{C53FD736-56C1-8A49-A499-98E937293E98}" presName="ParentAccent" presStyleLbl="alignNode1" presStyleIdx="0" presStyleCnt="2"/>
      <dgm:spPr/>
    </dgm:pt>
    <dgm:pt modelId="{EFB9B31A-E8F4-4342-A3EA-F76C3D7D7458}" type="pres">
      <dgm:prSet presAssocID="{C53FD736-56C1-8A49-A499-98E937293E98}" presName="ParentSmallAccent" presStyleLbl="fgAcc1" presStyleIdx="0" presStyleCnt="2"/>
      <dgm:spPr/>
    </dgm:pt>
    <dgm:pt modelId="{2B0B253C-EFD0-8F48-BCFC-4F075F91A1DC}" type="pres">
      <dgm:prSet presAssocID="{C53FD736-56C1-8A49-A499-98E937293E98}" presName="Parent" presStyleLbl="revTx" presStyleIdx="0" presStyleCnt="7">
        <dgm:presLayoutVars>
          <dgm:chMax/>
          <dgm:chPref val="4"/>
          <dgm:bulletEnabled val="1"/>
        </dgm:presLayoutVars>
      </dgm:prSet>
      <dgm:spPr/>
    </dgm:pt>
    <dgm:pt modelId="{83E8642D-CCA3-5B41-9233-17D3449C7235}" type="pres">
      <dgm:prSet presAssocID="{C53FD736-56C1-8A49-A499-98E937293E98}" presName="childShape" presStyleCnt="0">
        <dgm:presLayoutVars>
          <dgm:chMax val="0"/>
          <dgm:chPref val="0"/>
        </dgm:presLayoutVars>
      </dgm:prSet>
      <dgm:spPr/>
    </dgm:pt>
    <dgm:pt modelId="{BCFAD229-5F04-244F-A1ED-64AA7F0601CF}" type="pres">
      <dgm:prSet presAssocID="{1179976A-5ABD-AC45-B362-B39F8A76B0CF}" presName="childComposite" presStyleCnt="0">
        <dgm:presLayoutVars>
          <dgm:chMax val="0"/>
          <dgm:chPref val="0"/>
        </dgm:presLayoutVars>
      </dgm:prSet>
      <dgm:spPr/>
    </dgm:pt>
    <dgm:pt modelId="{B13E6329-D1D3-364B-A2C5-095BB2996B4C}" type="pres">
      <dgm:prSet presAssocID="{1179976A-5ABD-AC45-B362-B39F8A76B0CF}" presName="ChildAccent" presStyleLbl="solidFgAcc1" presStyleIdx="0" presStyleCnt="5"/>
      <dgm:spPr/>
    </dgm:pt>
    <dgm:pt modelId="{A0CA95CA-6776-9B4A-B66E-5EBB483CC51D}" type="pres">
      <dgm:prSet presAssocID="{1179976A-5ABD-AC45-B362-B39F8A76B0CF}" presName="Child" presStyleLbl="revTx" presStyleIdx="1" presStyleCnt="7">
        <dgm:presLayoutVars>
          <dgm:chMax val="0"/>
          <dgm:chPref val="0"/>
          <dgm:bulletEnabled val="1"/>
        </dgm:presLayoutVars>
      </dgm:prSet>
      <dgm:spPr/>
    </dgm:pt>
    <dgm:pt modelId="{AC7011DF-790A-AC44-B26A-2B2ED68616E3}" type="pres">
      <dgm:prSet presAssocID="{ADE6EFAB-A8F9-7F41-B0F1-905A3DCD70EF}" presName="childComposite" presStyleCnt="0">
        <dgm:presLayoutVars>
          <dgm:chMax val="0"/>
          <dgm:chPref val="0"/>
        </dgm:presLayoutVars>
      </dgm:prSet>
      <dgm:spPr/>
    </dgm:pt>
    <dgm:pt modelId="{85E3BE9D-61AE-B749-AB63-9B7D7096BF48}" type="pres">
      <dgm:prSet presAssocID="{ADE6EFAB-A8F9-7F41-B0F1-905A3DCD70EF}" presName="ChildAccent" presStyleLbl="solidFgAcc1" presStyleIdx="1" presStyleCnt="5"/>
      <dgm:spPr/>
    </dgm:pt>
    <dgm:pt modelId="{CF42AB63-F90A-394E-BB00-9F48CBD783ED}" type="pres">
      <dgm:prSet presAssocID="{ADE6EFAB-A8F9-7F41-B0F1-905A3DCD70EF}" presName="Child" presStyleLbl="revTx" presStyleIdx="2" presStyleCnt="7">
        <dgm:presLayoutVars>
          <dgm:chMax val="0"/>
          <dgm:chPref val="0"/>
          <dgm:bulletEnabled val="1"/>
        </dgm:presLayoutVars>
      </dgm:prSet>
      <dgm:spPr/>
    </dgm:pt>
    <dgm:pt modelId="{0E4F6900-2E58-604B-ADEA-D785DD4BBC01}" type="pres">
      <dgm:prSet presAssocID="{7303096A-E9AE-8D45-9D46-BC18FDE1DD83}" presName="root" presStyleCnt="0">
        <dgm:presLayoutVars>
          <dgm:chMax/>
          <dgm:chPref/>
        </dgm:presLayoutVars>
      </dgm:prSet>
      <dgm:spPr/>
    </dgm:pt>
    <dgm:pt modelId="{BCE87E36-4912-6C4B-8BDC-408EF8ACD194}" type="pres">
      <dgm:prSet presAssocID="{7303096A-E9AE-8D45-9D46-BC18FDE1DD83}" presName="rootComposite" presStyleCnt="0">
        <dgm:presLayoutVars/>
      </dgm:prSet>
      <dgm:spPr/>
    </dgm:pt>
    <dgm:pt modelId="{AAE9117F-7F2B-184B-9CED-5A7C5ED73614}" type="pres">
      <dgm:prSet presAssocID="{7303096A-E9AE-8D45-9D46-BC18FDE1DD83}" presName="ParentAccent" presStyleLbl="alignNode1" presStyleIdx="1" presStyleCnt="2"/>
      <dgm:spPr/>
    </dgm:pt>
    <dgm:pt modelId="{11F7A278-7EE5-8446-8647-E19FAFD2B241}" type="pres">
      <dgm:prSet presAssocID="{7303096A-E9AE-8D45-9D46-BC18FDE1DD83}" presName="ParentSmallAccent" presStyleLbl="fgAcc1" presStyleIdx="1" presStyleCnt="2"/>
      <dgm:spPr/>
    </dgm:pt>
    <dgm:pt modelId="{1E1D029A-AE77-6047-8B87-DCE57821353E}" type="pres">
      <dgm:prSet presAssocID="{7303096A-E9AE-8D45-9D46-BC18FDE1DD83}" presName="Parent" presStyleLbl="revTx" presStyleIdx="3" presStyleCnt="7">
        <dgm:presLayoutVars>
          <dgm:chMax/>
          <dgm:chPref val="4"/>
          <dgm:bulletEnabled val="1"/>
        </dgm:presLayoutVars>
      </dgm:prSet>
      <dgm:spPr/>
    </dgm:pt>
    <dgm:pt modelId="{3D71C52C-EC29-E644-9E07-CE6A3F780D8A}" type="pres">
      <dgm:prSet presAssocID="{7303096A-E9AE-8D45-9D46-BC18FDE1DD83}" presName="childShape" presStyleCnt="0">
        <dgm:presLayoutVars>
          <dgm:chMax val="0"/>
          <dgm:chPref val="0"/>
        </dgm:presLayoutVars>
      </dgm:prSet>
      <dgm:spPr/>
    </dgm:pt>
    <dgm:pt modelId="{03E685A6-4A76-E64A-93B5-A05881C95520}" type="pres">
      <dgm:prSet presAssocID="{D7BDCB2E-78A6-0C41-8757-CEF979F0055F}" presName="childComposite" presStyleCnt="0">
        <dgm:presLayoutVars>
          <dgm:chMax val="0"/>
          <dgm:chPref val="0"/>
        </dgm:presLayoutVars>
      </dgm:prSet>
      <dgm:spPr/>
    </dgm:pt>
    <dgm:pt modelId="{B8AF3102-43E5-6C4D-8528-EE33F106E3B8}" type="pres">
      <dgm:prSet presAssocID="{D7BDCB2E-78A6-0C41-8757-CEF979F0055F}" presName="ChildAccent" presStyleLbl="solidFgAcc1" presStyleIdx="2" presStyleCnt="5"/>
      <dgm:spPr/>
    </dgm:pt>
    <dgm:pt modelId="{C57D9AAA-3A89-084A-B55F-9C0CA8A34BDC}" type="pres">
      <dgm:prSet presAssocID="{D7BDCB2E-78A6-0C41-8757-CEF979F0055F}" presName="Child" presStyleLbl="revTx" presStyleIdx="4" presStyleCnt="7">
        <dgm:presLayoutVars>
          <dgm:chMax val="0"/>
          <dgm:chPref val="0"/>
          <dgm:bulletEnabled val="1"/>
        </dgm:presLayoutVars>
      </dgm:prSet>
      <dgm:spPr/>
    </dgm:pt>
    <dgm:pt modelId="{BD0CC1DC-59F4-0A49-A00F-36E1355EDE37}" type="pres">
      <dgm:prSet presAssocID="{080A98CE-2129-4549-AC27-FC1821F18BB7}" presName="childComposite" presStyleCnt="0">
        <dgm:presLayoutVars>
          <dgm:chMax val="0"/>
          <dgm:chPref val="0"/>
        </dgm:presLayoutVars>
      </dgm:prSet>
      <dgm:spPr/>
    </dgm:pt>
    <dgm:pt modelId="{D272DC56-6172-014F-B677-609E5680FE6E}" type="pres">
      <dgm:prSet presAssocID="{080A98CE-2129-4549-AC27-FC1821F18BB7}" presName="ChildAccent" presStyleLbl="solidFgAcc1" presStyleIdx="3" presStyleCnt="5"/>
      <dgm:spPr/>
    </dgm:pt>
    <dgm:pt modelId="{9114EED0-E1B1-FA4B-8D40-7835F096F9B1}" type="pres">
      <dgm:prSet presAssocID="{080A98CE-2129-4549-AC27-FC1821F18BB7}" presName="Child" presStyleLbl="revTx" presStyleIdx="5" presStyleCnt="7">
        <dgm:presLayoutVars>
          <dgm:chMax val="0"/>
          <dgm:chPref val="0"/>
          <dgm:bulletEnabled val="1"/>
        </dgm:presLayoutVars>
      </dgm:prSet>
      <dgm:spPr/>
    </dgm:pt>
    <dgm:pt modelId="{C10722A1-5D2D-3347-9B8D-BEDE38A5FFF8}" type="pres">
      <dgm:prSet presAssocID="{8119BC09-D8AD-9447-91C5-FB1A8C3C1C50}" presName="childComposite" presStyleCnt="0">
        <dgm:presLayoutVars>
          <dgm:chMax val="0"/>
          <dgm:chPref val="0"/>
        </dgm:presLayoutVars>
      </dgm:prSet>
      <dgm:spPr/>
    </dgm:pt>
    <dgm:pt modelId="{4A45342C-38AA-9E44-BDD0-393E5082ADB0}" type="pres">
      <dgm:prSet presAssocID="{8119BC09-D8AD-9447-91C5-FB1A8C3C1C50}" presName="ChildAccent" presStyleLbl="solidFgAcc1" presStyleIdx="4" presStyleCnt="5"/>
      <dgm:spPr/>
    </dgm:pt>
    <dgm:pt modelId="{FCA7284E-278E-F947-99ED-621AD56BA68A}" type="pres">
      <dgm:prSet presAssocID="{8119BC09-D8AD-9447-91C5-FB1A8C3C1C50}" presName="Child" presStyleLbl="revTx" presStyleIdx="6" presStyleCnt="7">
        <dgm:presLayoutVars>
          <dgm:chMax val="0"/>
          <dgm:chPref val="0"/>
          <dgm:bulletEnabled val="1"/>
        </dgm:presLayoutVars>
      </dgm:prSet>
      <dgm:spPr/>
    </dgm:pt>
  </dgm:ptLst>
  <dgm:cxnLst>
    <dgm:cxn modelId="{E432B309-1ADC-7B47-A018-609A937335A2}" srcId="{7303096A-E9AE-8D45-9D46-BC18FDE1DD83}" destId="{D7BDCB2E-78A6-0C41-8757-CEF979F0055F}" srcOrd="0" destOrd="0" parTransId="{F3ECBAE4-0B8B-D44F-831E-8E32DF919D16}" sibTransId="{A6D4739F-194D-B64C-944C-E12D7152A288}"/>
    <dgm:cxn modelId="{7D08300B-97D5-C442-94F1-55891BE30192}" type="presOf" srcId="{ADE6EFAB-A8F9-7F41-B0F1-905A3DCD70EF}" destId="{CF42AB63-F90A-394E-BB00-9F48CBD783ED}" srcOrd="0" destOrd="0" presId="urn:microsoft.com/office/officeart/2008/layout/SquareAccentList"/>
    <dgm:cxn modelId="{EE8D5820-A814-CC47-9836-C9F695B9AE7A}" srcId="{7303096A-E9AE-8D45-9D46-BC18FDE1DD83}" destId="{8119BC09-D8AD-9447-91C5-FB1A8C3C1C50}" srcOrd="2" destOrd="0" parTransId="{C90DFFBC-310F-0742-AC5D-1DDDB087A20E}" sibTransId="{11A91FD3-E8AD-894F-9F8B-E8CFC3FE5FAD}"/>
    <dgm:cxn modelId="{E72FAD2E-DAE6-AC49-9A52-3800B603778F}" type="presOf" srcId="{A562A8E3-A0F8-F942-8459-79BF309E0926}" destId="{9430A318-D2FD-F74F-8A98-0B47E4C9DD52}" srcOrd="0" destOrd="0" presId="urn:microsoft.com/office/officeart/2008/layout/SquareAccentList"/>
    <dgm:cxn modelId="{D707A033-B5A9-F14E-A7A3-E84FAA92D41A}" srcId="{C53FD736-56C1-8A49-A499-98E937293E98}" destId="{1179976A-5ABD-AC45-B362-B39F8A76B0CF}" srcOrd="0" destOrd="0" parTransId="{B4903228-C711-1947-ACE4-37B1EF0ED5CF}" sibTransId="{454D1AF9-068B-1541-A8DF-291FE6677F90}"/>
    <dgm:cxn modelId="{52DAD360-B989-9F40-BCFE-F2195E368A0C}" srcId="{A562A8E3-A0F8-F942-8459-79BF309E0926}" destId="{C53FD736-56C1-8A49-A499-98E937293E98}" srcOrd="0" destOrd="0" parTransId="{6D94D303-E883-8D48-894C-F68212ED514D}" sibTransId="{BFEDA2B5-C560-DB4B-AEA6-5ADE564E9D3A}"/>
    <dgm:cxn modelId="{58A5926D-7FA6-7541-99AA-20C5783D0E9E}" type="presOf" srcId="{C53FD736-56C1-8A49-A499-98E937293E98}" destId="{2B0B253C-EFD0-8F48-BCFC-4F075F91A1DC}" srcOrd="0" destOrd="0" presId="urn:microsoft.com/office/officeart/2008/layout/SquareAccentList"/>
    <dgm:cxn modelId="{8B8D6B84-5DB5-A242-8A0F-2A68708C2C23}" type="presOf" srcId="{D7BDCB2E-78A6-0C41-8757-CEF979F0055F}" destId="{C57D9AAA-3A89-084A-B55F-9C0CA8A34BDC}" srcOrd="0" destOrd="0" presId="urn:microsoft.com/office/officeart/2008/layout/SquareAccentList"/>
    <dgm:cxn modelId="{FF2C768E-57A9-6041-98BB-D116CA40263B}" type="presOf" srcId="{080A98CE-2129-4549-AC27-FC1821F18BB7}" destId="{9114EED0-E1B1-FA4B-8D40-7835F096F9B1}" srcOrd="0" destOrd="0" presId="urn:microsoft.com/office/officeart/2008/layout/SquareAccentList"/>
    <dgm:cxn modelId="{70435F9E-CFB4-1E4D-96EC-213F041BB1FA}" srcId="{A562A8E3-A0F8-F942-8459-79BF309E0926}" destId="{7303096A-E9AE-8D45-9D46-BC18FDE1DD83}" srcOrd="1" destOrd="0" parTransId="{7E3243A6-EC7D-624E-A8C8-694DEC63F1A2}" sibTransId="{217EAF36-992C-DD4C-BD4A-DAB8EE6376AF}"/>
    <dgm:cxn modelId="{895AE2A6-87BD-C243-A70C-4F86417D2D33}" type="presOf" srcId="{7303096A-E9AE-8D45-9D46-BC18FDE1DD83}" destId="{1E1D029A-AE77-6047-8B87-DCE57821353E}" srcOrd="0" destOrd="0" presId="urn:microsoft.com/office/officeart/2008/layout/SquareAccentList"/>
    <dgm:cxn modelId="{E4D91BA7-698B-AA4D-A6A6-FC69A3CB020A}" type="presOf" srcId="{1179976A-5ABD-AC45-B362-B39F8A76B0CF}" destId="{A0CA95CA-6776-9B4A-B66E-5EBB483CC51D}" srcOrd="0" destOrd="0" presId="urn:microsoft.com/office/officeart/2008/layout/SquareAccentList"/>
    <dgm:cxn modelId="{DE0A46D2-34FA-5647-B2A0-EB47A24E5B0F}" type="presOf" srcId="{8119BC09-D8AD-9447-91C5-FB1A8C3C1C50}" destId="{FCA7284E-278E-F947-99ED-621AD56BA68A}" srcOrd="0" destOrd="0" presId="urn:microsoft.com/office/officeart/2008/layout/SquareAccentList"/>
    <dgm:cxn modelId="{21EA26E8-EC99-DF42-8CB3-9A6619C189CC}" srcId="{C53FD736-56C1-8A49-A499-98E937293E98}" destId="{ADE6EFAB-A8F9-7F41-B0F1-905A3DCD70EF}" srcOrd="1" destOrd="0" parTransId="{30A397B9-6E8C-A34C-BF51-D52B047C5D89}" sibTransId="{54F574A2-2482-3748-AFCB-194CA01667BF}"/>
    <dgm:cxn modelId="{9469D9F1-A72C-B44A-8B28-3ED5C4C90100}" srcId="{7303096A-E9AE-8D45-9D46-BC18FDE1DD83}" destId="{080A98CE-2129-4549-AC27-FC1821F18BB7}" srcOrd="1" destOrd="0" parTransId="{CC2F0049-F99D-3448-9642-BA2550AFA17A}" sibTransId="{CE6E3F5E-E167-504C-A739-80B0499CEEDF}"/>
    <dgm:cxn modelId="{33F77EA0-4284-1F44-B987-0393086F8F44}" type="presParOf" srcId="{9430A318-D2FD-F74F-8A98-0B47E4C9DD52}" destId="{5BACFFCE-7270-5747-BBFE-77578C304180}" srcOrd="0" destOrd="0" presId="urn:microsoft.com/office/officeart/2008/layout/SquareAccentList"/>
    <dgm:cxn modelId="{9333524F-FB65-E345-B25D-2611F8BFA337}" type="presParOf" srcId="{5BACFFCE-7270-5747-BBFE-77578C304180}" destId="{8C032C55-C958-1548-9DFF-EF9F4BD94702}" srcOrd="0" destOrd="0" presId="urn:microsoft.com/office/officeart/2008/layout/SquareAccentList"/>
    <dgm:cxn modelId="{57386A9A-CA0E-104B-AA88-E526D8FD6137}" type="presParOf" srcId="{8C032C55-C958-1548-9DFF-EF9F4BD94702}" destId="{400CAD6B-A7DF-854A-B550-92C058B469E3}" srcOrd="0" destOrd="0" presId="urn:microsoft.com/office/officeart/2008/layout/SquareAccentList"/>
    <dgm:cxn modelId="{856B3ECE-7E22-6C45-A13F-FF05D1D7C58E}" type="presParOf" srcId="{8C032C55-C958-1548-9DFF-EF9F4BD94702}" destId="{EFB9B31A-E8F4-4342-A3EA-F76C3D7D7458}" srcOrd="1" destOrd="0" presId="urn:microsoft.com/office/officeart/2008/layout/SquareAccentList"/>
    <dgm:cxn modelId="{4C2099FF-C6DE-7F49-ACD1-C52C4DC1E3E0}" type="presParOf" srcId="{8C032C55-C958-1548-9DFF-EF9F4BD94702}" destId="{2B0B253C-EFD0-8F48-BCFC-4F075F91A1DC}" srcOrd="2" destOrd="0" presId="urn:microsoft.com/office/officeart/2008/layout/SquareAccentList"/>
    <dgm:cxn modelId="{13F42F21-0CF2-6549-88B4-696508223F2D}" type="presParOf" srcId="{5BACFFCE-7270-5747-BBFE-77578C304180}" destId="{83E8642D-CCA3-5B41-9233-17D3449C7235}" srcOrd="1" destOrd="0" presId="urn:microsoft.com/office/officeart/2008/layout/SquareAccentList"/>
    <dgm:cxn modelId="{83CB070B-072A-4342-8940-3C935FA36984}" type="presParOf" srcId="{83E8642D-CCA3-5B41-9233-17D3449C7235}" destId="{BCFAD229-5F04-244F-A1ED-64AA7F0601CF}" srcOrd="0" destOrd="0" presId="urn:microsoft.com/office/officeart/2008/layout/SquareAccentList"/>
    <dgm:cxn modelId="{C739B697-E375-C241-BF85-7D10DF605B7B}" type="presParOf" srcId="{BCFAD229-5F04-244F-A1ED-64AA7F0601CF}" destId="{B13E6329-D1D3-364B-A2C5-095BB2996B4C}" srcOrd="0" destOrd="0" presId="urn:microsoft.com/office/officeart/2008/layout/SquareAccentList"/>
    <dgm:cxn modelId="{C537F0DB-F0CB-244F-8876-2B0B7750585A}" type="presParOf" srcId="{BCFAD229-5F04-244F-A1ED-64AA7F0601CF}" destId="{A0CA95CA-6776-9B4A-B66E-5EBB483CC51D}" srcOrd="1" destOrd="0" presId="urn:microsoft.com/office/officeart/2008/layout/SquareAccentList"/>
    <dgm:cxn modelId="{95B4B887-2FF4-C745-B002-59C1928AA966}" type="presParOf" srcId="{83E8642D-CCA3-5B41-9233-17D3449C7235}" destId="{AC7011DF-790A-AC44-B26A-2B2ED68616E3}" srcOrd="1" destOrd="0" presId="urn:microsoft.com/office/officeart/2008/layout/SquareAccentList"/>
    <dgm:cxn modelId="{93AA9EA2-0403-F745-8D97-359C3F56A053}" type="presParOf" srcId="{AC7011DF-790A-AC44-B26A-2B2ED68616E3}" destId="{85E3BE9D-61AE-B749-AB63-9B7D7096BF48}" srcOrd="0" destOrd="0" presId="urn:microsoft.com/office/officeart/2008/layout/SquareAccentList"/>
    <dgm:cxn modelId="{058EF74C-D9EF-1947-B102-C5BC9D644FCB}" type="presParOf" srcId="{AC7011DF-790A-AC44-B26A-2B2ED68616E3}" destId="{CF42AB63-F90A-394E-BB00-9F48CBD783ED}" srcOrd="1" destOrd="0" presId="urn:microsoft.com/office/officeart/2008/layout/SquareAccentList"/>
    <dgm:cxn modelId="{776BFBFC-1369-A146-BC92-BD9C64A6A679}" type="presParOf" srcId="{9430A318-D2FD-F74F-8A98-0B47E4C9DD52}" destId="{0E4F6900-2E58-604B-ADEA-D785DD4BBC01}" srcOrd="1" destOrd="0" presId="urn:microsoft.com/office/officeart/2008/layout/SquareAccentList"/>
    <dgm:cxn modelId="{1B674DBD-F570-0741-A31A-63B363B7B501}" type="presParOf" srcId="{0E4F6900-2E58-604B-ADEA-D785DD4BBC01}" destId="{BCE87E36-4912-6C4B-8BDC-408EF8ACD194}" srcOrd="0" destOrd="0" presId="urn:microsoft.com/office/officeart/2008/layout/SquareAccentList"/>
    <dgm:cxn modelId="{AF632CEB-8C70-4A4B-B7D7-5D49EEF64648}" type="presParOf" srcId="{BCE87E36-4912-6C4B-8BDC-408EF8ACD194}" destId="{AAE9117F-7F2B-184B-9CED-5A7C5ED73614}" srcOrd="0" destOrd="0" presId="urn:microsoft.com/office/officeart/2008/layout/SquareAccentList"/>
    <dgm:cxn modelId="{7FA50B65-5F5B-2B4D-BA58-2111AF76CBFC}" type="presParOf" srcId="{BCE87E36-4912-6C4B-8BDC-408EF8ACD194}" destId="{11F7A278-7EE5-8446-8647-E19FAFD2B241}" srcOrd="1" destOrd="0" presId="urn:microsoft.com/office/officeart/2008/layout/SquareAccentList"/>
    <dgm:cxn modelId="{62E2B8F5-00C8-1945-8F0D-AA0A2CD82F64}" type="presParOf" srcId="{BCE87E36-4912-6C4B-8BDC-408EF8ACD194}" destId="{1E1D029A-AE77-6047-8B87-DCE57821353E}" srcOrd="2" destOrd="0" presId="urn:microsoft.com/office/officeart/2008/layout/SquareAccentList"/>
    <dgm:cxn modelId="{EB24B675-3847-4547-BAE7-6D947A077F9E}" type="presParOf" srcId="{0E4F6900-2E58-604B-ADEA-D785DD4BBC01}" destId="{3D71C52C-EC29-E644-9E07-CE6A3F780D8A}" srcOrd="1" destOrd="0" presId="urn:microsoft.com/office/officeart/2008/layout/SquareAccentList"/>
    <dgm:cxn modelId="{040FE794-84DB-2C4F-B6B6-BCA238743F1B}" type="presParOf" srcId="{3D71C52C-EC29-E644-9E07-CE6A3F780D8A}" destId="{03E685A6-4A76-E64A-93B5-A05881C95520}" srcOrd="0" destOrd="0" presId="urn:microsoft.com/office/officeart/2008/layout/SquareAccentList"/>
    <dgm:cxn modelId="{4E6889C0-D5C7-1346-8CAD-3F38835D902A}" type="presParOf" srcId="{03E685A6-4A76-E64A-93B5-A05881C95520}" destId="{B8AF3102-43E5-6C4D-8528-EE33F106E3B8}" srcOrd="0" destOrd="0" presId="urn:microsoft.com/office/officeart/2008/layout/SquareAccentList"/>
    <dgm:cxn modelId="{87DD2CCD-B69D-3F45-AE1F-7A2AC91D5468}" type="presParOf" srcId="{03E685A6-4A76-E64A-93B5-A05881C95520}" destId="{C57D9AAA-3A89-084A-B55F-9C0CA8A34BDC}" srcOrd="1" destOrd="0" presId="urn:microsoft.com/office/officeart/2008/layout/SquareAccentList"/>
    <dgm:cxn modelId="{F0F1AFD9-E34F-424F-8487-1CCD75426DA1}" type="presParOf" srcId="{3D71C52C-EC29-E644-9E07-CE6A3F780D8A}" destId="{BD0CC1DC-59F4-0A49-A00F-36E1355EDE37}" srcOrd="1" destOrd="0" presId="urn:microsoft.com/office/officeart/2008/layout/SquareAccentList"/>
    <dgm:cxn modelId="{247A3426-C78E-704F-A2BD-C38F1ECE7AA9}" type="presParOf" srcId="{BD0CC1DC-59F4-0A49-A00F-36E1355EDE37}" destId="{D272DC56-6172-014F-B677-609E5680FE6E}" srcOrd="0" destOrd="0" presId="urn:microsoft.com/office/officeart/2008/layout/SquareAccentList"/>
    <dgm:cxn modelId="{439DE64F-C945-8D46-92EB-DBD9BEDDB2CE}" type="presParOf" srcId="{BD0CC1DC-59F4-0A49-A00F-36E1355EDE37}" destId="{9114EED0-E1B1-FA4B-8D40-7835F096F9B1}" srcOrd="1" destOrd="0" presId="urn:microsoft.com/office/officeart/2008/layout/SquareAccentList"/>
    <dgm:cxn modelId="{E9F871F8-3297-754C-A9C8-7A9BBD085EE7}" type="presParOf" srcId="{3D71C52C-EC29-E644-9E07-CE6A3F780D8A}" destId="{C10722A1-5D2D-3347-9B8D-BEDE38A5FFF8}" srcOrd="2" destOrd="0" presId="urn:microsoft.com/office/officeart/2008/layout/SquareAccentList"/>
    <dgm:cxn modelId="{795791F4-50BC-474F-939B-AD306DC77234}" type="presParOf" srcId="{C10722A1-5D2D-3347-9B8D-BEDE38A5FFF8}" destId="{4A45342C-38AA-9E44-BDD0-393E5082ADB0}" srcOrd="0" destOrd="0" presId="urn:microsoft.com/office/officeart/2008/layout/SquareAccentList"/>
    <dgm:cxn modelId="{FE2106F5-002F-0946-8CEA-E6B32942FB46}" type="presParOf" srcId="{C10722A1-5D2D-3347-9B8D-BEDE38A5FFF8}" destId="{FCA7284E-278E-F947-99ED-621AD56BA68A}"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508377-6909-4844-AF35-1B0A542684B2}"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B1DEE5AA-49C8-154C-A1C1-6B9501E411C9}">
      <dgm:prSet phldrT="[Texte]" custT="1"/>
      <dgm:spPr/>
      <dgm:t>
        <a:bodyPr/>
        <a:lstStyle/>
        <a:p>
          <a:r>
            <a:rPr lang="fr-FR" sz="2400" b="1" dirty="0">
              <a:solidFill>
                <a:schemeClr val="tx2">
                  <a:lumMod val="50000"/>
                </a:schemeClr>
              </a:solidFill>
            </a:rPr>
            <a:t>Ydinsanasto</a:t>
          </a:r>
        </a:p>
      </dgm:t>
    </dgm:pt>
    <dgm:pt modelId="{F1A7A309-D8B2-3D4D-AA90-0EEEC4281D9E}" type="parTrans" cxnId="{B203BF81-49A6-C746-BC57-E20A9F72A4EB}">
      <dgm:prSet/>
      <dgm:spPr/>
      <dgm:t>
        <a:bodyPr/>
        <a:lstStyle/>
        <a:p>
          <a:endParaRPr lang="fr-FR"/>
        </a:p>
      </dgm:t>
    </dgm:pt>
    <dgm:pt modelId="{D0FEA09B-E9F2-6A45-9550-89FC0347378E}" type="sibTrans" cxnId="{B203BF81-49A6-C746-BC57-E20A9F72A4EB}">
      <dgm:prSet/>
      <dgm:spPr/>
      <dgm:t>
        <a:bodyPr/>
        <a:lstStyle/>
        <a:p>
          <a:endParaRPr lang="fr-FR"/>
        </a:p>
      </dgm:t>
    </dgm:pt>
    <dgm:pt modelId="{B99937BE-E47D-B849-BC0D-B85E60656802}">
      <dgm:prSet phldrT="[Texte]"/>
      <dgm:spPr/>
      <dgm:t>
        <a:bodyPr/>
        <a:lstStyle/>
        <a:p>
          <a:r>
            <a:rPr lang="fr-FR"/>
            <a:t>Pronominit</a:t>
          </a:r>
          <a:endParaRPr lang="fr-FR" dirty="0"/>
        </a:p>
      </dgm:t>
    </dgm:pt>
    <dgm:pt modelId="{7B40B622-7A5A-1D49-96B8-B2A5E1C84A7F}" type="parTrans" cxnId="{E46FE953-15ED-AE4B-BF42-63D937C6B810}">
      <dgm:prSet/>
      <dgm:spPr/>
      <dgm:t>
        <a:bodyPr/>
        <a:lstStyle/>
        <a:p>
          <a:endParaRPr lang="fr-FR"/>
        </a:p>
      </dgm:t>
    </dgm:pt>
    <dgm:pt modelId="{CE07B69B-9611-E443-830C-B48FB6D968E8}" type="sibTrans" cxnId="{E46FE953-15ED-AE4B-BF42-63D937C6B810}">
      <dgm:prSet/>
      <dgm:spPr/>
      <dgm:t>
        <a:bodyPr/>
        <a:lstStyle/>
        <a:p>
          <a:endParaRPr lang="fr-FR"/>
        </a:p>
      </dgm:t>
    </dgm:pt>
    <dgm:pt modelId="{A7EC0D37-1A70-E54D-8F2F-C7887E5BBE7D}">
      <dgm:prSet phldrT="[Texte]"/>
      <dgm:spPr/>
      <dgm:t>
        <a:bodyPr/>
        <a:lstStyle/>
        <a:p>
          <a:r>
            <a:rPr lang="fr-FR"/>
            <a:t>Verbit</a:t>
          </a:r>
          <a:endParaRPr lang="fr-FR" dirty="0"/>
        </a:p>
      </dgm:t>
    </dgm:pt>
    <dgm:pt modelId="{D6623810-BE1E-3542-9496-E8BFFA5375E5}" type="parTrans" cxnId="{1C11B37E-0810-6B4A-A30B-3A3EDD246CB1}">
      <dgm:prSet/>
      <dgm:spPr/>
      <dgm:t>
        <a:bodyPr/>
        <a:lstStyle/>
        <a:p>
          <a:endParaRPr lang="fr-FR"/>
        </a:p>
      </dgm:t>
    </dgm:pt>
    <dgm:pt modelId="{4A0774E7-F23C-FE4F-93B0-CEE56A4A402B}" type="sibTrans" cxnId="{1C11B37E-0810-6B4A-A30B-3A3EDD246CB1}">
      <dgm:prSet/>
      <dgm:spPr/>
      <dgm:t>
        <a:bodyPr/>
        <a:lstStyle/>
        <a:p>
          <a:endParaRPr lang="fr-FR"/>
        </a:p>
      </dgm:t>
    </dgm:pt>
    <dgm:pt modelId="{4F57E7AD-8047-5642-A2B4-859161A9BAE6}">
      <dgm:prSet phldrT="[Texte]" custT="1"/>
      <dgm:spPr/>
      <dgm:t>
        <a:bodyPr/>
        <a:lstStyle/>
        <a:p>
          <a:r>
            <a:rPr lang="fr-FR" sz="2400" b="1" dirty="0">
              <a:solidFill>
                <a:schemeClr val="tx2">
                  <a:lumMod val="50000"/>
                </a:schemeClr>
              </a:solidFill>
            </a:rPr>
            <a:t>Täydentävä sanasto</a:t>
          </a:r>
        </a:p>
      </dgm:t>
    </dgm:pt>
    <dgm:pt modelId="{CCF93F8A-7FA3-0B41-9AC5-362C200EEB98}" type="parTrans" cxnId="{05533B2C-FAC5-A649-A00E-5D1E069C356E}">
      <dgm:prSet/>
      <dgm:spPr/>
      <dgm:t>
        <a:bodyPr/>
        <a:lstStyle/>
        <a:p>
          <a:endParaRPr lang="fr-FR"/>
        </a:p>
      </dgm:t>
    </dgm:pt>
    <dgm:pt modelId="{974AC803-D05B-9F4A-B197-3B5738FA9996}" type="sibTrans" cxnId="{05533B2C-FAC5-A649-A00E-5D1E069C356E}">
      <dgm:prSet/>
      <dgm:spPr/>
      <dgm:t>
        <a:bodyPr/>
        <a:lstStyle/>
        <a:p>
          <a:endParaRPr lang="fr-FR"/>
        </a:p>
      </dgm:t>
    </dgm:pt>
    <dgm:pt modelId="{DF94955E-2F4C-8E49-9ABB-E80E79B8E7F8}">
      <dgm:prSet phldrT="[Texte]"/>
      <dgm:spPr/>
      <dgm:t>
        <a:bodyPr/>
        <a:lstStyle/>
        <a:p>
          <a:r>
            <a:rPr lang="fr-FR" dirty="0"/>
            <a:t>Substantiivit ja erisnimet</a:t>
          </a:r>
        </a:p>
      </dgm:t>
    </dgm:pt>
    <dgm:pt modelId="{35770D18-0453-6E4A-BBE0-94C924502C8A}" type="parTrans" cxnId="{692B9913-F686-1549-A5BF-DC4FC9E90E41}">
      <dgm:prSet/>
      <dgm:spPr/>
      <dgm:t>
        <a:bodyPr/>
        <a:lstStyle/>
        <a:p>
          <a:endParaRPr lang="fr-FR"/>
        </a:p>
      </dgm:t>
    </dgm:pt>
    <dgm:pt modelId="{80E48EA0-DAF3-AA4B-A261-57131DD306F7}" type="sibTrans" cxnId="{692B9913-F686-1549-A5BF-DC4FC9E90E41}">
      <dgm:prSet/>
      <dgm:spPr/>
      <dgm:t>
        <a:bodyPr/>
        <a:lstStyle/>
        <a:p>
          <a:endParaRPr lang="fr-FR"/>
        </a:p>
      </dgm:t>
    </dgm:pt>
    <dgm:pt modelId="{659C1977-FBA3-AC4B-9D4A-7874EC0DE006}">
      <dgm:prSet phldrT="[Texte]"/>
      <dgm:spPr/>
      <dgm:t>
        <a:bodyPr/>
        <a:lstStyle/>
        <a:p>
          <a:r>
            <a:rPr lang="fr-FR"/>
            <a:t>Yleiset verbit</a:t>
          </a:r>
          <a:endParaRPr lang="fr-FR" dirty="0"/>
        </a:p>
      </dgm:t>
    </dgm:pt>
    <dgm:pt modelId="{7DE21796-CF36-F543-8500-67E8DC37DD22}" type="parTrans" cxnId="{93D1F4AF-6017-DF4C-A91A-BBB13C65040B}">
      <dgm:prSet/>
      <dgm:spPr/>
      <dgm:t>
        <a:bodyPr/>
        <a:lstStyle/>
        <a:p>
          <a:endParaRPr lang="fr-FR"/>
        </a:p>
      </dgm:t>
    </dgm:pt>
    <dgm:pt modelId="{56E74ECD-5086-A645-8396-3543B38FD634}" type="sibTrans" cxnId="{93D1F4AF-6017-DF4C-A91A-BBB13C65040B}">
      <dgm:prSet/>
      <dgm:spPr/>
      <dgm:t>
        <a:bodyPr/>
        <a:lstStyle/>
        <a:p>
          <a:endParaRPr lang="fr-FR"/>
        </a:p>
      </dgm:t>
    </dgm:pt>
    <dgm:pt modelId="{A0AFD6E1-E822-DA46-BC72-8914DA2FE710}">
      <dgm:prSet/>
      <dgm:spPr/>
      <dgm:t>
        <a:bodyPr/>
        <a:lstStyle/>
        <a:p>
          <a:r>
            <a:rPr lang="fr-FR"/>
            <a:t>Prepositiot</a:t>
          </a:r>
          <a:endParaRPr lang="fr-FR" dirty="0"/>
        </a:p>
      </dgm:t>
    </dgm:pt>
    <dgm:pt modelId="{9EE35562-AC3D-7747-8CA5-D044AAA93093}" type="parTrans" cxnId="{DE4138E9-9F06-9C42-A82C-7ADD7E0D66BC}">
      <dgm:prSet/>
      <dgm:spPr/>
      <dgm:t>
        <a:bodyPr/>
        <a:lstStyle/>
        <a:p>
          <a:endParaRPr lang="fr-FR"/>
        </a:p>
      </dgm:t>
    </dgm:pt>
    <dgm:pt modelId="{2986A9D2-681E-C642-9567-EDF7CAA4A4C3}" type="sibTrans" cxnId="{DE4138E9-9F06-9C42-A82C-7ADD7E0D66BC}">
      <dgm:prSet/>
      <dgm:spPr/>
      <dgm:t>
        <a:bodyPr/>
        <a:lstStyle/>
        <a:p>
          <a:endParaRPr lang="fr-FR"/>
        </a:p>
      </dgm:t>
    </dgm:pt>
    <dgm:pt modelId="{EC5F1751-580E-6942-B20D-9CE7980A287E}">
      <dgm:prSet phldrT="[Texte]"/>
      <dgm:spPr/>
      <dgm:t>
        <a:bodyPr/>
        <a:lstStyle/>
        <a:p>
          <a:r>
            <a:rPr lang="fr-FR" dirty="0"/>
            <a:t>Komparatiivit</a:t>
          </a:r>
        </a:p>
      </dgm:t>
    </dgm:pt>
    <dgm:pt modelId="{2CF67634-27DE-F647-9D20-9BC92B976AA0}" type="parTrans" cxnId="{32EE5906-A76D-E145-9FFE-94FAAC037EDB}">
      <dgm:prSet/>
      <dgm:spPr/>
      <dgm:t>
        <a:bodyPr/>
        <a:lstStyle/>
        <a:p>
          <a:endParaRPr lang="fr-FR"/>
        </a:p>
      </dgm:t>
    </dgm:pt>
    <dgm:pt modelId="{870DBE36-8D28-4F49-A001-3CE42A9D48EE}" type="sibTrans" cxnId="{32EE5906-A76D-E145-9FFE-94FAAC037EDB}">
      <dgm:prSet/>
      <dgm:spPr/>
      <dgm:t>
        <a:bodyPr/>
        <a:lstStyle/>
        <a:p>
          <a:endParaRPr lang="fr-FR"/>
        </a:p>
      </dgm:t>
    </dgm:pt>
    <dgm:pt modelId="{1DEE203A-CD24-084F-8B8E-DC17929C44F8}">
      <dgm:prSet phldrT="[Texte]"/>
      <dgm:spPr/>
      <dgm:t>
        <a:bodyPr/>
        <a:lstStyle/>
        <a:p>
          <a:r>
            <a:rPr lang="fr-FR"/>
            <a:t>Erityiset verbit</a:t>
          </a:r>
          <a:endParaRPr lang="fr-FR" dirty="0"/>
        </a:p>
      </dgm:t>
    </dgm:pt>
    <dgm:pt modelId="{7F2ED086-CC13-BE4B-B17A-A4D62FCCAFF7}" type="parTrans" cxnId="{A5CCA571-E854-ED40-8EC8-D623426EEB69}">
      <dgm:prSet/>
      <dgm:spPr/>
      <dgm:t>
        <a:bodyPr/>
        <a:lstStyle/>
        <a:p>
          <a:endParaRPr lang="fr-FR"/>
        </a:p>
      </dgm:t>
    </dgm:pt>
    <dgm:pt modelId="{8DFF9C1C-C296-7F4E-8067-8521C4F2039D}" type="sibTrans" cxnId="{A5CCA571-E854-ED40-8EC8-D623426EEB69}">
      <dgm:prSet/>
      <dgm:spPr/>
      <dgm:t>
        <a:bodyPr/>
        <a:lstStyle/>
        <a:p>
          <a:endParaRPr lang="fr-FR"/>
        </a:p>
      </dgm:t>
    </dgm:pt>
    <dgm:pt modelId="{A7C401DB-D9A1-174F-A73E-32859E90209F}">
      <dgm:prSet phldrT="[Texte]"/>
      <dgm:spPr/>
      <dgm:t>
        <a:bodyPr/>
        <a:lstStyle/>
        <a:p>
          <a:r>
            <a:rPr lang="fr-FR"/>
            <a:t>Sanat tunteille</a:t>
          </a:r>
          <a:endParaRPr lang="fr-FR" dirty="0"/>
        </a:p>
      </dgm:t>
    </dgm:pt>
    <dgm:pt modelId="{B34F9A5E-DBC2-974D-8D95-19EC826B00A1}" type="parTrans" cxnId="{68524193-08F8-834F-9C3B-73EAA69EF698}">
      <dgm:prSet/>
      <dgm:spPr/>
      <dgm:t>
        <a:bodyPr/>
        <a:lstStyle/>
        <a:p>
          <a:endParaRPr lang="fr-FR"/>
        </a:p>
      </dgm:t>
    </dgm:pt>
    <dgm:pt modelId="{64061A6D-7A6E-DD4C-A5E5-63C640FAD34A}" type="sibTrans" cxnId="{68524193-08F8-834F-9C3B-73EAA69EF698}">
      <dgm:prSet/>
      <dgm:spPr/>
      <dgm:t>
        <a:bodyPr/>
        <a:lstStyle/>
        <a:p>
          <a:endParaRPr lang="fr-FR"/>
        </a:p>
      </dgm:t>
    </dgm:pt>
    <dgm:pt modelId="{9193BEA1-B5BD-DA44-AC06-14C8F755B80D}">
      <dgm:prSet phldrT="[Texte]"/>
      <dgm:spPr/>
      <dgm:t>
        <a:bodyPr/>
        <a:lstStyle/>
        <a:p>
          <a:r>
            <a:rPr lang="fr-FR" dirty="0"/>
            <a:t>Vahvistus- ja kieltosanat</a:t>
          </a:r>
        </a:p>
      </dgm:t>
    </dgm:pt>
    <dgm:pt modelId="{7E0E53E5-771D-B844-B687-3B390A3B16F9}" type="parTrans" cxnId="{0A3E37D4-D0AF-A548-BB32-F34BB368F704}">
      <dgm:prSet/>
      <dgm:spPr/>
      <dgm:t>
        <a:bodyPr/>
        <a:lstStyle/>
        <a:p>
          <a:endParaRPr lang="fr-FR"/>
        </a:p>
      </dgm:t>
    </dgm:pt>
    <dgm:pt modelId="{C9B88731-8688-1F46-A7A2-6520CF794DA6}" type="sibTrans" cxnId="{0A3E37D4-D0AF-A548-BB32-F34BB368F704}">
      <dgm:prSet/>
      <dgm:spPr/>
      <dgm:t>
        <a:bodyPr/>
        <a:lstStyle/>
        <a:p>
          <a:endParaRPr lang="fr-FR"/>
        </a:p>
      </dgm:t>
    </dgm:pt>
    <dgm:pt modelId="{698BB484-B49B-C74D-B83A-975E13CB59C9}">
      <dgm:prSet phldrT="[Texte]"/>
      <dgm:spPr/>
      <dgm:t>
        <a:bodyPr/>
        <a:lstStyle/>
        <a:p>
          <a:r>
            <a:rPr lang="fr-FR" dirty="0"/>
            <a:t>Toistumis- ja lopettamissanat</a:t>
          </a:r>
        </a:p>
      </dgm:t>
    </dgm:pt>
    <dgm:pt modelId="{C62170E2-32BB-7149-8DAC-55A899633F00}" type="parTrans" cxnId="{2D590BAA-16A3-F444-8544-37BDE8483A94}">
      <dgm:prSet/>
      <dgm:spPr/>
      <dgm:t>
        <a:bodyPr/>
        <a:lstStyle/>
        <a:p>
          <a:endParaRPr lang="fr-FR"/>
        </a:p>
      </dgm:t>
    </dgm:pt>
    <dgm:pt modelId="{CEBC85D6-43DB-D04F-962D-D5CB9124F624}" type="sibTrans" cxnId="{2D590BAA-16A3-F444-8544-37BDE8483A94}">
      <dgm:prSet/>
      <dgm:spPr/>
      <dgm:t>
        <a:bodyPr/>
        <a:lstStyle/>
        <a:p>
          <a:endParaRPr lang="fr-FR"/>
        </a:p>
      </dgm:t>
    </dgm:pt>
    <dgm:pt modelId="{F44C5BE0-00A7-E34E-8491-9A848975F1E0}">
      <dgm:prSet phldrT="[Texte]"/>
      <dgm:spPr/>
      <dgm:t>
        <a:bodyPr/>
        <a:lstStyle/>
        <a:p>
          <a:r>
            <a:rPr lang="fr-FR"/>
            <a:t>Adjektiivit</a:t>
          </a:r>
          <a:endParaRPr lang="fr-FR" dirty="0"/>
        </a:p>
      </dgm:t>
    </dgm:pt>
    <dgm:pt modelId="{7AD43D68-46E2-9548-923A-4B73D4A49F0D}" type="parTrans" cxnId="{4D9D2880-83B9-8849-AD7D-E6CDFA963AAA}">
      <dgm:prSet/>
      <dgm:spPr/>
      <dgm:t>
        <a:bodyPr/>
        <a:lstStyle/>
        <a:p>
          <a:endParaRPr lang="fr-FR"/>
        </a:p>
      </dgm:t>
    </dgm:pt>
    <dgm:pt modelId="{8099B7AE-0AE0-3A4C-8A5E-9F04BA691F1F}" type="sibTrans" cxnId="{4D9D2880-83B9-8849-AD7D-E6CDFA963AAA}">
      <dgm:prSet/>
      <dgm:spPr/>
      <dgm:t>
        <a:bodyPr/>
        <a:lstStyle/>
        <a:p>
          <a:endParaRPr lang="fr-FR"/>
        </a:p>
      </dgm:t>
    </dgm:pt>
    <dgm:pt modelId="{1460C1EC-6A4E-6148-B893-6FDBB2E703A2}">
      <dgm:prSet/>
      <dgm:spPr/>
      <dgm:t>
        <a:bodyPr/>
        <a:lstStyle/>
        <a:p>
          <a:r>
            <a:rPr lang="fr-FR"/>
            <a:t>Kuvaavat</a:t>
          </a:r>
          <a:endParaRPr lang="fr-FR" dirty="0"/>
        </a:p>
      </dgm:t>
    </dgm:pt>
    <dgm:pt modelId="{AF7B6025-126F-1545-9AF0-59EF1B16E582}" type="sibTrans" cxnId="{64B014A1-BBE2-2940-98B7-44B965880F9A}">
      <dgm:prSet/>
      <dgm:spPr/>
      <dgm:t>
        <a:bodyPr/>
        <a:lstStyle/>
        <a:p>
          <a:endParaRPr lang="fr-FR"/>
        </a:p>
      </dgm:t>
    </dgm:pt>
    <dgm:pt modelId="{52E644EB-D26A-264D-8C4B-E5144956D09C}" type="parTrans" cxnId="{64B014A1-BBE2-2940-98B7-44B965880F9A}">
      <dgm:prSet/>
      <dgm:spPr/>
      <dgm:t>
        <a:bodyPr/>
        <a:lstStyle/>
        <a:p>
          <a:endParaRPr lang="fr-FR"/>
        </a:p>
      </dgm:t>
    </dgm:pt>
    <dgm:pt modelId="{95AA8EAD-3616-0E4E-9648-AD0E5163B6B1}" type="pres">
      <dgm:prSet presAssocID="{01508377-6909-4844-AF35-1B0A542684B2}" presName="theList" presStyleCnt="0">
        <dgm:presLayoutVars>
          <dgm:dir/>
          <dgm:animLvl val="lvl"/>
          <dgm:resizeHandles val="exact"/>
        </dgm:presLayoutVars>
      </dgm:prSet>
      <dgm:spPr/>
    </dgm:pt>
    <dgm:pt modelId="{6F1093ED-EE59-A549-8788-0F82FF8FEEC5}" type="pres">
      <dgm:prSet presAssocID="{B1DEE5AA-49C8-154C-A1C1-6B9501E411C9}" presName="compNode" presStyleCnt="0"/>
      <dgm:spPr/>
    </dgm:pt>
    <dgm:pt modelId="{F21EDD36-3811-424A-A4A4-2860761EC0F8}" type="pres">
      <dgm:prSet presAssocID="{B1DEE5AA-49C8-154C-A1C1-6B9501E411C9}" presName="aNode" presStyleLbl="bgShp" presStyleIdx="0" presStyleCnt="2"/>
      <dgm:spPr/>
    </dgm:pt>
    <dgm:pt modelId="{7BCB89FB-8834-0446-A4CF-759DB2DBBCF3}" type="pres">
      <dgm:prSet presAssocID="{B1DEE5AA-49C8-154C-A1C1-6B9501E411C9}" presName="textNode" presStyleLbl="bgShp" presStyleIdx="0" presStyleCnt="2"/>
      <dgm:spPr/>
    </dgm:pt>
    <dgm:pt modelId="{8DB7ECF4-3386-0E4B-9045-5788D3B416B9}" type="pres">
      <dgm:prSet presAssocID="{B1DEE5AA-49C8-154C-A1C1-6B9501E411C9}" presName="compChildNode" presStyleCnt="0"/>
      <dgm:spPr/>
    </dgm:pt>
    <dgm:pt modelId="{528FF921-28DD-424B-B8BF-7F4D0DB9034D}" type="pres">
      <dgm:prSet presAssocID="{B1DEE5AA-49C8-154C-A1C1-6B9501E411C9}" presName="theInnerList" presStyleCnt="0"/>
      <dgm:spPr/>
    </dgm:pt>
    <dgm:pt modelId="{51EC0E35-0F00-2347-8F60-AE19F9CC3000}" type="pres">
      <dgm:prSet presAssocID="{B99937BE-E47D-B849-BC0D-B85E60656802}" presName="childNode" presStyleLbl="node1" presStyleIdx="0" presStyleCnt="12">
        <dgm:presLayoutVars>
          <dgm:bulletEnabled val="1"/>
        </dgm:presLayoutVars>
      </dgm:prSet>
      <dgm:spPr/>
    </dgm:pt>
    <dgm:pt modelId="{A2F75528-48B4-1042-B567-D9B6B6C21E05}" type="pres">
      <dgm:prSet presAssocID="{B99937BE-E47D-B849-BC0D-B85E60656802}" presName="aSpace2" presStyleCnt="0"/>
      <dgm:spPr/>
    </dgm:pt>
    <dgm:pt modelId="{161A7C83-18A8-7442-9CA5-EE883208E6CB}" type="pres">
      <dgm:prSet presAssocID="{A7EC0D37-1A70-E54D-8F2F-C7887E5BBE7D}" presName="childNode" presStyleLbl="node1" presStyleIdx="1" presStyleCnt="12">
        <dgm:presLayoutVars>
          <dgm:bulletEnabled val="1"/>
        </dgm:presLayoutVars>
      </dgm:prSet>
      <dgm:spPr/>
    </dgm:pt>
    <dgm:pt modelId="{801794F3-5567-884A-A8AB-134084EFF675}" type="pres">
      <dgm:prSet presAssocID="{A7EC0D37-1A70-E54D-8F2F-C7887E5BBE7D}" presName="aSpace2" presStyleCnt="0"/>
      <dgm:spPr/>
    </dgm:pt>
    <dgm:pt modelId="{34123D26-97E6-C546-9538-DB8BB824526E}" type="pres">
      <dgm:prSet presAssocID="{1460C1EC-6A4E-6148-B893-6FDBB2E703A2}" presName="childNode" presStyleLbl="node1" presStyleIdx="2" presStyleCnt="12">
        <dgm:presLayoutVars>
          <dgm:bulletEnabled val="1"/>
        </dgm:presLayoutVars>
      </dgm:prSet>
      <dgm:spPr/>
    </dgm:pt>
    <dgm:pt modelId="{0E722711-2EE6-E14D-850B-BA726BE7A299}" type="pres">
      <dgm:prSet presAssocID="{1460C1EC-6A4E-6148-B893-6FDBB2E703A2}" presName="aSpace2" presStyleCnt="0"/>
      <dgm:spPr/>
    </dgm:pt>
    <dgm:pt modelId="{456EE7E2-5D1C-654F-B724-5BC22939617E}" type="pres">
      <dgm:prSet presAssocID="{A0AFD6E1-E822-DA46-BC72-8914DA2FE710}" presName="childNode" presStyleLbl="node1" presStyleIdx="3" presStyleCnt="12">
        <dgm:presLayoutVars>
          <dgm:bulletEnabled val="1"/>
        </dgm:presLayoutVars>
      </dgm:prSet>
      <dgm:spPr/>
    </dgm:pt>
    <dgm:pt modelId="{E1557CD3-BB58-2845-8D3F-FEB36E8AC577}" type="pres">
      <dgm:prSet presAssocID="{B1DEE5AA-49C8-154C-A1C1-6B9501E411C9}" presName="aSpace" presStyleCnt="0"/>
      <dgm:spPr/>
    </dgm:pt>
    <dgm:pt modelId="{742C65D7-D934-804A-8823-A3C6AF10EF91}" type="pres">
      <dgm:prSet presAssocID="{4F57E7AD-8047-5642-A2B4-859161A9BAE6}" presName="compNode" presStyleCnt="0"/>
      <dgm:spPr/>
    </dgm:pt>
    <dgm:pt modelId="{D2F131DA-8EC6-8541-A9A0-D08F94CED607}" type="pres">
      <dgm:prSet presAssocID="{4F57E7AD-8047-5642-A2B4-859161A9BAE6}" presName="aNode" presStyleLbl="bgShp" presStyleIdx="1" presStyleCnt="2"/>
      <dgm:spPr/>
    </dgm:pt>
    <dgm:pt modelId="{216D167D-18B4-DA48-BF70-CF8AB08D4297}" type="pres">
      <dgm:prSet presAssocID="{4F57E7AD-8047-5642-A2B4-859161A9BAE6}" presName="textNode" presStyleLbl="bgShp" presStyleIdx="1" presStyleCnt="2"/>
      <dgm:spPr/>
    </dgm:pt>
    <dgm:pt modelId="{755F10C1-3238-3D4F-98F9-9B586C69B7F1}" type="pres">
      <dgm:prSet presAssocID="{4F57E7AD-8047-5642-A2B4-859161A9BAE6}" presName="compChildNode" presStyleCnt="0"/>
      <dgm:spPr/>
    </dgm:pt>
    <dgm:pt modelId="{90554A1F-3505-8E4A-B0E6-B3E7B6780685}" type="pres">
      <dgm:prSet presAssocID="{4F57E7AD-8047-5642-A2B4-859161A9BAE6}" presName="theInnerList" presStyleCnt="0"/>
      <dgm:spPr/>
    </dgm:pt>
    <dgm:pt modelId="{EC056DF8-5EA3-4944-984B-D7EB7A1C97B6}" type="pres">
      <dgm:prSet presAssocID="{DF94955E-2F4C-8E49-9ABB-E80E79B8E7F8}" presName="childNode" presStyleLbl="node1" presStyleIdx="4" presStyleCnt="12">
        <dgm:presLayoutVars>
          <dgm:bulletEnabled val="1"/>
        </dgm:presLayoutVars>
      </dgm:prSet>
      <dgm:spPr/>
    </dgm:pt>
    <dgm:pt modelId="{C7F6D857-3029-8D45-AD0A-55B6CBF821F2}" type="pres">
      <dgm:prSet presAssocID="{DF94955E-2F4C-8E49-9ABB-E80E79B8E7F8}" presName="aSpace2" presStyleCnt="0"/>
      <dgm:spPr/>
    </dgm:pt>
    <dgm:pt modelId="{1C727115-1567-7E42-BA0E-7974A552A0A6}" type="pres">
      <dgm:prSet presAssocID="{EC5F1751-580E-6942-B20D-9CE7980A287E}" presName="childNode" presStyleLbl="node1" presStyleIdx="5" presStyleCnt="12">
        <dgm:presLayoutVars>
          <dgm:bulletEnabled val="1"/>
        </dgm:presLayoutVars>
      </dgm:prSet>
      <dgm:spPr/>
    </dgm:pt>
    <dgm:pt modelId="{960675EF-C50B-034E-81B6-12CC9A8D34C8}" type="pres">
      <dgm:prSet presAssocID="{EC5F1751-580E-6942-B20D-9CE7980A287E}" presName="aSpace2" presStyleCnt="0"/>
      <dgm:spPr/>
    </dgm:pt>
    <dgm:pt modelId="{71D3047A-2463-E04E-95F7-F05FCBF8E88F}" type="pres">
      <dgm:prSet presAssocID="{659C1977-FBA3-AC4B-9D4A-7874EC0DE006}" presName="childNode" presStyleLbl="node1" presStyleIdx="6" presStyleCnt="12">
        <dgm:presLayoutVars>
          <dgm:bulletEnabled val="1"/>
        </dgm:presLayoutVars>
      </dgm:prSet>
      <dgm:spPr/>
    </dgm:pt>
    <dgm:pt modelId="{4753199F-8949-1743-847F-875B8D9D7FB4}" type="pres">
      <dgm:prSet presAssocID="{659C1977-FBA3-AC4B-9D4A-7874EC0DE006}" presName="aSpace2" presStyleCnt="0"/>
      <dgm:spPr/>
    </dgm:pt>
    <dgm:pt modelId="{90868166-B8B4-7044-8039-C0B6842D6C1D}" type="pres">
      <dgm:prSet presAssocID="{1DEE203A-CD24-084F-8B8E-DC17929C44F8}" presName="childNode" presStyleLbl="node1" presStyleIdx="7" presStyleCnt="12">
        <dgm:presLayoutVars>
          <dgm:bulletEnabled val="1"/>
        </dgm:presLayoutVars>
      </dgm:prSet>
      <dgm:spPr/>
    </dgm:pt>
    <dgm:pt modelId="{E00649CF-1E42-9141-8261-DC7E86E84867}" type="pres">
      <dgm:prSet presAssocID="{1DEE203A-CD24-084F-8B8E-DC17929C44F8}" presName="aSpace2" presStyleCnt="0"/>
      <dgm:spPr/>
    </dgm:pt>
    <dgm:pt modelId="{97F383BE-48E4-9F4B-B0D5-26B38EA11DB8}" type="pres">
      <dgm:prSet presAssocID="{A7C401DB-D9A1-174F-A73E-32859E90209F}" presName="childNode" presStyleLbl="node1" presStyleIdx="8" presStyleCnt="12">
        <dgm:presLayoutVars>
          <dgm:bulletEnabled val="1"/>
        </dgm:presLayoutVars>
      </dgm:prSet>
      <dgm:spPr/>
    </dgm:pt>
    <dgm:pt modelId="{6DDABBEA-4FD9-DF43-893C-4AD3760DAB96}" type="pres">
      <dgm:prSet presAssocID="{A7C401DB-D9A1-174F-A73E-32859E90209F}" presName="aSpace2" presStyleCnt="0"/>
      <dgm:spPr/>
    </dgm:pt>
    <dgm:pt modelId="{FEF06C68-81AB-9644-B76D-ACB17CE88F74}" type="pres">
      <dgm:prSet presAssocID="{9193BEA1-B5BD-DA44-AC06-14C8F755B80D}" presName="childNode" presStyleLbl="node1" presStyleIdx="9" presStyleCnt="12">
        <dgm:presLayoutVars>
          <dgm:bulletEnabled val="1"/>
        </dgm:presLayoutVars>
      </dgm:prSet>
      <dgm:spPr/>
    </dgm:pt>
    <dgm:pt modelId="{77B629EB-81A0-1143-807D-8266F9AAF328}" type="pres">
      <dgm:prSet presAssocID="{9193BEA1-B5BD-DA44-AC06-14C8F755B80D}" presName="aSpace2" presStyleCnt="0"/>
      <dgm:spPr/>
    </dgm:pt>
    <dgm:pt modelId="{575CA6C4-55E1-A94C-BB57-B7F11F67D030}" type="pres">
      <dgm:prSet presAssocID="{698BB484-B49B-C74D-B83A-975E13CB59C9}" presName="childNode" presStyleLbl="node1" presStyleIdx="10" presStyleCnt="12">
        <dgm:presLayoutVars>
          <dgm:bulletEnabled val="1"/>
        </dgm:presLayoutVars>
      </dgm:prSet>
      <dgm:spPr/>
    </dgm:pt>
    <dgm:pt modelId="{868A3950-86AC-F04F-AA25-6CA9E21AF672}" type="pres">
      <dgm:prSet presAssocID="{698BB484-B49B-C74D-B83A-975E13CB59C9}" presName="aSpace2" presStyleCnt="0"/>
      <dgm:spPr/>
    </dgm:pt>
    <dgm:pt modelId="{4A5D8010-D32C-104E-8DAF-76F3331A8AC5}" type="pres">
      <dgm:prSet presAssocID="{F44C5BE0-00A7-E34E-8491-9A848975F1E0}" presName="childNode" presStyleLbl="node1" presStyleIdx="11" presStyleCnt="12">
        <dgm:presLayoutVars>
          <dgm:bulletEnabled val="1"/>
        </dgm:presLayoutVars>
      </dgm:prSet>
      <dgm:spPr/>
    </dgm:pt>
  </dgm:ptLst>
  <dgm:cxnLst>
    <dgm:cxn modelId="{32EE5906-A76D-E145-9FFE-94FAAC037EDB}" srcId="{4F57E7AD-8047-5642-A2B4-859161A9BAE6}" destId="{EC5F1751-580E-6942-B20D-9CE7980A287E}" srcOrd="1" destOrd="0" parTransId="{2CF67634-27DE-F647-9D20-9BC92B976AA0}" sibTransId="{870DBE36-8D28-4F49-A001-3CE42A9D48EE}"/>
    <dgm:cxn modelId="{E7BD8111-27E5-8F41-AFB4-B61090615C52}" type="presOf" srcId="{A7EC0D37-1A70-E54D-8F2F-C7887E5BBE7D}" destId="{161A7C83-18A8-7442-9CA5-EE883208E6CB}" srcOrd="0" destOrd="0" presId="urn:microsoft.com/office/officeart/2005/8/layout/lProcess2"/>
    <dgm:cxn modelId="{692B9913-F686-1549-A5BF-DC4FC9E90E41}" srcId="{4F57E7AD-8047-5642-A2B4-859161A9BAE6}" destId="{DF94955E-2F4C-8E49-9ABB-E80E79B8E7F8}" srcOrd="0" destOrd="0" parTransId="{35770D18-0453-6E4A-BBE0-94C924502C8A}" sibTransId="{80E48EA0-DAF3-AA4B-A261-57131DD306F7}"/>
    <dgm:cxn modelId="{B6BDD21E-A032-F34B-8EF2-7A62B7699B4A}" type="presOf" srcId="{A0AFD6E1-E822-DA46-BC72-8914DA2FE710}" destId="{456EE7E2-5D1C-654F-B724-5BC22939617E}" srcOrd="0" destOrd="0" presId="urn:microsoft.com/office/officeart/2005/8/layout/lProcess2"/>
    <dgm:cxn modelId="{05533B2C-FAC5-A649-A00E-5D1E069C356E}" srcId="{01508377-6909-4844-AF35-1B0A542684B2}" destId="{4F57E7AD-8047-5642-A2B4-859161A9BAE6}" srcOrd="1" destOrd="0" parTransId="{CCF93F8A-7FA3-0B41-9AC5-362C200EEB98}" sibTransId="{974AC803-D05B-9F4A-B197-3B5738FA9996}"/>
    <dgm:cxn modelId="{AB07D832-9121-064F-AB4D-BBC4E9DD47AE}" type="presOf" srcId="{698BB484-B49B-C74D-B83A-975E13CB59C9}" destId="{575CA6C4-55E1-A94C-BB57-B7F11F67D030}" srcOrd="0" destOrd="0" presId="urn:microsoft.com/office/officeart/2005/8/layout/lProcess2"/>
    <dgm:cxn modelId="{08C04369-0A68-B449-B78A-BF365FB4E5E8}" type="presOf" srcId="{F44C5BE0-00A7-E34E-8491-9A848975F1E0}" destId="{4A5D8010-D32C-104E-8DAF-76F3331A8AC5}" srcOrd="0" destOrd="0" presId="urn:microsoft.com/office/officeart/2005/8/layout/lProcess2"/>
    <dgm:cxn modelId="{B336C84C-1CCF-824D-9BBE-9D6C032E016F}" type="presOf" srcId="{659C1977-FBA3-AC4B-9D4A-7874EC0DE006}" destId="{71D3047A-2463-E04E-95F7-F05FCBF8E88F}" srcOrd="0" destOrd="0" presId="urn:microsoft.com/office/officeart/2005/8/layout/lProcess2"/>
    <dgm:cxn modelId="{A5CCA571-E854-ED40-8EC8-D623426EEB69}" srcId="{4F57E7AD-8047-5642-A2B4-859161A9BAE6}" destId="{1DEE203A-CD24-084F-8B8E-DC17929C44F8}" srcOrd="3" destOrd="0" parTransId="{7F2ED086-CC13-BE4B-B17A-A4D62FCCAFF7}" sibTransId="{8DFF9C1C-C296-7F4E-8067-8521C4F2039D}"/>
    <dgm:cxn modelId="{E46FE953-15ED-AE4B-BF42-63D937C6B810}" srcId="{B1DEE5AA-49C8-154C-A1C1-6B9501E411C9}" destId="{B99937BE-E47D-B849-BC0D-B85E60656802}" srcOrd="0" destOrd="0" parTransId="{7B40B622-7A5A-1D49-96B8-B2A5E1C84A7F}" sibTransId="{CE07B69B-9611-E443-830C-B48FB6D968E8}"/>
    <dgm:cxn modelId="{58A2E455-DD42-2B45-A7AF-B9DB496F3D74}" type="presOf" srcId="{4F57E7AD-8047-5642-A2B4-859161A9BAE6}" destId="{216D167D-18B4-DA48-BF70-CF8AB08D4297}" srcOrd="1" destOrd="0" presId="urn:microsoft.com/office/officeart/2005/8/layout/lProcess2"/>
    <dgm:cxn modelId="{09821179-BD58-9B47-BEA6-CA6753F16FB1}" type="presOf" srcId="{DF94955E-2F4C-8E49-9ABB-E80E79B8E7F8}" destId="{EC056DF8-5EA3-4944-984B-D7EB7A1C97B6}" srcOrd="0" destOrd="0" presId="urn:microsoft.com/office/officeart/2005/8/layout/lProcess2"/>
    <dgm:cxn modelId="{689A077B-E2CE-D64B-87A7-76AB05C33BD1}" type="presOf" srcId="{A7C401DB-D9A1-174F-A73E-32859E90209F}" destId="{97F383BE-48E4-9F4B-B0D5-26B38EA11DB8}" srcOrd="0" destOrd="0" presId="urn:microsoft.com/office/officeart/2005/8/layout/lProcess2"/>
    <dgm:cxn modelId="{3DFC477C-DF25-C243-90DA-8114CD936E36}" type="presOf" srcId="{1DEE203A-CD24-084F-8B8E-DC17929C44F8}" destId="{90868166-B8B4-7044-8039-C0B6842D6C1D}" srcOrd="0" destOrd="0" presId="urn:microsoft.com/office/officeart/2005/8/layout/lProcess2"/>
    <dgm:cxn modelId="{1C11B37E-0810-6B4A-A30B-3A3EDD246CB1}" srcId="{B1DEE5AA-49C8-154C-A1C1-6B9501E411C9}" destId="{A7EC0D37-1A70-E54D-8F2F-C7887E5BBE7D}" srcOrd="1" destOrd="0" parTransId="{D6623810-BE1E-3542-9496-E8BFFA5375E5}" sibTransId="{4A0774E7-F23C-FE4F-93B0-CEE56A4A402B}"/>
    <dgm:cxn modelId="{4D9D2880-83B9-8849-AD7D-E6CDFA963AAA}" srcId="{4F57E7AD-8047-5642-A2B4-859161A9BAE6}" destId="{F44C5BE0-00A7-E34E-8491-9A848975F1E0}" srcOrd="7" destOrd="0" parTransId="{7AD43D68-46E2-9548-923A-4B73D4A49F0D}" sibTransId="{8099B7AE-0AE0-3A4C-8A5E-9F04BA691F1F}"/>
    <dgm:cxn modelId="{B203BF81-49A6-C746-BC57-E20A9F72A4EB}" srcId="{01508377-6909-4844-AF35-1B0A542684B2}" destId="{B1DEE5AA-49C8-154C-A1C1-6B9501E411C9}" srcOrd="0" destOrd="0" parTransId="{F1A7A309-D8B2-3D4D-AA90-0EEEC4281D9E}" sibTransId="{D0FEA09B-E9F2-6A45-9550-89FC0347378E}"/>
    <dgm:cxn modelId="{68524193-08F8-834F-9C3B-73EAA69EF698}" srcId="{4F57E7AD-8047-5642-A2B4-859161A9BAE6}" destId="{A7C401DB-D9A1-174F-A73E-32859E90209F}" srcOrd="4" destOrd="0" parTransId="{B34F9A5E-DBC2-974D-8D95-19EC826B00A1}" sibTransId="{64061A6D-7A6E-DD4C-A5E5-63C640FAD34A}"/>
    <dgm:cxn modelId="{64B014A1-BBE2-2940-98B7-44B965880F9A}" srcId="{B1DEE5AA-49C8-154C-A1C1-6B9501E411C9}" destId="{1460C1EC-6A4E-6148-B893-6FDBB2E703A2}" srcOrd="2" destOrd="0" parTransId="{52E644EB-D26A-264D-8C4B-E5144956D09C}" sibTransId="{AF7B6025-126F-1545-9AF0-59EF1B16E582}"/>
    <dgm:cxn modelId="{E5453EA8-43B4-0E41-8C62-9C929BFD34AA}" type="presOf" srcId="{9193BEA1-B5BD-DA44-AC06-14C8F755B80D}" destId="{FEF06C68-81AB-9644-B76D-ACB17CE88F74}" srcOrd="0" destOrd="0" presId="urn:microsoft.com/office/officeart/2005/8/layout/lProcess2"/>
    <dgm:cxn modelId="{2D590BAA-16A3-F444-8544-37BDE8483A94}" srcId="{4F57E7AD-8047-5642-A2B4-859161A9BAE6}" destId="{698BB484-B49B-C74D-B83A-975E13CB59C9}" srcOrd="6" destOrd="0" parTransId="{C62170E2-32BB-7149-8DAC-55A899633F00}" sibTransId="{CEBC85D6-43DB-D04F-962D-D5CB9124F624}"/>
    <dgm:cxn modelId="{3DB790AC-A337-2444-BD91-F3C46AAD6E14}" type="presOf" srcId="{B99937BE-E47D-B849-BC0D-B85E60656802}" destId="{51EC0E35-0F00-2347-8F60-AE19F9CC3000}" srcOrd="0" destOrd="0" presId="urn:microsoft.com/office/officeart/2005/8/layout/lProcess2"/>
    <dgm:cxn modelId="{93D1F4AF-6017-DF4C-A91A-BBB13C65040B}" srcId="{4F57E7AD-8047-5642-A2B4-859161A9BAE6}" destId="{659C1977-FBA3-AC4B-9D4A-7874EC0DE006}" srcOrd="2" destOrd="0" parTransId="{7DE21796-CF36-F543-8500-67E8DC37DD22}" sibTransId="{56E74ECD-5086-A645-8396-3543B38FD634}"/>
    <dgm:cxn modelId="{BD3416BB-A642-8C47-B2DB-8F954AE1D327}" type="presOf" srcId="{4F57E7AD-8047-5642-A2B4-859161A9BAE6}" destId="{D2F131DA-8EC6-8541-A9A0-D08F94CED607}" srcOrd="0" destOrd="0" presId="urn:microsoft.com/office/officeart/2005/8/layout/lProcess2"/>
    <dgm:cxn modelId="{0A3E37D4-D0AF-A548-BB32-F34BB368F704}" srcId="{4F57E7AD-8047-5642-A2B4-859161A9BAE6}" destId="{9193BEA1-B5BD-DA44-AC06-14C8F755B80D}" srcOrd="5" destOrd="0" parTransId="{7E0E53E5-771D-B844-B687-3B390A3B16F9}" sibTransId="{C9B88731-8688-1F46-A7A2-6520CF794DA6}"/>
    <dgm:cxn modelId="{761E87D5-DBA0-FF44-B582-E6ABE298BCE1}" type="presOf" srcId="{B1DEE5AA-49C8-154C-A1C1-6B9501E411C9}" destId="{7BCB89FB-8834-0446-A4CF-759DB2DBBCF3}" srcOrd="1" destOrd="0" presId="urn:microsoft.com/office/officeart/2005/8/layout/lProcess2"/>
    <dgm:cxn modelId="{DE4138E9-9F06-9C42-A82C-7ADD7E0D66BC}" srcId="{B1DEE5AA-49C8-154C-A1C1-6B9501E411C9}" destId="{A0AFD6E1-E822-DA46-BC72-8914DA2FE710}" srcOrd="3" destOrd="0" parTransId="{9EE35562-AC3D-7747-8CA5-D044AAA93093}" sibTransId="{2986A9D2-681E-C642-9567-EDF7CAA4A4C3}"/>
    <dgm:cxn modelId="{081D74EB-427E-8E43-9628-F6ECBD79BD27}" type="presOf" srcId="{B1DEE5AA-49C8-154C-A1C1-6B9501E411C9}" destId="{F21EDD36-3811-424A-A4A4-2860761EC0F8}" srcOrd="0" destOrd="0" presId="urn:microsoft.com/office/officeart/2005/8/layout/lProcess2"/>
    <dgm:cxn modelId="{BCAB5CEE-DED3-084F-875C-8F063C62EEA4}" type="presOf" srcId="{1460C1EC-6A4E-6148-B893-6FDBB2E703A2}" destId="{34123D26-97E6-C546-9538-DB8BB824526E}" srcOrd="0" destOrd="0" presId="urn:microsoft.com/office/officeart/2005/8/layout/lProcess2"/>
    <dgm:cxn modelId="{EB6B08F9-4EFD-5143-9735-AD3B508BD038}" type="presOf" srcId="{EC5F1751-580E-6942-B20D-9CE7980A287E}" destId="{1C727115-1567-7E42-BA0E-7974A552A0A6}" srcOrd="0" destOrd="0" presId="urn:microsoft.com/office/officeart/2005/8/layout/lProcess2"/>
    <dgm:cxn modelId="{CDE77FFA-BC44-FC47-9549-0E73D7D70A7E}" type="presOf" srcId="{01508377-6909-4844-AF35-1B0A542684B2}" destId="{95AA8EAD-3616-0E4E-9648-AD0E5163B6B1}" srcOrd="0" destOrd="0" presId="urn:microsoft.com/office/officeart/2005/8/layout/lProcess2"/>
    <dgm:cxn modelId="{E8A0BFCF-802B-AE4C-8597-F608A496B848}" type="presParOf" srcId="{95AA8EAD-3616-0E4E-9648-AD0E5163B6B1}" destId="{6F1093ED-EE59-A549-8788-0F82FF8FEEC5}" srcOrd="0" destOrd="0" presId="urn:microsoft.com/office/officeart/2005/8/layout/lProcess2"/>
    <dgm:cxn modelId="{4AC074B9-12B1-8B4B-B048-A12791D6C003}" type="presParOf" srcId="{6F1093ED-EE59-A549-8788-0F82FF8FEEC5}" destId="{F21EDD36-3811-424A-A4A4-2860761EC0F8}" srcOrd="0" destOrd="0" presId="urn:microsoft.com/office/officeart/2005/8/layout/lProcess2"/>
    <dgm:cxn modelId="{05B5E8C9-9999-E045-A188-66023D519B0E}" type="presParOf" srcId="{6F1093ED-EE59-A549-8788-0F82FF8FEEC5}" destId="{7BCB89FB-8834-0446-A4CF-759DB2DBBCF3}" srcOrd="1" destOrd="0" presId="urn:microsoft.com/office/officeart/2005/8/layout/lProcess2"/>
    <dgm:cxn modelId="{508F79AF-BBAE-0849-8F79-7AE7E0F9164F}" type="presParOf" srcId="{6F1093ED-EE59-A549-8788-0F82FF8FEEC5}" destId="{8DB7ECF4-3386-0E4B-9045-5788D3B416B9}" srcOrd="2" destOrd="0" presId="urn:microsoft.com/office/officeart/2005/8/layout/lProcess2"/>
    <dgm:cxn modelId="{C7CE3264-189B-2847-9B47-2D9885FC8829}" type="presParOf" srcId="{8DB7ECF4-3386-0E4B-9045-5788D3B416B9}" destId="{528FF921-28DD-424B-B8BF-7F4D0DB9034D}" srcOrd="0" destOrd="0" presId="urn:microsoft.com/office/officeart/2005/8/layout/lProcess2"/>
    <dgm:cxn modelId="{D2474516-1EDD-F14D-AF8E-12AD95F674A2}" type="presParOf" srcId="{528FF921-28DD-424B-B8BF-7F4D0DB9034D}" destId="{51EC0E35-0F00-2347-8F60-AE19F9CC3000}" srcOrd="0" destOrd="0" presId="urn:microsoft.com/office/officeart/2005/8/layout/lProcess2"/>
    <dgm:cxn modelId="{EB5C28D7-6256-2D4D-B01B-462EF52E31EA}" type="presParOf" srcId="{528FF921-28DD-424B-B8BF-7F4D0DB9034D}" destId="{A2F75528-48B4-1042-B567-D9B6B6C21E05}" srcOrd="1" destOrd="0" presId="urn:microsoft.com/office/officeart/2005/8/layout/lProcess2"/>
    <dgm:cxn modelId="{2FF7F599-EDF7-624D-894B-52BBA1C40967}" type="presParOf" srcId="{528FF921-28DD-424B-B8BF-7F4D0DB9034D}" destId="{161A7C83-18A8-7442-9CA5-EE883208E6CB}" srcOrd="2" destOrd="0" presId="urn:microsoft.com/office/officeart/2005/8/layout/lProcess2"/>
    <dgm:cxn modelId="{C6A5E01E-13B6-A84D-BBB5-BABC9907B552}" type="presParOf" srcId="{528FF921-28DD-424B-B8BF-7F4D0DB9034D}" destId="{801794F3-5567-884A-A8AB-134084EFF675}" srcOrd="3" destOrd="0" presId="urn:microsoft.com/office/officeart/2005/8/layout/lProcess2"/>
    <dgm:cxn modelId="{37760110-3B8C-9343-AEF9-C67F2C5801D0}" type="presParOf" srcId="{528FF921-28DD-424B-B8BF-7F4D0DB9034D}" destId="{34123D26-97E6-C546-9538-DB8BB824526E}" srcOrd="4" destOrd="0" presId="urn:microsoft.com/office/officeart/2005/8/layout/lProcess2"/>
    <dgm:cxn modelId="{29586130-2228-8442-AD9B-6345BF3C9793}" type="presParOf" srcId="{528FF921-28DD-424B-B8BF-7F4D0DB9034D}" destId="{0E722711-2EE6-E14D-850B-BA726BE7A299}" srcOrd="5" destOrd="0" presId="urn:microsoft.com/office/officeart/2005/8/layout/lProcess2"/>
    <dgm:cxn modelId="{EEF04B20-BB79-124E-9837-EE2B676CC252}" type="presParOf" srcId="{528FF921-28DD-424B-B8BF-7F4D0DB9034D}" destId="{456EE7E2-5D1C-654F-B724-5BC22939617E}" srcOrd="6" destOrd="0" presId="urn:microsoft.com/office/officeart/2005/8/layout/lProcess2"/>
    <dgm:cxn modelId="{4D7B10D4-7B8A-7648-ACB4-31EAF7968AF0}" type="presParOf" srcId="{95AA8EAD-3616-0E4E-9648-AD0E5163B6B1}" destId="{E1557CD3-BB58-2845-8D3F-FEB36E8AC577}" srcOrd="1" destOrd="0" presId="urn:microsoft.com/office/officeart/2005/8/layout/lProcess2"/>
    <dgm:cxn modelId="{2D3C9BAC-BD94-0A42-A392-E2991897ADD5}" type="presParOf" srcId="{95AA8EAD-3616-0E4E-9648-AD0E5163B6B1}" destId="{742C65D7-D934-804A-8823-A3C6AF10EF91}" srcOrd="2" destOrd="0" presId="urn:microsoft.com/office/officeart/2005/8/layout/lProcess2"/>
    <dgm:cxn modelId="{EE8AC466-E152-5341-87D2-589078353AA3}" type="presParOf" srcId="{742C65D7-D934-804A-8823-A3C6AF10EF91}" destId="{D2F131DA-8EC6-8541-A9A0-D08F94CED607}" srcOrd="0" destOrd="0" presId="urn:microsoft.com/office/officeart/2005/8/layout/lProcess2"/>
    <dgm:cxn modelId="{E720ECF2-83A0-254C-82F1-F646716DB862}" type="presParOf" srcId="{742C65D7-D934-804A-8823-A3C6AF10EF91}" destId="{216D167D-18B4-DA48-BF70-CF8AB08D4297}" srcOrd="1" destOrd="0" presId="urn:microsoft.com/office/officeart/2005/8/layout/lProcess2"/>
    <dgm:cxn modelId="{2ACC46DE-DE43-5C49-8DF7-8FDE039DEF7A}" type="presParOf" srcId="{742C65D7-D934-804A-8823-A3C6AF10EF91}" destId="{755F10C1-3238-3D4F-98F9-9B586C69B7F1}" srcOrd="2" destOrd="0" presId="urn:microsoft.com/office/officeart/2005/8/layout/lProcess2"/>
    <dgm:cxn modelId="{5C81D86E-1D06-4240-BAB3-C0726A366002}" type="presParOf" srcId="{755F10C1-3238-3D4F-98F9-9B586C69B7F1}" destId="{90554A1F-3505-8E4A-B0E6-B3E7B6780685}" srcOrd="0" destOrd="0" presId="urn:microsoft.com/office/officeart/2005/8/layout/lProcess2"/>
    <dgm:cxn modelId="{3359715D-2FAA-BA48-9B48-867F95BD0A8A}" type="presParOf" srcId="{90554A1F-3505-8E4A-B0E6-B3E7B6780685}" destId="{EC056DF8-5EA3-4944-984B-D7EB7A1C97B6}" srcOrd="0" destOrd="0" presId="urn:microsoft.com/office/officeart/2005/8/layout/lProcess2"/>
    <dgm:cxn modelId="{DA9F5102-E588-134F-8BCD-0843629D4FFF}" type="presParOf" srcId="{90554A1F-3505-8E4A-B0E6-B3E7B6780685}" destId="{C7F6D857-3029-8D45-AD0A-55B6CBF821F2}" srcOrd="1" destOrd="0" presId="urn:microsoft.com/office/officeart/2005/8/layout/lProcess2"/>
    <dgm:cxn modelId="{F1E8F760-1A09-8341-8318-DE2BD2E7C3D3}" type="presParOf" srcId="{90554A1F-3505-8E4A-B0E6-B3E7B6780685}" destId="{1C727115-1567-7E42-BA0E-7974A552A0A6}" srcOrd="2" destOrd="0" presId="urn:microsoft.com/office/officeart/2005/8/layout/lProcess2"/>
    <dgm:cxn modelId="{FD359044-DFF1-1E41-9120-FE5B3EF7CAE3}" type="presParOf" srcId="{90554A1F-3505-8E4A-B0E6-B3E7B6780685}" destId="{960675EF-C50B-034E-81B6-12CC9A8D34C8}" srcOrd="3" destOrd="0" presId="urn:microsoft.com/office/officeart/2005/8/layout/lProcess2"/>
    <dgm:cxn modelId="{457886D7-6442-7744-BE9D-BE0083B7CCE2}" type="presParOf" srcId="{90554A1F-3505-8E4A-B0E6-B3E7B6780685}" destId="{71D3047A-2463-E04E-95F7-F05FCBF8E88F}" srcOrd="4" destOrd="0" presId="urn:microsoft.com/office/officeart/2005/8/layout/lProcess2"/>
    <dgm:cxn modelId="{EBA7659A-5849-7F40-A444-3205B7E4428F}" type="presParOf" srcId="{90554A1F-3505-8E4A-B0E6-B3E7B6780685}" destId="{4753199F-8949-1743-847F-875B8D9D7FB4}" srcOrd="5" destOrd="0" presId="urn:microsoft.com/office/officeart/2005/8/layout/lProcess2"/>
    <dgm:cxn modelId="{F67106D8-4907-6C40-BF5D-FEDB746681FD}" type="presParOf" srcId="{90554A1F-3505-8E4A-B0E6-B3E7B6780685}" destId="{90868166-B8B4-7044-8039-C0B6842D6C1D}" srcOrd="6" destOrd="0" presId="urn:microsoft.com/office/officeart/2005/8/layout/lProcess2"/>
    <dgm:cxn modelId="{34372B60-E1CE-EE46-A236-C16B477B64F5}" type="presParOf" srcId="{90554A1F-3505-8E4A-B0E6-B3E7B6780685}" destId="{E00649CF-1E42-9141-8261-DC7E86E84867}" srcOrd="7" destOrd="0" presId="urn:microsoft.com/office/officeart/2005/8/layout/lProcess2"/>
    <dgm:cxn modelId="{74ABC182-2149-AC40-861B-29BD30C9E6F7}" type="presParOf" srcId="{90554A1F-3505-8E4A-B0E6-B3E7B6780685}" destId="{97F383BE-48E4-9F4B-B0D5-26B38EA11DB8}" srcOrd="8" destOrd="0" presId="urn:microsoft.com/office/officeart/2005/8/layout/lProcess2"/>
    <dgm:cxn modelId="{6DB86249-B87D-CB49-99B4-7C5F98F8E469}" type="presParOf" srcId="{90554A1F-3505-8E4A-B0E6-B3E7B6780685}" destId="{6DDABBEA-4FD9-DF43-893C-4AD3760DAB96}" srcOrd="9" destOrd="0" presId="urn:microsoft.com/office/officeart/2005/8/layout/lProcess2"/>
    <dgm:cxn modelId="{32DA4D67-E9A8-2E4B-B0E7-88F66D9B7685}" type="presParOf" srcId="{90554A1F-3505-8E4A-B0E6-B3E7B6780685}" destId="{FEF06C68-81AB-9644-B76D-ACB17CE88F74}" srcOrd="10" destOrd="0" presId="urn:microsoft.com/office/officeart/2005/8/layout/lProcess2"/>
    <dgm:cxn modelId="{3B1DA9A8-0339-4E43-A8E3-827AC98A40DF}" type="presParOf" srcId="{90554A1F-3505-8E4A-B0E6-B3E7B6780685}" destId="{77B629EB-81A0-1143-807D-8266F9AAF328}" srcOrd="11" destOrd="0" presId="urn:microsoft.com/office/officeart/2005/8/layout/lProcess2"/>
    <dgm:cxn modelId="{A95AC237-952F-434D-B357-C1583D616647}" type="presParOf" srcId="{90554A1F-3505-8E4A-B0E6-B3E7B6780685}" destId="{575CA6C4-55E1-A94C-BB57-B7F11F67D030}" srcOrd="12" destOrd="0" presId="urn:microsoft.com/office/officeart/2005/8/layout/lProcess2"/>
    <dgm:cxn modelId="{2FE7C7EB-695C-8C41-AC71-5DAF43793B77}" type="presParOf" srcId="{90554A1F-3505-8E4A-B0E6-B3E7B6780685}" destId="{868A3950-86AC-F04F-AA25-6CA9E21AF672}" srcOrd="13" destOrd="0" presId="urn:microsoft.com/office/officeart/2005/8/layout/lProcess2"/>
    <dgm:cxn modelId="{79BA56C9-9D3D-834B-9325-779C2040E4F1}" type="presParOf" srcId="{90554A1F-3505-8E4A-B0E6-B3E7B6780685}" destId="{4A5D8010-D32C-104E-8DAF-76F3331A8AC5}" srcOrd="14"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0" lvl="0" indent="0" algn="l" defTabSz="1466850">
            <a:lnSpc>
              <a:spcPct val="90000"/>
            </a:lnSpc>
            <a:spcBef>
              <a:spcPct val="0"/>
            </a:spcBef>
            <a:spcAft>
              <a:spcPct val="35000"/>
            </a:spcAft>
            <a:buNone/>
          </a:pPr>
          <a:r>
            <a:rPr lang="fr-FR" sz="3300" b="1" kern="1200" dirty="0">
              <a:solidFill>
                <a:schemeClr val="bg2">
                  <a:lumMod val="75000"/>
                  <a:lumOff val="25000"/>
                </a:schemeClr>
              </a:solidFill>
            </a:rPr>
            <a:t>Vahvuus</a:t>
          </a:r>
        </a:p>
        <a:p>
          <a:pPr marL="228600" lvl="1" indent="-228600" algn="l" defTabSz="1155700">
            <a:lnSpc>
              <a:spcPct val="90000"/>
            </a:lnSpc>
            <a:spcBef>
              <a:spcPct val="0"/>
            </a:spcBef>
            <a:spcAft>
              <a:spcPct val="15000"/>
            </a:spcAft>
            <a:buChar char="•"/>
          </a:pPr>
          <a:r>
            <a:rPr lang="fr-FR" sz="2600" kern="1200" dirty="0">
              <a:latin typeface="Arial"/>
            </a:rPr>
            <a:t>Sanasto</a:t>
          </a:r>
          <a:endParaRPr lang="fr-FR" sz="2600" kern="1200" dirty="0"/>
        </a:p>
        <a:p>
          <a:pPr marL="228600" lvl="1" indent="-228600" algn="l" defTabSz="1155700">
            <a:lnSpc>
              <a:spcPct val="90000"/>
            </a:lnSpc>
            <a:spcBef>
              <a:spcPct val="0"/>
            </a:spcBef>
            <a:spcAft>
              <a:spcPct val="15000"/>
            </a:spcAft>
            <a:buChar char="•"/>
          </a:pPr>
          <a:r>
            <a:rPr lang="fr-FR" sz="2600" kern="1200" dirty="0">
              <a:latin typeface="Arial"/>
            </a:rPr>
            <a:t>Semanttinen</a:t>
          </a:r>
          <a:endParaRPr lang="fr-FR" sz="2600" kern="1200" dirty="0"/>
        </a:p>
        <a:p>
          <a:pPr marL="228600" lvl="1" indent="-228600" algn="l" defTabSz="1155700">
            <a:lnSpc>
              <a:spcPct val="90000"/>
            </a:lnSpc>
            <a:spcBef>
              <a:spcPct val="0"/>
            </a:spcBef>
            <a:spcAft>
              <a:spcPct val="15000"/>
            </a:spcAft>
            <a:buChar char="•"/>
          </a:pPr>
          <a:r>
            <a:rPr lang="fr-FR" sz="2600" kern="1200" dirty="0"/>
            <a:t>Pragmaattinen</a:t>
          </a:r>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865" tIns="62865" rIns="62865" bIns="62865" numCol="1" spcCol="1270" anchor="t" anchorCtr="0">
          <a:noAutofit/>
        </a:bodyPr>
        <a:lstStyle/>
        <a:p>
          <a:pPr marL="0" lvl="0" indent="0" algn="l" defTabSz="1466850">
            <a:lnSpc>
              <a:spcPct val="90000"/>
            </a:lnSpc>
            <a:spcBef>
              <a:spcPct val="0"/>
            </a:spcBef>
            <a:spcAft>
              <a:spcPct val="35000"/>
            </a:spcAft>
            <a:buNone/>
          </a:pPr>
          <a:r>
            <a:rPr lang="fr-FR" sz="3300" b="1" kern="1200" dirty="0">
              <a:solidFill>
                <a:schemeClr val="bg2">
                  <a:lumMod val="75000"/>
                  <a:lumOff val="25000"/>
                </a:schemeClr>
              </a:solidFill>
            </a:rPr>
            <a:t>Heikkous</a:t>
          </a:r>
        </a:p>
        <a:p>
          <a:pPr marL="228600" lvl="1" indent="-228600" algn="l" defTabSz="1155700">
            <a:lnSpc>
              <a:spcPct val="90000"/>
            </a:lnSpc>
            <a:spcBef>
              <a:spcPct val="0"/>
            </a:spcBef>
            <a:spcAft>
              <a:spcPct val="15000"/>
            </a:spcAft>
            <a:buChar char="•"/>
          </a:pPr>
          <a:r>
            <a:rPr lang="fr-FR" sz="2600" kern="1200" dirty="0"/>
            <a:t>Fonologia</a:t>
          </a:r>
        </a:p>
        <a:p>
          <a:pPr marL="228600" lvl="1" indent="-228600" algn="l" defTabSz="1155700">
            <a:lnSpc>
              <a:spcPct val="90000"/>
            </a:lnSpc>
            <a:spcBef>
              <a:spcPct val="0"/>
            </a:spcBef>
            <a:spcAft>
              <a:spcPct val="15000"/>
            </a:spcAft>
            <a:buChar char="•"/>
          </a:pPr>
          <a:r>
            <a:rPr lang="fr-FR" sz="2600" kern="1200" dirty="0"/>
            <a:t>(Morfo)syntaksi</a:t>
          </a:r>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fr-FR" sz="2400" b="1" kern="1200" dirty="0">
              <a:solidFill>
                <a:schemeClr val="bg2">
                  <a:lumMod val="75000"/>
                  <a:lumOff val="25000"/>
                </a:schemeClr>
              </a:solidFill>
            </a:rPr>
            <a:t>Yleinen sanasto</a:t>
          </a:r>
        </a:p>
        <a:p>
          <a:pPr marL="171450" lvl="1" indent="-171450" algn="l" defTabSz="844550">
            <a:lnSpc>
              <a:spcPct val="90000"/>
            </a:lnSpc>
            <a:spcBef>
              <a:spcPct val="0"/>
            </a:spcBef>
            <a:spcAft>
              <a:spcPct val="15000"/>
            </a:spcAft>
            <a:buChar char="•"/>
          </a:pPr>
          <a:r>
            <a:rPr lang="fr-FR" sz="1900" kern="1200" dirty="0"/>
            <a:t>Substantiiveja</a:t>
          </a:r>
        </a:p>
        <a:p>
          <a:pPr marL="171450" lvl="1" indent="-171450" algn="l" defTabSz="844550">
            <a:lnSpc>
              <a:spcPct val="90000"/>
            </a:lnSpc>
            <a:spcBef>
              <a:spcPct val="0"/>
            </a:spcBef>
            <a:spcAft>
              <a:spcPct val="15000"/>
            </a:spcAft>
            <a:buChar char="•"/>
          </a:pPr>
          <a:r>
            <a:rPr lang="fr-FR" sz="1900" kern="1200" dirty="0"/>
            <a:t>Objektiiveihin viittaavat adjektiivit</a:t>
          </a:r>
        </a:p>
        <a:p>
          <a:pPr marL="171450" lvl="1" indent="-171450" algn="l" defTabSz="844550">
            <a:lnSpc>
              <a:spcPct val="90000"/>
            </a:lnSpc>
            <a:spcBef>
              <a:spcPct val="0"/>
            </a:spcBef>
            <a:spcAft>
              <a:spcPct val="15000"/>
            </a:spcAft>
            <a:buChar char="•"/>
          </a:pPr>
          <a:r>
            <a:rPr lang="fr-FR" sz="1900" kern="1200" dirty="0"/>
            <a:t>Toiminnan verbit</a:t>
          </a:r>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1066800">
            <a:lnSpc>
              <a:spcPct val="90000"/>
            </a:lnSpc>
            <a:spcBef>
              <a:spcPct val="0"/>
            </a:spcBef>
            <a:spcAft>
              <a:spcPct val="35000"/>
            </a:spcAft>
            <a:buNone/>
          </a:pPr>
          <a:r>
            <a:rPr lang="fr-FR" sz="2400" b="1" kern="1200" dirty="0">
              <a:solidFill>
                <a:schemeClr val="bg2">
                  <a:lumMod val="75000"/>
                  <a:lumOff val="25000"/>
                </a:schemeClr>
              </a:solidFill>
            </a:rPr>
            <a:t>Suhteellinen sanasto</a:t>
          </a:r>
        </a:p>
        <a:p>
          <a:pPr marL="171450" lvl="1" indent="-171450" algn="l" defTabSz="844550">
            <a:lnSpc>
              <a:spcPct val="90000"/>
            </a:lnSpc>
            <a:spcBef>
              <a:spcPct val="0"/>
            </a:spcBef>
            <a:spcAft>
              <a:spcPct val="15000"/>
            </a:spcAft>
            <a:buChar char="•"/>
          </a:pPr>
          <a:r>
            <a:rPr lang="fi-FI" sz="1900" kern="1200" dirty="0"/>
            <a:t>Kohteen ja/tai tapahtumien väliseen tilalliseen ja/tai ajalliseen suhteeseen viittaavat termit</a:t>
          </a:r>
          <a:endParaRPr lang="fr-FR" sz="1900" kern="1200" dirty="0"/>
        </a:p>
        <a:p>
          <a:pPr marL="171450" lvl="1" indent="-171450" algn="l" defTabSz="844550">
            <a:lnSpc>
              <a:spcPct val="90000"/>
            </a:lnSpc>
            <a:spcBef>
              <a:spcPct val="0"/>
            </a:spcBef>
            <a:spcAft>
              <a:spcPct val="15000"/>
            </a:spcAft>
            <a:buChar char="•"/>
          </a:pPr>
          <a:endParaRPr lang="fr-FR" sz="19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553887"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a:t>Vastaanottavainen puoli</a:t>
          </a:r>
        </a:p>
      </dsp:txBody>
      <dsp:txXfrm>
        <a:off x="856116" y="302229"/>
        <a:ext cx="1459292" cy="1459292"/>
      </dsp:txXfrm>
    </dsp:sp>
    <dsp:sp modelId="{129BFCE7-DBA6-9C47-8997-67406C691AEF}">
      <dsp:nvSpPr>
        <dsp:cNvPr id="0" name=""/>
        <dsp:cNvSpPr/>
      </dsp:nvSpPr>
      <dsp:spPr>
        <a:xfrm rot="2290577">
          <a:off x="2610373"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509423">
          <a:off x="5775250"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273495"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3557423" y="1031875"/>
          <a:ext cx="2013308"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FR" sz="2400" kern="1200" dirty="0"/>
            <a:t>korrelaatio</a:t>
          </a:r>
        </a:p>
      </dsp:txBody>
      <dsp:txXfrm>
        <a:off x="3557423" y="1031875"/>
        <a:ext cx="2013308" cy="1031339"/>
      </dsp:txXfrm>
    </dsp:sp>
    <dsp:sp modelId="{805FB226-838D-E844-ABFB-FA3F4917E988}">
      <dsp:nvSpPr>
        <dsp:cNvPr id="0" name=""/>
        <dsp:cNvSpPr/>
      </dsp:nvSpPr>
      <dsp:spPr>
        <a:xfrm>
          <a:off x="5570731"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ED6D7-1F41-AD45-9C38-4731A7C3CB44}">
      <dsp:nvSpPr>
        <dsp:cNvPr id="0" name=""/>
        <dsp:cNvSpPr/>
      </dsp:nvSpPr>
      <dsp:spPr>
        <a:xfrm>
          <a:off x="6510517" y="0"/>
          <a:ext cx="2063750" cy="2063750"/>
        </a:xfrm>
        <a:prstGeom prst="ellipse">
          <a:avLst/>
        </a:prstGeom>
        <a:solidFill>
          <a:schemeClr val="accent1">
            <a:shade val="80000"/>
            <a:hueOff val="-12839"/>
            <a:satOff val="-231"/>
            <a:lumOff val="116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a:t>Kronologinen ikä</a:t>
          </a:r>
        </a:p>
      </dsp:txBody>
      <dsp:txXfrm>
        <a:off x="6812746" y="302229"/>
        <a:ext cx="1459292" cy="1459292"/>
      </dsp:txXfrm>
    </dsp:sp>
    <dsp:sp modelId="{7601B34A-649D-7A4C-9E44-4070ED1671D4}">
      <dsp:nvSpPr>
        <dsp:cNvPr id="0" name=""/>
        <dsp:cNvSpPr/>
      </dsp:nvSpPr>
      <dsp:spPr>
        <a:xfrm>
          <a:off x="8574267"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a:t>Henkinen
 ikä</a:t>
          </a:r>
        </a:p>
      </dsp:txBody>
      <dsp:txXfrm>
        <a:off x="8876496" y="302229"/>
        <a:ext cx="1459292" cy="1459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1044963"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a:t>Ilmaiseva puoli</a:t>
          </a:r>
        </a:p>
      </dsp:txBody>
      <dsp:txXfrm>
        <a:off x="1347192" y="302229"/>
        <a:ext cx="1459292" cy="1459292"/>
      </dsp:txXfrm>
    </dsp:sp>
    <dsp:sp modelId="{129BFCE7-DBA6-9C47-8997-67406C691AEF}">
      <dsp:nvSpPr>
        <dsp:cNvPr id="0" name=""/>
        <dsp:cNvSpPr/>
      </dsp:nvSpPr>
      <dsp:spPr>
        <a:xfrm rot="1896234">
          <a:off x="3135959"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903766">
          <a:off x="7180167"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946794"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4309609" y="1031875"/>
          <a:ext cx="2572686"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FR" sz="2400" kern="1200" dirty="0"/>
            <a:t>korrelaatio</a:t>
          </a:r>
        </a:p>
      </dsp:txBody>
      <dsp:txXfrm>
        <a:off x="4309609" y="1031875"/>
        <a:ext cx="2572686" cy="1031339"/>
      </dsp:txXfrm>
    </dsp:sp>
    <dsp:sp modelId="{805FB226-838D-E844-ABFB-FA3F4917E988}">
      <dsp:nvSpPr>
        <dsp:cNvPr id="0" name=""/>
        <dsp:cNvSpPr/>
      </dsp:nvSpPr>
      <dsp:spPr>
        <a:xfrm>
          <a:off x="6882295"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B58E1-67F0-934B-BBCC-AC3A0468FE6E}">
      <dsp:nvSpPr>
        <dsp:cNvPr id="0" name=""/>
        <dsp:cNvSpPr/>
      </dsp:nvSpPr>
      <dsp:spPr>
        <a:xfrm>
          <a:off x="8083191"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FR" sz="1800" kern="1200" dirty="0"/>
            <a:t>Henkinen
 ikä</a:t>
          </a:r>
        </a:p>
      </dsp:txBody>
      <dsp:txXfrm>
        <a:off x="8385420" y="302229"/>
        <a:ext cx="1459292" cy="1459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CAD6B-A7DF-854A-B550-92C058B469E3}">
      <dsp:nvSpPr>
        <dsp:cNvPr id="0" name=""/>
        <dsp:cNvSpPr/>
      </dsp:nvSpPr>
      <dsp:spPr>
        <a:xfrm>
          <a:off x="42835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9B31A-E8F4-4342-A3EA-F76C3D7D7458}">
      <dsp:nvSpPr>
        <dsp:cNvPr id="0" name=""/>
        <dsp:cNvSpPr/>
      </dsp:nvSpPr>
      <dsp:spPr>
        <a:xfrm>
          <a:off x="42835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B253C-EFD0-8F48-BCFC-4F075F91A1DC}">
      <dsp:nvSpPr>
        <dsp:cNvPr id="0" name=""/>
        <dsp:cNvSpPr/>
      </dsp:nvSpPr>
      <dsp:spPr>
        <a:xfrm>
          <a:off x="42835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i-FI" sz="2000" b="1" kern="1200" dirty="0">
              <a:solidFill>
                <a:schemeClr val="bg2">
                  <a:lumMod val="75000"/>
                  <a:lumOff val="25000"/>
                </a:schemeClr>
              </a:solidFill>
            </a:rPr>
            <a:t>Ensimmäiset 50 sanaa tuottivat ≈ </a:t>
          </a:r>
        </a:p>
        <a:p>
          <a:pPr marL="0" lvl="0" indent="0" algn="l" defTabSz="889000">
            <a:lnSpc>
              <a:spcPct val="90000"/>
            </a:lnSpc>
            <a:spcBef>
              <a:spcPct val="0"/>
            </a:spcBef>
            <a:spcAft>
              <a:spcPct val="35000"/>
            </a:spcAft>
            <a:buNone/>
          </a:pPr>
          <a:r>
            <a:rPr lang="fi-FI" sz="2000" b="1" kern="1200" dirty="0">
              <a:solidFill>
                <a:schemeClr val="bg2">
                  <a:lumMod val="75000"/>
                  <a:lumOff val="25000"/>
                </a:schemeClr>
              </a:solidFill>
            </a:rPr>
            <a:t>kuin tyypilliset lapset</a:t>
          </a:r>
          <a:endParaRPr lang="fr-FR" sz="2000" b="1" kern="1200" dirty="0">
            <a:solidFill>
              <a:schemeClr val="bg2">
                <a:lumMod val="75000"/>
                <a:lumOff val="25000"/>
              </a:schemeClr>
            </a:solidFill>
          </a:endParaRPr>
        </a:p>
      </dsp:txBody>
      <dsp:txXfrm>
        <a:off x="428355" y="0"/>
        <a:ext cx="5052695" cy="1067854"/>
      </dsp:txXfrm>
    </dsp:sp>
    <dsp:sp modelId="{B13E6329-D1D3-364B-A2C5-095BB2996B4C}">
      <dsp:nvSpPr>
        <dsp:cNvPr id="0" name=""/>
        <dsp:cNvSpPr/>
      </dsp:nvSpPr>
      <dsp:spPr>
        <a:xfrm>
          <a:off x="42835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A95CA-6776-9B4A-B66E-5EBB483CC51D}">
      <dsp:nvSpPr>
        <dsp:cNvPr id="0" name=""/>
        <dsp:cNvSpPr/>
      </dsp:nvSpPr>
      <dsp:spPr>
        <a:xfrm>
          <a:off x="782043"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i-FI" sz="1800" kern="1200" dirty="0"/>
            <a:t>Sama viitesisältö ➝ päivittäiset rutiinit, ihmiset ja asiat (yli- tai alilaajennuksilla)</a:t>
          </a:r>
          <a:endParaRPr lang="fr-FR" sz="1800" kern="1200" dirty="0"/>
        </a:p>
      </dsp:txBody>
      <dsp:txXfrm>
        <a:off x="782043" y="1909310"/>
        <a:ext cx="4699006" cy="865221"/>
      </dsp:txXfrm>
    </dsp:sp>
    <dsp:sp modelId="{85E3BE9D-61AE-B749-AB63-9B7D7096BF48}">
      <dsp:nvSpPr>
        <dsp:cNvPr id="0" name=""/>
        <dsp:cNvSpPr/>
      </dsp:nvSpPr>
      <dsp:spPr>
        <a:xfrm>
          <a:off x="42835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2AB63-F90A-394E-BB00-9F48CBD783ED}">
      <dsp:nvSpPr>
        <dsp:cNvPr id="0" name=""/>
        <dsp:cNvSpPr/>
      </dsp:nvSpPr>
      <dsp:spPr>
        <a:xfrm>
          <a:off x="782043"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i-FI" sz="1800" kern="1200" dirty="0"/>
            <a:t>Samat kieliopilliset luokat ➝ substantiivit, adjektiivit, sukulaiset asioihin ja ihmisiin</a:t>
          </a:r>
          <a:endParaRPr lang="fr-FR" sz="1800" kern="1200" dirty="0"/>
        </a:p>
      </dsp:txBody>
      <dsp:txXfrm>
        <a:off x="782043" y="2774532"/>
        <a:ext cx="4699006" cy="865221"/>
      </dsp:txXfrm>
    </dsp:sp>
    <dsp:sp modelId="{AAE9117F-7F2B-184B-9CED-5A7C5ED73614}">
      <dsp:nvSpPr>
        <dsp:cNvPr id="0" name=""/>
        <dsp:cNvSpPr/>
      </dsp:nvSpPr>
      <dsp:spPr>
        <a:xfrm>
          <a:off x="573368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7A278-7EE5-8446-8647-E19FAFD2B241}">
      <dsp:nvSpPr>
        <dsp:cNvPr id="0" name=""/>
        <dsp:cNvSpPr/>
      </dsp:nvSpPr>
      <dsp:spPr>
        <a:xfrm>
          <a:off x="573368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D029A-AE77-6047-8B87-DCE57821353E}">
      <dsp:nvSpPr>
        <dsp:cNvPr id="0" name=""/>
        <dsp:cNvSpPr/>
      </dsp:nvSpPr>
      <dsp:spPr>
        <a:xfrm>
          <a:off x="573368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i-FI" sz="2000" b="1" kern="1200" dirty="0">
              <a:solidFill>
                <a:schemeClr val="bg2">
                  <a:lumMod val="75000"/>
                  <a:lumOff val="25000"/>
                </a:schemeClr>
              </a:solidFill>
            </a:rPr>
            <a:t>Ensimmäiset sanat ymmärrettiin ≈ tyypillisten lasten sanoihin</a:t>
          </a:r>
          <a:endParaRPr lang="fr-FR" sz="2000" b="1" kern="1200" dirty="0">
            <a:solidFill>
              <a:schemeClr val="bg2">
                <a:lumMod val="75000"/>
                <a:lumOff val="25000"/>
              </a:schemeClr>
            </a:solidFill>
          </a:endParaRPr>
        </a:p>
      </dsp:txBody>
      <dsp:txXfrm>
        <a:off x="5733685" y="0"/>
        <a:ext cx="5052695" cy="1067854"/>
      </dsp:txXfrm>
    </dsp:sp>
    <dsp:sp modelId="{B8AF3102-43E5-6C4D-8528-EE33F106E3B8}">
      <dsp:nvSpPr>
        <dsp:cNvPr id="0" name=""/>
        <dsp:cNvSpPr/>
      </dsp:nvSpPr>
      <dsp:spPr>
        <a:xfrm>
          <a:off x="573368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7D9AAA-3A89-084A-B55F-9C0CA8A34BDC}">
      <dsp:nvSpPr>
        <dsp:cNvPr id="0" name=""/>
        <dsp:cNvSpPr/>
      </dsp:nvSpPr>
      <dsp:spPr>
        <a:xfrm>
          <a:off x="6087374"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i-FI" sz="1800" kern="1200" dirty="0"/>
            <a:t>Objektien nimet (samalla sensomotorisella tasolla kuin tyypillisillä lapsilla)</a:t>
          </a:r>
          <a:endParaRPr lang="fr-FR" sz="1800" kern="1200" dirty="0"/>
        </a:p>
      </dsp:txBody>
      <dsp:txXfrm>
        <a:off x="6087374" y="1909310"/>
        <a:ext cx="4699006" cy="865221"/>
      </dsp:txXfrm>
    </dsp:sp>
    <dsp:sp modelId="{D272DC56-6172-014F-B677-609E5680FE6E}">
      <dsp:nvSpPr>
        <dsp:cNvPr id="0" name=""/>
        <dsp:cNvSpPr/>
      </dsp:nvSpPr>
      <dsp:spPr>
        <a:xfrm>
          <a:off x="573368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4EED0-E1B1-FA4B-8D40-7835F096F9B1}">
      <dsp:nvSpPr>
        <dsp:cNvPr id="0" name=""/>
        <dsp:cNvSpPr/>
      </dsp:nvSpPr>
      <dsp:spPr>
        <a:xfrm>
          <a:off x="6087374"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i-FI" sz="1800" kern="1200" dirty="0"/>
            <a:t>12 ja 36 kuukauden välillä ➝ sosiaaliset sanat ja esineiden nimet</a:t>
          </a:r>
          <a:endParaRPr lang="fr-FR" sz="1800" kern="1200" dirty="0"/>
        </a:p>
      </dsp:txBody>
      <dsp:txXfrm>
        <a:off x="6087374" y="2774532"/>
        <a:ext cx="4699006" cy="865221"/>
      </dsp:txXfrm>
    </dsp:sp>
    <dsp:sp modelId="{4A45342C-38AA-9E44-BDD0-393E5082ADB0}">
      <dsp:nvSpPr>
        <dsp:cNvPr id="0" name=""/>
        <dsp:cNvSpPr/>
      </dsp:nvSpPr>
      <dsp:spPr>
        <a:xfrm>
          <a:off x="5733685" y="3886774"/>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7284E-278E-F947-99ED-621AD56BA68A}">
      <dsp:nvSpPr>
        <dsp:cNvPr id="0" name=""/>
        <dsp:cNvSpPr/>
      </dsp:nvSpPr>
      <dsp:spPr>
        <a:xfrm>
          <a:off x="6087374" y="3639753"/>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i-FI" sz="1800" kern="1200" dirty="0"/>
            <a:t>Myöhemmin ➝ monimutkaisempi sanasto, joka vaatii joitain kognitiivisia edellytyksiä</a:t>
          </a:r>
          <a:endParaRPr lang="fr-FR" sz="1800" kern="1200" dirty="0"/>
        </a:p>
      </dsp:txBody>
      <dsp:txXfrm>
        <a:off x="6087374" y="3639753"/>
        <a:ext cx="4699006" cy="8652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1EDD36-3811-424A-A4A4-2860761EC0F8}">
      <dsp:nvSpPr>
        <dsp:cNvPr id="0" name=""/>
        <dsp:cNvSpPr/>
      </dsp:nvSpPr>
      <dsp:spPr>
        <a:xfrm>
          <a:off x="4285"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b="1" kern="1200" dirty="0">
              <a:solidFill>
                <a:schemeClr val="tx2">
                  <a:lumMod val="50000"/>
                </a:schemeClr>
              </a:solidFill>
            </a:rPr>
            <a:t>Ydinsanasto</a:t>
          </a:r>
        </a:p>
      </dsp:txBody>
      <dsp:txXfrm>
        <a:off x="4285" y="0"/>
        <a:ext cx="4122001" cy="1558138"/>
      </dsp:txXfrm>
    </dsp:sp>
    <dsp:sp modelId="{51EC0E35-0F00-2347-8F60-AE19F9CC3000}">
      <dsp:nvSpPr>
        <dsp:cNvPr id="0" name=""/>
        <dsp:cNvSpPr/>
      </dsp:nvSpPr>
      <dsp:spPr>
        <a:xfrm>
          <a:off x="416485" y="1558265"/>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Pronominit</a:t>
          </a:r>
          <a:endParaRPr lang="fr-FR" sz="1900" kern="1200" dirty="0"/>
        </a:p>
      </dsp:txBody>
      <dsp:txXfrm>
        <a:off x="438646" y="1580426"/>
        <a:ext cx="3253279" cy="712303"/>
      </dsp:txXfrm>
    </dsp:sp>
    <dsp:sp modelId="{161A7C83-18A8-7442-9CA5-EE883208E6CB}">
      <dsp:nvSpPr>
        <dsp:cNvPr id="0" name=""/>
        <dsp:cNvSpPr/>
      </dsp:nvSpPr>
      <dsp:spPr>
        <a:xfrm>
          <a:off x="416485" y="2431294"/>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Verbit</a:t>
          </a:r>
          <a:endParaRPr lang="fr-FR" sz="1900" kern="1200" dirty="0"/>
        </a:p>
      </dsp:txBody>
      <dsp:txXfrm>
        <a:off x="438646" y="2453455"/>
        <a:ext cx="3253279" cy="712303"/>
      </dsp:txXfrm>
    </dsp:sp>
    <dsp:sp modelId="{34123D26-97E6-C546-9538-DB8BB824526E}">
      <dsp:nvSpPr>
        <dsp:cNvPr id="0" name=""/>
        <dsp:cNvSpPr/>
      </dsp:nvSpPr>
      <dsp:spPr>
        <a:xfrm>
          <a:off x="416485" y="330432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Kuvaavat</a:t>
          </a:r>
          <a:endParaRPr lang="fr-FR" sz="1900" kern="1200" dirty="0"/>
        </a:p>
      </dsp:txBody>
      <dsp:txXfrm>
        <a:off x="438646" y="3326484"/>
        <a:ext cx="3253279" cy="712303"/>
      </dsp:txXfrm>
    </dsp:sp>
    <dsp:sp modelId="{456EE7E2-5D1C-654F-B724-5BC22939617E}">
      <dsp:nvSpPr>
        <dsp:cNvPr id="0" name=""/>
        <dsp:cNvSpPr/>
      </dsp:nvSpPr>
      <dsp:spPr>
        <a:xfrm>
          <a:off x="416485" y="417735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Prepositiot</a:t>
          </a:r>
          <a:endParaRPr lang="fr-FR" sz="1900" kern="1200" dirty="0"/>
        </a:p>
      </dsp:txBody>
      <dsp:txXfrm>
        <a:off x="438646" y="4199514"/>
        <a:ext cx="3253279" cy="712303"/>
      </dsp:txXfrm>
    </dsp:sp>
    <dsp:sp modelId="{D2F131DA-8EC6-8541-A9A0-D08F94CED607}">
      <dsp:nvSpPr>
        <dsp:cNvPr id="0" name=""/>
        <dsp:cNvSpPr/>
      </dsp:nvSpPr>
      <dsp:spPr>
        <a:xfrm>
          <a:off x="4435436"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b="1" kern="1200" dirty="0">
              <a:solidFill>
                <a:schemeClr val="tx2">
                  <a:lumMod val="50000"/>
                </a:schemeClr>
              </a:solidFill>
            </a:rPr>
            <a:t>Täydentävä sanasto</a:t>
          </a:r>
        </a:p>
      </dsp:txBody>
      <dsp:txXfrm>
        <a:off x="4435436" y="0"/>
        <a:ext cx="4122001" cy="1558138"/>
      </dsp:txXfrm>
    </dsp:sp>
    <dsp:sp modelId="{EC056DF8-5EA3-4944-984B-D7EB7A1C97B6}">
      <dsp:nvSpPr>
        <dsp:cNvPr id="0" name=""/>
        <dsp:cNvSpPr/>
      </dsp:nvSpPr>
      <dsp:spPr>
        <a:xfrm>
          <a:off x="4847636" y="155908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dirty="0"/>
            <a:t>Substantiivit ja erisnimet</a:t>
          </a:r>
        </a:p>
      </dsp:txBody>
      <dsp:txXfrm>
        <a:off x="4858523" y="1569976"/>
        <a:ext cx="3275827" cy="349944"/>
      </dsp:txXfrm>
    </dsp:sp>
    <dsp:sp modelId="{1C727115-1567-7E42-BA0E-7974A552A0A6}">
      <dsp:nvSpPr>
        <dsp:cNvPr id="0" name=""/>
        <dsp:cNvSpPr/>
      </dsp:nvSpPr>
      <dsp:spPr>
        <a:xfrm>
          <a:off x="4847636" y="1987996"/>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dirty="0"/>
            <a:t>Komparatiivit</a:t>
          </a:r>
        </a:p>
      </dsp:txBody>
      <dsp:txXfrm>
        <a:off x="4858523" y="1998883"/>
        <a:ext cx="3275827" cy="349944"/>
      </dsp:txXfrm>
    </dsp:sp>
    <dsp:sp modelId="{71D3047A-2463-E04E-95F7-F05FCBF8E88F}">
      <dsp:nvSpPr>
        <dsp:cNvPr id="0" name=""/>
        <dsp:cNvSpPr/>
      </dsp:nvSpPr>
      <dsp:spPr>
        <a:xfrm>
          <a:off x="4847636" y="241690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Yleiset verbit</a:t>
          </a:r>
          <a:endParaRPr lang="fr-FR" sz="1900" kern="1200" dirty="0"/>
        </a:p>
      </dsp:txBody>
      <dsp:txXfrm>
        <a:off x="4858523" y="2427789"/>
        <a:ext cx="3275827" cy="349944"/>
      </dsp:txXfrm>
    </dsp:sp>
    <dsp:sp modelId="{90868166-B8B4-7044-8039-C0B6842D6C1D}">
      <dsp:nvSpPr>
        <dsp:cNvPr id="0" name=""/>
        <dsp:cNvSpPr/>
      </dsp:nvSpPr>
      <dsp:spPr>
        <a:xfrm>
          <a:off x="4847636" y="284580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Erityiset verbit</a:t>
          </a:r>
          <a:endParaRPr lang="fr-FR" sz="1900" kern="1200" dirty="0"/>
        </a:p>
      </dsp:txBody>
      <dsp:txXfrm>
        <a:off x="4858523" y="2856696"/>
        <a:ext cx="3275827" cy="349944"/>
      </dsp:txXfrm>
    </dsp:sp>
    <dsp:sp modelId="{97F383BE-48E4-9F4B-B0D5-26B38EA11DB8}">
      <dsp:nvSpPr>
        <dsp:cNvPr id="0" name=""/>
        <dsp:cNvSpPr/>
      </dsp:nvSpPr>
      <dsp:spPr>
        <a:xfrm>
          <a:off x="4847636" y="327471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Sanat tunteille</a:t>
          </a:r>
          <a:endParaRPr lang="fr-FR" sz="1900" kern="1200" dirty="0"/>
        </a:p>
      </dsp:txBody>
      <dsp:txXfrm>
        <a:off x="4858523" y="3285602"/>
        <a:ext cx="3275827" cy="349944"/>
      </dsp:txXfrm>
    </dsp:sp>
    <dsp:sp modelId="{FEF06C68-81AB-9644-B76D-ACB17CE88F74}">
      <dsp:nvSpPr>
        <dsp:cNvPr id="0" name=""/>
        <dsp:cNvSpPr/>
      </dsp:nvSpPr>
      <dsp:spPr>
        <a:xfrm>
          <a:off x="4847636" y="370362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dirty="0"/>
            <a:t>Vahvistus- ja kieltosanat</a:t>
          </a:r>
        </a:p>
      </dsp:txBody>
      <dsp:txXfrm>
        <a:off x="4858523" y="3714509"/>
        <a:ext cx="3275827" cy="349944"/>
      </dsp:txXfrm>
    </dsp:sp>
    <dsp:sp modelId="{575CA6C4-55E1-A94C-BB57-B7F11F67D030}">
      <dsp:nvSpPr>
        <dsp:cNvPr id="0" name=""/>
        <dsp:cNvSpPr/>
      </dsp:nvSpPr>
      <dsp:spPr>
        <a:xfrm>
          <a:off x="4847636" y="4132528"/>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dirty="0"/>
            <a:t>Toistumis- ja lopettamissanat</a:t>
          </a:r>
        </a:p>
      </dsp:txBody>
      <dsp:txXfrm>
        <a:off x="4858523" y="4143415"/>
        <a:ext cx="3275827" cy="349944"/>
      </dsp:txXfrm>
    </dsp:sp>
    <dsp:sp modelId="{4A5D8010-D32C-104E-8DAF-76F3331A8AC5}">
      <dsp:nvSpPr>
        <dsp:cNvPr id="0" name=""/>
        <dsp:cNvSpPr/>
      </dsp:nvSpPr>
      <dsp:spPr>
        <a:xfrm>
          <a:off x="4847636" y="456143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fr-FR" sz="1900" kern="1200"/>
            <a:t>Adjektiivit</a:t>
          </a:r>
          <a:endParaRPr lang="fr-FR" sz="1900" kern="1200" dirty="0"/>
        </a:p>
      </dsp:txBody>
      <dsp:txXfrm>
        <a:off x="4858523" y="4572322"/>
        <a:ext cx="3275827" cy="349944"/>
      </dsp:txXfrm>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22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62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Vaikka ensimmäiset sanat esiintyvät neurotyypillisillä lapsilla ja IDD-lapsilla suunnilleen samassa henkisessä iässä, vasta myöhemmin viive laajenee jälkimmäisessä, mikä saa meidät pitämään heidän leksikaalista kehitystään hidastuneena ja epätäydellisenä versiona normaalista kehityksestä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dirty="0">
                <a:effectLst/>
                <a:latin typeface="Calibri" panose="020F0502020204030204" pitchFamily="34" charset="0"/>
                <a:ea typeface="Calibri" panose="020F0502020204030204" pitchFamily="34" charset="0"/>
                <a:cs typeface="Times New Roman" panose="02020603050405020304" pitchFamily="18" charset="0"/>
              </a:rPr>
              <a:t>, 2006). Esimerkiksi näyttää siltä, että vain 10% Downin oireyhtymää sairastavista lapsista tuottaa ensimmäisen sanansa yhden vuoden iässä, ja suurin osa alkaa puhua vasta 2 vuoden iän jälkeen, koska yksilöiden välinen vaihtelu on suurta (Berglund et al., 2001). 
Vaikka Downin oireyhtymää sairastavien lasten leksikaalinen kehitys on viivästynyt, se noudattaa samaa kehityskaarta kuin neurotyypillisten lasten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Rondal</a:t>
            </a:r>
            <a:r>
              <a:rPr lang="fi-FI" sz="1800" dirty="0">
                <a:effectLst/>
                <a:latin typeface="Calibri" panose="020F0502020204030204" pitchFamily="34" charset="0"/>
                <a:ea typeface="Calibri" panose="020F0502020204030204" pitchFamily="34" charset="0"/>
                <a:cs typeface="Times New Roman" panose="02020603050405020304" pitchFamily="18" charset="0"/>
              </a:rPr>
              <a:t> &amp; Comblain, 1999). Sanaston ymmärtämisen kannalta tietty määrä nuoria voi jopa osoittaa suorituskykyä, joka on yhtä suuri tai parempi kuin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normotyypillisten</a:t>
            </a:r>
            <a:r>
              <a:rPr lang="fi-FI" sz="1800" dirty="0">
                <a:effectLst/>
                <a:latin typeface="Calibri" panose="020F0502020204030204" pitchFamily="34" charset="0"/>
                <a:ea typeface="Calibri" panose="020F0502020204030204" pitchFamily="34" charset="0"/>
                <a:cs typeface="Times New Roman" panose="02020603050405020304" pitchFamily="18" charset="0"/>
              </a:rPr>
              <a:t> samanikäisten lasten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dirty="0">
                <a:effectLst/>
                <a:latin typeface="Calibri" panose="020F0502020204030204" pitchFamily="34" charset="0"/>
                <a:ea typeface="Calibri" panose="020F0502020204030204" pitchFamily="34" charset="0"/>
                <a:cs typeface="Times New Roman" panose="02020603050405020304" pitchFamily="18" charset="0"/>
              </a:rPr>
              <a:t>, 2006).</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just">
              <a:lnSpc>
                <a:spcPct val="150000"/>
              </a:lnSpc>
              <a:spcBef>
                <a:spcPts val="600"/>
              </a:spcBef>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Leksikaalisen räjähdyksen ilmiö, joka on merkki sanaston kasvusta noin 18-24 kuukaudessa normaalisti kehittyvillä lapsilla, vaikuttaa älylliseen vammaisuuteen ja viivästyy ajoissa. Tutkimusten mukaan se voidaan tunnistaa lapsilla, joilla on Downin oireyhtymä noin 30 kuukauden iässä tai myöhemmin, noin 5-6 vuoden iässä (Oliver &amp;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Buckley</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1994).  Sanavaraston kasvu on siis vähäisempää kuin keskimääräisellä lapsella, ja yli 50 prosentissa tapauksista keskivaikeasti kehitysvammaiset lapset eivät riko 50 sanan sanavarastorajaa ennen 4 vuoden ikää (Berglund et al., 2001). Todellista edistystä voidaan siis havaita vasta 3–4 vuoden iässä. Näiden tietojen valossa näyttää siltä, että uusien sanojen omaksumisnopeus IDD-lapsilla ei ole sama kuin normaalisti kehittyvillä lapsilla. Näiden kahden ryhmän kehityskäyrät erkanevat vähitellen ja ero kasvaa vuosien mittaan yksilöiden välisen suuren vaihtelun yhteydessä. Tämän seurauksena niiden leksikaalinen kanta pysyy alhaisempana kuin heidän ikäisensä normaalissa kehityksessä, joka on sovitettu henkisen iän tai kielellisen iän perusteella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Zampini</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D'Odorico</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2011) .
Kuten yllä olevasta kuvasta käy ilmi, näyttää siltä, että IDD-lapsilla uusien sanojen omaksumisen nopeus ei ole sama kuin normaalisti kehittyvillä lapsilla.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Vaikka kielen leksikaalista komponenttia pidetään yleensä vahvuutena suhteessa muihin kielialueisiin kehitysvammaisilla ihmisillä, tällä hetkellä hyväksytään, että tämän komponentin sisällä on tehtävä dissosiaatio eri sanaluokkien välillä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Zampini</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D'Odorico</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2013;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269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Vaikka yleissanaston (esim. substantiivit, olioihin viittaavat adjektiivit, toimintaverbit) tuntemus on henkisen iän perusteella odotettua suurempi, relaatiosanaston eli esineiden ja tapahtumien väliseen spatiaaliseen tai ajalliseen suhteeseen viittaavien termien tuntemus on usein heikompaa kuin saman henkisen iän perusteella oletettiin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2006;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Miolo</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ym. 2005; Price et ai., 2007;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2012; et ai., 2016;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Deckers</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2017;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Hetzroni</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2019).</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1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Kronologista ikää enemmän henkinen ikä on olennainen selittävä muuttuja kehitysvammaisten leksikaalisen kannan kehityksessä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Barrett</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Diniz</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1989; Roberts et ai., 2007). Itse asiassa viime vuosikymmeninä tehdyt eri tutkimukset ovat osoittaneet, että ekspressiivisen sanaston koon ja IDD-lasten kronologisen iän välillä ei ole korrelaatiota, mikä viittaa siihen, että ekspressiivisen sanaston ja elämänkokemuksen tai yksinkertaisen biologisen kypsymisen välillä ei ole lineaarista suhdetta.
Toisaalta vastaanottosanaston koko korreloi sekä henkisen iän että kronologisen iän kanssa, kuten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Faconin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ym.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al., 2002;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Nuchadee</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2012;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2016). Tämä viittaa siihen, että kehitysvammaisten ihmisten elämänkokemus, riippumatta etiologiasta, lisää mahdollisuuksia laajentaa leksikaalisen kannan vastaanottavaa puolta, vaikka aktiivinen haku muistista tuotantotarkoituksiin olisi edelleen puutteellista.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4100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Sanaston kehityksen alkuvaiheessa IDD-lasten käyttämät sanat ovat suhteellisen samanlaisia kuin neurotyypillisten lasten käyttämät sanat. Esimerkiksi Downin oireyhtymää sairastavien lasten ja neurotyypillisten lasten tuottamilla 50 ensimmäisellä sanalla on sama viitesisältö, eli heidän ympärillään olevien ihmisten, eläinten, lelujen, keittiövälineiden, ruoan ja juoman nimet sekä päivittäisiin rutiineihin ja toimintoihin liittyvät sanat (Clark, 1995). Neurotyypilliset ja Downin oireyhtymän lapset hankkivat ensin esineiden nimet, jotka ovat "dynaamisesti liikkuvia tai kykeneviä liikkumaan" (ihmiset, eläimet, ajoneuvot jne.), Sitten esineiden nimet, joita he voivat manipuloida (lelut, vaatteet) ja lopuksi ruumiinosien nimet. Uusien sanojen lisääminen sanastoon osuu samaan aikaan kunkin semanttisen alueen kehityksen ja organisoinnin kanssa.
Näiden "sisältösanojen" (substantiivit, adjektiivit, verbit ja adverbit) lisäksi sanastossa on oltava myös funktiosanoja tai "suhteellisia" termejä (prepositioita, artikkeleita, konjunktioita jne.), Joilla on tärkeä rooli syntaksin rakentamisessa. Tämäntyyppisen sanaston erityispiirre on se, että se koostuu yksinomaan sanoista, joiden tehtävänä on osoittaa kahden esineen, henkilön tai tapahtuman välinen suhde, erityisesti tilan tai ajan suhteen. Niiden hankkiminen on hitaampaa ja viivästyneempää IDD-lapsilla, koska heidän ymmärtämisensä vaatii monimutkaisempia kognitiivisia edellytyksiä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Facon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Magis</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et ai.,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13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spcBef>
                <a:spcPts val="200"/>
              </a:spcBef>
              <a:buFontTx/>
              <a:buNone/>
            </a:pPr>
            <a:r>
              <a:rPr lang="fi-FI" sz="1800" b="0"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Keskeinen sanasto
Ydinsanasto on niin kutsuttu, koska se on olennaista ilmaista henkilön perustarpeet.
Ydinsanat ovat pieni joukko yksinkertaisia sanoja, jotka muodostavat 80% jokapäiväisessä viestinnässä käytetyistä sanoista (katso esimerkkejä http://corevocabulary.weebly.com).
Ydinsanasto rajoittuu joukkoon erittäin hyödyllisiä sanoja. </a:t>
            </a:r>
            <a:r>
              <a:rPr lang="fi-FI" sz="1800" b="0" kern="100" dirty="0" err="1">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Si</a:t>
            </a:r>
            <a:r>
              <a:rPr lang="fi-FI" sz="1800" b="0"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 se koostuu pronomineista (minä, sinä jne.), verbeistä (syödä, juoda, nukkua jne.), kuvaajista (kuuma, kylmä jne.) ja prepositioista (sisään, päälle jne.). Ydinsanasto sisältää hyvin vähän substantiiveja.
Ydinsanasto on järjestetty kontekstin mukaan siten, että sanat ovat käytettävissä tarvittaessa. Viestintätaulut:
sisältää sanastoa, jota käytetään aterioihin, pukeutumiseen, wc: </a:t>
            </a:r>
            <a:r>
              <a:rPr lang="fi-FI" sz="1800" b="0" kern="100" dirty="0" err="1">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hen</a:t>
            </a:r>
            <a:r>
              <a:rPr lang="fi-FI" sz="1800" b="0"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 harrastuksiin jne.
sijoitetaan paikkaan, jossa toiminta tapahtuu.
</a:t>
            </a:r>
            <a:r>
              <a:rPr lang="fi-FI" sz="1800" b="0" kern="100" dirty="0" err="1">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Fringe</a:t>
            </a:r>
            <a:r>
              <a:rPr lang="fi-FI" sz="1800" b="0"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-sanasto
AAC -työkalu voi sisältää sanastoa, joka on vielä tuntematon tai jota henkilö ei käytä. Tätä sanastoa ei todellakaan valita sen toiminnallisen tarpeen vuoksi tietyissä tilanteissa, vaan koska se voi olla hyödyllinen sanaston ja kielen kehityksessä.
Yleensä katsotaan, että reunasanasto sisältää erilaisia sanaluokkia, jotka voidaan yhdistää muodostamaan monimutkaisempi merkitys:
substantiivit (esim. henkilö, sijainnit, esineet),
vertaileva (esim. vähemmän kuin, parempi jne.),
yleiset verbit (esim. tehdä, antaa, ottaa jne.),
tietyt verbit (esim. syödä, juoda, nähdä jne.),
emotionaaliset sanat (esim. surullinen, onnellinen, vihainen jne.)
sanat, jotka ilmaisevat </a:t>
            </a:r>
            <a:r>
              <a:rPr lang="fi-FI" sz="1800" b="0" kern="100" dirty="0" err="1">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affirmaatiota</a:t>
            </a:r>
            <a:r>
              <a:rPr lang="fi-FI" sz="1800" b="0"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 tai negaatiota (esim. kyllä, ei, ei jne.)
sanat ilmaisevat toistumisen tai lakkaamisen (esim. lisää, lopeta jne.)
henkilöihin viittaavat erisnimet ja pronominit – erisnimiä voidaan käyttää myös omaisuuden merkitsemiseen (esim. minun sijastani), 
yksittäiset adjektiivit (esim. lämmin/kuuma, puhdas jne.) ja toisella kerralla niiden vastakohdat
päävärit (valkoinen, musta, keltainen, sininen ja punainen), jotka ovat yksinkertaisimpia,
perusasetukset.</a:t>
            </a:r>
            <a:endParaRPr b="0"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93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6.png"/><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3.xml"/><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933662"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n-US" sz="6000" b="1" dirty="0" err="1">
                <a:solidFill>
                  <a:srgbClr val="674EA7"/>
                </a:solidFill>
                <a:latin typeface="Calibri"/>
                <a:ea typeface="Calibri"/>
                <a:cs typeface="Calibri"/>
                <a:sym typeface="Calibri"/>
              </a:rPr>
              <a:t>Moduuli</a:t>
            </a:r>
            <a:r>
              <a:rPr lang="en-US" sz="6000" b="1" dirty="0">
                <a:solidFill>
                  <a:srgbClr val="674EA7"/>
                </a:solidFill>
                <a:latin typeface="Calibri"/>
                <a:ea typeface="Calibri"/>
                <a:cs typeface="Calibri"/>
                <a:sym typeface="Calibri"/>
              </a:rPr>
              <a:t> 6 </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Monimuotoiset kommunikointikeinot</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1800" b="0" i="0" u="none" strike="noStrike" cap="none" dirty="0">
                <a:solidFill>
                  <a:schemeClr val="dk1"/>
                </a:solidFill>
                <a:latin typeface="Calibri"/>
                <a:ea typeface="Calibri"/>
                <a:cs typeface="Calibri"/>
                <a:sym typeface="Calibri"/>
              </a:rPr>
              <a:t>Vammaisalan ammattilaisille suunnattu koulutus, jolla tuetaan</a:t>
            </a:r>
            <a:endParaRPr sz="1800" b="0" i="0" u="none" strike="noStrike" cap="none" dirty="0">
              <a:solidFill>
                <a:schemeClr val="dk1"/>
              </a:solidFill>
              <a:latin typeface="Arial"/>
              <a:ea typeface="Arial"/>
              <a:cs typeface="Arial"/>
              <a:sym typeface="Arial"/>
            </a:endParaRPr>
          </a:p>
          <a:p>
            <a:pPr marL="0" marR="0" lvl="0" indent="0" algn="ctr" rtl="0">
              <a:spcBef>
                <a:spcPts val="0"/>
              </a:spcBef>
              <a:spcAft>
                <a:spcPts val="0"/>
              </a:spcAft>
              <a:buNone/>
            </a:pPr>
            <a:r>
              <a:rPr lang="en-US" sz="1800" b="1" i="0" u="none" strike="noStrike" cap="none" dirty="0" err="1">
                <a:solidFill>
                  <a:schemeClr val="dk1"/>
                </a:solidFill>
                <a:latin typeface="Calibri"/>
                <a:ea typeface="Calibri"/>
                <a:cs typeface="Calibri"/>
                <a:sym typeface="Calibri"/>
              </a:rPr>
              <a:t>Sosiaalisia</a:t>
            </a:r>
            <a:r>
              <a:rPr lang="en-US" sz="1800" b="1" i="0" u="none" strike="noStrike" cap="none" dirty="0">
                <a:solidFill>
                  <a:schemeClr val="dk1"/>
                </a:solidFill>
                <a:latin typeface="Calibri"/>
                <a:ea typeface="Calibri"/>
                <a:cs typeface="Calibri"/>
                <a:sym typeface="Calibri"/>
              </a:rPr>
              <a:t> </a:t>
            </a:r>
            <a:r>
              <a:rPr lang="en-US" sz="1800" b="1" i="0" u="none" strike="noStrike" cap="none" dirty="0" err="1">
                <a:solidFill>
                  <a:schemeClr val="dk1"/>
                </a:solidFill>
                <a:latin typeface="Calibri"/>
                <a:ea typeface="Calibri"/>
                <a:cs typeface="Calibri"/>
                <a:sym typeface="Calibri"/>
              </a:rPr>
              <a:t>vuorovaikutustaitoja</a:t>
            </a:r>
            <a:endParaRPr sz="1800" b="0" i="0" u="none" strike="noStrike" cap="none" dirty="0">
              <a:solidFill>
                <a:schemeClr val="dk1"/>
              </a:solidFill>
              <a:latin typeface="Arial"/>
              <a:ea typeface="Arial"/>
              <a:cs typeface="Arial"/>
              <a:sym typeface="Arial"/>
            </a:endParaRPr>
          </a:p>
        </p:txBody>
      </p:sp>
      <p:pic>
        <p:nvPicPr>
          <p:cNvPr id="13" name="Image 12">
            <a:extLst>
              <a:ext uri="{FF2B5EF4-FFF2-40B4-BE49-F238E27FC236}">
                <a16:creationId xmlns:a16="http://schemas.microsoft.com/office/drawing/2014/main" id="{7FC3F115-F88F-42DE-9FE0-60B9BB4B50B4}"/>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90A75594-F267-4A5A-A6C4-B6646AD55E6C}"/>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en-US" sz="2800" b="1" dirty="0" err="1">
                <a:solidFill>
                  <a:schemeClr val="accent1"/>
                </a:solidFill>
              </a:rPr>
              <a:t>Lähteet</a:t>
            </a:r>
            <a:endParaRPr lang="en-US" sz="2800" b="1" dirty="0">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5007268"/>
          </a:xfrm>
          <a:prstGeom prst="rect">
            <a:avLst/>
          </a:prstGeom>
          <a:noFill/>
        </p:spPr>
        <p:txBody>
          <a:bodyPr wrap="square">
            <a:spAutoFit/>
          </a:bodyPr>
          <a:lstStyle/>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Barrett, M. D., &amp; </a:t>
            </a:r>
            <a:r>
              <a:rPr lang="en-US" kern="0" dirty="0" err="1">
                <a:effectLst/>
                <a:latin typeface="Calibri" panose="020F0502020204030204" pitchFamily="34" charset="0"/>
                <a:ea typeface="Calibri" panose="020F0502020204030204" pitchFamily="34" charset="0"/>
                <a:cs typeface="Calibri" panose="020F0502020204030204" pitchFamily="34" charset="0"/>
              </a:rPr>
              <a:t>Diniz</a:t>
            </a:r>
            <a:r>
              <a:rPr lang="en-US" kern="0" dirty="0">
                <a:effectLst/>
                <a:latin typeface="Calibri" panose="020F0502020204030204" pitchFamily="34" charset="0"/>
                <a:ea typeface="Calibri" panose="020F0502020204030204" pitchFamily="34" charset="0"/>
                <a:cs typeface="Calibri" panose="020F0502020204030204" pitchFamily="34" charset="0"/>
              </a:rPr>
              <a:t>, F. A. (1989). Lexical development in mentally handicapped children. </a:t>
            </a:r>
            <a:r>
              <a:rPr lang="en-US" i="1" kern="0" dirty="0">
                <a:effectLst/>
                <a:latin typeface="Calibri" panose="020F0502020204030204" pitchFamily="34" charset="0"/>
                <a:ea typeface="Calibri" panose="020F0502020204030204" pitchFamily="34" charset="0"/>
                <a:cs typeface="Calibri" panose="020F0502020204030204" pitchFamily="34" charset="0"/>
              </a:rPr>
              <a:t>Language and communication in mentally handicapped people</a:t>
            </a:r>
            <a:r>
              <a:rPr lang="en-US" kern="0" dirty="0">
                <a:effectLst/>
                <a:latin typeface="Calibri" panose="020F0502020204030204" pitchFamily="34" charset="0"/>
                <a:ea typeface="Calibri" panose="020F0502020204030204" pitchFamily="34" charset="0"/>
                <a:cs typeface="Calibri" panose="020F0502020204030204" pitchFamily="34" charset="0"/>
              </a:rPr>
              <a:t>, 3‑32.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Bassano, D. (2000). Early development of nouns and verbs in French : Exploring the interface between lexicon and grammar. </a:t>
            </a:r>
            <a:r>
              <a:rPr lang="en-US" i="1" kern="0"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kern="0" dirty="0">
                <a:effectLst/>
                <a:latin typeface="Calibri" panose="020F0502020204030204" pitchFamily="34" charset="0"/>
                <a:ea typeface="Calibri" panose="020F0502020204030204" pitchFamily="34" charset="0"/>
                <a:cs typeface="Calibri" panose="020F0502020204030204" pitchFamily="34" charset="0"/>
              </a:rPr>
              <a:t>, </a:t>
            </a:r>
            <a:r>
              <a:rPr lang="en-US" i="1" kern="0" dirty="0">
                <a:effectLst/>
                <a:latin typeface="Calibri" panose="020F0502020204030204" pitchFamily="34" charset="0"/>
                <a:ea typeface="Calibri" panose="020F0502020204030204" pitchFamily="34" charset="0"/>
                <a:cs typeface="Calibri" panose="020F0502020204030204" pitchFamily="34" charset="0"/>
              </a:rPr>
              <a:t>27</a:t>
            </a:r>
            <a:r>
              <a:rPr lang="en-US" kern="0" dirty="0">
                <a:effectLst/>
                <a:latin typeface="Calibri" panose="020F0502020204030204" pitchFamily="34" charset="0"/>
                <a:ea typeface="Calibri" panose="020F0502020204030204" pitchFamily="34" charset="0"/>
                <a:cs typeface="Calibri" panose="020F0502020204030204" pitchFamily="34" charset="0"/>
              </a:rPr>
              <a:t>(3), 521‑559. https://</a:t>
            </a:r>
            <a:r>
              <a:rPr lang="en-US" kern="0" dirty="0" err="1">
                <a:effectLst/>
                <a:latin typeface="Calibri" panose="020F0502020204030204" pitchFamily="34" charset="0"/>
                <a:ea typeface="Calibri" panose="020F0502020204030204" pitchFamily="34" charset="0"/>
                <a:cs typeface="Calibri" panose="020F0502020204030204" pitchFamily="34" charset="0"/>
              </a:rPr>
              <a:t>doi.org</a:t>
            </a:r>
            <a:r>
              <a:rPr lang="en-US" kern="0" dirty="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Berglund, E., Eriksson, M., &amp; Johansson, I. (2001). Parental reports of spoken language skills in children with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 (2006).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learning</a:t>
            </a:r>
            <a:r>
              <a:rPr lang="fr-FR" kern="0" dirty="0">
                <a:effectLst/>
                <a:latin typeface="Calibri" panose="020F0502020204030204" pitchFamily="34" charset="0"/>
                <a:ea typeface="Calibri" panose="020F0502020204030204" pitchFamily="34" charset="0"/>
                <a:cs typeface="Calibri" panose="020F0502020204030204" pitchFamily="34" charset="0"/>
              </a:rPr>
              <a:t> in Down syndrome : The speech and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profile </a:t>
            </a:r>
            <a:r>
              <a:rPr lang="fr-FR" kern="0" dirty="0" err="1">
                <a:effectLst/>
                <a:latin typeface="Calibri" panose="020F0502020204030204" pitchFamily="34" charset="0"/>
                <a:ea typeface="Calibri" panose="020F0502020204030204" pitchFamily="34" charset="0"/>
                <a:cs typeface="Calibri" panose="020F0502020204030204" pitchFamily="34" charset="0"/>
              </a:rPr>
              <a:t>compared</a:t>
            </a:r>
            <a:r>
              <a:rPr lang="fr-FR" kern="0" dirty="0">
                <a:effectLst/>
                <a:latin typeface="Calibri" panose="020F0502020204030204" pitchFamily="34" charset="0"/>
                <a:ea typeface="Calibri" panose="020F0502020204030204" pitchFamily="34" charset="0"/>
                <a:cs typeface="Calibri" panose="020F0502020204030204" pitchFamily="34" charset="0"/>
              </a:rPr>
              <a:t> to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cognitive </a:t>
            </a:r>
            <a:r>
              <a:rPr lang="fr-FR" kern="0" dirty="0" err="1">
                <a:effectLst/>
                <a:latin typeface="Calibri" panose="020F0502020204030204" pitchFamily="34" charset="0"/>
                <a:ea typeface="Calibri" panose="020F0502020204030204" pitchFamily="34" charset="0"/>
                <a:cs typeface="Calibri" panose="020F0502020204030204" pitchFamily="34" charset="0"/>
              </a:rPr>
              <a:t>impairment</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unknown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origin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and Practice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a:t>
            </a:r>
            <a:r>
              <a:rPr lang="fr-FR" kern="0" dirty="0">
                <a:effectLst/>
                <a:latin typeface="Calibri" panose="020F0502020204030204" pitchFamily="34" charset="0"/>
                <a:ea typeface="Calibri" panose="020F0502020204030204" pitchFamily="34" charset="0"/>
                <a:cs typeface="Calibri" panose="020F0502020204030204" pitchFamily="34" charset="0"/>
              </a:rPr>
              <a:t>(2), 61‑66.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/10.3104/reports.306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Robin S., Bird Elizabeth Kay-</a:t>
            </a:r>
            <a:r>
              <a:rPr lang="fr-FR" kern="0" dirty="0" err="1">
                <a:effectLst/>
                <a:latin typeface="Calibri" panose="020F0502020204030204" pitchFamily="34" charset="0"/>
                <a:ea typeface="Calibri" panose="020F0502020204030204" pitchFamily="34" charset="0"/>
                <a:cs typeface="Calibri" panose="020F0502020204030204" pitchFamily="34" charset="0"/>
              </a:rPr>
              <a:t>Raining</a:t>
            </a:r>
            <a:r>
              <a:rPr lang="fr-FR" kern="0" dirty="0">
                <a:effectLst/>
                <a:latin typeface="Calibri" panose="020F0502020204030204" pitchFamily="34" charset="0"/>
                <a:ea typeface="Calibri" panose="020F0502020204030204" pitchFamily="34" charset="0"/>
                <a:cs typeface="Calibri" panose="020F0502020204030204" pitchFamily="34" charset="0"/>
              </a:rPr>
              <a:t>, &amp; Schwartz Scott E. (1990). Fast Mapping of </a:t>
            </a:r>
            <a:r>
              <a:rPr lang="fr-FR" kern="0" dirty="0" err="1">
                <a:effectLst/>
                <a:latin typeface="Calibri" panose="020F0502020204030204" pitchFamily="34" charset="0"/>
                <a:ea typeface="Calibri" panose="020F0502020204030204" pitchFamily="34" charset="0"/>
                <a:cs typeface="Calibri" panose="020F0502020204030204" pitchFamily="34" charset="0"/>
              </a:rPr>
              <a:t>Words</a:t>
            </a:r>
            <a:r>
              <a:rPr lang="fr-FR" kern="0" dirty="0">
                <a:effectLst/>
                <a:latin typeface="Calibri" panose="020F0502020204030204" pitchFamily="34" charset="0"/>
                <a:ea typeface="Calibri" panose="020F0502020204030204" pitchFamily="34" charset="0"/>
                <a:cs typeface="Calibri" panose="020F0502020204030204" pitchFamily="34" charset="0"/>
              </a:rPr>
              <a:t> in Event </a:t>
            </a:r>
            <a:r>
              <a:rPr lang="fr-FR" kern="0" dirty="0" err="1">
                <a:effectLst/>
                <a:latin typeface="Calibri" panose="020F0502020204030204" pitchFamily="34" charset="0"/>
                <a:ea typeface="Calibri" panose="020F0502020204030204" pitchFamily="34" charset="0"/>
                <a:cs typeface="Calibri" panose="020F0502020204030204" pitchFamily="34" charset="0"/>
              </a:rPr>
              <a:t>Contexts</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Disorders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55</a:t>
            </a:r>
            <a:r>
              <a:rPr lang="fr-FR" kern="0" dirty="0">
                <a:effectLst/>
                <a:latin typeface="Calibri" panose="020F0502020204030204" pitchFamily="34" charset="0"/>
                <a:ea typeface="Calibri" panose="020F0502020204030204" pitchFamily="34" charset="0"/>
                <a:cs typeface="Calibri" panose="020F0502020204030204" pitchFamily="34" charset="0"/>
              </a:rPr>
              <a:t>(4), 761‑770.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/10.1044/jshd.5504.761</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Clark, E. V. (1995).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lexicon</a:t>
            </a:r>
            <a:r>
              <a:rPr lang="fr-FR" i="1" kern="0" dirty="0">
                <a:effectLst/>
                <a:latin typeface="Calibri" panose="020F0502020204030204" pitchFamily="34" charset="0"/>
                <a:ea typeface="Calibri" panose="020F0502020204030204" pitchFamily="34" charset="0"/>
                <a:cs typeface="Calibri" panose="020F0502020204030204" pitchFamily="34" charset="0"/>
              </a:rPr>
              <a:t> in acquisition</a:t>
            </a:r>
            <a:r>
              <a:rPr lang="fr-FR" kern="0" dirty="0">
                <a:effectLst/>
                <a:latin typeface="Calibri" panose="020F0502020204030204" pitchFamily="34" charset="0"/>
                <a:ea typeface="Calibri" panose="020F0502020204030204" pitchFamily="34" charset="0"/>
                <a:cs typeface="Calibri" panose="020F0502020204030204" pitchFamily="34" charset="0"/>
              </a:rPr>
              <a:t> (Vol. 65). Cambridge </a:t>
            </a:r>
            <a:r>
              <a:rPr lang="fr-FR" kern="0" dirty="0" err="1">
                <a:effectLst/>
                <a:latin typeface="Calibri" panose="020F0502020204030204" pitchFamily="34" charset="0"/>
                <a:ea typeface="Calibri" panose="020F0502020204030204" pitchFamily="34" charset="0"/>
                <a:cs typeface="Calibri" panose="020F0502020204030204" pitchFamily="34" charset="0"/>
              </a:rPr>
              <a:t>University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Press</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&amp;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(2016). A cross-sectional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trajectories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or </a:t>
            </a:r>
            <a:r>
              <a:rPr lang="fr-FR"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undifferentiated</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aetiology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&amp;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41</a:t>
            </a:r>
            <a:r>
              <a:rPr lang="fr-FR" kern="0" dirty="0">
                <a:effectLst/>
                <a:latin typeface="Calibri" panose="020F0502020204030204" pitchFamily="34" charset="0"/>
                <a:ea typeface="Calibri" panose="020F0502020204030204" pitchFamily="34" charset="0"/>
                <a:cs typeface="Calibri" panose="020F0502020204030204" pitchFamily="34" charset="0"/>
              </a:rPr>
              <a:t>(2), 140‑149.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/10.3109/13668250.2016.1160370</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Facon-</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&amp; </a:t>
            </a:r>
            <a:r>
              <a:rPr lang="fr-FR" kern="0" dirty="0" err="1">
                <a:effectLst/>
                <a:latin typeface="Calibri" panose="020F0502020204030204" pitchFamily="34" charset="0"/>
                <a:ea typeface="Calibri" panose="020F0502020204030204" pitchFamily="34" charset="0"/>
                <a:cs typeface="Calibri" panose="020F0502020204030204" pitchFamily="34" charset="0"/>
              </a:rPr>
              <a:t>Grubar</a:t>
            </a:r>
            <a:r>
              <a:rPr lang="fr-FR" kern="0" dirty="0">
                <a:effectLst/>
                <a:latin typeface="Calibri" panose="020F0502020204030204" pitchFamily="34" charset="0"/>
                <a:ea typeface="Calibri" panose="020F0502020204030204" pitchFamily="34" charset="0"/>
                <a:cs typeface="Calibri" panose="020F0502020204030204" pitchFamily="34" charset="0"/>
              </a:rPr>
              <a:t>, J.-C. (2002). </a:t>
            </a:r>
            <a:r>
              <a:rPr lang="fr-FR" kern="0" dirty="0" err="1">
                <a:effectLst/>
                <a:latin typeface="Calibri" panose="020F0502020204030204" pitchFamily="34" charset="0"/>
                <a:ea typeface="Calibri" panose="020F0502020204030204" pitchFamily="34" charset="0"/>
                <a:cs typeface="Calibri" panose="020F0502020204030204" pitchFamily="34" charset="0"/>
              </a:rPr>
              <a:t>Chronological</a:t>
            </a:r>
            <a:r>
              <a:rPr lang="fr-FR" kern="0" dirty="0">
                <a:effectLst/>
                <a:latin typeface="Calibri" panose="020F0502020204030204" pitchFamily="34" charset="0"/>
                <a:ea typeface="Calibri" panose="020F0502020204030204" pitchFamily="34" charset="0"/>
                <a:cs typeface="Calibri" panose="020F0502020204030204" pitchFamily="34" charset="0"/>
              </a:rPr>
              <a:t> Age,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a:t>
            </a:r>
            <a:r>
              <a:rPr lang="fr-FR" kern="0" dirty="0" err="1">
                <a:effectLst/>
                <a:latin typeface="Calibri" panose="020F0502020204030204" pitchFamily="34" charset="0"/>
                <a:ea typeface="Calibri" panose="020F0502020204030204" pitchFamily="34" charset="0"/>
                <a:cs typeface="Calibri" panose="020F0502020204030204" pitchFamily="34" charset="0"/>
              </a:rPr>
              <a:t>Syntax</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Mental Retardation.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107</a:t>
            </a:r>
            <a:r>
              <a:rPr lang="fr-FR" kern="0" dirty="0">
                <a:effectLst/>
                <a:latin typeface="Calibri" panose="020F0502020204030204" pitchFamily="34" charset="0"/>
                <a:ea typeface="Calibri" panose="020F0502020204030204" pitchFamily="34" charset="0"/>
                <a:cs typeface="Calibri" panose="020F0502020204030204" pitchFamily="34" charset="0"/>
              </a:rPr>
              <a:t>(2), 91‑98.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/10.1352/0895-8017(2002)107&lt;0091:CARVAS&gt;2.0.CO;2</a:t>
            </a:r>
            <a:r>
              <a:rPr lang="fr-FR" kern="0" dirty="0">
                <a:effectLst/>
                <a:latin typeface="Calibri" panose="020F0502020204030204" pitchFamily="34" charset="0"/>
                <a:ea typeface="Calibri" panose="020F0502020204030204" pitchFamily="34" charset="0"/>
              </a:rPr>
              <a:t>.</a:t>
            </a:r>
            <a:r>
              <a:rPr lang="fr-BE" dirty="0">
                <a:effectLst/>
              </a:rPr>
              <a:t>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156138"/>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&amp;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(2012). On the </a:t>
            </a:r>
            <a:r>
              <a:rPr lang="fr-FR" kern="0" dirty="0" err="1">
                <a:effectLst/>
                <a:latin typeface="Calibri" panose="020F0502020204030204" pitchFamily="34" charset="0"/>
                <a:ea typeface="Calibri" panose="020F0502020204030204" pitchFamily="34" charset="0"/>
                <a:cs typeface="Calibri" panose="020F0502020204030204" pitchFamily="34" charset="0"/>
              </a:rPr>
              <a:t>difficulty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relational</a:t>
            </a:r>
            <a:r>
              <a:rPr lang="fr-FR" kern="0" dirty="0">
                <a:effectLst/>
                <a:latin typeface="Calibri" panose="020F0502020204030204" pitchFamily="34" charset="0"/>
                <a:ea typeface="Calibri" panose="020F0502020204030204" pitchFamily="34" charset="0"/>
                <a:cs typeface="Calibri" panose="020F0502020204030204" pitchFamily="34" charset="0"/>
              </a:rPr>
              <a:t> concepts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participants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33</a:t>
            </a:r>
            <a:r>
              <a:rPr lang="fr-FR" kern="0" dirty="0">
                <a:effectLst/>
                <a:latin typeface="Calibri" panose="020F0502020204030204" pitchFamily="34" charset="0"/>
                <a:ea typeface="Calibri" panose="020F0502020204030204" pitchFamily="34" charset="0"/>
                <a:cs typeface="Calibri" panose="020F0502020204030204" pitchFamily="34" charset="0"/>
              </a:rPr>
              <a:t>(1), 60‑68.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Nuchadee</a:t>
            </a:r>
            <a:r>
              <a:rPr lang="fr-FR" kern="0" dirty="0">
                <a:effectLst/>
                <a:latin typeface="Calibri" panose="020F0502020204030204" pitchFamily="34" charset="0"/>
                <a:ea typeface="Calibri" panose="020F0502020204030204" pitchFamily="34" charset="0"/>
                <a:cs typeface="Calibri" panose="020F0502020204030204" pitchFamily="34" charset="0"/>
              </a:rPr>
              <a:t>, M.-L., &amp; </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(2012). A qualitative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general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of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117</a:t>
            </a:r>
            <a:r>
              <a:rPr lang="fr-FR" kern="0" dirty="0">
                <a:effectLst/>
                <a:latin typeface="Calibri" panose="020F0502020204030204" pitchFamily="34" charset="0"/>
                <a:ea typeface="Calibri" panose="020F0502020204030204" pitchFamily="34" charset="0"/>
                <a:cs typeface="Calibri" panose="020F0502020204030204" pitchFamily="34" charset="0"/>
              </a:rPr>
              <a:t>(3), 243‑259.</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Fenson, L., Dale, P. S.,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J. S., Bates, E., Thal, D. J., </a:t>
            </a:r>
            <a:r>
              <a:rPr lang="fr-FR" kern="0" dirty="0" err="1">
                <a:effectLst/>
                <a:latin typeface="Calibri" panose="020F0502020204030204" pitchFamily="34" charset="0"/>
                <a:ea typeface="Calibri" panose="020F0502020204030204" pitchFamily="34" charset="0"/>
                <a:cs typeface="Calibri" panose="020F0502020204030204" pitchFamily="34" charset="0"/>
              </a:rPr>
              <a:t>Pethick</a:t>
            </a:r>
            <a:r>
              <a:rPr lang="fr-FR" kern="0" dirty="0">
                <a:effectLst/>
                <a:latin typeface="Calibri" panose="020F0502020204030204" pitchFamily="34" charset="0"/>
                <a:ea typeface="Calibri" panose="020F0502020204030204" pitchFamily="34" charset="0"/>
                <a:cs typeface="Calibri" panose="020F0502020204030204" pitchFamily="34" charset="0"/>
              </a:rPr>
              <a:t>, S. J., </a:t>
            </a:r>
            <a:r>
              <a:rPr lang="fr-FR" kern="0" dirty="0" err="1">
                <a:effectLst/>
                <a:latin typeface="Calibri" panose="020F0502020204030204" pitchFamily="34" charset="0"/>
                <a:ea typeface="Calibri" panose="020F0502020204030204" pitchFamily="34" charset="0"/>
                <a:cs typeface="Calibri" panose="020F0502020204030204" pitchFamily="34" charset="0"/>
              </a:rPr>
              <a:t>Tomasello</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Stiles, J. (1994). </a:t>
            </a:r>
            <a:r>
              <a:rPr lang="fr-FR" kern="0" dirty="0" err="1">
                <a:effectLst/>
                <a:latin typeface="Calibri" panose="020F0502020204030204" pitchFamily="34" charset="0"/>
                <a:ea typeface="Calibri" panose="020F0502020204030204" pitchFamily="34" charset="0"/>
                <a:cs typeface="Calibri" panose="020F0502020204030204" pitchFamily="34" charset="0"/>
              </a:rPr>
              <a:t>Variability</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communicative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Monographs</a:t>
            </a:r>
            <a:r>
              <a:rPr lang="fr-FR" i="1" kern="0" dirty="0">
                <a:effectLst/>
                <a:latin typeface="Calibri" panose="020F0502020204030204" pitchFamily="34" charset="0"/>
                <a:ea typeface="Calibri" panose="020F0502020204030204" pitchFamily="34" charset="0"/>
                <a:cs typeface="Calibri" panose="020F0502020204030204" pitchFamily="34" charset="0"/>
              </a:rPr>
              <a:t> of the society for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i‑185.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(1994). Acquisition of the Novel Name-</a:t>
            </a:r>
            <a:r>
              <a:rPr lang="fr-FR" kern="0" dirty="0" err="1">
                <a:effectLst/>
                <a:latin typeface="Calibri" panose="020F0502020204030204" pitchFamily="34" charset="0"/>
                <a:ea typeface="Calibri" panose="020F0502020204030204" pitchFamily="34" charset="0"/>
                <a:cs typeface="Calibri" panose="020F0502020204030204" pitchFamily="34" charset="0"/>
              </a:rPr>
              <a:t>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65</a:t>
            </a:r>
            <a:r>
              <a:rPr lang="fr-FR" kern="0" dirty="0">
                <a:effectLst/>
                <a:latin typeface="Calibri" panose="020F0502020204030204" pitchFamily="34" charset="0"/>
                <a:ea typeface="Calibri" panose="020F0502020204030204" pitchFamily="34" charset="0"/>
                <a:cs typeface="Calibri" panose="020F0502020204030204" pitchFamily="34" charset="0"/>
              </a:rPr>
              <a:t>(6), 1646‑1662. JSTOR.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/10.2307/1131285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(1995a). Acquisition of the </a:t>
            </a:r>
            <a:r>
              <a:rPr lang="fr-FR" kern="0" dirty="0" err="1">
                <a:effectLst/>
                <a:latin typeface="Calibri" panose="020F0502020204030204" pitchFamily="34" charset="0"/>
                <a:ea typeface="Calibri" panose="020F0502020204030204" pitchFamily="34" charset="0"/>
                <a:cs typeface="Calibri" panose="020F0502020204030204" pitchFamily="34" charset="0"/>
              </a:rPr>
              <a:t>novel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name-nameless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young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who</a:t>
            </a:r>
            <a:r>
              <a:rPr lang="fr-FR" kern="0" dirty="0">
                <a:effectLst/>
                <a:latin typeface="Calibri" panose="020F0502020204030204" pitchFamily="34" charset="0"/>
                <a:ea typeface="Calibri" panose="020F0502020204030204" pitchFamily="34" charset="0"/>
                <a:cs typeface="Calibri" panose="020F0502020204030204" pitchFamily="34" charset="0"/>
              </a:rPr>
              <a:t> have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(1995b).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lexical acquisition and the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spurt</a:t>
            </a:r>
            <a:r>
              <a:rPr lang="fr-FR" kern="0" dirty="0">
                <a:effectLst/>
                <a:latin typeface="Calibri" panose="020F0502020204030204" pitchFamily="34" charset="0"/>
                <a:ea typeface="Calibri" panose="020F0502020204030204" pitchFamily="34" charset="0"/>
                <a:cs typeface="Calibri" panose="020F0502020204030204" pitchFamily="34" charset="0"/>
              </a:rPr>
              <a:t> : A </a:t>
            </a:r>
            <a:r>
              <a:rPr lang="fr-FR" kern="0" dirty="0" err="1">
                <a:effectLst/>
                <a:latin typeface="Calibri" panose="020F0502020204030204" pitchFamily="34" charset="0"/>
                <a:ea typeface="Calibri" panose="020F0502020204030204" pitchFamily="34" charset="0"/>
                <a:cs typeface="Calibri" panose="020F0502020204030204" pitchFamily="34" charset="0"/>
              </a:rPr>
              <a:t>response</a:t>
            </a:r>
            <a:r>
              <a:rPr lang="fr-FR" kern="0" dirty="0">
                <a:effectLst/>
                <a:latin typeface="Calibri" panose="020F0502020204030204" pitchFamily="34" charset="0"/>
                <a:ea typeface="Calibri" panose="020F0502020204030204" pitchFamily="34" charset="0"/>
                <a:cs typeface="Calibri" panose="020F0502020204030204" pitchFamily="34" charset="0"/>
              </a:rPr>
              <a:t> to Goldfield &amp;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22</a:t>
            </a:r>
            <a:r>
              <a:rPr lang="fr-FR" kern="0" dirty="0">
                <a:effectLst/>
                <a:latin typeface="Calibri" panose="020F0502020204030204" pitchFamily="34" charset="0"/>
                <a:ea typeface="Calibri" panose="020F0502020204030204" pitchFamily="34" charset="0"/>
                <a:cs typeface="Calibri" panose="020F0502020204030204" pitchFamily="34" charset="0"/>
              </a:rPr>
              <a:t>(2), 461‑468.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Oliver, B., &amp; Buckley, S. (1994, janvier 1).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i="1" kern="0" dirty="0">
                <a:effectLst/>
                <a:latin typeface="Calibri" panose="020F0502020204030204" pitchFamily="34" charset="0"/>
                <a:ea typeface="Calibri" panose="020F0502020204030204" pitchFamily="34" charset="0"/>
                <a:cs typeface="Calibri" panose="020F0502020204030204" pitchFamily="34" charset="0"/>
              </a:rPr>
              <a:t> of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with</a:t>
            </a:r>
            <a:r>
              <a:rPr lang="fr-FR" i="1" kern="0" dirty="0">
                <a:effectLst/>
                <a:latin typeface="Calibri" panose="020F0502020204030204" pitchFamily="34" charset="0"/>
                <a:ea typeface="Calibri" panose="020F0502020204030204" pitchFamily="34" charset="0"/>
                <a:cs typeface="Calibri" panose="020F0502020204030204" pitchFamily="34" charset="0"/>
              </a:rPr>
              <a:t> Down syndrome : First </a:t>
            </a:r>
            <a:r>
              <a:rPr lang="fr-FR" i="1" kern="0" dirty="0" err="1">
                <a:effectLst/>
                <a:latin typeface="Calibri" panose="020F0502020204030204" pitchFamily="34" charset="0"/>
                <a:ea typeface="Calibri" panose="020F0502020204030204" pitchFamily="34" charset="0"/>
                <a:cs typeface="Calibri" panose="020F0502020204030204" pitchFamily="34" charset="0"/>
              </a:rPr>
              <a:t>words</a:t>
            </a:r>
            <a:r>
              <a:rPr lang="fr-FR" i="1" kern="0" dirty="0">
                <a:effectLst/>
                <a:latin typeface="Calibri" panose="020F0502020204030204" pitchFamily="34" charset="0"/>
                <a:ea typeface="Calibri" panose="020F0502020204030204" pitchFamily="34" charset="0"/>
                <a:cs typeface="Calibri" panose="020F0502020204030204" pitchFamily="34" charset="0"/>
              </a:rPr>
              <a:t> to </a:t>
            </a:r>
            <a:r>
              <a:rPr lang="fr-FR" i="1" kern="0" dirty="0" err="1">
                <a:effectLst/>
                <a:latin typeface="Calibri" panose="020F0502020204030204" pitchFamily="34" charset="0"/>
                <a:ea typeface="Calibri" panose="020F0502020204030204" pitchFamily="34" charset="0"/>
                <a:cs typeface="Calibri" panose="020F0502020204030204" pitchFamily="34" charset="0"/>
              </a:rPr>
              <a:t>two-word</a:t>
            </a:r>
            <a:r>
              <a:rPr lang="fr-FR" i="1" kern="0" dirty="0">
                <a:effectLst/>
                <a:latin typeface="Calibri" panose="020F0502020204030204" pitchFamily="34" charset="0"/>
                <a:ea typeface="Calibri" panose="020F0502020204030204" pitchFamily="34" charset="0"/>
                <a:cs typeface="Calibri" panose="020F0502020204030204" pitchFamily="34" charset="0"/>
              </a:rPr>
              <a:t> phrases</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 and Practice.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/10.3104/reports.33</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7988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3" name="ZoneTexte 2">
            <a:extLst>
              <a:ext uri="{FF2B5EF4-FFF2-40B4-BE49-F238E27FC236}">
                <a16:creationId xmlns:a16="http://schemas.microsoft.com/office/drawing/2014/main" id="{6DC00545-7A88-4495-30BC-D8A8CE1D77FC}"/>
              </a:ext>
            </a:extLst>
          </p:cNvPr>
          <p:cNvSpPr txBox="1"/>
          <p:nvPr/>
        </p:nvSpPr>
        <p:spPr>
          <a:xfrm>
            <a:off x="568036" y="1607127"/>
            <a:ext cx="10972800" cy="2297617"/>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Roberts, J., Price, J., Barnes, E., Nelson, L., </a:t>
            </a:r>
            <a:r>
              <a:rPr lang="fr-FR" kern="0" dirty="0" err="1">
                <a:effectLst/>
                <a:latin typeface="Calibri" panose="020F0502020204030204" pitchFamily="34" charset="0"/>
                <a:ea typeface="Calibri" panose="020F0502020204030204" pitchFamily="34" charset="0"/>
                <a:cs typeface="Calibri" panose="020F0502020204030204" pitchFamily="34" charset="0"/>
              </a:rPr>
              <a:t>Burchinal</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Hennon</a:t>
            </a:r>
            <a:r>
              <a:rPr lang="fr-FR" kern="0" dirty="0">
                <a:effectLst/>
                <a:latin typeface="Calibri" panose="020F0502020204030204" pitchFamily="34" charset="0"/>
                <a:ea typeface="Calibri" panose="020F0502020204030204" pitchFamily="34" charset="0"/>
                <a:cs typeface="Calibri" panose="020F0502020204030204" pitchFamily="34" charset="0"/>
              </a:rPr>
              <a:t>, E. A., </a:t>
            </a:r>
            <a:r>
              <a:rPr lang="fr-FR" kern="0" dirty="0" err="1">
                <a:effectLst/>
                <a:latin typeface="Calibri" panose="020F0502020204030204" pitchFamily="34" charset="0"/>
                <a:ea typeface="Calibri" panose="020F0502020204030204" pitchFamily="34" charset="0"/>
                <a:cs typeface="Calibri" panose="020F0502020204030204" pitchFamily="34" charset="0"/>
              </a:rPr>
              <a:t>Moskowitz</a:t>
            </a:r>
            <a:r>
              <a:rPr lang="fr-FR" kern="0" dirty="0">
                <a:effectLst/>
                <a:latin typeface="Calibri" panose="020F0502020204030204" pitchFamily="34" charset="0"/>
                <a:ea typeface="Calibri" panose="020F0502020204030204" pitchFamily="34" charset="0"/>
                <a:cs typeface="Calibri" panose="020F0502020204030204" pitchFamily="34" charset="0"/>
              </a:rPr>
              <a:t>, L., Edwards, A., </a:t>
            </a:r>
            <a:r>
              <a:rPr lang="fr-FR" kern="0" dirty="0" err="1">
                <a:effectLst/>
                <a:latin typeface="Calibri" panose="020F0502020204030204" pitchFamily="34" charset="0"/>
                <a:ea typeface="Calibri" panose="020F0502020204030204" pitchFamily="34" charset="0"/>
                <a:cs typeface="Calibri" panose="020F0502020204030204" pitchFamily="34" charset="0"/>
              </a:rPr>
              <a:t>Malkin</a:t>
            </a:r>
            <a:r>
              <a:rPr lang="fr-FR" kern="0" dirty="0">
                <a:effectLst/>
                <a:latin typeface="Calibri" panose="020F0502020204030204" pitchFamily="34" charset="0"/>
                <a:ea typeface="Calibri" panose="020F0502020204030204" pitchFamily="34" charset="0"/>
                <a:cs typeface="Calibri" panose="020F0502020204030204" pitchFamily="34" charset="0"/>
              </a:rPr>
              <a:t>, C., Anderson, K., </a:t>
            </a:r>
            <a:r>
              <a:rPr lang="fr-FR" kern="0" dirty="0" err="1">
                <a:effectLst/>
                <a:latin typeface="Calibri" panose="020F0502020204030204" pitchFamily="34" charset="0"/>
                <a:ea typeface="Calibri" panose="020F0502020204030204" pitchFamily="34" charset="0"/>
                <a:cs typeface="Calibri" panose="020F0502020204030204" pitchFamily="34" charset="0"/>
              </a:rPr>
              <a:t>Misenheimer</a:t>
            </a:r>
            <a:r>
              <a:rPr lang="fr-FR" kern="0" dirty="0">
                <a:effectLst/>
                <a:latin typeface="Calibri" panose="020F0502020204030204" pitchFamily="34" charset="0"/>
                <a:ea typeface="Calibri" panose="020F0502020204030204" pitchFamily="34" charset="0"/>
                <a:cs typeface="Calibri" panose="020F0502020204030204" pitchFamily="34" charset="0"/>
              </a:rPr>
              <a:t>, J., </a:t>
            </a:r>
            <a:r>
              <a:rPr lang="fr-FR" kern="0" dirty="0" err="1">
                <a:effectLst/>
                <a:latin typeface="Calibri" panose="020F0502020204030204" pitchFamily="34" charset="0"/>
                <a:ea typeface="Calibri" panose="020F0502020204030204" pitchFamily="34" charset="0"/>
                <a:cs typeface="Calibri" panose="020F0502020204030204" pitchFamily="34" charset="0"/>
              </a:rPr>
              <a:t>Hooper</a:t>
            </a:r>
            <a:r>
              <a:rPr lang="fr-FR" kern="0" dirty="0">
                <a:effectLst/>
                <a:latin typeface="Calibri" panose="020F0502020204030204" pitchFamily="34" charset="0"/>
                <a:ea typeface="Calibri" panose="020F0502020204030204" pitchFamily="34" charset="0"/>
                <a:cs typeface="Calibri" panose="020F0502020204030204" pitchFamily="34" charset="0"/>
              </a:rPr>
              <a:t>, S. R., &amp; </a:t>
            </a:r>
            <a:r>
              <a:rPr lang="fr-FR" kern="0" dirty="0" err="1">
                <a:effectLst/>
                <a:latin typeface="Calibri" panose="020F0502020204030204" pitchFamily="34" charset="0"/>
                <a:ea typeface="Calibri" panose="020F0502020204030204" pitchFamily="34" charset="0"/>
                <a:cs typeface="Calibri" panose="020F0502020204030204" pitchFamily="34" charset="0"/>
              </a:rPr>
              <a:t>Abbeduto</a:t>
            </a:r>
            <a:r>
              <a:rPr lang="fr-FR" kern="0" dirty="0">
                <a:effectLst/>
                <a:latin typeface="Calibri" panose="020F0502020204030204" pitchFamily="34" charset="0"/>
                <a:ea typeface="Calibri" panose="020F0502020204030204" pitchFamily="34" charset="0"/>
                <a:cs typeface="Calibri" panose="020F0502020204030204" pitchFamily="34" charset="0"/>
              </a:rPr>
              <a:t>, L. (2007).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Expressive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Speech Production of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Fragile X Syndrome in </a:t>
            </a:r>
            <a:r>
              <a:rPr lang="fr-FR" kern="0" dirty="0" err="1">
                <a:effectLst/>
                <a:latin typeface="Calibri" panose="020F0502020204030204" pitchFamily="34" charset="0"/>
                <a:ea typeface="Calibri" panose="020F0502020204030204" pitchFamily="34" charset="0"/>
                <a:cs typeface="Calibri" panose="020F0502020204030204" pitchFamily="34" charset="0"/>
              </a:rPr>
              <a:t>Comparison</a:t>
            </a:r>
            <a:r>
              <a:rPr lang="fr-FR" kern="0" dirty="0">
                <a:effectLst/>
                <a:latin typeface="Calibri" panose="020F0502020204030204" pitchFamily="34" charset="0"/>
                <a:ea typeface="Calibri" panose="020F0502020204030204" pitchFamily="34" charset="0"/>
                <a:cs typeface="Calibri" panose="020F0502020204030204" pitchFamily="34" charset="0"/>
              </a:rPr>
              <a:t> to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112</a:t>
            </a:r>
            <a:r>
              <a:rPr lang="fr-FR" kern="0" dirty="0">
                <a:effectLst/>
                <a:latin typeface="Calibri" panose="020F0502020204030204" pitchFamily="34" charset="0"/>
                <a:ea typeface="Calibri" panose="020F0502020204030204" pitchFamily="34" charset="0"/>
                <a:cs typeface="Calibri" panose="020F0502020204030204" pitchFamily="34" charset="0"/>
              </a:rPr>
              <a:t>(3), 177</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193.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/10.1352/0895-8017(2007)112[177:RVEVAS]2.0.CO;2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Rondal</a:t>
            </a:r>
            <a:r>
              <a:rPr lang="fr-FR" kern="0" dirty="0">
                <a:effectLst/>
                <a:latin typeface="Calibri" panose="020F0502020204030204" pitchFamily="34" charset="0"/>
                <a:ea typeface="Calibri" panose="020F0502020204030204" pitchFamily="34" charset="0"/>
                <a:cs typeface="Calibri" panose="020F0502020204030204" pitchFamily="34" charset="0"/>
              </a:rPr>
              <a:t>, J.-A., &amp; Comblain, A. (1999). </a:t>
            </a:r>
            <a:r>
              <a:rPr lang="fr-FR" kern="0" dirty="0" err="1">
                <a:effectLst/>
                <a:latin typeface="Calibri" panose="020F0502020204030204" pitchFamily="34" charset="0"/>
                <a:ea typeface="Calibri" panose="020F0502020204030204" pitchFamily="34" charset="0"/>
                <a:cs typeface="Calibri" panose="020F0502020204030204" pitchFamily="34" charset="0"/>
              </a:rPr>
              <a:t>Current</a:t>
            </a:r>
            <a:r>
              <a:rPr lang="fr-FR" kern="0" dirty="0">
                <a:effectLst/>
                <a:latin typeface="Calibri" panose="020F0502020204030204" pitchFamily="34" charset="0"/>
                <a:ea typeface="Calibri" panose="020F0502020204030204" pitchFamily="34" charset="0"/>
                <a:cs typeface="Calibri" panose="020F0502020204030204" pitchFamily="34" charset="0"/>
              </a:rPr>
              <a:t> perspectives on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dysphasias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Neurolinguistics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12</a:t>
            </a:r>
            <a:r>
              <a:rPr lang="fr-FR" kern="0" dirty="0">
                <a:effectLst/>
                <a:latin typeface="Calibri" panose="020F0502020204030204" pitchFamily="34" charset="0"/>
                <a:ea typeface="Calibri" panose="020F0502020204030204" pitchFamily="34" charset="0"/>
                <a:cs typeface="Calibri" panose="020F0502020204030204" pitchFamily="34" charset="0"/>
              </a:rPr>
              <a:t>(3</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4), 181</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212.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rPr>
              <a:t>Zampini</a:t>
            </a:r>
            <a:r>
              <a:rPr lang="fr-FR" kern="0" dirty="0">
                <a:effectLst/>
                <a:latin typeface="Calibri" panose="020F0502020204030204" pitchFamily="34" charset="0"/>
                <a:ea typeface="Calibri" panose="020F0502020204030204" pitchFamily="34" charset="0"/>
              </a:rPr>
              <a:t>, L., &amp; D’</a:t>
            </a:r>
            <a:r>
              <a:rPr lang="fr-FR" kern="0" dirty="0" err="1">
                <a:effectLst/>
                <a:latin typeface="Calibri" panose="020F0502020204030204" pitchFamily="34" charset="0"/>
                <a:ea typeface="Calibri" panose="020F0502020204030204" pitchFamily="34" charset="0"/>
              </a:rPr>
              <a:t>Odorico</a:t>
            </a:r>
            <a:r>
              <a:rPr lang="fr-FR" kern="0" dirty="0">
                <a:effectLst/>
                <a:latin typeface="Calibri" panose="020F0502020204030204" pitchFamily="34" charset="0"/>
                <a:ea typeface="Calibri" panose="020F0502020204030204" pitchFamily="34" charset="0"/>
              </a:rPr>
              <a:t>, L. (2011). Lexical and </a:t>
            </a:r>
            <a:r>
              <a:rPr lang="fr-FR" kern="0" dirty="0" err="1">
                <a:effectLst/>
                <a:latin typeface="Calibri" panose="020F0502020204030204" pitchFamily="34" charset="0"/>
                <a:ea typeface="Calibri" panose="020F0502020204030204" pitchFamily="34" charset="0"/>
              </a:rPr>
              <a:t>syntactic</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development</a:t>
            </a:r>
            <a:r>
              <a:rPr lang="fr-FR" kern="0" dirty="0">
                <a:effectLst/>
                <a:latin typeface="Calibri" panose="020F0502020204030204" pitchFamily="34" charset="0"/>
                <a:ea typeface="Calibri" panose="020F0502020204030204" pitchFamily="34" charset="0"/>
              </a:rPr>
              <a:t> in </a:t>
            </a:r>
            <a:r>
              <a:rPr lang="fr-FR" kern="0" dirty="0" err="1">
                <a:effectLst/>
                <a:latin typeface="Calibri" panose="020F0502020204030204" pitchFamily="34" charset="0"/>
                <a:ea typeface="Calibri" panose="020F0502020204030204" pitchFamily="34" charset="0"/>
              </a:rPr>
              <a:t>Italian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children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with</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Down’s</a:t>
            </a:r>
            <a:r>
              <a:rPr lang="fr-FR" kern="0" dirty="0">
                <a:effectLst/>
                <a:latin typeface="Calibri" panose="020F0502020204030204" pitchFamily="34" charset="0"/>
                <a:ea typeface="Calibri" panose="020F0502020204030204" pitchFamily="34" charset="0"/>
              </a:rPr>
              <a:t> syndrome. </a:t>
            </a:r>
            <a:r>
              <a:rPr lang="fr-FR" i="1" kern="0" dirty="0">
                <a:effectLst/>
                <a:latin typeface="Calibri" panose="020F0502020204030204" pitchFamily="34" charset="0"/>
                <a:ea typeface="Calibri" panose="020F0502020204030204" pitchFamily="34" charset="0"/>
              </a:rPr>
              <a:t>International Journal of </a:t>
            </a:r>
            <a:r>
              <a:rPr lang="fr-FR" i="1" kern="0" dirty="0" err="1">
                <a:effectLst/>
                <a:latin typeface="Calibri" panose="020F0502020204030204" pitchFamily="34" charset="0"/>
                <a:ea typeface="Calibri" panose="020F0502020204030204" pitchFamily="34" charset="0"/>
              </a:rPr>
              <a:t>Language</a:t>
            </a:r>
            <a:r>
              <a:rPr lang="fr-FR" i="1" kern="0" dirty="0">
                <a:effectLst/>
                <a:latin typeface="Calibri" panose="020F0502020204030204" pitchFamily="34" charset="0"/>
                <a:ea typeface="Calibri" panose="020F0502020204030204" pitchFamily="34" charset="0"/>
              </a:rPr>
              <a:t> &amp; Communication </a:t>
            </a:r>
            <a:r>
              <a:rPr lang="fr-FR" i="1" kern="0" dirty="0" err="1">
                <a:effectLst/>
                <a:latin typeface="Calibri" panose="020F0502020204030204" pitchFamily="34" charset="0"/>
                <a:ea typeface="Calibri" panose="020F0502020204030204" pitchFamily="34" charset="0"/>
              </a:rPr>
              <a:t>Disorders</a:t>
            </a:r>
            <a:r>
              <a:rPr lang="fr-FR" kern="0" dirty="0">
                <a:effectLst/>
                <a:latin typeface="Calibri" panose="020F0502020204030204" pitchFamily="34" charset="0"/>
                <a:ea typeface="Calibri" panose="020F0502020204030204" pitchFamily="34" charset="0"/>
              </a:rPr>
              <a:t>, </a:t>
            </a:r>
            <a:r>
              <a:rPr lang="fr-FR" i="1" kern="0" dirty="0">
                <a:effectLst/>
                <a:latin typeface="Calibri" panose="020F0502020204030204" pitchFamily="34" charset="0"/>
                <a:ea typeface="Calibri" panose="020F0502020204030204" pitchFamily="34" charset="0"/>
              </a:rPr>
              <a:t>46</a:t>
            </a:r>
            <a:r>
              <a:rPr lang="fr-FR" kern="0" dirty="0">
                <a:effectLst/>
                <a:latin typeface="Calibri" panose="020F0502020204030204" pitchFamily="34" charset="0"/>
                <a:ea typeface="Calibri" panose="020F0502020204030204" pitchFamily="34" charset="0"/>
              </a:rPr>
              <a:t>(4), 386</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rPr>
              <a:t>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46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dirty="0">
                <a:solidFill>
                  <a:schemeClr val="accent1"/>
                </a:solidFill>
              </a:rPr>
              <a:t>6.2.3 </a:t>
            </a:r>
            <a:r>
              <a:rPr lang="en-US" sz="2800" b="1" dirty="0" err="1">
                <a:solidFill>
                  <a:schemeClr val="accent1"/>
                </a:solidFill>
              </a:rPr>
              <a:t>Sanasto</a:t>
            </a:r>
            <a:endParaRPr lang="en-US" sz="2800" b="1" dirty="0">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Äänen taso</a:t>
            </a:r>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Merkityksen taso</a:t>
            </a:r>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t>KoKontekstin taso</a:t>
            </a:r>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Foneettinen</a:t>
            </a: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Fonologia</a:t>
            </a: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Sanasto</a:t>
            </a: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Morfologia</a:t>
            </a: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Syntaksi</a:t>
            </a: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Pragmatiikka</a:t>
            </a: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2031325" cy="369332"/>
          </a:xfrm>
          <a:prstGeom prst="rect">
            <a:avLst/>
          </a:prstGeom>
          <a:noFill/>
        </p:spPr>
        <p:txBody>
          <a:bodyPr wrap="none" rtlCol="0">
            <a:spAutoFit/>
          </a:bodyPr>
          <a:lstStyle/>
          <a:p>
            <a:r>
              <a:rPr lang="fr-FR" sz="1800" dirty="0">
                <a:solidFill>
                  <a:schemeClr val="tx1">
                    <a:lumMod val="85000"/>
                    <a:lumOff val="15000"/>
                  </a:schemeClr>
                </a:solidFill>
              </a:rPr>
              <a:t>Äänten tutkiminen</a:t>
            </a:r>
          </a:p>
        </p:txBody>
      </p:sp>
      <p:sp>
        <p:nvSpPr>
          <p:cNvPr id="27" name="ZoneTexte 26">
            <a:extLst>
              <a:ext uri="{FF2B5EF4-FFF2-40B4-BE49-F238E27FC236}">
                <a16:creationId xmlns:a16="http://schemas.microsoft.com/office/drawing/2014/main" id="{409D6EAA-E67C-D833-94A8-A23AA68A71DA}"/>
              </a:ext>
            </a:extLst>
          </p:cNvPr>
          <p:cNvSpPr txBox="1"/>
          <p:nvPr/>
        </p:nvSpPr>
        <p:spPr>
          <a:xfrm>
            <a:off x="6953825" y="2493116"/>
            <a:ext cx="3095719" cy="369332"/>
          </a:xfrm>
          <a:prstGeom prst="rect">
            <a:avLst/>
          </a:prstGeom>
          <a:noFill/>
        </p:spPr>
        <p:txBody>
          <a:bodyPr wrap="none" rtlCol="0">
            <a:spAutoFit/>
          </a:bodyPr>
          <a:lstStyle/>
          <a:p>
            <a:r>
              <a:rPr lang="fr-FR" sz="1800" dirty="0">
                <a:solidFill>
                  <a:schemeClr val="tx1">
                    <a:lumMod val="85000"/>
                    <a:lumOff val="15000"/>
                  </a:schemeClr>
                </a:solidFill>
              </a:rPr>
              <a:t>Äänten järjestely ja yhdistely</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6953825" y="3479452"/>
            <a:ext cx="1031051" cy="369332"/>
          </a:xfrm>
          <a:prstGeom prst="rect">
            <a:avLst/>
          </a:prstGeom>
          <a:noFill/>
        </p:spPr>
        <p:txBody>
          <a:bodyPr wrap="none" rtlCol="0">
            <a:spAutoFit/>
          </a:bodyPr>
          <a:lstStyle/>
          <a:p>
            <a:r>
              <a:rPr lang="fr-FR" sz="1800" dirty="0">
                <a:solidFill>
                  <a:schemeClr val="tx1">
                    <a:lumMod val="85000"/>
                    <a:lumOff val="15000"/>
                  </a:schemeClr>
                </a:solidFill>
              </a:rPr>
              <a:t>Sanasto</a:t>
            </a: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7" y="4110917"/>
            <a:ext cx="2557110" cy="369332"/>
          </a:xfrm>
          <a:prstGeom prst="rect">
            <a:avLst/>
          </a:prstGeom>
          <a:noFill/>
        </p:spPr>
        <p:txBody>
          <a:bodyPr wrap="none" rtlCol="0">
            <a:spAutoFit/>
          </a:bodyPr>
          <a:lstStyle/>
          <a:p>
            <a:r>
              <a:rPr lang="fr-FR" sz="1800" dirty="0">
                <a:solidFill>
                  <a:schemeClr val="tx1">
                    <a:lumMod val="85000"/>
                    <a:lumOff val="15000"/>
                  </a:schemeClr>
                </a:solidFill>
              </a:rPr>
              <a:t>Sanat, tyypit ja muodot</a:t>
            </a: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1646605" cy="369332"/>
          </a:xfrm>
          <a:prstGeom prst="rect">
            <a:avLst/>
          </a:prstGeom>
          <a:noFill/>
        </p:spPr>
        <p:txBody>
          <a:bodyPr wrap="none" rtlCol="0">
            <a:spAutoFit/>
          </a:bodyPr>
          <a:lstStyle/>
          <a:p>
            <a:r>
              <a:rPr lang="fr-FR" sz="1800" dirty="0">
                <a:solidFill>
                  <a:schemeClr val="tx1">
                    <a:lumMod val="85000"/>
                    <a:lumOff val="15000"/>
                  </a:schemeClr>
                </a:solidFill>
              </a:rPr>
              <a:t>Lauserakenne</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377574" cy="369332"/>
          </a:xfrm>
          <a:prstGeom prst="rect">
            <a:avLst/>
          </a:prstGeom>
          <a:noFill/>
        </p:spPr>
        <p:txBody>
          <a:bodyPr wrap="none" rtlCol="0">
            <a:spAutoFit/>
          </a:bodyPr>
          <a:lstStyle/>
          <a:p>
            <a:r>
              <a:rPr lang="fr-FR" sz="1800" dirty="0">
                <a:solidFill>
                  <a:schemeClr val="tx1">
                    <a:lumMod val="85000"/>
                    <a:lumOff val="15000"/>
                  </a:schemeClr>
                </a:solidFill>
              </a:rPr>
              <a:t>Merkitys kontekstissa</a:t>
            </a: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056700" cy="369332"/>
          </a:xfrm>
          <a:prstGeom prst="rect">
            <a:avLst/>
          </a:prstGeom>
          <a:noFill/>
        </p:spPr>
        <p:txBody>
          <a:bodyPr wrap="none" rtlCol="0">
            <a:spAutoFit/>
          </a:bodyPr>
          <a:lstStyle/>
          <a:p>
            <a:r>
              <a:rPr lang="fr-FR" sz="1800" dirty="0">
                <a:solidFill>
                  <a:schemeClr val="tx1">
                    <a:lumMod val="85000"/>
                    <a:lumOff val="15000"/>
                  </a:schemeClr>
                </a:solidFill>
              </a:rPr>
              <a:t>Kielioppi</a:t>
            </a:r>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pic>
        <p:nvPicPr>
          <p:cNvPr id="2" name="Image" descr="Image">
            <a:extLst>
              <a:ext uri="{FF2B5EF4-FFF2-40B4-BE49-F238E27FC236}">
                <a16:creationId xmlns:a16="http://schemas.microsoft.com/office/drawing/2014/main" id="{A0FB7DDA-2A59-6386-F803-544BF51932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2669" y="896390"/>
            <a:ext cx="4232822" cy="5784288"/>
          </a:xfrm>
          <a:prstGeom prst="rect">
            <a:avLst/>
          </a:prstGeom>
          <a:ln w="12700">
            <a:miter lim="400000"/>
          </a:ln>
        </p:spPr>
      </p:pic>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fi-FI" sz="2400" b="1" dirty="0">
                <a:solidFill>
                  <a:schemeClr val="accent1"/>
                </a:solidFill>
              </a:rPr>
              <a:t>Hyvin harvat edistyvät ennen 3-4 vuoden ikää</a:t>
            </a:r>
            <a:endParaRPr lang="en-US" sz="2400" b="1" dirty="0">
              <a:solidFill>
                <a:schemeClr val="accent1"/>
              </a:solidFill>
            </a:endParaRPr>
          </a:p>
        </p:txBody>
      </p:sp>
      <p:sp>
        <p:nvSpPr>
          <p:cNvPr id="4" name="ZoneTexte 3">
            <a:extLst>
              <a:ext uri="{FF2B5EF4-FFF2-40B4-BE49-F238E27FC236}">
                <a16:creationId xmlns:a16="http://schemas.microsoft.com/office/drawing/2014/main" id="{B13D6EDD-C305-BB29-3D6B-9CA409DE1EFC}"/>
              </a:ext>
            </a:extLst>
          </p:cNvPr>
          <p:cNvSpPr txBox="1"/>
          <p:nvPr/>
        </p:nvSpPr>
        <p:spPr>
          <a:xfrm>
            <a:off x="2942726" y="1446329"/>
            <a:ext cx="1441420" cy="400110"/>
          </a:xfrm>
          <a:prstGeom prst="rect">
            <a:avLst/>
          </a:prstGeom>
          <a:noFill/>
        </p:spPr>
        <p:txBody>
          <a:bodyPr wrap="none" rtlCol="0">
            <a:spAutoFit/>
          </a:bodyPr>
          <a:lstStyle/>
          <a:p>
            <a:r>
              <a:rPr lang="fr-FR" sz="2000" b="1" dirty="0">
                <a:solidFill>
                  <a:schemeClr val="tx2">
                    <a:lumMod val="50000"/>
                  </a:schemeClr>
                </a:solidFill>
              </a:rPr>
              <a:t>SANASTO</a:t>
            </a:r>
          </a:p>
        </p:txBody>
      </p:sp>
      <p:sp>
        <p:nvSpPr>
          <p:cNvPr id="5" name="5 ans">
            <a:extLst>
              <a:ext uri="{FF2B5EF4-FFF2-40B4-BE49-F238E27FC236}">
                <a16:creationId xmlns:a16="http://schemas.microsoft.com/office/drawing/2014/main" id="{A2A8FCE1-3221-D461-AC78-1030EE4B7AF2}"/>
              </a:ext>
            </a:extLst>
          </p:cNvPr>
          <p:cNvSpPr txBox="1"/>
          <p:nvPr/>
        </p:nvSpPr>
        <p:spPr>
          <a:xfrm>
            <a:off x="4784732" y="3303161"/>
            <a:ext cx="944971"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fi-FI" sz="1800" dirty="0">
                <a:solidFill>
                  <a:schemeClr val="tx2">
                    <a:lumMod val="50000"/>
                  </a:schemeClr>
                </a:solidFill>
              </a:rPr>
              <a:t>5 vuotta</a:t>
            </a:r>
            <a:endParaRPr sz="1800" dirty="0">
              <a:solidFill>
                <a:schemeClr val="tx2">
                  <a:lumMod val="50000"/>
                </a:schemeClr>
              </a:solidFill>
            </a:endParaRPr>
          </a:p>
        </p:txBody>
      </p:sp>
      <p:sp>
        <p:nvSpPr>
          <p:cNvPr id="6" name="Ligne">
            <a:extLst>
              <a:ext uri="{FF2B5EF4-FFF2-40B4-BE49-F238E27FC236}">
                <a16:creationId xmlns:a16="http://schemas.microsoft.com/office/drawing/2014/main" id="{31F6E28E-8273-CC82-F0D1-96742E8C0B91}"/>
              </a:ext>
            </a:extLst>
          </p:cNvPr>
          <p:cNvSpPr/>
          <p:nvPr/>
        </p:nvSpPr>
        <p:spPr>
          <a:xfrm>
            <a:off x="4475879" y="3487611"/>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7" name="6 ans">
            <a:extLst>
              <a:ext uri="{FF2B5EF4-FFF2-40B4-BE49-F238E27FC236}">
                <a16:creationId xmlns:a16="http://schemas.microsoft.com/office/drawing/2014/main" id="{E024575A-E38F-78EF-7249-D5AE83FCB155}"/>
              </a:ext>
            </a:extLst>
          </p:cNvPr>
          <p:cNvSpPr txBox="1"/>
          <p:nvPr/>
        </p:nvSpPr>
        <p:spPr>
          <a:xfrm>
            <a:off x="4801175" y="2541791"/>
            <a:ext cx="944971" cy="3371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fi-FI" sz="1800" dirty="0">
                <a:solidFill>
                  <a:schemeClr val="tx2">
                    <a:lumMod val="50000"/>
                  </a:schemeClr>
                </a:solidFill>
              </a:rPr>
              <a:t>6 vuotta</a:t>
            </a:r>
            <a:endParaRPr sz="1800" dirty="0">
              <a:solidFill>
                <a:schemeClr val="tx2">
                  <a:lumMod val="50000"/>
                </a:schemeClr>
              </a:solidFill>
            </a:endParaRPr>
          </a:p>
        </p:txBody>
      </p:sp>
      <p:sp>
        <p:nvSpPr>
          <p:cNvPr id="9" name="Ligne">
            <a:extLst>
              <a:ext uri="{FF2B5EF4-FFF2-40B4-BE49-F238E27FC236}">
                <a16:creationId xmlns:a16="http://schemas.microsoft.com/office/drawing/2014/main" id="{83EDABA9-CE44-E026-F904-9A0FDA112B89}"/>
              </a:ext>
            </a:extLst>
          </p:cNvPr>
          <p:cNvSpPr/>
          <p:nvPr/>
        </p:nvSpPr>
        <p:spPr>
          <a:xfrm>
            <a:off x="4462521" y="2678292"/>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1" name="5 ans">
            <a:extLst>
              <a:ext uri="{FF2B5EF4-FFF2-40B4-BE49-F238E27FC236}">
                <a16:creationId xmlns:a16="http://schemas.microsoft.com/office/drawing/2014/main" id="{A7298271-F091-7F24-58EB-AD8C85B28581}"/>
              </a:ext>
            </a:extLst>
          </p:cNvPr>
          <p:cNvSpPr txBox="1"/>
          <p:nvPr/>
        </p:nvSpPr>
        <p:spPr>
          <a:xfrm>
            <a:off x="4784731" y="5410731"/>
            <a:ext cx="909485" cy="3063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600" dirty="0">
                <a:solidFill>
                  <a:schemeClr val="tx2">
                    <a:lumMod val="50000"/>
                  </a:schemeClr>
                </a:solidFill>
              </a:rPr>
              <a:t>2 vuotta</a:t>
            </a:r>
            <a:endParaRPr sz="1600" dirty="0">
              <a:solidFill>
                <a:schemeClr val="tx2">
                  <a:lumMod val="50000"/>
                </a:schemeClr>
              </a:solidFill>
            </a:endParaRPr>
          </a:p>
        </p:txBody>
      </p:sp>
      <p:sp>
        <p:nvSpPr>
          <p:cNvPr id="12" name="Ligne">
            <a:extLst>
              <a:ext uri="{FF2B5EF4-FFF2-40B4-BE49-F238E27FC236}">
                <a16:creationId xmlns:a16="http://schemas.microsoft.com/office/drawing/2014/main" id="{FDC23C26-25D4-2E5B-C3A1-B9DE3BF9CDC7}"/>
              </a:ext>
            </a:extLst>
          </p:cNvPr>
          <p:cNvSpPr/>
          <p:nvPr/>
        </p:nvSpPr>
        <p:spPr>
          <a:xfrm>
            <a:off x="4462521" y="5563900"/>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3" name="6 ans">
            <a:extLst>
              <a:ext uri="{FF2B5EF4-FFF2-40B4-BE49-F238E27FC236}">
                <a16:creationId xmlns:a16="http://schemas.microsoft.com/office/drawing/2014/main" id="{06CD4220-0609-092A-9BC0-9D0B3C25E434}"/>
              </a:ext>
            </a:extLst>
          </p:cNvPr>
          <p:cNvSpPr txBox="1"/>
          <p:nvPr/>
        </p:nvSpPr>
        <p:spPr>
          <a:xfrm>
            <a:off x="4801174" y="4718637"/>
            <a:ext cx="893043" cy="3063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600" dirty="0">
                <a:solidFill>
                  <a:schemeClr val="tx2">
                    <a:lumMod val="50000"/>
                  </a:schemeClr>
                </a:solidFill>
              </a:rPr>
              <a:t>3 vuotta</a:t>
            </a:r>
            <a:endParaRPr sz="1600" dirty="0">
              <a:solidFill>
                <a:schemeClr val="tx2">
                  <a:lumMod val="50000"/>
                </a:schemeClr>
              </a:solidFill>
            </a:endParaRPr>
          </a:p>
        </p:txBody>
      </p:sp>
      <p:sp>
        <p:nvSpPr>
          <p:cNvPr id="14" name="Ligne">
            <a:extLst>
              <a:ext uri="{FF2B5EF4-FFF2-40B4-BE49-F238E27FC236}">
                <a16:creationId xmlns:a16="http://schemas.microsoft.com/office/drawing/2014/main" id="{E6636DE5-D907-D5BC-D40E-1F826B9B74F7}"/>
              </a:ext>
            </a:extLst>
          </p:cNvPr>
          <p:cNvSpPr/>
          <p:nvPr/>
        </p:nvSpPr>
        <p:spPr>
          <a:xfrm>
            <a:off x="4478964" y="4871804"/>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6" name="Ligne">
            <a:extLst>
              <a:ext uri="{FF2B5EF4-FFF2-40B4-BE49-F238E27FC236}">
                <a16:creationId xmlns:a16="http://schemas.microsoft.com/office/drawing/2014/main" id="{73CA4FA1-FAB1-B40F-3E59-879E4A289B0B}"/>
              </a:ext>
            </a:extLst>
          </p:cNvPr>
          <p:cNvSpPr/>
          <p:nvPr/>
        </p:nvSpPr>
        <p:spPr>
          <a:xfrm>
            <a:off x="4478964" y="4179708"/>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7" name="6 ans">
            <a:extLst>
              <a:ext uri="{FF2B5EF4-FFF2-40B4-BE49-F238E27FC236}">
                <a16:creationId xmlns:a16="http://schemas.microsoft.com/office/drawing/2014/main" id="{26CBCD39-6F2E-53D7-25A0-80FC6D5FAB95}"/>
              </a:ext>
            </a:extLst>
          </p:cNvPr>
          <p:cNvSpPr txBox="1"/>
          <p:nvPr/>
        </p:nvSpPr>
        <p:spPr>
          <a:xfrm>
            <a:off x="4803238" y="4026540"/>
            <a:ext cx="960864" cy="3063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nl-BE" sz="1600">
                <a:solidFill>
                  <a:schemeClr val="tx2">
                    <a:lumMod val="50000"/>
                  </a:schemeClr>
                </a:solidFill>
              </a:rPr>
              <a:t>4 vuotta</a:t>
            </a:r>
            <a:endParaRPr sz="1600" dirty="0">
              <a:solidFill>
                <a:schemeClr val="tx2">
                  <a:lumMod val="50000"/>
                </a:schemeClr>
              </a:solidFill>
            </a:endParaRPr>
          </a:p>
        </p:txBody>
      </p:sp>
      <p:sp>
        <p:nvSpPr>
          <p:cNvPr id="18" name="Bulle rectangulaire 17">
            <a:extLst>
              <a:ext uri="{FF2B5EF4-FFF2-40B4-BE49-F238E27FC236}">
                <a16:creationId xmlns:a16="http://schemas.microsoft.com/office/drawing/2014/main" id="{12800C40-BAB2-066C-1A6F-0C48AEE39591}"/>
              </a:ext>
            </a:extLst>
          </p:cNvPr>
          <p:cNvSpPr/>
          <p:nvPr/>
        </p:nvSpPr>
        <p:spPr>
          <a:xfrm>
            <a:off x="4409080" y="2541792"/>
            <a:ext cx="1285138" cy="1114376"/>
          </a:xfrm>
          <a:prstGeom prst="wedgeRectCallout">
            <a:avLst>
              <a:gd name="adj1" fmla="val 139798"/>
              <a:gd name="adj2" fmla="val 33607"/>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Bulle rectangulaire 18">
            <a:extLst>
              <a:ext uri="{FF2B5EF4-FFF2-40B4-BE49-F238E27FC236}">
                <a16:creationId xmlns:a16="http://schemas.microsoft.com/office/drawing/2014/main" id="{5A6A4BC8-D725-8BD5-DA92-E897A4FF1622}"/>
              </a:ext>
            </a:extLst>
          </p:cNvPr>
          <p:cNvSpPr/>
          <p:nvPr/>
        </p:nvSpPr>
        <p:spPr>
          <a:xfrm>
            <a:off x="4409080" y="4703249"/>
            <a:ext cx="1285138" cy="1246743"/>
          </a:xfrm>
          <a:prstGeom prst="wedgeRectCallout">
            <a:avLst>
              <a:gd name="adj1" fmla="val 143032"/>
              <a:gd name="adj2" fmla="val 23606"/>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
        <p:nvSpPr>
          <p:cNvPr id="20" name="Bulle rectangulaire 19">
            <a:extLst>
              <a:ext uri="{FF2B5EF4-FFF2-40B4-BE49-F238E27FC236}">
                <a16:creationId xmlns:a16="http://schemas.microsoft.com/office/drawing/2014/main" id="{956FC14F-6759-397E-E774-3B1E843A5345}"/>
              </a:ext>
            </a:extLst>
          </p:cNvPr>
          <p:cNvSpPr/>
          <p:nvPr/>
        </p:nvSpPr>
        <p:spPr>
          <a:xfrm>
            <a:off x="4409080" y="3802554"/>
            <a:ext cx="1285138" cy="900696"/>
          </a:xfrm>
          <a:prstGeom prst="wedgeRectCallout">
            <a:avLst>
              <a:gd name="adj1" fmla="val 50319"/>
              <a:gd name="adj2" fmla="val 18225"/>
            </a:avLst>
          </a:prstGeom>
          <a:noFill/>
          <a:ln w="19050">
            <a:solidFill>
              <a:schemeClr val="accent5">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5A022D4-4FE2-05DF-EE76-B9A875CD8CEA}"/>
              </a:ext>
            </a:extLst>
          </p:cNvPr>
          <p:cNvSpPr txBox="1"/>
          <p:nvPr/>
        </p:nvSpPr>
        <p:spPr>
          <a:xfrm>
            <a:off x="7055345" y="2112400"/>
            <a:ext cx="4604243" cy="3844066"/>
          </a:xfrm>
          <a:prstGeom prst="rect">
            <a:avLst/>
          </a:prstGeom>
          <a:noFill/>
        </p:spPr>
        <p:txBody>
          <a:bodyPr wrap="square" rtlCol="0">
            <a:spAutoFit/>
          </a:bodyPr>
          <a:lstStyle/>
          <a:p>
            <a:pPr>
              <a:lnSpc>
                <a:spcPct val="120000"/>
              </a:lnSpc>
              <a:spcBef>
                <a:spcPts val="600"/>
              </a:spcBef>
            </a:pPr>
            <a:r>
              <a:rPr lang="fr-FR" sz="2000" dirty="0">
                <a:solidFill>
                  <a:schemeClr val="tx2">
                    <a:lumMod val="25000"/>
                  </a:schemeClr>
                </a:solidFill>
              </a:rPr>
              <a:t>Sanaston kasvu</a:t>
            </a:r>
          </a:p>
          <a:p>
            <a:pPr>
              <a:lnSpc>
                <a:spcPct val="120000"/>
              </a:lnSpc>
              <a:spcBef>
                <a:spcPts val="600"/>
              </a:spcBef>
            </a:pPr>
            <a:r>
              <a:rPr lang="fr-FR" sz="2000" dirty="0">
                <a:solidFill>
                  <a:schemeClr val="tx2">
                    <a:lumMod val="25000"/>
                  </a:schemeClr>
                </a:solidFill>
              </a:rPr>
              <a:t>Aikainen (noin 3v)</a:t>
            </a:r>
          </a:p>
          <a:p>
            <a:pPr marL="342900" indent="-342900">
              <a:lnSpc>
                <a:spcPct val="120000"/>
              </a:lnSpc>
              <a:spcBef>
                <a:spcPts val="600"/>
              </a:spcBef>
              <a:buFontTx/>
              <a:buChar char="-"/>
            </a:pPr>
            <a:r>
              <a:rPr lang="fr-FR" sz="2000" dirty="0">
                <a:solidFill>
                  <a:schemeClr val="tx2">
                    <a:lumMod val="25000"/>
                  </a:schemeClr>
                </a:solidFill>
              </a:rPr>
              <a:t>Myöhäinen (noin 5v)</a:t>
            </a:r>
          </a:p>
          <a:p>
            <a:pPr>
              <a:lnSpc>
                <a:spcPct val="120000"/>
              </a:lnSpc>
              <a:spcBef>
                <a:spcPts val="600"/>
              </a:spcBef>
            </a:pPr>
            <a:r>
              <a:rPr lang="fi-FI" sz="2000" dirty="0">
                <a:solidFill>
                  <a:schemeClr val="tx2">
                    <a:lumMod val="25000"/>
                  </a:schemeClr>
                </a:solidFill>
              </a:rPr>
              <a:t>50 sanan raja ohitetaan harvoin ennen 4 vuoden ikää</a:t>
            </a:r>
            <a:endParaRPr lang="fr-FR" sz="2000" dirty="0">
              <a:solidFill>
                <a:schemeClr val="tx2">
                  <a:lumMod val="25000"/>
                </a:schemeClr>
              </a:solidFill>
            </a:endParaRPr>
          </a:p>
          <a:p>
            <a:pPr>
              <a:lnSpc>
                <a:spcPct val="120000"/>
              </a:lnSpc>
              <a:spcBef>
                <a:spcPts val="600"/>
              </a:spcBef>
            </a:pPr>
            <a:r>
              <a:rPr lang="fi-FI" sz="2000" dirty="0">
                <a:solidFill>
                  <a:schemeClr val="tx2">
                    <a:lumMod val="25000"/>
                  </a:schemeClr>
                </a:solidFill>
              </a:rPr>
              <a:t>Ensimmäisten tavanomaisten sanojen ulkonäkö → käyttö rajoitettua</a:t>
            </a:r>
          </a:p>
          <a:p>
            <a:pPr>
              <a:lnSpc>
                <a:spcPct val="120000"/>
              </a:lnSpc>
              <a:spcBef>
                <a:spcPts val="600"/>
              </a:spcBef>
            </a:pPr>
            <a:r>
              <a:rPr lang="fr-FR" sz="2000" dirty="0">
                <a:solidFill>
                  <a:schemeClr val="tx2">
                    <a:lumMod val="25000"/>
                  </a:schemeClr>
                </a:solidFill>
              </a:rPr>
              <a:t>rajattuun kontekstiin</a:t>
            </a:r>
          </a:p>
          <a:p>
            <a:pPr>
              <a:lnSpc>
                <a:spcPct val="120000"/>
              </a:lnSpc>
              <a:spcBef>
                <a:spcPts val="600"/>
              </a:spcBef>
            </a:pPr>
            <a:r>
              <a:rPr lang="fr-FR" sz="2000" dirty="0">
                <a:solidFill>
                  <a:schemeClr val="tx2">
                    <a:lumMod val="25000"/>
                  </a:schemeClr>
                </a:solidFill>
              </a:rPr>
              <a:t>yleisterminä kategoriassa</a:t>
            </a:r>
          </a:p>
        </p:txBody>
      </p:sp>
      <p:sp>
        <p:nvSpPr>
          <p:cNvPr id="22" name="Bulle rectangulaire 21">
            <a:extLst>
              <a:ext uri="{FF2B5EF4-FFF2-40B4-BE49-F238E27FC236}">
                <a16:creationId xmlns:a16="http://schemas.microsoft.com/office/drawing/2014/main" id="{0E609804-7D1B-1760-F9ED-9A9A3D707A27}"/>
              </a:ext>
            </a:extLst>
          </p:cNvPr>
          <p:cNvSpPr/>
          <p:nvPr/>
        </p:nvSpPr>
        <p:spPr>
          <a:xfrm>
            <a:off x="4409080" y="4714867"/>
            <a:ext cx="1285138" cy="365537"/>
          </a:xfrm>
          <a:prstGeom prst="wedgeRectCallout">
            <a:avLst>
              <a:gd name="adj1" fmla="val 144110"/>
              <a:gd name="adj2" fmla="val -298560"/>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pic>
        <p:nvPicPr>
          <p:cNvPr id="8" name="Image 7" descr="Une image contenant texte, Police, diagramme, ligne&#10;&#10;Description générée automatiquement">
            <a:extLst>
              <a:ext uri="{FF2B5EF4-FFF2-40B4-BE49-F238E27FC236}">
                <a16:creationId xmlns:a16="http://schemas.microsoft.com/office/drawing/2014/main" id="{75AAB86C-87DF-B8FC-8CC2-AC9D35571803}"/>
              </a:ext>
            </a:extLst>
          </p:cNvPr>
          <p:cNvPicPr>
            <a:picLocks noChangeAspect="1"/>
          </p:cNvPicPr>
          <p:nvPr/>
        </p:nvPicPr>
        <p:blipFill>
          <a:blip r:embed="rId5"/>
          <a:stretch>
            <a:fillRect/>
          </a:stretch>
        </p:blipFill>
        <p:spPr>
          <a:xfrm>
            <a:off x="822172" y="1450580"/>
            <a:ext cx="10547656" cy="4619981"/>
          </a:xfrm>
          <a:prstGeom prst="rect">
            <a:avLst/>
          </a:prstGeom>
        </p:spPr>
      </p:pic>
      <p:sp>
        <p:nvSpPr>
          <p:cNvPr id="2" name="Tekstiruutu 1">
            <a:extLst>
              <a:ext uri="{FF2B5EF4-FFF2-40B4-BE49-F238E27FC236}">
                <a16:creationId xmlns:a16="http://schemas.microsoft.com/office/drawing/2014/main" id="{363F3A6B-A15C-26A4-CD88-9AD3A9A52437}"/>
              </a:ext>
            </a:extLst>
          </p:cNvPr>
          <p:cNvSpPr txBox="1"/>
          <p:nvPr/>
        </p:nvSpPr>
        <p:spPr>
          <a:xfrm>
            <a:off x="1137550" y="1884680"/>
            <a:ext cx="2367280" cy="307777"/>
          </a:xfrm>
          <a:prstGeom prst="rect">
            <a:avLst/>
          </a:prstGeom>
          <a:solidFill>
            <a:schemeClr val="bg1"/>
          </a:solidFill>
        </p:spPr>
        <p:txBody>
          <a:bodyPr wrap="square" rtlCol="0">
            <a:spAutoFit/>
          </a:bodyPr>
          <a:lstStyle/>
          <a:p>
            <a:r>
              <a:rPr lang="fi-FI" b="1" dirty="0" err="1">
                <a:solidFill>
                  <a:srgbClr val="2159F5"/>
                </a:solidFill>
              </a:rPr>
              <a:t>Neurotyypilinen</a:t>
            </a:r>
            <a:r>
              <a:rPr lang="fi-FI" b="1" dirty="0">
                <a:solidFill>
                  <a:srgbClr val="2159F5"/>
                </a:solidFill>
              </a:rPr>
              <a:t> lapsi</a:t>
            </a:r>
          </a:p>
        </p:txBody>
      </p:sp>
      <p:sp>
        <p:nvSpPr>
          <p:cNvPr id="3" name="Tekstiruutu 2">
            <a:extLst>
              <a:ext uri="{FF2B5EF4-FFF2-40B4-BE49-F238E27FC236}">
                <a16:creationId xmlns:a16="http://schemas.microsoft.com/office/drawing/2014/main" id="{4CBB6FB3-973B-1C84-F719-BBAF6E5CB580}"/>
              </a:ext>
            </a:extLst>
          </p:cNvPr>
          <p:cNvSpPr txBox="1"/>
          <p:nvPr/>
        </p:nvSpPr>
        <p:spPr>
          <a:xfrm>
            <a:off x="1137550" y="4511655"/>
            <a:ext cx="2458720" cy="307777"/>
          </a:xfrm>
          <a:prstGeom prst="rect">
            <a:avLst/>
          </a:prstGeom>
          <a:solidFill>
            <a:schemeClr val="bg1"/>
          </a:solidFill>
        </p:spPr>
        <p:txBody>
          <a:bodyPr wrap="square" rtlCol="0">
            <a:spAutoFit/>
          </a:bodyPr>
          <a:lstStyle/>
          <a:p>
            <a:r>
              <a:rPr lang="fi-FI" b="1" dirty="0">
                <a:solidFill>
                  <a:srgbClr val="2159F5"/>
                </a:solidFill>
              </a:rPr>
              <a:t>Kehitysvammainen lapsi</a:t>
            </a:r>
          </a:p>
        </p:txBody>
      </p:sp>
      <p:sp>
        <p:nvSpPr>
          <p:cNvPr id="7" name="Tekstiruutu 6">
            <a:extLst>
              <a:ext uri="{FF2B5EF4-FFF2-40B4-BE49-F238E27FC236}">
                <a16:creationId xmlns:a16="http://schemas.microsoft.com/office/drawing/2014/main" id="{8D5F2730-16B4-A77B-EB30-23E06D917285}"/>
              </a:ext>
            </a:extLst>
          </p:cNvPr>
          <p:cNvSpPr txBox="1"/>
          <p:nvPr/>
        </p:nvSpPr>
        <p:spPr>
          <a:xfrm>
            <a:off x="1353820" y="2366929"/>
            <a:ext cx="1287780" cy="307777"/>
          </a:xfrm>
          <a:prstGeom prst="rect">
            <a:avLst/>
          </a:prstGeom>
          <a:solidFill>
            <a:schemeClr val="bg1"/>
          </a:solidFill>
        </p:spPr>
        <p:txBody>
          <a:bodyPr wrap="square">
            <a:spAutoFit/>
          </a:bodyPr>
          <a:lstStyle/>
          <a:p>
            <a:r>
              <a:rPr lang="fi-FI" dirty="0"/>
              <a:t>3-4 sanaa</a:t>
            </a:r>
          </a:p>
        </p:txBody>
      </p:sp>
      <p:sp>
        <p:nvSpPr>
          <p:cNvPr id="10" name="Tekstiruutu 9">
            <a:extLst>
              <a:ext uri="{FF2B5EF4-FFF2-40B4-BE49-F238E27FC236}">
                <a16:creationId xmlns:a16="http://schemas.microsoft.com/office/drawing/2014/main" id="{13B453F2-78C6-98DE-9392-D90B884A1417}"/>
              </a:ext>
            </a:extLst>
          </p:cNvPr>
          <p:cNvSpPr txBox="1"/>
          <p:nvPr/>
        </p:nvSpPr>
        <p:spPr>
          <a:xfrm>
            <a:off x="2806306" y="2366929"/>
            <a:ext cx="1145540" cy="307777"/>
          </a:xfrm>
          <a:prstGeom prst="rect">
            <a:avLst/>
          </a:prstGeom>
          <a:solidFill>
            <a:schemeClr val="bg1"/>
          </a:solidFill>
        </p:spPr>
        <p:txBody>
          <a:bodyPr wrap="square">
            <a:spAutoFit/>
          </a:bodyPr>
          <a:lstStyle/>
          <a:p>
            <a:r>
              <a:rPr lang="fi-FI" dirty="0"/>
              <a:t>50 sanaa</a:t>
            </a:r>
          </a:p>
        </p:txBody>
      </p:sp>
      <p:sp>
        <p:nvSpPr>
          <p:cNvPr id="12" name="Tekstiruutu 11">
            <a:extLst>
              <a:ext uri="{FF2B5EF4-FFF2-40B4-BE49-F238E27FC236}">
                <a16:creationId xmlns:a16="http://schemas.microsoft.com/office/drawing/2014/main" id="{8E80EDE0-C48F-69F6-659A-A8640F30FD3A}"/>
              </a:ext>
            </a:extLst>
          </p:cNvPr>
          <p:cNvSpPr txBox="1"/>
          <p:nvPr/>
        </p:nvSpPr>
        <p:spPr>
          <a:xfrm>
            <a:off x="3985584" y="2366929"/>
            <a:ext cx="1145540" cy="313823"/>
          </a:xfrm>
          <a:prstGeom prst="rect">
            <a:avLst/>
          </a:prstGeom>
          <a:solidFill>
            <a:schemeClr val="bg1"/>
          </a:solidFill>
        </p:spPr>
        <p:txBody>
          <a:bodyPr wrap="square">
            <a:spAutoFit/>
          </a:bodyPr>
          <a:lstStyle/>
          <a:p>
            <a:r>
              <a:rPr lang="fi-FI" dirty="0"/>
              <a:t>200 sanaa</a:t>
            </a:r>
          </a:p>
        </p:txBody>
      </p:sp>
      <p:sp>
        <p:nvSpPr>
          <p:cNvPr id="14" name="Tekstiruutu 13">
            <a:extLst>
              <a:ext uri="{FF2B5EF4-FFF2-40B4-BE49-F238E27FC236}">
                <a16:creationId xmlns:a16="http://schemas.microsoft.com/office/drawing/2014/main" id="{51EEFCE5-29B7-198B-50CC-ADCBEFA85A5F}"/>
              </a:ext>
            </a:extLst>
          </p:cNvPr>
          <p:cNvSpPr txBox="1"/>
          <p:nvPr/>
        </p:nvSpPr>
        <p:spPr>
          <a:xfrm>
            <a:off x="3167380" y="2849178"/>
            <a:ext cx="1014587" cy="523220"/>
          </a:xfrm>
          <a:prstGeom prst="rect">
            <a:avLst/>
          </a:prstGeom>
          <a:solidFill>
            <a:srgbClr val="B7F6A9"/>
          </a:solidFill>
        </p:spPr>
        <p:txBody>
          <a:bodyPr wrap="square">
            <a:spAutoFit/>
          </a:bodyPr>
          <a:lstStyle/>
          <a:p>
            <a:r>
              <a:rPr lang="fi-FI" dirty="0"/>
              <a:t>Sanaston kasvu</a:t>
            </a:r>
          </a:p>
        </p:txBody>
      </p:sp>
      <p:sp>
        <p:nvSpPr>
          <p:cNvPr id="16" name="Tekstiruutu 15">
            <a:extLst>
              <a:ext uri="{FF2B5EF4-FFF2-40B4-BE49-F238E27FC236}">
                <a16:creationId xmlns:a16="http://schemas.microsoft.com/office/drawing/2014/main" id="{8007A7EA-5FF6-BAD4-F8C2-652C0B031DEC}"/>
              </a:ext>
            </a:extLst>
          </p:cNvPr>
          <p:cNvSpPr txBox="1"/>
          <p:nvPr/>
        </p:nvSpPr>
        <p:spPr>
          <a:xfrm>
            <a:off x="1330111" y="2961851"/>
            <a:ext cx="544865" cy="430887"/>
          </a:xfrm>
          <a:prstGeom prst="rect">
            <a:avLst/>
          </a:prstGeom>
          <a:solidFill>
            <a:srgbClr val="BEE9F6"/>
          </a:solidFill>
        </p:spPr>
        <p:txBody>
          <a:bodyPr wrap="square">
            <a:spAutoFit/>
          </a:bodyPr>
          <a:lstStyle/>
          <a:p>
            <a:pPr algn="ctr"/>
            <a:r>
              <a:rPr lang="fi-FI" sz="1100" dirty="0"/>
              <a:t>1. sanat</a:t>
            </a:r>
          </a:p>
        </p:txBody>
      </p:sp>
      <p:sp>
        <p:nvSpPr>
          <p:cNvPr id="18" name="Tekstiruutu 17">
            <a:extLst>
              <a:ext uri="{FF2B5EF4-FFF2-40B4-BE49-F238E27FC236}">
                <a16:creationId xmlns:a16="http://schemas.microsoft.com/office/drawing/2014/main" id="{99A32C27-24D0-2AB2-F40D-733E083BA389}"/>
              </a:ext>
            </a:extLst>
          </p:cNvPr>
          <p:cNvSpPr txBox="1"/>
          <p:nvPr/>
        </p:nvSpPr>
        <p:spPr>
          <a:xfrm>
            <a:off x="1358530" y="3610757"/>
            <a:ext cx="1318785" cy="307777"/>
          </a:xfrm>
          <a:prstGeom prst="rect">
            <a:avLst/>
          </a:prstGeom>
          <a:solidFill>
            <a:srgbClr val="5AC4F7"/>
          </a:solidFill>
        </p:spPr>
        <p:txBody>
          <a:bodyPr wrap="square">
            <a:spAutoFit/>
          </a:bodyPr>
          <a:lstStyle/>
          <a:p>
            <a:r>
              <a:rPr lang="fi-FI" b="1" dirty="0"/>
              <a:t>12 kuukautta</a:t>
            </a:r>
          </a:p>
        </p:txBody>
      </p:sp>
      <p:sp>
        <p:nvSpPr>
          <p:cNvPr id="20" name="Tekstiruutu 19">
            <a:extLst>
              <a:ext uri="{FF2B5EF4-FFF2-40B4-BE49-F238E27FC236}">
                <a16:creationId xmlns:a16="http://schemas.microsoft.com/office/drawing/2014/main" id="{25DB27C8-5955-E1BF-FA43-C3F34AA6FDCE}"/>
              </a:ext>
            </a:extLst>
          </p:cNvPr>
          <p:cNvSpPr txBox="1"/>
          <p:nvPr/>
        </p:nvSpPr>
        <p:spPr>
          <a:xfrm>
            <a:off x="2554280" y="3634249"/>
            <a:ext cx="1318785" cy="307777"/>
          </a:xfrm>
          <a:prstGeom prst="rect">
            <a:avLst/>
          </a:prstGeom>
          <a:solidFill>
            <a:srgbClr val="5AC4F7"/>
          </a:solidFill>
        </p:spPr>
        <p:txBody>
          <a:bodyPr wrap="square">
            <a:spAutoFit/>
          </a:bodyPr>
          <a:lstStyle/>
          <a:p>
            <a:r>
              <a:rPr lang="fi-FI" b="1" dirty="0"/>
              <a:t>18 kuukautta</a:t>
            </a:r>
          </a:p>
        </p:txBody>
      </p:sp>
      <p:sp>
        <p:nvSpPr>
          <p:cNvPr id="22" name="Tekstiruutu 21">
            <a:extLst>
              <a:ext uri="{FF2B5EF4-FFF2-40B4-BE49-F238E27FC236}">
                <a16:creationId xmlns:a16="http://schemas.microsoft.com/office/drawing/2014/main" id="{BA2D5474-47D3-4DD8-9A6B-9C6920FD103E}"/>
              </a:ext>
            </a:extLst>
          </p:cNvPr>
          <p:cNvSpPr txBox="1"/>
          <p:nvPr/>
        </p:nvSpPr>
        <p:spPr>
          <a:xfrm>
            <a:off x="3822855" y="3622213"/>
            <a:ext cx="1014587" cy="307777"/>
          </a:xfrm>
          <a:prstGeom prst="rect">
            <a:avLst/>
          </a:prstGeom>
          <a:solidFill>
            <a:srgbClr val="5AC4F7"/>
          </a:solidFill>
        </p:spPr>
        <p:txBody>
          <a:bodyPr wrap="square">
            <a:spAutoFit/>
          </a:bodyPr>
          <a:lstStyle/>
          <a:p>
            <a:r>
              <a:rPr lang="fi-FI" b="1" dirty="0"/>
              <a:t>2 vuotta</a:t>
            </a:r>
          </a:p>
        </p:txBody>
      </p:sp>
      <p:sp>
        <p:nvSpPr>
          <p:cNvPr id="24" name="Tekstiruutu 23">
            <a:extLst>
              <a:ext uri="{FF2B5EF4-FFF2-40B4-BE49-F238E27FC236}">
                <a16:creationId xmlns:a16="http://schemas.microsoft.com/office/drawing/2014/main" id="{E762F373-AD6A-C26F-DB15-274F52AD6101}"/>
              </a:ext>
            </a:extLst>
          </p:cNvPr>
          <p:cNvSpPr txBox="1"/>
          <p:nvPr/>
        </p:nvSpPr>
        <p:spPr>
          <a:xfrm>
            <a:off x="4810627" y="3639502"/>
            <a:ext cx="1333331" cy="307777"/>
          </a:xfrm>
          <a:prstGeom prst="rect">
            <a:avLst/>
          </a:prstGeom>
          <a:solidFill>
            <a:srgbClr val="5AC4F7"/>
          </a:solidFill>
        </p:spPr>
        <p:txBody>
          <a:bodyPr wrap="square">
            <a:spAutoFit/>
          </a:bodyPr>
          <a:lstStyle/>
          <a:p>
            <a:r>
              <a:rPr lang="fi-FI" b="1" dirty="0"/>
              <a:t>30 kuukautta</a:t>
            </a:r>
          </a:p>
        </p:txBody>
      </p:sp>
      <p:sp>
        <p:nvSpPr>
          <p:cNvPr id="26" name="Tekstiruutu 25">
            <a:extLst>
              <a:ext uri="{FF2B5EF4-FFF2-40B4-BE49-F238E27FC236}">
                <a16:creationId xmlns:a16="http://schemas.microsoft.com/office/drawing/2014/main" id="{131F9776-78C5-F88C-15ED-EF650A18EF52}"/>
              </a:ext>
            </a:extLst>
          </p:cNvPr>
          <p:cNvSpPr txBox="1"/>
          <p:nvPr/>
        </p:nvSpPr>
        <p:spPr>
          <a:xfrm>
            <a:off x="6070585" y="3660183"/>
            <a:ext cx="925804" cy="307777"/>
          </a:xfrm>
          <a:prstGeom prst="rect">
            <a:avLst/>
          </a:prstGeom>
          <a:solidFill>
            <a:srgbClr val="5AC4F7"/>
          </a:solidFill>
        </p:spPr>
        <p:txBody>
          <a:bodyPr wrap="square">
            <a:spAutoFit/>
          </a:bodyPr>
          <a:lstStyle/>
          <a:p>
            <a:r>
              <a:rPr lang="fi-FI" b="1" dirty="0"/>
              <a:t>3 vuotta</a:t>
            </a:r>
          </a:p>
        </p:txBody>
      </p:sp>
      <p:sp>
        <p:nvSpPr>
          <p:cNvPr id="28" name="Tekstiruutu 27">
            <a:extLst>
              <a:ext uri="{FF2B5EF4-FFF2-40B4-BE49-F238E27FC236}">
                <a16:creationId xmlns:a16="http://schemas.microsoft.com/office/drawing/2014/main" id="{D8E83ECA-D61B-16E4-A555-63FEE292A042}"/>
              </a:ext>
            </a:extLst>
          </p:cNvPr>
          <p:cNvSpPr txBox="1"/>
          <p:nvPr/>
        </p:nvSpPr>
        <p:spPr>
          <a:xfrm>
            <a:off x="7801237" y="3634248"/>
            <a:ext cx="1080481" cy="307777"/>
          </a:xfrm>
          <a:prstGeom prst="rect">
            <a:avLst/>
          </a:prstGeom>
          <a:solidFill>
            <a:srgbClr val="5AC4F7"/>
          </a:solidFill>
        </p:spPr>
        <p:txBody>
          <a:bodyPr wrap="square">
            <a:spAutoFit/>
          </a:bodyPr>
          <a:lstStyle/>
          <a:p>
            <a:r>
              <a:rPr lang="fi-FI" b="1" dirty="0"/>
              <a:t>4 vuotta</a:t>
            </a:r>
          </a:p>
        </p:txBody>
      </p:sp>
      <p:sp>
        <p:nvSpPr>
          <p:cNvPr id="31" name="Tekstiruutu 30">
            <a:extLst>
              <a:ext uri="{FF2B5EF4-FFF2-40B4-BE49-F238E27FC236}">
                <a16:creationId xmlns:a16="http://schemas.microsoft.com/office/drawing/2014/main" id="{CAB2B9E4-48B4-EF82-E08F-D09A2A4B5889}"/>
              </a:ext>
            </a:extLst>
          </p:cNvPr>
          <p:cNvSpPr txBox="1"/>
          <p:nvPr/>
        </p:nvSpPr>
        <p:spPr>
          <a:xfrm rot="19701405">
            <a:off x="10112900" y="3696115"/>
            <a:ext cx="394236" cy="242903"/>
          </a:xfrm>
          <a:prstGeom prst="rect">
            <a:avLst/>
          </a:prstGeom>
          <a:solidFill>
            <a:srgbClr val="5AC4F7"/>
          </a:solidFill>
        </p:spPr>
        <p:txBody>
          <a:bodyPr wrap="square" rtlCol="0">
            <a:spAutoFit/>
          </a:bodyPr>
          <a:lstStyle/>
          <a:p>
            <a:endParaRPr lang="fi-FI" dirty="0"/>
          </a:p>
        </p:txBody>
      </p:sp>
      <p:sp>
        <p:nvSpPr>
          <p:cNvPr id="30" name="Tekstiruutu 29">
            <a:extLst>
              <a:ext uri="{FF2B5EF4-FFF2-40B4-BE49-F238E27FC236}">
                <a16:creationId xmlns:a16="http://schemas.microsoft.com/office/drawing/2014/main" id="{4D9F1061-7CA3-39BB-CBE7-37BFF76D4FCB}"/>
              </a:ext>
            </a:extLst>
          </p:cNvPr>
          <p:cNvSpPr txBox="1"/>
          <p:nvPr/>
        </p:nvSpPr>
        <p:spPr>
          <a:xfrm>
            <a:off x="9333632" y="3614428"/>
            <a:ext cx="1080481" cy="307777"/>
          </a:xfrm>
          <a:prstGeom prst="rect">
            <a:avLst/>
          </a:prstGeom>
          <a:solidFill>
            <a:srgbClr val="5AC4F7"/>
          </a:solidFill>
        </p:spPr>
        <p:txBody>
          <a:bodyPr wrap="square">
            <a:spAutoFit/>
          </a:bodyPr>
          <a:lstStyle/>
          <a:p>
            <a:r>
              <a:rPr lang="fi-FI" b="1" dirty="0"/>
              <a:t>5-6 vuotta</a:t>
            </a:r>
          </a:p>
        </p:txBody>
      </p:sp>
      <p:sp>
        <p:nvSpPr>
          <p:cNvPr id="33" name="Tekstiruutu 32">
            <a:extLst>
              <a:ext uri="{FF2B5EF4-FFF2-40B4-BE49-F238E27FC236}">
                <a16:creationId xmlns:a16="http://schemas.microsoft.com/office/drawing/2014/main" id="{2C9F02A6-BA6E-BBDA-18DD-A09294DB0C21}"/>
              </a:ext>
            </a:extLst>
          </p:cNvPr>
          <p:cNvSpPr txBox="1"/>
          <p:nvPr/>
        </p:nvSpPr>
        <p:spPr>
          <a:xfrm>
            <a:off x="9077124" y="2541401"/>
            <a:ext cx="2068142" cy="307777"/>
          </a:xfrm>
          <a:prstGeom prst="rect">
            <a:avLst/>
          </a:prstGeom>
          <a:solidFill>
            <a:schemeClr val="bg1"/>
          </a:solidFill>
        </p:spPr>
        <p:txBody>
          <a:bodyPr wrap="square">
            <a:spAutoFit/>
          </a:bodyPr>
          <a:lstStyle/>
          <a:p>
            <a:r>
              <a:rPr lang="fi-FI" dirty="0"/>
              <a:t>useita tuhansia sanoja</a:t>
            </a:r>
          </a:p>
        </p:txBody>
      </p:sp>
      <p:sp>
        <p:nvSpPr>
          <p:cNvPr id="35" name="Tekstiruutu 34">
            <a:extLst>
              <a:ext uri="{FF2B5EF4-FFF2-40B4-BE49-F238E27FC236}">
                <a16:creationId xmlns:a16="http://schemas.microsoft.com/office/drawing/2014/main" id="{7BE728BD-5A6C-7B38-BE74-389BEF191FDC}"/>
              </a:ext>
            </a:extLst>
          </p:cNvPr>
          <p:cNvSpPr txBox="1"/>
          <p:nvPr/>
        </p:nvSpPr>
        <p:spPr>
          <a:xfrm>
            <a:off x="4668372" y="5145810"/>
            <a:ext cx="1498170" cy="523220"/>
          </a:xfrm>
          <a:prstGeom prst="rect">
            <a:avLst/>
          </a:prstGeom>
          <a:solidFill>
            <a:srgbClr val="B7F6A9"/>
          </a:solidFill>
        </p:spPr>
        <p:txBody>
          <a:bodyPr wrap="square">
            <a:spAutoFit/>
          </a:bodyPr>
          <a:lstStyle/>
          <a:p>
            <a:r>
              <a:rPr lang="fi-FI" dirty="0"/>
              <a:t>Sanaston kasvu (jos aikainen)</a:t>
            </a:r>
          </a:p>
        </p:txBody>
      </p:sp>
      <p:sp>
        <p:nvSpPr>
          <p:cNvPr id="36" name="Tekstiruutu 35">
            <a:extLst>
              <a:ext uri="{FF2B5EF4-FFF2-40B4-BE49-F238E27FC236}">
                <a16:creationId xmlns:a16="http://schemas.microsoft.com/office/drawing/2014/main" id="{0A2E5B27-FF02-AB80-156B-CFD1B943D950}"/>
              </a:ext>
            </a:extLst>
          </p:cNvPr>
          <p:cNvSpPr txBox="1"/>
          <p:nvPr/>
        </p:nvSpPr>
        <p:spPr>
          <a:xfrm>
            <a:off x="9329403" y="4575334"/>
            <a:ext cx="1498170" cy="523220"/>
          </a:xfrm>
          <a:prstGeom prst="rect">
            <a:avLst/>
          </a:prstGeom>
          <a:solidFill>
            <a:srgbClr val="B7F6A9"/>
          </a:solidFill>
        </p:spPr>
        <p:txBody>
          <a:bodyPr wrap="square">
            <a:spAutoFit/>
          </a:bodyPr>
          <a:lstStyle/>
          <a:p>
            <a:r>
              <a:rPr lang="fi-FI" dirty="0"/>
              <a:t>Sanaston kasvu (jos myöhäinen)</a:t>
            </a:r>
          </a:p>
        </p:txBody>
      </p:sp>
      <p:sp>
        <p:nvSpPr>
          <p:cNvPr id="38" name="Tekstiruutu 37">
            <a:extLst>
              <a:ext uri="{FF2B5EF4-FFF2-40B4-BE49-F238E27FC236}">
                <a16:creationId xmlns:a16="http://schemas.microsoft.com/office/drawing/2014/main" id="{E98BF349-C292-1FB0-E2F8-2B32E49F5E82}"/>
              </a:ext>
            </a:extLst>
          </p:cNvPr>
          <p:cNvSpPr txBox="1"/>
          <p:nvPr/>
        </p:nvSpPr>
        <p:spPr>
          <a:xfrm>
            <a:off x="4852414" y="4197300"/>
            <a:ext cx="1130085" cy="276999"/>
          </a:xfrm>
          <a:prstGeom prst="rect">
            <a:avLst/>
          </a:prstGeom>
          <a:solidFill>
            <a:srgbClr val="BEE9F6"/>
          </a:solidFill>
        </p:spPr>
        <p:txBody>
          <a:bodyPr wrap="square">
            <a:spAutoFit/>
          </a:bodyPr>
          <a:lstStyle/>
          <a:p>
            <a:pPr algn="ctr"/>
            <a:r>
              <a:rPr lang="fi-FI" sz="1200" b="1" dirty="0"/>
              <a:t>1. sanat</a:t>
            </a:r>
          </a:p>
        </p:txBody>
      </p:sp>
      <p:sp>
        <p:nvSpPr>
          <p:cNvPr id="39" name="Tekstiruutu 38">
            <a:extLst>
              <a:ext uri="{FF2B5EF4-FFF2-40B4-BE49-F238E27FC236}">
                <a16:creationId xmlns:a16="http://schemas.microsoft.com/office/drawing/2014/main" id="{5277D71B-9DAD-F7D5-D29C-F0DB28F765BC}"/>
              </a:ext>
            </a:extLst>
          </p:cNvPr>
          <p:cNvSpPr txBox="1"/>
          <p:nvPr/>
        </p:nvSpPr>
        <p:spPr>
          <a:xfrm>
            <a:off x="6533487" y="4093079"/>
            <a:ext cx="1524426" cy="600164"/>
          </a:xfrm>
          <a:prstGeom prst="rect">
            <a:avLst/>
          </a:prstGeom>
          <a:solidFill>
            <a:srgbClr val="B7F6A9"/>
          </a:solidFill>
        </p:spPr>
        <p:txBody>
          <a:bodyPr wrap="square">
            <a:spAutoFit/>
          </a:bodyPr>
          <a:lstStyle/>
          <a:p>
            <a:r>
              <a:rPr lang="fi-FI" sz="1100" dirty="0"/>
              <a:t>Ensimmäinen havaittava edistyminen</a:t>
            </a:r>
          </a:p>
        </p:txBody>
      </p:sp>
      <p:sp>
        <p:nvSpPr>
          <p:cNvPr id="40" name="Tekstiruutu 39">
            <a:extLst>
              <a:ext uri="{FF2B5EF4-FFF2-40B4-BE49-F238E27FC236}">
                <a16:creationId xmlns:a16="http://schemas.microsoft.com/office/drawing/2014/main" id="{4AC4E0F8-C81A-C5E4-1F09-3A5F1FE12FAF}"/>
              </a:ext>
            </a:extLst>
          </p:cNvPr>
          <p:cNvSpPr txBox="1"/>
          <p:nvPr/>
        </p:nvSpPr>
        <p:spPr>
          <a:xfrm>
            <a:off x="7548341" y="4867715"/>
            <a:ext cx="1145540" cy="307777"/>
          </a:xfrm>
          <a:prstGeom prst="rect">
            <a:avLst/>
          </a:prstGeom>
          <a:solidFill>
            <a:schemeClr val="bg1"/>
          </a:solidFill>
        </p:spPr>
        <p:txBody>
          <a:bodyPr wrap="square">
            <a:spAutoFit/>
          </a:bodyPr>
          <a:lstStyle/>
          <a:p>
            <a:r>
              <a:rPr lang="fi-FI" dirty="0"/>
              <a:t>50 sanaa</a:t>
            </a:r>
          </a:p>
        </p:txBody>
      </p:sp>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937949"/>
          </a:xfrm>
          <a:prstGeom prst="rect">
            <a:avLst/>
          </a:prstGeom>
        </p:spPr>
        <p:txBody>
          <a:bodyPr wrap="square">
            <a:spAutoFit/>
          </a:bodyPr>
          <a:lstStyle/>
          <a:p>
            <a:pPr algn="ctr">
              <a:lnSpc>
                <a:spcPct val="120000"/>
              </a:lnSpc>
              <a:buClr>
                <a:srgbClr val="674EA7"/>
              </a:buClr>
              <a:buSzPts val="4000"/>
            </a:pPr>
            <a:r>
              <a:rPr lang="fi-FI" sz="2400" b="1" dirty="0">
                <a:solidFill>
                  <a:schemeClr val="accent1"/>
                </a:solidFill>
              </a:rPr>
              <a:t>Sanasto näyttää olevan vahvuus kehitysvammaisuudessa</a:t>
            </a:r>
            <a:endParaRPr lang="en-US" sz="2400" b="1" dirty="0">
              <a:solidFill>
                <a:schemeClr val="accent1"/>
              </a:solidFill>
            </a:endParaRPr>
          </a:p>
        </p:txBody>
      </p:sp>
      <p:graphicFrame>
        <p:nvGraphicFramePr>
          <p:cNvPr id="19" name="Diagramme 18">
            <a:extLst>
              <a:ext uri="{FF2B5EF4-FFF2-40B4-BE49-F238E27FC236}">
                <a16:creationId xmlns:a16="http://schemas.microsoft.com/office/drawing/2014/main" id="{FDF0AB24-668C-5BCF-65C8-ED03E6B526E6}"/>
              </a:ext>
            </a:extLst>
          </p:cNvPr>
          <p:cNvGraphicFramePr/>
          <p:nvPr>
            <p:extLst>
              <p:ext uri="{D42A27DB-BD31-4B8C-83A1-F6EECF244321}">
                <p14:modId xmlns:p14="http://schemas.microsoft.com/office/powerpoint/2010/main" val="1875052532"/>
              </p:ext>
            </p:extLst>
          </p:nvPr>
        </p:nvGraphicFramePr>
        <p:xfrm>
          <a:off x="492994" y="1773462"/>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ZoneTexte 20">
            <a:extLst>
              <a:ext uri="{FF2B5EF4-FFF2-40B4-BE49-F238E27FC236}">
                <a16:creationId xmlns:a16="http://schemas.microsoft.com/office/drawing/2014/main" id="{75935BF0-2411-323B-CD74-0E541FBFC52E}"/>
              </a:ext>
            </a:extLst>
          </p:cNvPr>
          <p:cNvSpPr txBox="1"/>
          <p:nvPr/>
        </p:nvSpPr>
        <p:spPr>
          <a:xfrm>
            <a:off x="7453746" y="1756466"/>
            <a:ext cx="4465510" cy="1243354"/>
          </a:xfrm>
          <a:prstGeom prst="rect">
            <a:avLst/>
          </a:prstGeom>
          <a:noFill/>
        </p:spPr>
        <p:txBody>
          <a:bodyPr wrap="square">
            <a:spAutoFit/>
          </a:bodyPr>
          <a:lstStyle/>
          <a:p>
            <a:pPr>
              <a:lnSpc>
                <a:spcPct val="120000"/>
              </a:lnSpc>
              <a:spcBef>
                <a:spcPts val="600"/>
              </a:spcBef>
            </a:pPr>
            <a:r>
              <a:rPr lang="fr-FR" sz="2000" b="1" dirty="0">
                <a:solidFill>
                  <a:schemeClr val="bg2">
                    <a:lumMod val="75000"/>
                    <a:lumOff val="25000"/>
                  </a:schemeClr>
                </a:solidFill>
              </a:rPr>
              <a:t>Suhteellinen vahvuus</a:t>
            </a:r>
          </a:p>
          <a:p>
            <a:pPr>
              <a:lnSpc>
                <a:spcPct val="120000"/>
              </a:lnSpc>
              <a:spcBef>
                <a:spcPts val="600"/>
              </a:spcBef>
            </a:pPr>
            <a:r>
              <a:rPr lang="fi-FI" sz="2000" dirty="0">
                <a:solidFill>
                  <a:schemeClr val="tx2">
                    <a:lumMod val="25000"/>
                  </a:schemeClr>
                </a:solidFill>
              </a:rPr>
              <a:t>Historiallisesti kyllä, mutta... Viimeaikaiset tiedot ovat ristiriitaisia</a:t>
            </a:r>
            <a:endParaRPr lang="fr-FR" sz="2000" dirty="0">
              <a:solidFill>
                <a:schemeClr val="tx2">
                  <a:lumMod val="25000"/>
                </a:schemeClr>
              </a:solidFill>
            </a:endParaRPr>
          </a:p>
        </p:txBody>
      </p:sp>
      <p:pic>
        <p:nvPicPr>
          <p:cNvPr id="22" name="Image" descr="Image">
            <a:extLst>
              <a:ext uri="{FF2B5EF4-FFF2-40B4-BE49-F238E27FC236}">
                <a16:creationId xmlns:a16="http://schemas.microsoft.com/office/drawing/2014/main" id="{E63A2A7A-BC4E-5A38-69F6-49596D2848F3}"/>
              </a:ext>
            </a:extLst>
          </p:cNvPr>
          <p:cNvPicPr>
            <a:picLocks noChangeAspect="1"/>
          </p:cNvPicPr>
          <p:nvPr/>
        </p:nvPicPr>
        <p:blipFill>
          <a:blip r:embed="rId10">
            <a:duotone>
              <a:prstClr val="black"/>
              <a:schemeClr val="tx2">
                <a:tint val="45000"/>
                <a:satMod val="400000"/>
              </a:schemeClr>
            </a:duotone>
          </a:blip>
          <a:stretch>
            <a:fillRect/>
          </a:stretch>
        </p:blipFill>
        <p:spPr>
          <a:xfrm>
            <a:off x="9096677" y="3203861"/>
            <a:ext cx="737934" cy="1063235"/>
          </a:xfrm>
          <a:prstGeom prst="rect">
            <a:avLst/>
          </a:prstGeom>
          <a:ln w="12700">
            <a:miter lim="400000"/>
          </a:ln>
        </p:spPr>
      </p:pic>
      <p:sp>
        <p:nvSpPr>
          <p:cNvPr id="23" name="Flèche vers le bas 22">
            <a:extLst>
              <a:ext uri="{FF2B5EF4-FFF2-40B4-BE49-F238E27FC236}">
                <a16:creationId xmlns:a16="http://schemas.microsoft.com/office/drawing/2014/main" id="{64FFE1D7-00C2-979F-07EB-920395CD98FA}"/>
              </a:ext>
            </a:extLst>
          </p:cNvPr>
          <p:cNvSpPr/>
          <p:nvPr/>
        </p:nvSpPr>
        <p:spPr>
          <a:xfrm>
            <a:off x="9346655" y="4376552"/>
            <a:ext cx="278295" cy="926152"/>
          </a:xfrm>
          <a:prstGeom prst="downArrow">
            <a:avLst/>
          </a:prstGeom>
          <a:solidFill>
            <a:schemeClr val="bg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A556C9BA-37C3-4842-1BCD-F7A13F84109D}"/>
              </a:ext>
            </a:extLst>
          </p:cNvPr>
          <p:cNvSpPr txBox="1"/>
          <p:nvPr/>
        </p:nvSpPr>
        <p:spPr>
          <a:xfrm>
            <a:off x="7608076" y="5339300"/>
            <a:ext cx="3715135" cy="784830"/>
          </a:xfrm>
          <a:prstGeom prst="rect">
            <a:avLst/>
          </a:prstGeom>
          <a:noFill/>
        </p:spPr>
        <p:txBody>
          <a:bodyPr wrap="square">
            <a:spAutoFit/>
          </a:bodyPr>
          <a:lstStyle/>
          <a:p>
            <a:pPr>
              <a:spcBef>
                <a:spcPts val="600"/>
              </a:spcBef>
            </a:pPr>
            <a:r>
              <a:rPr lang="fr-FR" sz="2000" dirty="0"/>
              <a:t>Kysymys sanatyypistä</a:t>
            </a:r>
          </a:p>
          <a:p>
            <a:pPr>
              <a:spcBef>
                <a:spcPts val="600"/>
              </a:spcBef>
            </a:pPr>
            <a:r>
              <a:rPr lang="fr-FR" sz="2000" dirty="0"/>
              <a:t>Etiologian kysymys</a:t>
            </a:r>
          </a:p>
        </p:txBody>
      </p:sp>
    </p:spTree>
    <p:extLst>
      <p:ext uri="{BB962C8B-B14F-4D97-AF65-F5344CB8AC3E}">
        <p14:creationId xmlns:p14="http://schemas.microsoft.com/office/powerpoint/2010/main" val="188561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Leksikaalisen</a:t>
            </a:r>
            <a:r>
              <a:rPr lang="en-US" sz="2400" b="1" dirty="0">
                <a:solidFill>
                  <a:schemeClr val="accent1"/>
                </a:solidFill>
              </a:rPr>
              <a:t> </a:t>
            </a:r>
            <a:r>
              <a:rPr lang="en-US" sz="2400" b="1" dirty="0" err="1">
                <a:solidFill>
                  <a:schemeClr val="accent1"/>
                </a:solidFill>
              </a:rPr>
              <a:t>komponentin</a:t>
            </a:r>
            <a:r>
              <a:rPr lang="en-US" sz="2400" b="1" dirty="0">
                <a:solidFill>
                  <a:schemeClr val="accent1"/>
                </a:solidFill>
              </a:rPr>
              <a:t> </a:t>
            </a:r>
            <a:r>
              <a:rPr lang="en-US" sz="2400" b="1" dirty="0" err="1">
                <a:solidFill>
                  <a:schemeClr val="accent1"/>
                </a:solidFill>
              </a:rPr>
              <a:t>dissosiaatio</a:t>
            </a:r>
            <a:endParaRPr lang="en-US" sz="2400" b="1" dirty="0">
              <a:solidFill>
                <a:schemeClr val="accent1"/>
              </a:solidFill>
            </a:endParaRPr>
          </a:p>
        </p:txBody>
      </p:sp>
      <p:graphicFrame>
        <p:nvGraphicFramePr>
          <p:cNvPr id="3" name="Diagramme 2">
            <a:extLst>
              <a:ext uri="{FF2B5EF4-FFF2-40B4-BE49-F238E27FC236}">
                <a16:creationId xmlns:a16="http://schemas.microsoft.com/office/drawing/2014/main" id="{E8781581-C1AA-CADC-7E27-52C91E987C48}"/>
              </a:ext>
            </a:extLst>
          </p:cNvPr>
          <p:cNvGraphicFramePr/>
          <p:nvPr>
            <p:extLst>
              <p:ext uri="{D42A27DB-BD31-4B8C-83A1-F6EECF244321}">
                <p14:modId xmlns:p14="http://schemas.microsoft.com/office/powerpoint/2010/main" val="3345092378"/>
              </p:ext>
            </p:extLst>
          </p:nvPr>
        </p:nvGraphicFramePr>
        <p:xfrm>
          <a:off x="2610924" y="1939716"/>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EE99527A-8D5A-D466-6C53-166541DA8EAB}"/>
              </a:ext>
            </a:extLst>
          </p:cNvPr>
          <p:cNvSpPr txBox="1"/>
          <p:nvPr/>
        </p:nvSpPr>
        <p:spPr>
          <a:xfrm>
            <a:off x="404350" y="3731608"/>
            <a:ext cx="2513830" cy="400110"/>
          </a:xfrm>
          <a:prstGeom prst="rect">
            <a:avLst/>
          </a:prstGeom>
          <a:noFill/>
        </p:spPr>
        <p:txBody>
          <a:bodyPr wrap="none" rtlCol="0">
            <a:spAutoFit/>
          </a:bodyPr>
          <a:lstStyle/>
          <a:p>
            <a:r>
              <a:rPr lang="fr-FR" sz="2000" b="1" dirty="0">
                <a:solidFill>
                  <a:schemeClr val="bg2">
                    <a:lumMod val="75000"/>
                    <a:lumOff val="25000"/>
                  </a:schemeClr>
                </a:solidFill>
              </a:rPr>
              <a:t>&gt; Henkinen ikätaso</a:t>
            </a:r>
          </a:p>
        </p:txBody>
      </p:sp>
      <p:sp>
        <p:nvSpPr>
          <p:cNvPr id="5" name="ZoneTexte 4">
            <a:extLst>
              <a:ext uri="{FF2B5EF4-FFF2-40B4-BE49-F238E27FC236}">
                <a16:creationId xmlns:a16="http://schemas.microsoft.com/office/drawing/2014/main" id="{2931A05C-4CBD-80D7-A4E7-44A386044FCC}"/>
              </a:ext>
            </a:extLst>
          </p:cNvPr>
          <p:cNvSpPr txBox="1"/>
          <p:nvPr/>
        </p:nvSpPr>
        <p:spPr>
          <a:xfrm>
            <a:off x="9211458" y="3731608"/>
            <a:ext cx="2513830" cy="400110"/>
          </a:xfrm>
          <a:prstGeom prst="rect">
            <a:avLst/>
          </a:prstGeom>
          <a:noFill/>
        </p:spPr>
        <p:txBody>
          <a:bodyPr wrap="none" lIns="91440" tIns="45720" rIns="91440" bIns="45720" rtlCol="0" anchor="t">
            <a:spAutoFit/>
          </a:bodyPr>
          <a:lstStyle/>
          <a:p>
            <a:r>
              <a:rPr lang="fr-FR" sz="2000" b="1">
                <a:solidFill>
                  <a:schemeClr val="bg2">
                    <a:lumMod val="75000"/>
                    <a:lumOff val="25000"/>
                  </a:schemeClr>
                </a:solidFill>
              </a:rPr>
              <a:t>&lt; Henkinen ikätaso</a:t>
            </a:r>
            <a:endParaRPr lang="fr-FR" sz="2000" b="1" dirty="0">
              <a:solidFill>
                <a:schemeClr val="bg2">
                  <a:lumMod val="75000"/>
                  <a:lumOff val="25000"/>
                </a:schemeClr>
              </a:solidFill>
            </a:endParaRPr>
          </a:p>
        </p:txBody>
      </p:sp>
    </p:spTree>
    <p:extLst>
      <p:ext uri="{BB962C8B-B14F-4D97-AF65-F5344CB8AC3E}">
        <p14:creationId xmlns:p14="http://schemas.microsoft.com/office/powerpoint/2010/main" val="3897641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fi-FI" sz="2400" b="1" dirty="0">
                <a:solidFill>
                  <a:schemeClr val="accent1"/>
                </a:solidFill>
              </a:rPr>
              <a:t>Henkisen iän ja kronologisen iän vaikutus</a:t>
            </a:r>
            <a:endParaRPr lang="en-US" sz="2400" b="1" dirty="0">
              <a:solidFill>
                <a:schemeClr val="accent1"/>
              </a:solidFill>
            </a:endParaRPr>
          </a:p>
        </p:txBody>
      </p:sp>
      <p:graphicFrame>
        <p:nvGraphicFramePr>
          <p:cNvPr id="8" name="Diagramme 7">
            <a:extLst>
              <a:ext uri="{FF2B5EF4-FFF2-40B4-BE49-F238E27FC236}">
                <a16:creationId xmlns:a16="http://schemas.microsoft.com/office/drawing/2014/main" id="{88D16073-5239-D8C8-C87D-BDD7F609A606}"/>
              </a:ext>
            </a:extLst>
          </p:cNvPr>
          <p:cNvGraphicFramePr/>
          <p:nvPr>
            <p:extLst>
              <p:ext uri="{D42A27DB-BD31-4B8C-83A1-F6EECF244321}">
                <p14:modId xmlns:p14="http://schemas.microsoft.com/office/powerpoint/2010/main" val="4033900657"/>
              </p:ext>
            </p:extLst>
          </p:nvPr>
        </p:nvGraphicFramePr>
        <p:xfrm>
          <a:off x="595745" y="1365250"/>
          <a:ext cx="11191905" cy="20637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me 9">
            <a:extLst>
              <a:ext uri="{FF2B5EF4-FFF2-40B4-BE49-F238E27FC236}">
                <a16:creationId xmlns:a16="http://schemas.microsoft.com/office/drawing/2014/main" id="{5533E02A-6418-9B86-ABCD-35A2D97E0108}"/>
              </a:ext>
            </a:extLst>
          </p:cNvPr>
          <p:cNvGraphicFramePr/>
          <p:nvPr>
            <p:extLst>
              <p:ext uri="{D42A27DB-BD31-4B8C-83A1-F6EECF244321}">
                <p14:modId xmlns:p14="http://schemas.microsoft.com/office/powerpoint/2010/main" val="935576541"/>
              </p:ext>
            </p:extLst>
          </p:nvPr>
        </p:nvGraphicFramePr>
        <p:xfrm>
          <a:off x="595744" y="3522038"/>
          <a:ext cx="11191905" cy="20637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ZoneTexte 10">
            <a:extLst>
              <a:ext uri="{FF2B5EF4-FFF2-40B4-BE49-F238E27FC236}">
                <a16:creationId xmlns:a16="http://schemas.microsoft.com/office/drawing/2014/main" id="{E7A077FC-5191-908B-2EF3-A387AFA36B8B}"/>
              </a:ext>
            </a:extLst>
          </p:cNvPr>
          <p:cNvSpPr txBox="1"/>
          <p:nvPr/>
        </p:nvSpPr>
        <p:spPr>
          <a:xfrm>
            <a:off x="595744" y="5908871"/>
            <a:ext cx="10913565" cy="400110"/>
          </a:xfrm>
          <a:prstGeom prst="rect">
            <a:avLst/>
          </a:prstGeom>
          <a:noFill/>
        </p:spPr>
        <p:txBody>
          <a:bodyPr wrap="none" rtlCol="0">
            <a:spAutoFit/>
          </a:bodyPr>
          <a:lstStyle/>
          <a:p>
            <a:r>
              <a:rPr lang="fi-FI" sz="2000"/>
              <a:t>⚠️ ei lineaarista suhdetta ekspressiivisen sanaston, elämänkokemuksen tai kypsymisen välillä</a:t>
            </a:r>
            <a:endParaRPr lang="fr-FR" sz="2000" dirty="0"/>
          </a:p>
        </p:txBody>
      </p:sp>
    </p:spTree>
    <p:extLst>
      <p:ext uri="{BB962C8B-B14F-4D97-AF65-F5344CB8AC3E}">
        <p14:creationId xmlns:p14="http://schemas.microsoft.com/office/powerpoint/2010/main" val="10477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Kehityskaari – sanaston sisältö</a:t>
            </a:r>
            <a:endParaRPr lang="en-US" sz="2400" b="1" dirty="0">
              <a:solidFill>
                <a:schemeClr val="accent1"/>
              </a:solidFill>
            </a:endParaRPr>
          </a:p>
        </p:txBody>
      </p:sp>
      <p:graphicFrame>
        <p:nvGraphicFramePr>
          <p:cNvPr id="3" name="Diagramme 2">
            <a:extLst>
              <a:ext uri="{FF2B5EF4-FFF2-40B4-BE49-F238E27FC236}">
                <a16:creationId xmlns:a16="http://schemas.microsoft.com/office/drawing/2014/main" id="{6D50C41E-2932-799C-D84B-FB46A886385C}"/>
              </a:ext>
            </a:extLst>
          </p:cNvPr>
          <p:cNvGraphicFramePr/>
          <p:nvPr>
            <p:extLst>
              <p:ext uri="{D42A27DB-BD31-4B8C-83A1-F6EECF244321}">
                <p14:modId xmlns:p14="http://schemas.microsoft.com/office/powerpoint/2010/main" val="335220892"/>
              </p:ext>
            </p:extLst>
          </p:nvPr>
        </p:nvGraphicFramePr>
        <p:xfrm>
          <a:off x="395373" y="1646794"/>
          <a:ext cx="11214736" cy="45090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8800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Erasmus+ 2021-1-FR01-KA220-VET-000033251</a:t>
            </a:r>
            <a:endParaRPr dirty="0"/>
          </a:p>
        </p:txBody>
      </p:sp>
      <p:graphicFrame>
        <p:nvGraphicFramePr>
          <p:cNvPr id="2" name="Diagramme 1">
            <a:extLst>
              <a:ext uri="{FF2B5EF4-FFF2-40B4-BE49-F238E27FC236}">
                <a16:creationId xmlns:a16="http://schemas.microsoft.com/office/drawing/2014/main" id="{F8107918-DB74-DA8E-FA0C-5111BBC82C51}"/>
              </a:ext>
            </a:extLst>
          </p:cNvPr>
          <p:cNvGraphicFramePr/>
          <p:nvPr>
            <p:extLst>
              <p:ext uri="{D42A27DB-BD31-4B8C-83A1-F6EECF244321}">
                <p14:modId xmlns:p14="http://schemas.microsoft.com/office/powerpoint/2010/main" val="2434798328"/>
              </p:ext>
            </p:extLst>
          </p:nvPr>
        </p:nvGraphicFramePr>
        <p:xfrm>
          <a:off x="1870749" y="1365250"/>
          <a:ext cx="8561723" cy="51937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a:extLst>
              <a:ext uri="{FF2B5EF4-FFF2-40B4-BE49-F238E27FC236}">
                <a16:creationId xmlns:a16="http://schemas.microsoft.com/office/drawing/2014/main" id="{5D332959-900D-751E-BC9C-EE24F0B3F8D0}"/>
              </a:ext>
            </a:extLst>
          </p:cNvPr>
          <p:cNvSpPr txBox="1"/>
          <p:nvPr/>
        </p:nvSpPr>
        <p:spPr>
          <a:xfrm>
            <a:off x="2193250" y="2388393"/>
            <a:ext cx="3159839" cy="369332"/>
          </a:xfrm>
          <a:prstGeom prst="rect">
            <a:avLst/>
          </a:prstGeom>
          <a:noFill/>
        </p:spPr>
        <p:txBody>
          <a:bodyPr wrap="none" rtlCol="0">
            <a:spAutoFit/>
          </a:bodyPr>
          <a:lstStyle/>
          <a:p>
            <a:r>
              <a:rPr lang="fr-FR" sz="1800">
                <a:solidFill>
                  <a:schemeClr val="tx2">
                    <a:lumMod val="50000"/>
                  </a:schemeClr>
                </a:solidFill>
              </a:rPr>
              <a:t>Perustarpeiden ilmaiseminen</a:t>
            </a:r>
            <a:endParaRPr lang="fr-FR" sz="1800" dirty="0">
              <a:solidFill>
                <a:schemeClr val="tx2">
                  <a:lumMod val="50000"/>
                </a:schemeClr>
              </a:solidFill>
            </a:endParaRPr>
          </a:p>
        </p:txBody>
      </p:sp>
      <p:sp>
        <p:nvSpPr>
          <p:cNvPr id="4" name="ZoneTexte 3">
            <a:extLst>
              <a:ext uri="{FF2B5EF4-FFF2-40B4-BE49-F238E27FC236}">
                <a16:creationId xmlns:a16="http://schemas.microsoft.com/office/drawing/2014/main" id="{F8DFC777-0BF7-CDC6-EF38-9003A2B77FFB}"/>
              </a:ext>
            </a:extLst>
          </p:cNvPr>
          <p:cNvSpPr txBox="1"/>
          <p:nvPr/>
        </p:nvSpPr>
        <p:spPr>
          <a:xfrm>
            <a:off x="6299412" y="2388393"/>
            <a:ext cx="4199765" cy="369332"/>
          </a:xfrm>
          <a:prstGeom prst="rect">
            <a:avLst/>
          </a:prstGeom>
          <a:noFill/>
        </p:spPr>
        <p:txBody>
          <a:bodyPr wrap="square" rtlCol="0">
            <a:spAutoFit/>
          </a:bodyPr>
          <a:lstStyle/>
          <a:p>
            <a:r>
              <a:rPr lang="fr-FR" sz="1800">
                <a:solidFill>
                  <a:schemeClr val="tx2">
                    <a:lumMod val="50000"/>
                  </a:schemeClr>
                </a:solidFill>
              </a:rPr>
              <a:t>Toiminnalliset tarpeet erityistilanteessa</a:t>
            </a:r>
            <a:endParaRPr lang="fr-FR" sz="1800" dirty="0">
              <a:solidFill>
                <a:schemeClr val="tx2">
                  <a:lumMod val="50000"/>
                </a:schemeClr>
              </a:solidFill>
            </a:endParaRPr>
          </a:p>
        </p:txBody>
      </p:sp>
      <p:sp>
        <p:nvSpPr>
          <p:cNvPr id="5" name="Rectangle 4">
            <a:extLst>
              <a:ext uri="{FF2B5EF4-FFF2-40B4-BE49-F238E27FC236}">
                <a16:creationId xmlns:a16="http://schemas.microsoft.com/office/drawing/2014/main" id="{734AA69A-A835-DC5F-CBCD-1951C3DB701E}"/>
              </a:ext>
            </a:extLst>
          </p:cNvPr>
          <p:cNvSpPr/>
          <p:nvPr/>
        </p:nvSpPr>
        <p:spPr>
          <a:xfrm>
            <a:off x="1643748" y="438179"/>
            <a:ext cx="8259001" cy="937949"/>
          </a:xfrm>
          <a:prstGeom prst="rect">
            <a:avLst/>
          </a:prstGeom>
        </p:spPr>
        <p:txBody>
          <a:bodyPr wrap="square">
            <a:spAutoFit/>
          </a:bodyPr>
          <a:lstStyle/>
          <a:p>
            <a:pPr algn="ctr">
              <a:lnSpc>
                <a:spcPct val="120000"/>
              </a:lnSpc>
              <a:buClr>
                <a:srgbClr val="674EA7"/>
              </a:buClr>
              <a:buSzPts val="4000"/>
            </a:pPr>
            <a:r>
              <a:rPr lang="fi-FI" sz="2400" b="1" dirty="0">
                <a:solidFill>
                  <a:schemeClr val="accent1"/>
                </a:solidFill>
              </a:rPr>
              <a:t>Sanastotarpeet henkilöille, joilla on heikot viestintätaidot</a:t>
            </a:r>
            <a:endParaRPr lang="en-US" sz="2400" b="1" dirty="0">
              <a:solidFill>
                <a:schemeClr val="accent1"/>
              </a:solidFill>
            </a:endParaRPr>
          </a:p>
        </p:txBody>
      </p:sp>
    </p:spTree>
    <p:extLst>
      <p:ext uri="{BB962C8B-B14F-4D97-AF65-F5344CB8AC3E}">
        <p14:creationId xmlns:p14="http://schemas.microsoft.com/office/powerpoint/2010/main" val="179263654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7a866126-7c09-4654-844e-0d48a974f41d"/>
    <ds:schemaRef ds:uri="http://schemas.microsoft.com/office/2006/metadata/properties"/>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A157D3C-D3D9-4CA3-AC69-172889BC21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8706</TotalTime>
  <Words>2387</Words>
  <Application>Microsoft Office PowerPoint</Application>
  <PresentationFormat>Laajakuva</PresentationFormat>
  <Paragraphs>163</Paragraphs>
  <Slides>12</Slides>
  <Notes>12</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12</vt:i4>
      </vt:variant>
    </vt:vector>
  </HeadingPairs>
  <TitlesOfParts>
    <vt:vector size="17" baseType="lpstr">
      <vt:lpstr>Arial</vt:lpstr>
      <vt:lpstr>Calibri</vt:lpstr>
      <vt:lpstr>Calibri Light</vt:lpstr>
      <vt:lpstr>Cambria Math</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Ojala Krista</cp:lastModifiedBy>
  <cp:revision>42</cp:revision>
  <dcterms:created xsi:type="dcterms:W3CDTF">2023-11-23T08:37:25Z</dcterms:created>
  <dcterms:modified xsi:type="dcterms:W3CDTF">2024-12-14T17:00:21Z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