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56" r:id="rId5"/>
    <p:sldId id="295" r:id="rId6"/>
    <p:sldId id="310" r:id="rId7"/>
    <p:sldId id="313" r:id="rId8"/>
    <p:sldId id="314" r:id="rId9"/>
    <p:sldId id="315" r:id="rId10"/>
    <p:sldId id="316" r:id="rId11"/>
    <p:sldId id="318" r:id="rId12"/>
    <p:sldId id="304" r:id="rId13"/>
    <p:sldId id="317"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13"/>
            <p14:sldId id="314"/>
            <p14:sldId id="315"/>
            <p14:sldId id="316"/>
            <p14:sldId id="318"/>
            <p14:sldId id="304"/>
            <p14:sldId id="317"/>
          </p14:sldIdLst>
        </p14:section>
      </p14:sectionLst>
    </p:ex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EF7636-BF47-43D6-89E5-639C9AA94874}" v="112" dt="2024-12-14T17:44:46.26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9" d="100"/>
          <a:sy n="99" d="100"/>
        </p:scale>
        <p:origin x="108" y="2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jala Krista" userId="f0ba6cd0-c5fd-43c9-a651-72ef6fcfc64d" providerId="ADAL" clId="{54EF7636-BF47-43D6-89E5-639C9AA94874}"/>
    <pc:docChg chg="undo custSel modSld">
      <pc:chgData name="Ojala Krista" userId="f0ba6cd0-c5fd-43c9-a651-72ef6fcfc64d" providerId="ADAL" clId="{54EF7636-BF47-43D6-89E5-639C9AA94874}" dt="2024-12-14T17:44:59.007" v="183" actId="20577"/>
      <pc:docMkLst>
        <pc:docMk/>
      </pc:docMkLst>
      <pc:sldChg chg="modSp mod">
        <pc:chgData name="Ojala Krista" userId="f0ba6cd0-c5fd-43c9-a651-72ef6fcfc64d" providerId="ADAL" clId="{54EF7636-BF47-43D6-89E5-639C9AA94874}" dt="2024-12-14T17:29:51.253" v="4"/>
        <pc:sldMkLst>
          <pc:docMk/>
          <pc:sldMk cId="0" sldId="256"/>
        </pc:sldMkLst>
        <pc:spChg chg="mod">
          <ac:chgData name="Ojala Krista" userId="f0ba6cd0-c5fd-43c9-a651-72ef6fcfc64d" providerId="ADAL" clId="{54EF7636-BF47-43D6-89E5-639C9AA94874}" dt="2024-12-14T17:29:51.253" v="4"/>
          <ac:spMkLst>
            <pc:docMk/>
            <pc:sldMk cId="0" sldId="256"/>
            <ac:spMk id="99" creationId="{00000000-0000-0000-0000-000000000000}"/>
          </ac:spMkLst>
        </pc:spChg>
        <pc:spChg chg="mod">
          <ac:chgData name="Ojala Krista" userId="f0ba6cd0-c5fd-43c9-a651-72ef6fcfc64d" providerId="ADAL" clId="{54EF7636-BF47-43D6-89E5-639C9AA94874}" dt="2024-12-14T17:29:35.315" v="0"/>
          <ac:spMkLst>
            <pc:docMk/>
            <pc:sldMk cId="0" sldId="256"/>
            <ac:spMk id="105" creationId="{00000000-0000-0000-0000-000000000000}"/>
          </ac:spMkLst>
        </pc:spChg>
      </pc:sldChg>
      <pc:sldChg chg="modSp mod modNotesTx">
        <pc:chgData name="Ojala Krista" userId="f0ba6cd0-c5fd-43c9-a651-72ef6fcfc64d" providerId="ADAL" clId="{54EF7636-BF47-43D6-89E5-639C9AA94874}" dt="2024-12-14T17:44:59.007" v="183" actId="20577"/>
        <pc:sldMkLst>
          <pc:docMk/>
          <pc:sldMk cId="4137831345" sldId="295"/>
        </pc:sldMkLst>
        <pc:spChg chg="mod">
          <ac:chgData name="Ojala Krista" userId="f0ba6cd0-c5fd-43c9-a651-72ef6fcfc64d" providerId="ADAL" clId="{54EF7636-BF47-43D6-89E5-639C9AA94874}" dt="2024-12-14T17:30:15.639" v="14" actId="20577"/>
          <ac:spMkLst>
            <pc:docMk/>
            <pc:sldMk cId="4137831345" sldId="295"/>
            <ac:spMk id="3" creationId="{DE0E3C32-F8C7-BCAF-21C2-679835418F73}"/>
          </ac:spMkLst>
        </pc:spChg>
        <pc:spChg chg="mod">
          <ac:chgData name="Ojala Krista" userId="f0ba6cd0-c5fd-43c9-a651-72ef6fcfc64d" providerId="ADAL" clId="{54EF7636-BF47-43D6-89E5-639C9AA94874}" dt="2024-12-14T17:30:42" v="31" actId="20577"/>
          <ac:spMkLst>
            <pc:docMk/>
            <pc:sldMk cId="4137831345" sldId="295"/>
            <ac:spMk id="26" creationId="{DEA6262B-C029-FDD8-D46D-83DB19A774D7}"/>
          </ac:spMkLst>
        </pc:spChg>
        <pc:spChg chg="mod">
          <ac:chgData name="Ojala Krista" userId="f0ba6cd0-c5fd-43c9-a651-72ef6fcfc64d" providerId="ADAL" clId="{54EF7636-BF47-43D6-89E5-639C9AA94874}" dt="2024-12-14T17:30:51.384" v="66" actId="20577"/>
          <ac:spMkLst>
            <pc:docMk/>
            <pc:sldMk cId="4137831345" sldId="295"/>
            <ac:spMk id="27" creationId="{409D6EAA-E67C-D833-94A8-A23AA68A71DA}"/>
          </ac:spMkLst>
        </pc:spChg>
        <pc:spChg chg="mod">
          <ac:chgData name="Ojala Krista" userId="f0ba6cd0-c5fd-43c9-a651-72ef6fcfc64d" providerId="ADAL" clId="{54EF7636-BF47-43D6-89E5-639C9AA94874}" dt="2024-12-14T17:30:57.190" v="67"/>
          <ac:spMkLst>
            <pc:docMk/>
            <pc:sldMk cId="4137831345" sldId="295"/>
            <ac:spMk id="28" creationId="{F906004A-899F-5BF4-1A2F-7F6488396743}"/>
          </ac:spMkLst>
        </pc:spChg>
        <pc:spChg chg="mod">
          <ac:chgData name="Ojala Krista" userId="f0ba6cd0-c5fd-43c9-a651-72ef6fcfc64d" providerId="ADAL" clId="{54EF7636-BF47-43D6-89E5-639C9AA94874}" dt="2024-12-14T17:31:02.737" v="68"/>
          <ac:spMkLst>
            <pc:docMk/>
            <pc:sldMk cId="4137831345" sldId="295"/>
            <ac:spMk id="30" creationId="{646C7D1D-A69F-1BDA-D750-B69974B306C0}"/>
          </ac:spMkLst>
        </pc:spChg>
        <pc:spChg chg="mod">
          <ac:chgData name="Ojala Krista" userId="f0ba6cd0-c5fd-43c9-a651-72ef6fcfc64d" providerId="ADAL" clId="{54EF7636-BF47-43D6-89E5-639C9AA94874}" dt="2024-12-14T17:31:04.992" v="69"/>
          <ac:spMkLst>
            <pc:docMk/>
            <pc:sldMk cId="4137831345" sldId="295"/>
            <ac:spMk id="31" creationId="{94F0EA41-8674-41F5-4229-CE7429FE1484}"/>
          </ac:spMkLst>
        </pc:spChg>
        <pc:spChg chg="mod">
          <ac:chgData name="Ojala Krista" userId="f0ba6cd0-c5fd-43c9-a651-72ef6fcfc64d" providerId="ADAL" clId="{54EF7636-BF47-43D6-89E5-639C9AA94874}" dt="2024-12-14T17:31:10.437" v="70"/>
          <ac:spMkLst>
            <pc:docMk/>
            <pc:sldMk cId="4137831345" sldId="295"/>
            <ac:spMk id="33" creationId="{8BEF0A7B-7677-6D1B-9C76-C9C647181044}"/>
          </ac:spMkLst>
        </pc:spChg>
      </pc:sldChg>
      <pc:sldChg chg="modSp mod">
        <pc:chgData name="Ojala Krista" userId="f0ba6cd0-c5fd-43c9-a651-72ef6fcfc64d" providerId="ADAL" clId="{54EF7636-BF47-43D6-89E5-639C9AA94874}" dt="2024-12-14T17:38:42.231" v="138" actId="20577"/>
        <pc:sldMkLst>
          <pc:docMk/>
          <pc:sldMk cId="3268034983" sldId="304"/>
        </pc:sldMkLst>
        <pc:spChg chg="mod">
          <ac:chgData name="Ojala Krista" userId="f0ba6cd0-c5fd-43c9-a651-72ef6fcfc64d" providerId="ADAL" clId="{54EF7636-BF47-43D6-89E5-639C9AA94874}" dt="2024-12-14T17:38:42.231" v="138" actId="20577"/>
          <ac:spMkLst>
            <pc:docMk/>
            <pc:sldMk cId="3268034983" sldId="304"/>
            <ac:spMk id="21" creationId="{CC016589-D512-F601-E002-10808484ED95}"/>
          </ac:spMkLst>
        </pc:spChg>
      </pc:sldChg>
      <pc:sldChg chg="modSp mod">
        <pc:chgData name="Ojala Krista" userId="f0ba6cd0-c5fd-43c9-a651-72ef6fcfc64d" providerId="ADAL" clId="{54EF7636-BF47-43D6-89E5-639C9AA94874}" dt="2024-12-14T17:44:31.699" v="152"/>
        <pc:sldMkLst>
          <pc:docMk/>
          <pc:sldMk cId="2724717230" sldId="310"/>
        </pc:sldMkLst>
        <pc:spChg chg="mod">
          <ac:chgData name="Ojala Krista" userId="f0ba6cd0-c5fd-43c9-a651-72ef6fcfc64d" providerId="ADAL" clId="{54EF7636-BF47-43D6-89E5-639C9AA94874}" dt="2024-12-14T17:31:37.099" v="76" actId="12"/>
          <ac:spMkLst>
            <pc:docMk/>
            <pc:sldMk cId="2724717230" sldId="310"/>
            <ac:spMk id="15" creationId="{591683DA-5588-E763-68F1-24BAF2449602}"/>
          </ac:spMkLst>
        </pc:spChg>
        <pc:spChg chg="mod">
          <ac:chgData name="Ojala Krista" userId="f0ba6cd0-c5fd-43c9-a651-72ef6fcfc64d" providerId="ADAL" clId="{54EF7636-BF47-43D6-89E5-639C9AA94874}" dt="2024-12-14T17:32:06.306" v="77"/>
          <ac:spMkLst>
            <pc:docMk/>
            <pc:sldMk cId="2724717230" sldId="310"/>
            <ac:spMk id="39" creationId="{65059C32-2895-D4E5-8D2B-750BD1E4BCEF}"/>
          </ac:spMkLst>
        </pc:spChg>
        <pc:spChg chg="mod">
          <ac:chgData name="Ojala Krista" userId="f0ba6cd0-c5fd-43c9-a651-72ef6fcfc64d" providerId="ADAL" clId="{54EF7636-BF47-43D6-89E5-639C9AA94874}" dt="2024-12-14T17:31:15.602" v="71"/>
          <ac:spMkLst>
            <pc:docMk/>
            <pc:sldMk cId="2724717230" sldId="310"/>
            <ac:spMk id="40" creationId="{53881FC6-7CB4-6A89-CA70-A8A3F91F2902}"/>
          </ac:spMkLst>
        </pc:spChg>
        <pc:graphicFrameChg chg="mod">
          <ac:chgData name="Ojala Krista" userId="f0ba6cd0-c5fd-43c9-a651-72ef6fcfc64d" providerId="ADAL" clId="{54EF7636-BF47-43D6-89E5-639C9AA94874}" dt="2024-12-14T17:44:31.699" v="152"/>
          <ac:graphicFrameMkLst>
            <pc:docMk/>
            <pc:sldMk cId="2724717230" sldId="310"/>
            <ac:graphicFrameMk id="32" creationId="{86BD575B-9063-2B43-F04A-5DC02C40321B}"/>
          </ac:graphicFrameMkLst>
        </pc:graphicFrameChg>
      </pc:sldChg>
      <pc:sldChg chg="modSp mod">
        <pc:chgData name="Ojala Krista" userId="f0ba6cd0-c5fd-43c9-a651-72ef6fcfc64d" providerId="ADAL" clId="{54EF7636-BF47-43D6-89E5-639C9AA94874}" dt="2024-12-14T17:32:58.652" v="81" actId="20577"/>
        <pc:sldMkLst>
          <pc:docMk/>
          <pc:sldMk cId="3473239650" sldId="313"/>
        </pc:sldMkLst>
        <pc:spChg chg="mod">
          <ac:chgData name="Ojala Krista" userId="f0ba6cd0-c5fd-43c9-a651-72ef6fcfc64d" providerId="ADAL" clId="{54EF7636-BF47-43D6-89E5-639C9AA94874}" dt="2024-12-14T17:32:20.709" v="80"/>
          <ac:spMkLst>
            <pc:docMk/>
            <pc:sldMk cId="3473239650" sldId="313"/>
            <ac:spMk id="3" creationId="{590DC61C-2DC7-97F5-AC99-1CDD8570F57C}"/>
          </ac:spMkLst>
        </pc:spChg>
        <pc:graphicFrameChg chg="modGraphic">
          <ac:chgData name="Ojala Krista" userId="f0ba6cd0-c5fd-43c9-a651-72ef6fcfc64d" providerId="ADAL" clId="{54EF7636-BF47-43D6-89E5-639C9AA94874}" dt="2024-12-14T17:32:58.652" v="81" actId="20577"/>
          <ac:graphicFrameMkLst>
            <pc:docMk/>
            <pc:sldMk cId="3473239650" sldId="313"/>
            <ac:graphicFrameMk id="5" creationId="{28476751-EAC7-DA28-DAFE-144A5B05F67A}"/>
          </ac:graphicFrameMkLst>
        </pc:graphicFrameChg>
      </pc:sldChg>
      <pc:sldChg chg="modSp mod">
        <pc:chgData name="Ojala Krista" userId="f0ba6cd0-c5fd-43c9-a651-72ef6fcfc64d" providerId="ADAL" clId="{54EF7636-BF47-43D6-89E5-639C9AA94874}" dt="2024-12-14T17:37:06.427" v="124" actId="20577"/>
        <pc:sldMkLst>
          <pc:docMk/>
          <pc:sldMk cId="3311353218" sldId="315"/>
        </pc:sldMkLst>
        <pc:spChg chg="mod">
          <ac:chgData name="Ojala Krista" userId="f0ba6cd0-c5fd-43c9-a651-72ef6fcfc64d" providerId="ADAL" clId="{54EF7636-BF47-43D6-89E5-639C9AA94874}" dt="2024-12-14T17:34:46.203" v="88" actId="20577"/>
          <ac:spMkLst>
            <pc:docMk/>
            <pc:sldMk cId="3311353218" sldId="315"/>
            <ac:spMk id="3" creationId="{590DC61C-2DC7-97F5-AC99-1CDD8570F57C}"/>
          </ac:spMkLst>
        </pc:spChg>
        <pc:graphicFrameChg chg="mod">
          <ac:chgData name="Ojala Krista" userId="f0ba6cd0-c5fd-43c9-a651-72ef6fcfc64d" providerId="ADAL" clId="{54EF7636-BF47-43D6-89E5-639C9AA94874}" dt="2024-12-14T17:37:06.427" v="124" actId="20577"/>
          <ac:graphicFrameMkLst>
            <pc:docMk/>
            <pc:sldMk cId="3311353218" sldId="315"/>
            <ac:graphicFrameMk id="6" creationId="{94C5F30B-6376-6655-3308-752E857DA6BC}"/>
          </ac:graphicFrameMkLst>
        </pc:graphicFrameChg>
      </pc:sldChg>
      <pc:sldChg chg="modSp mod">
        <pc:chgData name="Ojala Krista" userId="f0ba6cd0-c5fd-43c9-a651-72ef6fcfc64d" providerId="ADAL" clId="{54EF7636-BF47-43D6-89E5-639C9AA94874}" dt="2024-12-14T17:37:57.910" v="129" actId="20577"/>
        <pc:sldMkLst>
          <pc:docMk/>
          <pc:sldMk cId="2099114997" sldId="316"/>
        </pc:sldMkLst>
        <pc:spChg chg="mod">
          <ac:chgData name="Ojala Krista" userId="f0ba6cd0-c5fd-43c9-a651-72ef6fcfc64d" providerId="ADAL" clId="{54EF7636-BF47-43D6-89E5-639C9AA94874}" dt="2024-12-14T17:37:29.439" v="127"/>
          <ac:spMkLst>
            <pc:docMk/>
            <pc:sldMk cId="2099114997" sldId="316"/>
            <ac:spMk id="3" creationId="{590DC61C-2DC7-97F5-AC99-1CDD8570F57C}"/>
          </ac:spMkLst>
        </pc:spChg>
        <pc:graphicFrameChg chg="mod">
          <ac:chgData name="Ojala Krista" userId="f0ba6cd0-c5fd-43c9-a651-72ef6fcfc64d" providerId="ADAL" clId="{54EF7636-BF47-43D6-89E5-639C9AA94874}" dt="2024-12-14T17:37:57.910" v="129" actId="20577"/>
          <ac:graphicFrameMkLst>
            <pc:docMk/>
            <pc:sldMk cId="2099114997" sldId="316"/>
            <ac:graphicFrameMk id="4" creationId="{8E9B5879-8ACE-3CDC-9E3B-838CCFA382CA}"/>
          </ac:graphicFrameMkLst>
        </pc:graphicFrameChg>
      </pc:sldChg>
      <pc:sldChg chg="modSp mod">
        <pc:chgData name="Ojala Krista" userId="f0ba6cd0-c5fd-43c9-a651-72ef6fcfc64d" providerId="ADAL" clId="{54EF7636-BF47-43D6-89E5-639C9AA94874}" dt="2024-12-14T17:42:55.881" v="147" actId="27918"/>
        <pc:sldMkLst>
          <pc:docMk/>
          <pc:sldMk cId="1130227654" sldId="318"/>
        </pc:sldMkLst>
        <pc:spChg chg="mod">
          <ac:chgData name="Ojala Krista" userId="f0ba6cd0-c5fd-43c9-a651-72ef6fcfc64d" providerId="ADAL" clId="{54EF7636-BF47-43D6-89E5-639C9AA94874}" dt="2024-12-14T17:38:15.787" v="130"/>
          <ac:spMkLst>
            <pc:docMk/>
            <pc:sldMk cId="1130227654" sldId="318"/>
            <ac:spMk id="3" creationId="{590DC61C-2DC7-97F5-AC99-1CDD8570F57C}"/>
          </ac:spMkLst>
        </pc:spChg>
        <pc:spChg chg="mod">
          <ac:chgData name="Ojala Krista" userId="f0ba6cd0-c5fd-43c9-a651-72ef6fcfc64d" providerId="ADAL" clId="{54EF7636-BF47-43D6-89E5-639C9AA94874}" dt="2024-12-14T17:38:29.493" v="131"/>
          <ac:spMkLst>
            <pc:docMk/>
            <pc:sldMk cId="1130227654" sldId="318"/>
            <ac:spMk id="5" creationId="{835B32E2-4ED0-DD49-EEC8-134575B69152}"/>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fi-FI" sz="1862" b="0" i="0" u="none" strike="noStrike" kern="1200" spc="0" baseline="0" smtClean="0">
                <a:solidFill>
                  <a:schemeClr val="tx1">
                    <a:lumMod val="65000"/>
                    <a:lumOff val="35000"/>
                  </a:schemeClr>
                </a:solidFill>
                <a:latin typeface="+mn-lt"/>
                <a:ea typeface="+mn-ea"/>
                <a:cs typeface="+mn-cs"/>
              </a:defRPr>
            </a:pPr>
            <a:r>
              <a:rPr lang="fi-FI"/>
              <a:t>Lausunnon keskimääräisen pituuden (MLU) kehitys</a:t>
            </a:r>
          </a:p>
        </c:rich>
      </c:tx>
      <c:overlay val="0"/>
      <c:spPr>
        <a:noFill/>
        <a:ln>
          <a:noFill/>
        </a:ln>
        <a:effectLst/>
      </c:spPr>
      <c:txPr>
        <a:bodyPr rot="0" spcFirstLastPara="1" vertOverflow="ellipsis" vert="horz" wrap="square" anchor="ctr" anchorCtr="1"/>
        <a:lstStyle/>
        <a:p>
          <a:pPr>
            <a:defRPr lang="fi-FI" sz="1862" b="0" i="0" u="none" strike="noStrike" kern="1200" spc="0" baseline="0" smtClean="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0"/>
          <c:order val="0"/>
          <c:tx>
            <c:strRef>
              <c:f>Feuil1!$A$2</c:f>
              <c:strCache>
                <c:ptCount val="1"/>
                <c:pt idx="0">
                  <c:v>Tyypillinen lapsi</c:v>
                </c:pt>
              </c:strCache>
            </c:strRef>
          </c:tx>
          <c:spPr>
            <a:ln w="38100" cap="rnd">
              <a:solidFill>
                <a:schemeClr val="tx2">
                  <a:lumMod val="50000"/>
                </a:schemeClr>
              </a:solidFill>
              <a:round/>
            </a:ln>
            <a:effectLst/>
          </c:spPr>
          <c:marker>
            <c:symbol val="none"/>
          </c:marker>
          <c:cat>
            <c:strRef>
              <c:f>Feuil1!$B$1:$M$1</c:f>
              <c:strCache>
                <c:ptCount val="12"/>
                <c:pt idx="0">
                  <c:v>0</c:v>
                </c:pt>
                <c:pt idx="1">
                  <c:v>10</c:v>
                </c:pt>
                <c:pt idx="2">
                  <c:v>15</c:v>
                </c:pt>
                <c:pt idx="3">
                  <c:v>20</c:v>
                </c:pt>
                <c:pt idx="4">
                  <c:v>25</c:v>
                </c:pt>
                <c:pt idx="5">
                  <c:v>30</c:v>
                </c:pt>
                <c:pt idx="6">
                  <c:v>35</c:v>
                </c:pt>
                <c:pt idx="7">
                  <c:v>40</c:v>
                </c:pt>
                <c:pt idx="8">
                  <c:v>45</c:v>
                </c:pt>
                <c:pt idx="9">
                  <c:v>50</c:v>
                </c:pt>
                <c:pt idx="10">
                  <c:v>55</c:v>
                </c:pt>
                <c:pt idx="11">
                  <c:v>60</c:v>
                </c:pt>
              </c:strCache>
            </c:strRef>
          </c:cat>
          <c:val>
            <c:numRef>
              <c:f>Feuil1!$B$2:$M$2</c:f>
              <c:numCache>
                <c:formatCode>General</c:formatCode>
                <c:ptCount val="12"/>
                <c:pt idx="2">
                  <c:v>1</c:v>
                </c:pt>
                <c:pt idx="3">
                  <c:v>2</c:v>
                </c:pt>
                <c:pt idx="4">
                  <c:v>4</c:v>
                </c:pt>
              </c:numCache>
            </c:numRef>
          </c:val>
          <c:smooth val="0"/>
          <c:extLst>
            <c:ext xmlns:c16="http://schemas.microsoft.com/office/drawing/2014/chart" uri="{C3380CC4-5D6E-409C-BE32-E72D297353CC}">
              <c16:uniqueId val="{00000000-132D-974F-B692-558C2D7BBEFD}"/>
            </c:ext>
          </c:extLst>
        </c:ser>
        <c:ser>
          <c:idx val="1"/>
          <c:order val="1"/>
          <c:tx>
            <c:strRef>
              <c:f>Feuil1!$A$3</c:f>
              <c:strCache>
                <c:ptCount val="1"/>
                <c:pt idx="0">
                  <c:v>Kehitysvammainen lapsi</c:v>
                </c:pt>
              </c:strCache>
            </c:strRef>
          </c:tx>
          <c:spPr>
            <a:ln w="34925" cap="rnd">
              <a:solidFill>
                <a:schemeClr val="accent3">
                  <a:lumMod val="75000"/>
                </a:schemeClr>
              </a:solidFill>
              <a:round/>
            </a:ln>
            <a:effectLst/>
          </c:spPr>
          <c:marker>
            <c:symbol val="none"/>
          </c:marker>
          <c:cat>
            <c:strRef>
              <c:f>Feuil1!$B$1:$M$1</c:f>
              <c:strCache>
                <c:ptCount val="12"/>
                <c:pt idx="0">
                  <c:v>0</c:v>
                </c:pt>
                <c:pt idx="1">
                  <c:v>10</c:v>
                </c:pt>
                <c:pt idx="2">
                  <c:v>15</c:v>
                </c:pt>
                <c:pt idx="3">
                  <c:v>20</c:v>
                </c:pt>
                <c:pt idx="4">
                  <c:v>25</c:v>
                </c:pt>
                <c:pt idx="5">
                  <c:v>30</c:v>
                </c:pt>
                <c:pt idx="6">
                  <c:v>35</c:v>
                </c:pt>
                <c:pt idx="7">
                  <c:v>40</c:v>
                </c:pt>
                <c:pt idx="8">
                  <c:v>45</c:v>
                </c:pt>
                <c:pt idx="9">
                  <c:v>50</c:v>
                </c:pt>
                <c:pt idx="10">
                  <c:v>55</c:v>
                </c:pt>
                <c:pt idx="11">
                  <c:v>60</c:v>
                </c:pt>
              </c:strCache>
            </c:strRef>
          </c:cat>
          <c:val>
            <c:numRef>
              <c:f>Feuil1!$B$3:$M$3</c:f>
              <c:numCache>
                <c:formatCode>General</c:formatCode>
                <c:ptCount val="12"/>
                <c:pt idx="6">
                  <c:v>1</c:v>
                </c:pt>
                <c:pt idx="7">
                  <c:v>1.25</c:v>
                </c:pt>
                <c:pt idx="8">
                  <c:v>1.5</c:v>
                </c:pt>
                <c:pt idx="9">
                  <c:v>2</c:v>
                </c:pt>
                <c:pt idx="10">
                  <c:v>3</c:v>
                </c:pt>
                <c:pt idx="11">
                  <c:v>4</c:v>
                </c:pt>
              </c:numCache>
            </c:numRef>
          </c:val>
          <c:smooth val="0"/>
          <c:extLst>
            <c:ext xmlns:c16="http://schemas.microsoft.com/office/drawing/2014/chart" uri="{C3380CC4-5D6E-409C-BE32-E72D297353CC}">
              <c16:uniqueId val="{00000001-132D-974F-B692-558C2D7BBEFD}"/>
            </c:ext>
          </c:extLst>
        </c:ser>
        <c:dLbls>
          <c:showLegendKey val="0"/>
          <c:showVal val="0"/>
          <c:showCatName val="0"/>
          <c:showSerName val="0"/>
          <c:showPercent val="0"/>
          <c:showBubbleSize val="0"/>
        </c:dLbls>
        <c:smooth val="0"/>
        <c:axId val="1731159391"/>
        <c:axId val="1730371791"/>
      </c:lineChart>
      <c:catAx>
        <c:axId val="1731159391"/>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i-FI"/>
          </a:p>
        </c:txPr>
        <c:crossAx val="1730371791"/>
        <c:crosses val="autoZero"/>
        <c:auto val="0"/>
        <c:lblAlgn val="ctr"/>
        <c:lblOffset val="100"/>
        <c:noMultiLvlLbl val="0"/>
      </c:catAx>
      <c:valAx>
        <c:axId val="1730371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i-FI"/>
          </a:p>
        </c:txPr>
        <c:crossAx val="1731159391"/>
        <c:crosses val="autoZero"/>
        <c:crossBetween val="between"/>
      </c:valAx>
      <c:spPr>
        <a:noFill/>
        <a:ln>
          <a:noFill/>
        </a:ln>
        <a:effectLst/>
      </c:spPr>
    </c:plotArea>
    <c:legend>
      <c:legendPos val="b"/>
      <c:layout>
        <c:manualLayout>
          <c:xMode val="edge"/>
          <c:yMode val="edge"/>
          <c:x val="0.337045637642097"/>
          <c:y val="0.92189744831131593"/>
          <c:w val="0.4635837998580456"/>
          <c:h val="6.198988175076465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Feuil1!$B$1</c:f>
              <c:strCache>
                <c:ptCount val="1"/>
                <c:pt idx="0">
                  <c:v>Kehitysvammaisilla</c:v>
                </c:pt>
              </c:strCache>
            </c:strRef>
          </c:tx>
          <c:spPr>
            <a:ln w="28575" cap="rnd">
              <a:solidFill>
                <a:schemeClr val="accent1"/>
              </a:solidFill>
              <a:round/>
            </a:ln>
            <a:effectLst/>
          </c:spPr>
          <c:marker>
            <c:symbol val="none"/>
          </c:marker>
          <c:cat>
            <c:strRef>
              <c:f>Feuil1!$A$2:$A$9</c:f>
              <c:strCache>
                <c:ptCount val="8"/>
                <c:pt idx="0">
                  <c:v>Sukua olevat lauseet</c:v>
                </c:pt>
                <c:pt idx="1">
                  <c:v>Lauseiden koordinointi</c:v>
                </c:pt>
                <c:pt idx="2">
                  <c:v>Passiivilauseet</c:v>
                </c:pt>
                <c:pt idx="3">
                  <c:v>Kielteiset lauseet</c:v>
                </c:pt>
                <c:pt idx="4">
                  <c:v>Pronominit</c:v>
                </c:pt>
                <c:pt idx="5">
                  <c:v>Lauseen alisteisuus</c:v>
                </c:pt>
                <c:pt idx="6">
                  <c:v>Ajalliset joustot</c:v>
                </c:pt>
                <c:pt idx="7">
                  <c:v>Artikkelit</c:v>
                </c:pt>
              </c:strCache>
            </c:strRef>
          </c:cat>
          <c:val>
            <c:numRef>
              <c:f>Feuil1!$B$2:$B$9</c:f>
              <c:numCache>
                <c:formatCode>0%</c:formatCode>
                <c:ptCount val="8"/>
                <c:pt idx="0">
                  <c:v>0.72</c:v>
                </c:pt>
                <c:pt idx="1">
                  <c:v>0.61</c:v>
                </c:pt>
                <c:pt idx="2">
                  <c:v>0.57999999999999996</c:v>
                </c:pt>
                <c:pt idx="3">
                  <c:v>0.48</c:v>
                </c:pt>
                <c:pt idx="4">
                  <c:v>0.48</c:v>
                </c:pt>
                <c:pt idx="5">
                  <c:v>0.44</c:v>
                </c:pt>
                <c:pt idx="6">
                  <c:v>0.42</c:v>
                </c:pt>
                <c:pt idx="7">
                  <c:v>0.36</c:v>
                </c:pt>
              </c:numCache>
            </c:numRef>
          </c:val>
          <c:smooth val="0"/>
          <c:extLst>
            <c:ext xmlns:c16="http://schemas.microsoft.com/office/drawing/2014/chart" uri="{C3380CC4-5D6E-409C-BE32-E72D297353CC}">
              <c16:uniqueId val="{00000000-E4DF-F840-8FF2-81B259F80271}"/>
            </c:ext>
          </c:extLst>
        </c:ser>
        <c:ser>
          <c:idx val="1"/>
          <c:order val="1"/>
          <c:tx>
            <c:strRef>
              <c:f>Feuil1!$C$1</c:f>
              <c:strCache>
                <c:ptCount val="1"/>
                <c:pt idx="0">
                  <c:v>Tyypillisillä lapsilla</c:v>
                </c:pt>
              </c:strCache>
            </c:strRef>
          </c:tx>
          <c:spPr>
            <a:ln w="28575" cap="rnd">
              <a:solidFill>
                <a:schemeClr val="accent3">
                  <a:lumMod val="75000"/>
                </a:schemeClr>
              </a:solidFill>
              <a:round/>
            </a:ln>
            <a:effectLst/>
          </c:spPr>
          <c:marker>
            <c:symbol val="none"/>
          </c:marker>
          <c:cat>
            <c:strRef>
              <c:f>Feuil1!$A$2:$A$9</c:f>
              <c:strCache>
                <c:ptCount val="8"/>
                <c:pt idx="0">
                  <c:v>Sukua olevat lauseet</c:v>
                </c:pt>
                <c:pt idx="1">
                  <c:v>Lauseiden koordinointi</c:v>
                </c:pt>
                <c:pt idx="2">
                  <c:v>Passiivilauseet</c:v>
                </c:pt>
                <c:pt idx="3">
                  <c:v>Kielteiset lauseet</c:v>
                </c:pt>
                <c:pt idx="4">
                  <c:v>Pronominit</c:v>
                </c:pt>
                <c:pt idx="5">
                  <c:v>Lauseen alisteisuus</c:v>
                </c:pt>
                <c:pt idx="6">
                  <c:v>Ajalliset joustot</c:v>
                </c:pt>
                <c:pt idx="7">
                  <c:v>Artikkelit</c:v>
                </c:pt>
              </c:strCache>
            </c:strRef>
          </c:cat>
          <c:val>
            <c:numRef>
              <c:f>Feuil1!$C$2:$C$9</c:f>
              <c:numCache>
                <c:formatCode>0%</c:formatCode>
                <c:ptCount val="8"/>
                <c:pt idx="0">
                  <c:v>0.82</c:v>
                </c:pt>
                <c:pt idx="1">
                  <c:v>0.79</c:v>
                </c:pt>
                <c:pt idx="2">
                  <c:v>0.69</c:v>
                </c:pt>
                <c:pt idx="3">
                  <c:v>0.67</c:v>
                </c:pt>
                <c:pt idx="4">
                  <c:v>0.62</c:v>
                </c:pt>
                <c:pt idx="5">
                  <c:v>0.61</c:v>
                </c:pt>
                <c:pt idx="6">
                  <c:v>0.48</c:v>
                </c:pt>
                <c:pt idx="7">
                  <c:v>0.47</c:v>
                </c:pt>
              </c:numCache>
            </c:numRef>
          </c:val>
          <c:smooth val="0"/>
          <c:extLst>
            <c:ext xmlns:c16="http://schemas.microsoft.com/office/drawing/2014/chart" uri="{C3380CC4-5D6E-409C-BE32-E72D297353CC}">
              <c16:uniqueId val="{00000001-E4DF-F840-8FF2-81B259F80271}"/>
            </c:ext>
          </c:extLst>
        </c:ser>
        <c:dLbls>
          <c:showLegendKey val="0"/>
          <c:showVal val="0"/>
          <c:showCatName val="0"/>
          <c:showSerName val="0"/>
          <c:showPercent val="0"/>
          <c:showBubbleSize val="0"/>
        </c:dLbls>
        <c:smooth val="0"/>
        <c:axId val="755095728"/>
        <c:axId val="755501888"/>
      </c:lineChart>
      <c:catAx>
        <c:axId val="755095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i-FI"/>
          </a:p>
        </c:txPr>
        <c:crossAx val="755501888"/>
        <c:crosses val="autoZero"/>
        <c:auto val="0"/>
        <c:lblAlgn val="ctr"/>
        <c:lblOffset val="100"/>
        <c:noMultiLvlLbl val="0"/>
      </c:catAx>
      <c:valAx>
        <c:axId val="75550188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i-FI"/>
          </a:p>
        </c:txPr>
        <c:crossAx val="755095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952977-11B1-0C42-8A56-54DEFF63867E}" type="doc">
      <dgm:prSet loTypeId="urn:microsoft.com/office/officeart/2005/8/layout/list1" loCatId="" qsTypeId="urn:microsoft.com/office/officeart/2005/8/quickstyle/simple1" qsCatId="simple" csTypeId="urn:microsoft.com/office/officeart/2005/8/colors/accent1_2" csCatId="accent1" phldr="1"/>
      <dgm:spPr/>
      <dgm:t>
        <a:bodyPr/>
        <a:lstStyle/>
        <a:p>
          <a:endParaRPr lang="fr-FR"/>
        </a:p>
      </dgm:t>
    </dgm:pt>
    <dgm:pt modelId="{84730677-D39A-EC4F-ADFB-6547283C60EB}">
      <dgm:prSet phldrT="[Texte]"/>
      <dgm:spPr/>
      <dgm:t>
        <a:bodyPr/>
        <a:lstStyle/>
        <a:p>
          <a:r>
            <a:rPr lang="fr-FR"/>
            <a:t>Sanajärjestys</a:t>
          </a:r>
          <a:endParaRPr lang="fr-FR" dirty="0"/>
        </a:p>
      </dgm:t>
    </dgm:pt>
    <dgm:pt modelId="{E55006AB-BA0B-344C-9062-DB668BB9EAFF}" type="parTrans" cxnId="{46527E01-4F36-6A40-9B65-D37706BE3408}">
      <dgm:prSet/>
      <dgm:spPr/>
      <dgm:t>
        <a:bodyPr/>
        <a:lstStyle/>
        <a:p>
          <a:endParaRPr lang="fr-FR"/>
        </a:p>
      </dgm:t>
    </dgm:pt>
    <dgm:pt modelId="{AFC65A4E-0156-B646-A254-7A1078AE73DB}" type="sibTrans" cxnId="{46527E01-4F36-6A40-9B65-D37706BE3408}">
      <dgm:prSet/>
      <dgm:spPr/>
      <dgm:t>
        <a:bodyPr/>
        <a:lstStyle/>
        <a:p>
          <a:endParaRPr lang="fr-FR"/>
        </a:p>
      </dgm:t>
    </dgm:pt>
    <dgm:pt modelId="{F5DDC28B-9BCB-9247-A544-499A4BFCCC73}">
      <dgm:prSet phldrT="[Texte]"/>
      <dgm:spPr/>
      <dgm:t>
        <a:bodyPr/>
        <a:lstStyle/>
        <a:p>
          <a:r>
            <a:rPr lang="fi-FI" dirty="0"/>
            <a:t>Lauseiden pituus ja syntaktinen monimutkaisuus</a:t>
          </a:r>
          <a:endParaRPr lang="fr-FR" dirty="0"/>
        </a:p>
      </dgm:t>
    </dgm:pt>
    <dgm:pt modelId="{EBD46EED-13A1-B54D-970C-6716F8087E6E}" type="parTrans" cxnId="{64079C9A-2EFF-944C-8289-1D417AF8BDB4}">
      <dgm:prSet/>
      <dgm:spPr/>
      <dgm:t>
        <a:bodyPr/>
        <a:lstStyle/>
        <a:p>
          <a:endParaRPr lang="fr-FR"/>
        </a:p>
      </dgm:t>
    </dgm:pt>
    <dgm:pt modelId="{DC883DE7-DDA1-464C-9A1D-073C00BCE8D1}" type="sibTrans" cxnId="{64079C9A-2EFF-944C-8289-1D417AF8BDB4}">
      <dgm:prSet/>
      <dgm:spPr/>
      <dgm:t>
        <a:bodyPr/>
        <a:lstStyle/>
        <a:p>
          <a:endParaRPr lang="fr-FR"/>
        </a:p>
      </dgm:t>
    </dgm:pt>
    <dgm:pt modelId="{53FFFA87-1FBB-6045-94ED-53EC98E68629}">
      <dgm:prSet phldrT="[Texte]"/>
      <dgm:spPr/>
      <dgm:t>
        <a:bodyPr/>
        <a:lstStyle/>
        <a:p>
          <a:r>
            <a:rPr lang="fr-FR" dirty="0"/>
            <a:t>Kieliopillinen morfologia</a:t>
          </a:r>
        </a:p>
      </dgm:t>
    </dgm:pt>
    <dgm:pt modelId="{1A17D14C-94C9-5F4F-9E79-BEE70B0D95F4}" type="parTrans" cxnId="{B51B3EBF-A51B-5546-A403-A4E2E9726DE9}">
      <dgm:prSet/>
      <dgm:spPr/>
      <dgm:t>
        <a:bodyPr/>
        <a:lstStyle/>
        <a:p>
          <a:endParaRPr lang="fr-FR"/>
        </a:p>
      </dgm:t>
    </dgm:pt>
    <dgm:pt modelId="{2753A70D-9EDA-6646-9DA9-D463269E4B68}" type="sibTrans" cxnId="{B51B3EBF-A51B-5546-A403-A4E2E9726DE9}">
      <dgm:prSet/>
      <dgm:spPr/>
      <dgm:t>
        <a:bodyPr/>
        <a:lstStyle/>
        <a:p>
          <a:endParaRPr lang="fr-FR"/>
        </a:p>
      </dgm:t>
    </dgm:pt>
    <dgm:pt modelId="{5990E373-BF01-3544-98D3-F3BAA8D634F4}">
      <dgm:prSet/>
      <dgm:spPr/>
      <dgm:t>
        <a:bodyPr/>
        <a:lstStyle/>
        <a:p>
          <a:r>
            <a:rPr lang="fi-FI" dirty="0"/>
            <a:t>Ei ole merkittävä haaste kehitysvammaisuudessa.
Näiden sääntöjen omaksumisprosessi on samanlainen kuin tyypillisillä lapsilla ensimmäisistä lausumista lähtien.</a:t>
          </a:r>
          <a:endParaRPr lang="fr-FR" dirty="0"/>
        </a:p>
      </dgm:t>
    </dgm:pt>
    <dgm:pt modelId="{57954CCE-29BE-2A4A-80AB-1FD6A2D404F0}" type="parTrans" cxnId="{8666558E-CA4D-5847-9984-D4D30B065588}">
      <dgm:prSet/>
      <dgm:spPr/>
      <dgm:t>
        <a:bodyPr/>
        <a:lstStyle/>
        <a:p>
          <a:endParaRPr lang="fr-FR"/>
        </a:p>
      </dgm:t>
    </dgm:pt>
    <dgm:pt modelId="{28CB6495-FE60-CC4D-9131-B616A2FFE074}" type="sibTrans" cxnId="{8666558E-CA4D-5847-9984-D4D30B065588}">
      <dgm:prSet/>
      <dgm:spPr/>
      <dgm:t>
        <a:bodyPr/>
        <a:lstStyle/>
        <a:p>
          <a:endParaRPr lang="fr-FR"/>
        </a:p>
      </dgm:t>
    </dgm:pt>
    <dgm:pt modelId="{3C9A3DE8-244D-EC4C-B2AD-6799F02EC81B}">
      <dgm:prSet phldrT="[Texte]"/>
      <dgm:spPr/>
      <dgm:t>
        <a:bodyPr/>
        <a:lstStyle/>
        <a:p>
          <a:r>
            <a:rPr lang="fi-FI" dirty="0"/>
            <a:t>Muodostaa lauseita 12–14-vuotiaaksi asti, jota seuraa merkittävä hidastuminen tai jopa pysähtyminen
Ymmärtämistaitojen pysähtyminen nuoruuden ja aikuisuuden välillä</a:t>
          </a:r>
          <a:endParaRPr lang="fr-FR" dirty="0"/>
        </a:p>
      </dgm:t>
    </dgm:pt>
    <dgm:pt modelId="{05C73D18-21AE-EE4D-B345-CBA101D82923}" type="parTrans" cxnId="{3E4A7378-4532-C543-B1AA-4D1C9E940946}">
      <dgm:prSet/>
      <dgm:spPr/>
    </dgm:pt>
    <dgm:pt modelId="{EFEEBE17-BAA6-AE44-916E-6EA723F7BBB7}" type="sibTrans" cxnId="{3E4A7378-4532-C543-B1AA-4D1C9E940946}">
      <dgm:prSet/>
      <dgm:spPr/>
    </dgm:pt>
    <dgm:pt modelId="{430D54E5-770F-3443-AA78-A38B166FD44F}">
      <dgm:prSet/>
      <dgm:spPr/>
      <dgm:t>
        <a:bodyPr/>
        <a:lstStyle/>
        <a:p>
          <a:pPr rtl="0"/>
          <a:r>
            <a:rPr lang="fi-FI" dirty="0"/>
            <a:t>Puutteellisia sanoja kronologisesta iästä riippumatta
Ymmärrys ja tuotanto alle odotusten</a:t>
          </a:r>
          <a:endParaRPr lang="fr-FR" dirty="0"/>
        </a:p>
      </dgm:t>
    </dgm:pt>
    <dgm:pt modelId="{3C94CA54-CF32-C54D-9485-FE80406F5F23}" type="parTrans" cxnId="{BFF10111-C2F4-5243-B9B6-131665098234}">
      <dgm:prSet/>
      <dgm:spPr/>
    </dgm:pt>
    <dgm:pt modelId="{FFDEF994-10F2-9A4C-A62F-FF3C3E53F2B9}" type="sibTrans" cxnId="{BFF10111-C2F4-5243-B9B6-131665098234}">
      <dgm:prSet/>
      <dgm:spPr/>
    </dgm:pt>
    <dgm:pt modelId="{2CAC2881-60FE-E54F-8214-BB0A2DC05722}" type="pres">
      <dgm:prSet presAssocID="{E6952977-11B1-0C42-8A56-54DEFF63867E}" presName="linear" presStyleCnt="0">
        <dgm:presLayoutVars>
          <dgm:dir/>
          <dgm:animLvl val="lvl"/>
          <dgm:resizeHandles val="exact"/>
        </dgm:presLayoutVars>
      </dgm:prSet>
      <dgm:spPr/>
    </dgm:pt>
    <dgm:pt modelId="{98FB5F38-0616-0D4D-B584-7EA6F81EC3D6}" type="pres">
      <dgm:prSet presAssocID="{84730677-D39A-EC4F-ADFB-6547283C60EB}" presName="parentLin" presStyleCnt="0"/>
      <dgm:spPr/>
    </dgm:pt>
    <dgm:pt modelId="{BBA22771-4C97-0646-9ED5-8A39283E9674}" type="pres">
      <dgm:prSet presAssocID="{84730677-D39A-EC4F-ADFB-6547283C60EB}" presName="parentLeftMargin" presStyleLbl="node1" presStyleIdx="0" presStyleCnt="3"/>
      <dgm:spPr/>
    </dgm:pt>
    <dgm:pt modelId="{6DB1BF1D-251F-4646-8E8C-F1D68F7FE045}" type="pres">
      <dgm:prSet presAssocID="{84730677-D39A-EC4F-ADFB-6547283C60EB}" presName="parentText" presStyleLbl="node1" presStyleIdx="0" presStyleCnt="3">
        <dgm:presLayoutVars>
          <dgm:chMax val="0"/>
          <dgm:bulletEnabled val="1"/>
        </dgm:presLayoutVars>
      </dgm:prSet>
      <dgm:spPr/>
    </dgm:pt>
    <dgm:pt modelId="{07F33872-3AED-334D-87C5-C2290A4F35F2}" type="pres">
      <dgm:prSet presAssocID="{84730677-D39A-EC4F-ADFB-6547283C60EB}" presName="negativeSpace" presStyleCnt="0"/>
      <dgm:spPr/>
    </dgm:pt>
    <dgm:pt modelId="{6E9FAC2C-83F1-B84A-A385-A66F88712B94}" type="pres">
      <dgm:prSet presAssocID="{84730677-D39A-EC4F-ADFB-6547283C60EB}" presName="childText" presStyleLbl="conFgAcc1" presStyleIdx="0" presStyleCnt="3">
        <dgm:presLayoutVars>
          <dgm:bulletEnabled val="1"/>
        </dgm:presLayoutVars>
      </dgm:prSet>
      <dgm:spPr/>
    </dgm:pt>
    <dgm:pt modelId="{7D8A2518-6D3F-8441-B4BC-5B51898E65A5}" type="pres">
      <dgm:prSet presAssocID="{AFC65A4E-0156-B646-A254-7A1078AE73DB}" presName="spaceBetweenRectangles" presStyleCnt="0"/>
      <dgm:spPr/>
    </dgm:pt>
    <dgm:pt modelId="{9F93DE95-DDC3-DF47-B4E3-73AC5C5282DA}" type="pres">
      <dgm:prSet presAssocID="{F5DDC28B-9BCB-9247-A544-499A4BFCCC73}" presName="parentLin" presStyleCnt="0"/>
      <dgm:spPr/>
    </dgm:pt>
    <dgm:pt modelId="{433BE2D8-826C-0A42-9591-9BEF0596D375}" type="pres">
      <dgm:prSet presAssocID="{F5DDC28B-9BCB-9247-A544-499A4BFCCC73}" presName="parentLeftMargin" presStyleLbl="node1" presStyleIdx="0" presStyleCnt="3"/>
      <dgm:spPr/>
    </dgm:pt>
    <dgm:pt modelId="{98038DE5-5CA4-9D43-9F86-4564A5538790}" type="pres">
      <dgm:prSet presAssocID="{F5DDC28B-9BCB-9247-A544-499A4BFCCC73}" presName="parentText" presStyleLbl="node1" presStyleIdx="1" presStyleCnt="3">
        <dgm:presLayoutVars>
          <dgm:chMax val="0"/>
          <dgm:bulletEnabled val="1"/>
        </dgm:presLayoutVars>
      </dgm:prSet>
      <dgm:spPr/>
    </dgm:pt>
    <dgm:pt modelId="{673ED2B6-6149-9E4C-A727-9D5536D4EFC5}" type="pres">
      <dgm:prSet presAssocID="{F5DDC28B-9BCB-9247-A544-499A4BFCCC73}" presName="negativeSpace" presStyleCnt="0"/>
      <dgm:spPr/>
    </dgm:pt>
    <dgm:pt modelId="{759C6F96-94ED-5342-9E93-A7BC11867AF9}" type="pres">
      <dgm:prSet presAssocID="{F5DDC28B-9BCB-9247-A544-499A4BFCCC73}" presName="childText" presStyleLbl="conFgAcc1" presStyleIdx="1" presStyleCnt="3">
        <dgm:presLayoutVars>
          <dgm:bulletEnabled val="1"/>
        </dgm:presLayoutVars>
      </dgm:prSet>
      <dgm:spPr/>
    </dgm:pt>
    <dgm:pt modelId="{E8864DB0-A787-C24A-8F59-D928ED38192D}" type="pres">
      <dgm:prSet presAssocID="{DC883DE7-DDA1-464C-9A1D-073C00BCE8D1}" presName="spaceBetweenRectangles" presStyleCnt="0"/>
      <dgm:spPr/>
    </dgm:pt>
    <dgm:pt modelId="{1D3A17FF-6694-4B46-AC60-D5129FD661E9}" type="pres">
      <dgm:prSet presAssocID="{53FFFA87-1FBB-6045-94ED-53EC98E68629}" presName="parentLin" presStyleCnt="0"/>
      <dgm:spPr/>
    </dgm:pt>
    <dgm:pt modelId="{9F97CD49-076A-6440-90A2-3688A7467294}" type="pres">
      <dgm:prSet presAssocID="{53FFFA87-1FBB-6045-94ED-53EC98E68629}" presName="parentLeftMargin" presStyleLbl="node1" presStyleIdx="1" presStyleCnt="3"/>
      <dgm:spPr/>
    </dgm:pt>
    <dgm:pt modelId="{64232A29-63A7-1D45-AE6E-DA7D582C08DE}" type="pres">
      <dgm:prSet presAssocID="{53FFFA87-1FBB-6045-94ED-53EC98E68629}" presName="parentText" presStyleLbl="node1" presStyleIdx="2" presStyleCnt="3">
        <dgm:presLayoutVars>
          <dgm:chMax val="0"/>
          <dgm:bulletEnabled val="1"/>
        </dgm:presLayoutVars>
      </dgm:prSet>
      <dgm:spPr/>
    </dgm:pt>
    <dgm:pt modelId="{9C8B8C67-375C-284D-9D24-BF031B71393F}" type="pres">
      <dgm:prSet presAssocID="{53FFFA87-1FBB-6045-94ED-53EC98E68629}" presName="negativeSpace" presStyleCnt="0"/>
      <dgm:spPr/>
    </dgm:pt>
    <dgm:pt modelId="{CE9F1BDD-5ADA-6C49-B84E-90F94A247CC5}" type="pres">
      <dgm:prSet presAssocID="{53FFFA87-1FBB-6045-94ED-53EC98E68629}" presName="childText" presStyleLbl="conFgAcc1" presStyleIdx="2" presStyleCnt="3">
        <dgm:presLayoutVars>
          <dgm:bulletEnabled val="1"/>
        </dgm:presLayoutVars>
      </dgm:prSet>
      <dgm:spPr/>
    </dgm:pt>
  </dgm:ptLst>
  <dgm:cxnLst>
    <dgm:cxn modelId="{46527E01-4F36-6A40-9B65-D37706BE3408}" srcId="{E6952977-11B1-0C42-8A56-54DEFF63867E}" destId="{84730677-D39A-EC4F-ADFB-6547283C60EB}" srcOrd="0" destOrd="0" parTransId="{E55006AB-BA0B-344C-9062-DB668BB9EAFF}" sibTransId="{AFC65A4E-0156-B646-A254-7A1078AE73DB}"/>
    <dgm:cxn modelId="{BFF10111-C2F4-5243-B9B6-131665098234}" srcId="{53FFFA87-1FBB-6045-94ED-53EC98E68629}" destId="{430D54E5-770F-3443-AA78-A38B166FD44F}" srcOrd="0" destOrd="0" parTransId="{3C94CA54-CF32-C54D-9485-FE80406F5F23}" sibTransId="{FFDEF994-10F2-9A4C-A62F-FF3C3E53F2B9}"/>
    <dgm:cxn modelId="{4612682D-EB96-2143-A4A9-A86A0CD284AA}" type="presOf" srcId="{84730677-D39A-EC4F-ADFB-6547283C60EB}" destId="{BBA22771-4C97-0646-9ED5-8A39283E9674}" srcOrd="0" destOrd="0" presId="urn:microsoft.com/office/officeart/2005/8/layout/list1"/>
    <dgm:cxn modelId="{BEE93E33-4CFD-CA47-AED7-93A32D95B158}" type="presOf" srcId="{F5DDC28B-9BCB-9247-A544-499A4BFCCC73}" destId="{433BE2D8-826C-0A42-9591-9BEF0596D375}" srcOrd="0" destOrd="0" presId="urn:microsoft.com/office/officeart/2005/8/layout/list1"/>
    <dgm:cxn modelId="{6C9A476E-B59E-B64C-B560-910220877592}" type="presOf" srcId="{F5DDC28B-9BCB-9247-A544-499A4BFCCC73}" destId="{98038DE5-5CA4-9D43-9F86-4564A5538790}" srcOrd="1" destOrd="0" presId="urn:microsoft.com/office/officeart/2005/8/layout/list1"/>
    <dgm:cxn modelId="{3E4A7378-4532-C543-B1AA-4D1C9E940946}" srcId="{F5DDC28B-9BCB-9247-A544-499A4BFCCC73}" destId="{3C9A3DE8-244D-EC4C-B2AD-6799F02EC81B}" srcOrd="0" destOrd="0" parTransId="{05C73D18-21AE-EE4D-B345-CBA101D82923}" sibTransId="{EFEEBE17-BAA6-AE44-916E-6EA723F7BBB7}"/>
    <dgm:cxn modelId="{7FC2AF83-CF6B-F243-83B4-296A666C2CCB}" type="presOf" srcId="{E6952977-11B1-0C42-8A56-54DEFF63867E}" destId="{2CAC2881-60FE-E54F-8214-BB0A2DC05722}" srcOrd="0" destOrd="0" presId="urn:microsoft.com/office/officeart/2005/8/layout/list1"/>
    <dgm:cxn modelId="{8666558E-CA4D-5847-9984-D4D30B065588}" srcId="{84730677-D39A-EC4F-ADFB-6547283C60EB}" destId="{5990E373-BF01-3544-98D3-F3BAA8D634F4}" srcOrd="0" destOrd="0" parTransId="{57954CCE-29BE-2A4A-80AB-1FD6A2D404F0}" sibTransId="{28CB6495-FE60-CC4D-9131-B616A2FFE074}"/>
    <dgm:cxn modelId="{64079C9A-2EFF-944C-8289-1D417AF8BDB4}" srcId="{E6952977-11B1-0C42-8A56-54DEFF63867E}" destId="{F5DDC28B-9BCB-9247-A544-499A4BFCCC73}" srcOrd="1" destOrd="0" parTransId="{EBD46EED-13A1-B54D-970C-6716F8087E6E}" sibTransId="{DC883DE7-DDA1-464C-9A1D-073C00BCE8D1}"/>
    <dgm:cxn modelId="{9BC9F49F-16F5-3C41-B6B5-C96DF814F380}" type="presOf" srcId="{53FFFA87-1FBB-6045-94ED-53EC98E68629}" destId="{64232A29-63A7-1D45-AE6E-DA7D582C08DE}" srcOrd="1" destOrd="0" presId="urn:microsoft.com/office/officeart/2005/8/layout/list1"/>
    <dgm:cxn modelId="{25DA7EAD-E845-6F40-BC5B-84FE92104CFC}" type="presOf" srcId="{3C9A3DE8-244D-EC4C-B2AD-6799F02EC81B}" destId="{759C6F96-94ED-5342-9E93-A7BC11867AF9}" srcOrd="0" destOrd="0" presId="urn:microsoft.com/office/officeart/2005/8/layout/list1"/>
    <dgm:cxn modelId="{3B1EA1B6-C41C-804D-A6C4-EC5888869EE0}" type="presOf" srcId="{53FFFA87-1FBB-6045-94ED-53EC98E68629}" destId="{9F97CD49-076A-6440-90A2-3688A7467294}" srcOrd="0" destOrd="0" presId="urn:microsoft.com/office/officeart/2005/8/layout/list1"/>
    <dgm:cxn modelId="{B51B3EBF-A51B-5546-A403-A4E2E9726DE9}" srcId="{E6952977-11B1-0C42-8A56-54DEFF63867E}" destId="{53FFFA87-1FBB-6045-94ED-53EC98E68629}" srcOrd="2" destOrd="0" parTransId="{1A17D14C-94C9-5F4F-9E79-BEE70B0D95F4}" sibTransId="{2753A70D-9EDA-6646-9DA9-D463269E4B68}"/>
    <dgm:cxn modelId="{D10765CE-3368-CF4C-A7B8-C01C31134461}" type="presOf" srcId="{5990E373-BF01-3544-98D3-F3BAA8D634F4}" destId="{6E9FAC2C-83F1-B84A-A385-A66F88712B94}" srcOrd="0" destOrd="0" presId="urn:microsoft.com/office/officeart/2005/8/layout/list1"/>
    <dgm:cxn modelId="{A21462DA-C163-B444-9A1B-EE842BD8BFA7}" type="presOf" srcId="{430D54E5-770F-3443-AA78-A38B166FD44F}" destId="{CE9F1BDD-5ADA-6C49-B84E-90F94A247CC5}" srcOrd="0" destOrd="0" presId="urn:microsoft.com/office/officeart/2005/8/layout/list1"/>
    <dgm:cxn modelId="{78667AEE-969B-0140-948D-FD14BDF0179A}" type="presOf" srcId="{84730677-D39A-EC4F-ADFB-6547283C60EB}" destId="{6DB1BF1D-251F-4646-8E8C-F1D68F7FE045}" srcOrd="1" destOrd="0" presId="urn:microsoft.com/office/officeart/2005/8/layout/list1"/>
    <dgm:cxn modelId="{885CF788-D45A-474A-ADEB-FADB2324D26A}" type="presParOf" srcId="{2CAC2881-60FE-E54F-8214-BB0A2DC05722}" destId="{98FB5F38-0616-0D4D-B584-7EA6F81EC3D6}" srcOrd="0" destOrd="0" presId="urn:microsoft.com/office/officeart/2005/8/layout/list1"/>
    <dgm:cxn modelId="{BD0AF1E1-5364-F14E-804D-AC535EB7F90D}" type="presParOf" srcId="{98FB5F38-0616-0D4D-B584-7EA6F81EC3D6}" destId="{BBA22771-4C97-0646-9ED5-8A39283E9674}" srcOrd="0" destOrd="0" presId="urn:microsoft.com/office/officeart/2005/8/layout/list1"/>
    <dgm:cxn modelId="{B22743F6-D868-614B-8245-6BB387B5E3CD}" type="presParOf" srcId="{98FB5F38-0616-0D4D-B584-7EA6F81EC3D6}" destId="{6DB1BF1D-251F-4646-8E8C-F1D68F7FE045}" srcOrd="1" destOrd="0" presId="urn:microsoft.com/office/officeart/2005/8/layout/list1"/>
    <dgm:cxn modelId="{87BB190A-9DE6-F04F-B811-8C5F7D8BC455}" type="presParOf" srcId="{2CAC2881-60FE-E54F-8214-BB0A2DC05722}" destId="{07F33872-3AED-334D-87C5-C2290A4F35F2}" srcOrd="1" destOrd="0" presId="urn:microsoft.com/office/officeart/2005/8/layout/list1"/>
    <dgm:cxn modelId="{00F15B15-97C2-D64D-AA61-D8C08D9BC1C6}" type="presParOf" srcId="{2CAC2881-60FE-E54F-8214-BB0A2DC05722}" destId="{6E9FAC2C-83F1-B84A-A385-A66F88712B94}" srcOrd="2" destOrd="0" presId="urn:microsoft.com/office/officeart/2005/8/layout/list1"/>
    <dgm:cxn modelId="{8DC9184E-D16F-FE47-BE89-D3E02A6E64CF}" type="presParOf" srcId="{2CAC2881-60FE-E54F-8214-BB0A2DC05722}" destId="{7D8A2518-6D3F-8441-B4BC-5B51898E65A5}" srcOrd="3" destOrd="0" presId="urn:microsoft.com/office/officeart/2005/8/layout/list1"/>
    <dgm:cxn modelId="{46CDC818-D4BB-904F-9101-7428F0948F59}" type="presParOf" srcId="{2CAC2881-60FE-E54F-8214-BB0A2DC05722}" destId="{9F93DE95-DDC3-DF47-B4E3-73AC5C5282DA}" srcOrd="4" destOrd="0" presId="urn:microsoft.com/office/officeart/2005/8/layout/list1"/>
    <dgm:cxn modelId="{9A0EB0EA-8BAC-DD4B-BD03-2EBE4E1BD832}" type="presParOf" srcId="{9F93DE95-DDC3-DF47-B4E3-73AC5C5282DA}" destId="{433BE2D8-826C-0A42-9591-9BEF0596D375}" srcOrd="0" destOrd="0" presId="urn:microsoft.com/office/officeart/2005/8/layout/list1"/>
    <dgm:cxn modelId="{345C12C9-33A3-0C44-8D47-FF604ECF4C97}" type="presParOf" srcId="{9F93DE95-DDC3-DF47-B4E3-73AC5C5282DA}" destId="{98038DE5-5CA4-9D43-9F86-4564A5538790}" srcOrd="1" destOrd="0" presId="urn:microsoft.com/office/officeart/2005/8/layout/list1"/>
    <dgm:cxn modelId="{6EBAA92F-69DF-9042-9FF6-77A4200F3511}" type="presParOf" srcId="{2CAC2881-60FE-E54F-8214-BB0A2DC05722}" destId="{673ED2B6-6149-9E4C-A727-9D5536D4EFC5}" srcOrd="5" destOrd="0" presId="urn:microsoft.com/office/officeart/2005/8/layout/list1"/>
    <dgm:cxn modelId="{93D03CF8-9C24-A54A-8727-975BF18493F9}" type="presParOf" srcId="{2CAC2881-60FE-E54F-8214-BB0A2DC05722}" destId="{759C6F96-94ED-5342-9E93-A7BC11867AF9}" srcOrd="6" destOrd="0" presId="urn:microsoft.com/office/officeart/2005/8/layout/list1"/>
    <dgm:cxn modelId="{D3B8D0CE-A704-DC4A-8A61-F8365F4BD14B}" type="presParOf" srcId="{2CAC2881-60FE-E54F-8214-BB0A2DC05722}" destId="{E8864DB0-A787-C24A-8F59-D928ED38192D}" srcOrd="7" destOrd="0" presId="urn:microsoft.com/office/officeart/2005/8/layout/list1"/>
    <dgm:cxn modelId="{392F7A00-9635-D342-BCC1-BFC7BD3D22DB}" type="presParOf" srcId="{2CAC2881-60FE-E54F-8214-BB0A2DC05722}" destId="{1D3A17FF-6694-4B46-AC60-D5129FD661E9}" srcOrd="8" destOrd="0" presId="urn:microsoft.com/office/officeart/2005/8/layout/list1"/>
    <dgm:cxn modelId="{5DEB793C-6A1B-4B46-8CBD-C2881D202E4D}" type="presParOf" srcId="{1D3A17FF-6694-4B46-AC60-D5129FD661E9}" destId="{9F97CD49-076A-6440-90A2-3688A7467294}" srcOrd="0" destOrd="0" presId="urn:microsoft.com/office/officeart/2005/8/layout/list1"/>
    <dgm:cxn modelId="{DA2A2433-B48F-5A41-9346-FCF1026D8C77}" type="presParOf" srcId="{1D3A17FF-6694-4B46-AC60-D5129FD661E9}" destId="{64232A29-63A7-1D45-AE6E-DA7D582C08DE}" srcOrd="1" destOrd="0" presId="urn:microsoft.com/office/officeart/2005/8/layout/list1"/>
    <dgm:cxn modelId="{9A2EAE51-0E0E-354D-A163-115D0300350A}" type="presParOf" srcId="{2CAC2881-60FE-E54F-8214-BB0A2DC05722}" destId="{9C8B8C67-375C-284D-9D24-BF031B71393F}" srcOrd="9" destOrd="0" presId="urn:microsoft.com/office/officeart/2005/8/layout/list1"/>
    <dgm:cxn modelId="{ECD40A2F-E1BB-6D48-B1E5-F3D86A4BD7CC}" type="presParOf" srcId="{2CAC2881-60FE-E54F-8214-BB0A2DC05722}" destId="{CE9F1BDD-5ADA-6C49-B84E-90F94A247CC5}" srcOrd="10"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49AF7A-D847-CA4F-B8AD-A8E823C8692C}" type="doc">
      <dgm:prSet loTypeId="urn:microsoft.com/office/officeart/2005/8/layout/default" loCatId="" qsTypeId="urn:microsoft.com/office/officeart/2005/8/quickstyle/simple1" qsCatId="simple" csTypeId="urn:microsoft.com/office/officeart/2005/8/colors/accent1_3" csCatId="accent1" phldr="1"/>
      <dgm:spPr/>
      <dgm:t>
        <a:bodyPr/>
        <a:lstStyle/>
        <a:p>
          <a:endParaRPr lang="fr-FR"/>
        </a:p>
      </dgm:t>
    </dgm:pt>
    <dgm:pt modelId="{AA791F49-A480-464E-93DA-8DFFD3D674E8}">
      <dgm:prSet phldrT="[Texte]"/>
      <dgm:spPr/>
      <dgm:t>
        <a:bodyPr/>
        <a:lstStyle/>
        <a:p>
          <a:r>
            <a:rPr lang="fi-FI" dirty="0"/>
            <a:t>Monimutkaista ja kehitettyä syntaksia ei hankittu</a:t>
          </a:r>
          <a:endParaRPr lang="fr-FR" dirty="0"/>
        </a:p>
      </dgm:t>
    </dgm:pt>
    <dgm:pt modelId="{1219A00B-5B35-3B4C-97B7-CC7E58E885A5}" type="parTrans" cxnId="{D2A88296-9CDE-464E-95C5-F5D412C5CD17}">
      <dgm:prSet/>
      <dgm:spPr/>
      <dgm:t>
        <a:bodyPr/>
        <a:lstStyle/>
        <a:p>
          <a:endParaRPr lang="fr-FR"/>
        </a:p>
      </dgm:t>
    </dgm:pt>
    <dgm:pt modelId="{D0508D33-D4D7-2043-9B4C-D70F217A12BA}" type="sibTrans" cxnId="{D2A88296-9CDE-464E-95C5-F5D412C5CD17}">
      <dgm:prSet/>
      <dgm:spPr/>
      <dgm:t>
        <a:bodyPr/>
        <a:lstStyle/>
        <a:p>
          <a:endParaRPr lang="fr-FR"/>
        </a:p>
      </dgm:t>
    </dgm:pt>
    <dgm:pt modelId="{DFA39E31-7A7D-7D4F-A83F-8BB72A0470B6}">
      <dgm:prSet phldrT="[Texte]"/>
      <dgm:spPr/>
      <dgm:t>
        <a:bodyPr/>
        <a:lstStyle/>
        <a:p>
          <a:r>
            <a:rPr lang="fr-FR" dirty="0"/>
            <a:t>Kieliopillisten morfeemien poisjättäminen</a:t>
          </a:r>
        </a:p>
      </dgm:t>
    </dgm:pt>
    <dgm:pt modelId="{5B642DA1-495A-1B4E-ABE8-F5CEA022806E}" type="parTrans" cxnId="{1ADB8DF6-1374-1246-9A61-156F15D6DDA8}">
      <dgm:prSet/>
      <dgm:spPr/>
      <dgm:t>
        <a:bodyPr/>
        <a:lstStyle/>
        <a:p>
          <a:endParaRPr lang="fr-FR"/>
        </a:p>
      </dgm:t>
    </dgm:pt>
    <dgm:pt modelId="{38C12D7E-3F66-324B-8ABD-61CEAAACA454}" type="sibTrans" cxnId="{1ADB8DF6-1374-1246-9A61-156F15D6DDA8}">
      <dgm:prSet/>
      <dgm:spPr/>
      <dgm:t>
        <a:bodyPr/>
        <a:lstStyle/>
        <a:p>
          <a:endParaRPr lang="fr-FR"/>
        </a:p>
      </dgm:t>
    </dgm:pt>
    <dgm:pt modelId="{E858CA52-CA3A-FE45-A25E-4B839D26039C}">
      <dgm:prSet phldrT="[Texte]"/>
      <dgm:spPr/>
      <dgm:t>
        <a:bodyPr/>
        <a:lstStyle/>
        <a:p>
          <a:r>
            <a:rPr lang="fr-FR" dirty="0"/>
            <a:t>Funktiosanojen toistuva laiminlyönti</a:t>
          </a:r>
        </a:p>
      </dgm:t>
    </dgm:pt>
    <dgm:pt modelId="{B683C7D6-CB0D-4148-B876-F52679548C3D}" type="parTrans" cxnId="{23BA9089-BC9A-5E4D-92AB-197E3FD34688}">
      <dgm:prSet/>
      <dgm:spPr/>
      <dgm:t>
        <a:bodyPr/>
        <a:lstStyle/>
        <a:p>
          <a:endParaRPr lang="fr-FR"/>
        </a:p>
      </dgm:t>
    </dgm:pt>
    <dgm:pt modelId="{9A7D8374-943E-7C43-8C2B-48F1DDB2CCA2}" type="sibTrans" cxnId="{23BA9089-BC9A-5E4D-92AB-197E3FD34688}">
      <dgm:prSet/>
      <dgm:spPr/>
      <dgm:t>
        <a:bodyPr/>
        <a:lstStyle/>
        <a:p>
          <a:endParaRPr lang="fr-FR"/>
        </a:p>
      </dgm:t>
    </dgm:pt>
    <dgm:pt modelId="{597B59D3-A71E-3A4C-B16E-FB20FC102039}">
      <dgm:prSet phldrT="[Texte]"/>
      <dgm:spPr/>
      <dgm:t>
        <a:bodyPr/>
        <a:lstStyle/>
        <a:p>
          <a:r>
            <a:rPr lang="fr-FR" dirty="0"/>
            <a:t>Tuotantotaso alle ymmärryksen</a:t>
          </a:r>
        </a:p>
      </dgm:t>
    </dgm:pt>
    <dgm:pt modelId="{B04CF1BE-7BDC-8344-B92E-FE90D8E1851F}" type="parTrans" cxnId="{BDD1C9CB-9F42-3341-ACB5-07056B275034}">
      <dgm:prSet/>
      <dgm:spPr/>
      <dgm:t>
        <a:bodyPr/>
        <a:lstStyle/>
        <a:p>
          <a:endParaRPr lang="fr-FR"/>
        </a:p>
      </dgm:t>
    </dgm:pt>
    <dgm:pt modelId="{9D38AC7E-EDC8-6345-AFC6-0E60594994E3}" type="sibTrans" cxnId="{BDD1C9CB-9F42-3341-ACB5-07056B275034}">
      <dgm:prSet/>
      <dgm:spPr/>
      <dgm:t>
        <a:bodyPr/>
        <a:lstStyle/>
        <a:p>
          <a:endParaRPr lang="fr-FR"/>
        </a:p>
      </dgm:t>
    </dgm:pt>
    <dgm:pt modelId="{677E3100-E3BB-3742-896C-55CA746A2536}">
      <dgm:prSet phldrT="[Texte]"/>
      <dgm:spPr/>
      <dgm:t>
        <a:bodyPr/>
        <a:lstStyle/>
        <a:p>
          <a:r>
            <a:rPr lang="fr-FR" dirty="0"/>
            <a:t>Sekä syntaksissa että morfologiassa</a:t>
          </a:r>
        </a:p>
      </dgm:t>
    </dgm:pt>
    <dgm:pt modelId="{5EA47BFC-F68F-5146-8535-23CEB539979B}" type="parTrans" cxnId="{2F773375-A2A7-7E43-A6BE-DB13D7431033}">
      <dgm:prSet/>
      <dgm:spPr/>
      <dgm:t>
        <a:bodyPr/>
        <a:lstStyle/>
        <a:p>
          <a:endParaRPr lang="fr-FR"/>
        </a:p>
      </dgm:t>
    </dgm:pt>
    <dgm:pt modelId="{280D3A40-8CA8-E249-A8F0-B39154A3FA4E}" type="sibTrans" cxnId="{2F773375-A2A7-7E43-A6BE-DB13D7431033}">
      <dgm:prSet/>
      <dgm:spPr/>
      <dgm:t>
        <a:bodyPr/>
        <a:lstStyle/>
        <a:p>
          <a:endParaRPr lang="fr-FR"/>
        </a:p>
      </dgm:t>
    </dgm:pt>
    <dgm:pt modelId="{02880B52-875C-DB48-94BD-E684D69AF748}">
      <dgm:prSet/>
      <dgm:spPr/>
      <dgm:t>
        <a:bodyPr/>
        <a:lstStyle/>
        <a:p>
          <a:r>
            <a:rPr lang="fi-FI" dirty="0"/>
            <a:t>Rangaistusten koordinoinnin ja alisteisuuden puute</a:t>
          </a:r>
          <a:endParaRPr lang="fr-FR" dirty="0"/>
        </a:p>
      </dgm:t>
    </dgm:pt>
    <dgm:pt modelId="{5614C609-284E-4147-B89C-6DCBCA32E6EA}" type="parTrans" cxnId="{DC54E1C0-1E14-AE49-B960-EC5BD684747B}">
      <dgm:prSet/>
      <dgm:spPr/>
      <dgm:t>
        <a:bodyPr/>
        <a:lstStyle/>
        <a:p>
          <a:endParaRPr lang="fr-FR"/>
        </a:p>
      </dgm:t>
    </dgm:pt>
    <dgm:pt modelId="{DD7E847A-82DD-3240-9203-9EF2CD7EA236}" type="sibTrans" cxnId="{DC54E1C0-1E14-AE49-B960-EC5BD684747B}">
      <dgm:prSet/>
      <dgm:spPr/>
      <dgm:t>
        <a:bodyPr/>
        <a:lstStyle/>
        <a:p>
          <a:endParaRPr lang="fr-FR"/>
        </a:p>
      </dgm:t>
    </dgm:pt>
    <dgm:pt modelId="{9F9A143A-9695-8F48-BEBE-38898C2A5616}">
      <dgm:prSet/>
      <dgm:spPr/>
      <dgm:t>
        <a:bodyPr/>
        <a:lstStyle/>
        <a:p>
          <a:r>
            <a:rPr lang="fi-FI" dirty="0"/>
            <a:t>substantiiveista ja adjektiiveista
Vähän numero- ja aikamerkkejä verbeissä ➝ riittämättömät </a:t>
          </a:r>
          <a:r>
            <a:rPr lang="fi-FI" dirty="0" err="1"/>
            <a:t>veb</a:t>
          </a:r>
          <a:r>
            <a:rPr lang="fi-FI" dirty="0"/>
            <a:t>-taivutukset</a:t>
          </a:r>
          <a:endParaRPr lang="fr-FR" dirty="0"/>
        </a:p>
      </dgm:t>
    </dgm:pt>
    <dgm:pt modelId="{14F9EAB0-B3E1-B74B-9832-81DD7F1FDA33}" type="parTrans" cxnId="{8EEED5E9-FE3D-024D-B14B-4851EE2484A5}">
      <dgm:prSet/>
      <dgm:spPr/>
      <dgm:t>
        <a:bodyPr/>
        <a:lstStyle/>
        <a:p>
          <a:endParaRPr lang="fr-FR"/>
        </a:p>
      </dgm:t>
    </dgm:pt>
    <dgm:pt modelId="{6623ACCD-9127-6744-8B50-D0494C856CB2}" type="sibTrans" cxnId="{8EEED5E9-FE3D-024D-B14B-4851EE2484A5}">
      <dgm:prSet/>
      <dgm:spPr/>
      <dgm:t>
        <a:bodyPr/>
        <a:lstStyle/>
        <a:p>
          <a:endParaRPr lang="fr-FR"/>
        </a:p>
      </dgm:t>
    </dgm:pt>
    <dgm:pt modelId="{EE8EDE80-056A-1047-89D8-C237E12954B3}">
      <dgm:prSet/>
      <dgm:spPr/>
      <dgm:t>
        <a:bodyPr/>
        <a:lstStyle/>
        <a:p>
          <a:r>
            <a:rPr lang="fr-FR" dirty="0"/>
            <a:t>Artikkelit, prepositio, konjunktiot jne.</a:t>
          </a:r>
        </a:p>
      </dgm:t>
    </dgm:pt>
    <dgm:pt modelId="{391A91A1-618C-2747-A3B7-CB93CBC8EC7E}" type="parTrans" cxnId="{53B45D33-B325-BE48-B4E9-AB1D8D82AEDD}">
      <dgm:prSet/>
      <dgm:spPr/>
      <dgm:t>
        <a:bodyPr/>
        <a:lstStyle/>
        <a:p>
          <a:endParaRPr lang="fr-FR"/>
        </a:p>
      </dgm:t>
    </dgm:pt>
    <dgm:pt modelId="{6A9F8AC8-A6E6-3942-9868-0878E5FA3BFC}" type="sibTrans" cxnId="{53B45D33-B325-BE48-B4E9-AB1D8D82AEDD}">
      <dgm:prSet/>
      <dgm:spPr/>
      <dgm:t>
        <a:bodyPr/>
        <a:lstStyle/>
        <a:p>
          <a:endParaRPr lang="fr-FR"/>
        </a:p>
      </dgm:t>
    </dgm:pt>
    <dgm:pt modelId="{9806E86E-C4D5-B148-919B-6ECC95DFA6D4}" type="pres">
      <dgm:prSet presAssocID="{F249AF7A-D847-CA4F-B8AD-A8E823C8692C}" presName="diagram" presStyleCnt="0">
        <dgm:presLayoutVars>
          <dgm:dir/>
          <dgm:resizeHandles val="exact"/>
        </dgm:presLayoutVars>
      </dgm:prSet>
      <dgm:spPr/>
    </dgm:pt>
    <dgm:pt modelId="{AC8C8A12-AF65-8F44-A1E2-8E898ED97691}" type="pres">
      <dgm:prSet presAssocID="{AA791F49-A480-464E-93DA-8DFFD3D674E8}" presName="node" presStyleLbl="node1" presStyleIdx="0" presStyleCnt="4">
        <dgm:presLayoutVars>
          <dgm:bulletEnabled val="1"/>
        </dgm:presLayoutVars>
      </dgm:prSet>
      <dgm:spPr/>
    </dgm:pt>
    <dgm:pt modelId="{63D72CB2-6415-8142-899C-5CA36FFB42D0}" type="pres">
      <dgm:prSet presAssocID="{D0508D33-D4D7-2043-9B4C-D70F217A12BA}" presName="sibTrans" presStyleCnt="0"/>
      <dgm:spPr/>
    </dgm:pt>
    <dgm:pt modelId="{5DD8350E-52D1-0944-92EF-4433C7B46E91}" type="pres">
      <dgm:prSet presAssocID="{DFA39E31-7A7D-7D4F-A83F-8BB72A0470B6}" presName="node" presStyleLbl="node1" presStyleIdx="1" presStyleCnt="4">
        <dgm:presLayoutVars>
          <dgm:bulletEnabled val="1"/>
        </dgm:presLayoutVars>
      </dgm:prSet>
      <dgm:spPr/>
    </dgm:pt>
    <dgm:pt modelId="{BDE6562F-805B-804F-89F1-0C8E247D3DCC}" type="pres">
      <dgm:prSet presAssocID="{38C12D7E-3F66-324B-8ABD-61CEAAACA454}" presName="sibTrans" presStyleCnt="0"/>
      <dgm:spPr/>
    </dgm:pt>
    <dgm:pt modelId="{0B254466-87D3-B145-80B4-226FCBD3A3C4}" type="pres">
      <dgm:prSet presAssocID="{E858CA52-CA3A-FE45-A25E-4B839D26039C}" presName="node" presStyleLbl="node1" presStyleIdx="2" presStyleCnt="4">
        <dgm:presLayoutVars>
          <dgm:bulletEnabled val="1"/>
        </dgm:presLayoutVars>
      </dgm:prSet>
      <dgm:spPr/>
    </dgm:pt>
    <dgm:pt modelId="{A56D1628-0F2D-C541-BA70-18022A9D2F14}" type="pres">
      <dgm:prSet presAssocID="{9A7D8374-943E-7C43-8C2B-48F1DDB2CCA2}" presName="sibTrans" presStyleCnt="0"/>
      <dgm:spPr/>
    </dgm:pt>
    <dgm:pt modelId="{5960FE89-EB2E-6442-802F-963594F0ADFE}" type="pres">
      <dgm:prSet presAssocID="{597B59D3-A71E-3A4C-B16E-FB20FC102039}" presName="node" presStyleLbl="node1" presStyleIdx="3" presStyleCnt="4">
        <dgm:presLayoutVars>
          <dgm:bulletEnabled val="1"/>
        </dgm:presLayoutVars>
      </dgm:prSet>
      <dgm:spPr/>
    </dgm:pt>
  </dgm:ptLst>
  <dgm:cxnLst>
    <dgm:cxn modelId="{40105127-8556-6A40-99A5-9F48EA8A3C7C}" type="presOf" srcId="{F249AF7A-D847-CA4F-B8AD-A8E823C8692C}" destId="{9806E86E-C4D5-B148-919B-6ECC95DFA6D4}" srcOrd="0" destOrd="0" presId="urn:microsoft.com/office/officeart/2005/8/layout/default"/>
    <dgm:cxn modelId="{9A6CCD2B-6A1A-7543-87AC-1D1906CE6209}" type="presOf" srcId="{EE8EDE80-056A-1047-89D8-C237E12954B3}" destId="{0B254466-87D3-B145-80B4-226FCBD3A3C4}" srcOrd="0" destOrd="1" presId="urn:microsoft.com/office/officeart/2005/8/layout/default"/>
    <dgm:cxn modelId="{53B45D33-B325-BE48-B4E9-AB1D8D82AEDD}" srcId="{E858CA52-CA3A-FE45-A25E-4B839D26039C}" destId="{EE8EDE80-056A-1047-89D8-C237E12954B3}" srcOrd="0" destOrd="0" parTransId="{391A91A1-618C-2747-A3B7-CB93CBC8EC7E}" sibTransId="{6A9F8AC8-A6E6-3942-9868-0878E5FA3BFC}"/>
    <dgm:cxn modelId="{A002A75C-DAA5-1246-B2C3-398FBACC4000}" type="presOf" srcId="{597B59D3-A71E-3A4C-B16E-FB20FC102039}" destId="{5960FE89-EB2E-6442-802F-963594F0ADFE}" srcOrd="0" destOrd="0" presId="urn:microsoft.com/office/officeart/2005/8/layout/default"/>
    <dgm:cxn modelId="{1C1AAE4F-B869-1E4A-BE75-515FCF54C8EE}" type="presOf" srcId="{DFA39E31-7A7D-7D4F-A83F-8BB72A0470B6}" destId="{5DD8350E-52D1-0944-92EF-4433C7B46E91}" srcOrd="0" destOrd="0" presId="urn:microsoft.com/office/officeart/2005/8/layout/default"/>
    <dgm:cxn modelId="{2F773375-A2A7-7E43-A6BE-DB13D7431033}" srcId="{597B59D3-A71E-3A4C-B16E-FB20FC102039}" destId="{677E3100-E3BB-3742-896C-55CA746A2536}" srcOrd="0" destOrd="0" parTransId="{5EA47BFC-F68F-5146-8535-23CEB539979B}" sibTransId="{280D3A40-8CA8-E249-A8F0-B39154A3FA4E}"/>
    <dgm:cxn modelId="{23BA9089-BC9A-5E4D-92AB-197E3FD34688}" srcId="{F249AF7A-D847-CA4F-B8AD-A8E823C8692C}" destId="{E858CA52-CA3A-FE45-A25E-4B839D26039C}" srcOrd="2" destOrd="0" parTransId="{B683C7D6-CB0D-4148-B876-F52679548C3D}" sibTransId="{9A7D8374-943E-7C43-8C2B-48F1DDB2CCA2}"/>
    <dgm:cxn modelId="{A8E9E28F-42A8-C54A-87AB-32B459C28AC4}" type="presOf" srcId="{AA791F49-A480-464E-93DA-8DFFD3D674E8}" destId="{AC8C8A12-AF65-8F44-A1E2-8E898ED97691}" srcOrd="0" destOrd="0" presId="urn:microsoft.com/office/officeart/2005/8/layout/default"/>
    <dgm:cxn modelId="{D2A88296-9CDE-464E-95C5-F5D412C5CD17}" srcId="{F249AF7A-D847-CA4F-B8AD-A8E823C8692C}" destId="{AA791F49-A480-464E-93DA-8DFFD3D674E8}" srcOrd="0" destOrd="0" parTransId="{1219A00B-5B35-3B4C-97B7-CC7E58E885A5}" sibTransId="{D0508D33-D4D7-2043-9B4C-D70F217A12BA}"/>
    <dgm:cxn modelId="{3BA08998-9B5A-084A-BC13-68D83034A0A1}" type="presOf" srcId="{9F9A143A-9695-8F48-BEBE-38898C2A5616}" destId="{5DD8350E-52D1-0944-92EF-4433C7B46E91}" srcOrd="0" destOrd="1" presId="urn:microsoft.com/office/officeart/2005/8/layout/default"/>
    <dgm:cxn modelId="{5FDFD8AE-AD91-A549-ABF7-1A226C58F602}" type="presOf" srcId="{02880B52-875C-DB48-94BD-E684D69AF748}" destId="{AC8C8A12-AF65-8F44-A1E2-8E898ED97691}" srcOrd="0" destOrd="1" presId="urn:microsoft.com/office/officeart/2005/8/layout/default"/>
    <dgm:cxn modelId="{DC54E1C0-1E14-AE49-B960-EC5BD684747B}" srcId="{AA791F49-A480-464E-93DA-8DFFD3D674E8}" destId="{02880B52-875C-DB48-94BD-E684D69AF748}" srcOrd="0" destOrd="0" parTransId="{5614C609-284E-4147-B89C-6DCBCA32E6EA}" sibTransId="{DD7E847A-82DD-3240-9203-9EF2CD7EA236}"/>
    <dgm:cxn modelId="{63D418C9-6B07-F14F-881A-DA0A058B4AE9}" type="presOf" srcId="{E858CA52-CA3A-FE45-A25E-4B839D26039C}" destId="{0B254466-87D3-B145-80B4-226FCBD3A3C4}" srcOrd="0" destOrd="0" presId="urn:microsoft.com/office/officeart/2005/8/layout/default"/>
    <dgm:cxn modelId="{BDD1C9CB-9F42-3341-ACB5-07056B275034}" srcId="{F249AF7A-D847-CA4F-B8AD-A8E823C8692C}" destId="{597B59D3-A71E-3A4C-B16E-FB20FC102039}" srcOrd="3" destOrd="0" parTransId="{B04CF1BE-7BDC-8344-B92E-FE90D8E1851F}" sibTransId="{9D38AC7E-EDC8-6345-AFC6-0E60594994E3}"/>
    <dgm:cxn modelId="{8EEED5E9-FE3D-024D-B14B-4851EE2484A5}" srcId="{DFA39E31-7A7D-7D4F-A83F-8BB72A0470B6}" destId="{9F9A143A-9695-8F48-BEBE-38898C2A5616}" srcOrd="0" destOrd="0" parTransId="{14F9EAB0-B3E1-B74B-9832-81DD7F1FDA33}" sibTransId="{6623ACCD-9127-6744-8B50-D0494C856CB2}"/>
    <dgm:cxn modelId="{1ADB8DF6-1374-1246-9A61-156F15D6DDA8}" srcId="{F249AF7A-D847-CA4F-B8AD-A8E823C8692C}" destId="{DFA39E31-7A7D-7D4F-A83F-8BB72A0470B6}" srcOrd="1" destOrd="0" parTransId="{5B642DA1-495A-1B4E-ABE8-F5CEA022806E}" sibTransId="{38C12D7E-3F66-324B-8ABD-61CEAAACA454}"/>
    <dgm:cxn modelId="{1135EAFF-F720-1049-8D76-BD6B2A869ED2}" type="presOf" srcId="{677E3100-E3BB-3742-896C-55CA746A2536}" destId="{5960FE89-EB2E-6442-802F-963594F0ADFE}" srcOrd="0" destOrd="1" presId="urn:microsoft.com/office/officeart/2005/8/layout/default"/>
    <dgm:cxn modelId="{E8FF73BB-EFEC-694D-B054-D2CBE4F342AB}" type="presParOf" srcId="{9806E86E-C4D5-B148-919B-6ECC95DFA6D4}" destId="{AC8C8A12-AF65-8F44-A1E2-8E898ED97691}" srcOrd="0" destOrd="0" presId="urn:microsoft.com/office/officeart/2005/8/layout/default"/>
    <dgm:cxn modelId="{6A22091C-EA32-8B47-B9FF-BFA4F742F13A}" type="presParOf" srcId="{9806E86E-C4D5-B148-919B-6ECC95DFA6D4}" destId="{63D72CB2-6415-8142-899C-5CA36FFB42D0}" srcOrd="1" destOrd="0" presId="urn:microsoft.com/office/officeart/2005/8/layout/default"/>
    <dgm:cxn modelId="{6F5B64FE-C301-374E-A933-6AA6A9B3D56E}" type="presParOf" srcId="{9806E86E-C4D5-B148-919B-6ECC95DFA6D4}" destId="{5DD8350E-52D1-0944-92EF-4433C7B46E91}" srcOrd="2" destOrd="0" presId="urn:microsoft.com/office/officeart/2005/8/layout/default"/>
    <dgm:cxn modelId="{9E5CA38A-9A9F-7144-931C-2031B54FBE5B}" type="presParOf" srcId="{9806E86E-C4D5-B148-919B-6ECC95DFA6D4}" destId="{BDE6562F-805B-804F-89F1-0C8E247D3DCC}" srcOrd="3" destOrd="0" presId="urn:microsoft.com/office/officeart/2005/8/layout/default"/>
    <dgm:cxn modelId="{E5715905-D91A-3C4F-8666-B3C6E3311C6B}" type="presParOf" srcId="{9806E86E-C4D5-B148-919B-6ECC95DFA6D4}" destId="{0B254466-87D3-B145-80B4-226FCBD3A3C4}" srcOrd="4" destOrd="0" presId="urn:microsoft.com/office/officeart/2005/8/layout/default"/>
    <dgm:cxn modelId="{D2A45238-A066-7644-872A-8ACC1AE3B3CF}" type="presParOf" srcId="{9806E86E-C4D5-B148-919B-6ECC95DFA6D4}" destId="{A56D1628-0F2D-C541-BA70-18022A9D2F14}" srcOrd="5" destOrd="0" presId="urn:microsoft.com/office/officeart/2005/8/layout/default"/>
    <dgm:cxn modelId="{6F538CAF-62D0-D74D-A8F1-FC9A581E44F6}" type="presParOf" srcId="{9806E86E-C4D5-B148-919B-6ECC95DFA6D4}" destId="{5960FE89-EB2E-6442-802F-963594F0ADFE}" srcOrd="6"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9FAC2C-83F1-B84A-A385-A66F88712B94}">
      <dsp:nvSpPr>
        <dsp:cNvPr id="0" name=""/>
        <dsp:cNvSpPr/>
      </dsp:nvSpPr>
      <dsp:spPr>
        <a:xfrm>
          <a:off x="0" y="341054"/>
          <a:ext cx="11273050" cy="12757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4914" tIns="374904" rIns="874914" bIns="128016" numCol="1" spcCol="1270" anchor="t" anchorCtr="0">
          <a:noAutofit/>
        </a:bodyPr>
        <a:lstStyle/>
        <a:p>
          <a:pPr marL="171450" lvl="1" indent="-171450" algn="l" defTabSz="800100">
            <a:lnSpc>
              <a:spcPct val="90000"/>
            </a:lnSpc>
            <a:spcBef>
              <a:spcPct val="0"/>
            </a:spcBef>
            <a:spcAft>
              <a:spcPct val="15000"/>
            </a:spcAft>
            <a:buChar char="•"/>
          </a:pPr>
          <a:r>
            <a:rPr lang="fi-FI" sz="1800" kern="1200" dirty="0"/>
            <a:t>Ei ole merkittävä haaste kehitysvammaisuudessa.
Näiden sääntöjen omaksumisprosessi on samanlainen kuin tyypillisillä lapsilla ensimmäisistä lausumista lähtien.</a:t>
          </a:r>
          <a:endParaRPr lang="fr-FR" sz="1800" kern="1200" dirty="0"/>
        </a:p>
      </dsp:txBody>
      <dsp:txXfrm>
        <a:off x="0" y="341054"/>
        <a:ext cx="11273050" cy="1275750"/>
      </dsp:txXfrm>
    </dsp:sp>
    <dsp:sp modelId="{6DB1BF1D-251F-4646-8E8C-F1D68F7FE045}">
      <dsp:nvSpPr>
        <dsp:cNvPr id="0" name=""/>
        <dsp:cNvSpPr/>
      </dsp:nvSpPr>
      <dsp:spPr>
        <a:xfrm>
          <a:off x="563652" y="75374"/>
          <a:ext cx="789113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266" tIns="0" rIns="298266" bIns="0" numCol="1" spcCol="1270" anchor="ctr" anchorCtr="0">
          <a:noAutofit/>
        </a:bodyPr>
        <a:lstStyle/>
        <a:p>
          <a:pPr marL="0" lvl="0" indent="0" algn="l" defTabSz="800100">
            <a:lnSpc>
              <a:spcPct val="90000"/>
            </a:lnSpc>
            <a:spcBef>
              <a:spcPct val="0"/>
            </a:spcBef>
            <a:spcAft>
              <a:spcPct val="35000"/>
            </a:spcAft>
            <a:buNone/>
          </a:pPr>
          <a:r>
            <a:rPr lang="fr-FR" sz="1800" kern="1200"/>
            <a:t>Sanajärjestys</a:t>
          </a:r>
          <a:endParaRPr lang="fr-FR" sz="1800" kern="1200" dirty="0"/>
        </a:p>
      </dsp:txBody>
      <dsp:txXfrm>
        <a:off x="589591" y="101313"/>
        <a:ext cx="7839257" cy="479482"/>
      </dsp:txXfrm>
    </dsp:sp>
    <dsp:sp modelId="{759C6F96-94ED-5342-9E93-A7BC11867AF9}">
      <dsp:nvSpPr>
        <dsp:cNvPr id="0" name=""/>
        <dsp:cNvSpPr/>
      </dsp:nvSpPr>
      <dsp:spPr>
        <a:xfrm>
          <a:off x="0" y="1979684"/>
          <a:ext cx="11273050" cy="12757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4914" tIns="374904" rIns="874914" bIns="128016" numCol="1" spcCol="1270" anchor="t" anchorCtr="0">
          <a:noAutofit/>
        </a:bodyPr>
        <a:lstStyle/>
        <a:p>
          <a:pPr marL="171450" lvl="1" indent="-171450" algn="l" defTabSz="800100">
            <a:lnSpc>
              <a:spcPct val="90000"/>
            </a:lnSpc>
            <a:spcBef>
              <a:spcPct val="0"/>
            </a:spcBef>
            <a:spcAft>
              <a:spcPct val="15000"/>
            </a:spcAft>
            <a:buChar char="•"/>
          </a:pPr>
          <a:r>
            <a:rPr lang="fi-FI" sz="1800" kern="1200" dirty="0"/>
            <a:t>Muodostaa lauseita 12–14-vuotiaaksi asti, jota seuraa merkittävä hidastuminen tai jopa pysähtyminen
Ymmärtämistaitojen pysähtyminen nuoruuden ja aikuisuuden välillä</a:t>
          </a:r>
          <a:endParaRPr lang="fr-FR" sz="1800" kern="1200" dirty="0"/>
        </a:p>
      </dsp:txBody>
      <dsp:txXfrm>
        <a:off x="0" y="1979684"/>
        <a:ext cx="11273050" cy="1275750"/>
      </dsp:txXfrm>
    </dsp:sp>
    <dsp:sp modelId="{98038DE5-5CA4-9D43-9F86-4564A5538790}">
      <dsp:nvSpPr>
        <dsp:cNvPr id="0" name=""/>
        <dsp:cNvSpPr/>
      </dsp:nvSpPr>
      <dsp:spPr>
        <a:xfrm>
          <a:off x="563652" y="1714004"/>
          <a:ext cx="789113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266" tIns="0" rIns="298266" bIns="0" numCol="1" spcCol="1270" anchor="ctr" anchorCtr="0">
          <a:noAutofit/>
        </a:bodyPr>
        <a:lstStyle/>
        <a:p>
          <a:pPr marL="0" lvl="0" indent="0" algn="l" defTabSz="800100">
            <a:lnSpc>
              <a:spcPct val="90000"/>
            </a:lnSpc>
            <a:spcBef>
              <a:spcPct val="0"/>
            </a:spcBef>
            <a:spcAft>
              <a:spcPct val="35000"/>
            </a:spcAft>
            <a:buNone/>
          </a:pPr>
          <a:r>
            <a:rPr lang="fi-FI" sz="1800" kern="1200" dirty="0"/>
            <a:t>Lauseiden pituus ja syntaktinen monimutkaisuus</a:t>
          </a:r>
          <a:endParaRPr lang="fr-FR" sz="1800" kern="1200" dirty="0"/>
        </a:p>
      </dsp:txBody>
      <dsp:txXfrm>
        <a:off x="589591" y="1739943"/>
        <a:ext cx="7839257" cy="479482"/>
      </dsp:txXfrm>
    </dsp:sp>
    <dsp:sp modelId="{CE9F1BDD-5ADA-6C49-B84E-90F94A247CC5}">
      <dsp:nvSpPr>
        <dsp:cNvPr id="0" name=""/>
        <dsp:cNvSpPr/>
      </dsp:nvSpPr>
      <dsp:spPr>
        <a:xfrm>
          <a:off x="0" y="3618314"/>
          <a:ext cx="11273050" cy="1020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4914" tIns="374904" rIns="874914" bIns="128016" numCol="1" spcCol="1270" anchor="t" anchorCtr="0">
          <a:noAutofit/>
        </a:bodyPr>
        <a:lstStyle/>
        <a:p>
          <a:pPr marL="171450" lvl="1" indent="-171450" algn="l" defTabSz="800100" rtl="0">
            <a:lnSpc>
              <a:spcPct val="90000"/>
            </a:lnSpc>
            <a:spcBef>
              <a:spcPct val="0"/>
            </a:spcBef>
            <a:spcAft>
              <a:spcPct val="15000"/>
            </a:spcAft>
            <a:buChar char="•"/>
          </a:pPr>
          <a:r>
            <a:rPr lang="fi-FI" sz="1800" kern="1200" dirty="0"/>
            <a:t>Puutteellisia sanoja kronologisesta iästä riippumatta
Ymmärrys ja tuotanto alle odotusten</a:t>
          </a:r>
          <a:endParaRPr lang="fr-FR" sz="1800" kern="1200" dirty="0"/>
        </a:p>
      </dsp:txBody>
      <dsp:txXfrm>
        <a:off x="0" y="3618314"/>
        <a:ext cx="11273050" cy="1020600"/>
      </dsp:txXfrm>
    </dsp:sp>
    <dsp:sp modelId="{64232A29-63A7-1D45-AE6E-DA7D582C08DE}">
      <dsp:nvSpPr>
        <dsp:cNvPr id="0" name=""/>
        <dsp:cNvSpPr/>
      </dsp:nvSpPr>
      <dsp:spPr>
        <a:xfrm>
          <a:off x="563652" y="3352634"/>
          <a:ext cx="7891135"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266" tIns="0" rIns="298266" bIns="0" numCol="1" spcCol="1270" anchor="ctr" anchorCtr="0">
          <a:noAutofit/>
        </a:bodyPr>
        <a:lstStyle/>
        <a:p>
          <a:pPr marL="0" lvl="0" indent="0" algn="l" defTabSz="800100">
            <a:lnSpc>
              <a:spcPct val="90000"/>
            </a:lnSpc>
            <a:spcBef>
              <a:spcPct val="0"/>
            </a:spcBef>
            <a:spcAft>
              <a:spcPct val="35000"/>
            </a:spcAft>
            <a:buNone/>
          </a:pPr>
          <a:r>
            <a:rPr lang="fr-FR" sz="1800" kern="1200" dirty="0"/>
            <a:t>Kieliopillinen morfologia</a:t>
          </a:r>
        </a:p>
      </dsp:txBody>
      <dsp:txXfrm>
        <a:off x="589591" y="3378573"/>
        <a:ext cx="7839257" cy="4794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8C8A12-AF65-8F44-A1E2-8E898ED97691}">
      <dsp:nvSpPr>
        <dsp:cNvPr id="0" name=""/>
        <dsp:cNvSpPr/>
      </dsp:nvSpPr>
      <dsp:spPr>
        <a:xfrm>
          <a:off x="176926" y="1528"/>
          <a:ext cx="3614188" cy="2168513"/>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i-FI" sz="2300" kern="1200" dirty="0"/>
            <a:t>Monimutkaista ja kehitettyä syntaksia ei hankittu</a:t>
          </a:r>
          <a:endParaRPr lang="fr-FR" sz="2300" kern="1200" dirty="0"/>
        </a:p>
        <a:p>
          <a:pPr marL="171450" lvl="1" indent="-171450" algn="l" defTabSz="800100">
            <a:lnSpc>
              <a:spcPct val="90000"/>
            </a:lnSpc>
            <a:spcBef>
              <a:spcPct val="0"/>
            </a:spcBef>
            <a:spcAft>
              <a:spcPct val="15000"/>
            </a:spcAft>
            <a:buChar char="•"/>
          </a:pPr>
          <a:r>
            <a:rPr lang="fi-FI" sz="1800" kern="1200" dirty="0"/>
            <a:t>Rangaistusten koordinoinnin ja alisteisuuden puute</a:t>
          </a:r>
          <a:endParaRPr lang="fr-FR" sz="1800" kern="1200" dirty="0"/>
        </a:p>
      </dsp:txBody>
      <dsp:txXfrm>
        <a:off x="176926" y="1528"/>
        <a:ext cx="3614188" cy="2168513"/>
      </dsp:txXfrm>
    </dsp:sp>
    <dsp:sp modelId="{5DD8350E-52D1-0944-92EF-4433C7B46E91}">
      <dsp:nvSpPr>
        <dsp:cNvPr id="0" name=""/>
        <dsp:cNvSpPr/>
      </dsp:nvSpPr>
      <dsp:spPr>
        <a:xfrm>
          <a:off x="4152533" y="1528"/>
          <a:ext cx="3614188" cy="2168513"/>
        </a:xfrm>
        <a:prstGeom prst="rect">
          <a:avLst/>
        </a:prstGeom>
        <a:solidFill>
          <a:schemeClr val="accent1">
            <a:shade val="80000"/>
            <a:hueOff val="-8560"/>
            <a:satOff val="-154"/>
            <a:lumOff val="77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dirty="0"/>
            <a:t>Kieliopillisten morfeemien poisjättäminen</a:t>
          </a:r>
        </a:p>
        <a:p>
          <a:pPr marL="171450" lvl="1" indent="-171450" algn="l" defTabSz="800100">
            <a:lnSpc>
              <a:spcPct val="90000"/>
            </a:lnSpc>
            <a:spcBef>
              <a:spcPct val="0"/>
            </a:spcBef>
            <a:spcAft>
              <a:spcPct val="15000"/>
            </a:spcAft>
            <a:buChar char="•"/>
          </a:pPr>
          <a:r>
            <a:rPr lang="fi-FI" sz="1800" kern="1200" dirty="0"/>
            <a:t>substantiiveista ja adjektiiveista
Vähän numero- ja aikamerkkejä verbeissä ➝ riittämättömät </a:t>
          </a:r>
          <a:r>
            <a:rPr lang="fi-FI" sz="1800" kern="1200" dirty="0" err="1"/>
            <a:t>veb</a:t>
          </a:r>
          <a:r>
            <a:rPr lang="fi-FI" sz="1800" kern="1200" dirty="0"/>
            <a:t>-taivutukset</a:t>
          </a:r>
          <a:endParaRPr lang="fr-FR" sz="1800" kern="1200" dirty="0"/>
        </a:p>
      </dsp:txBody>
      <dsp:txXfrm>
        <a:off x="4152533" y="1528"/>
        <a:ext cx="3614188" cy="2168513"/>
      </dsp:txXfrm>
    </dsp:sp>
    <dsp:sp modelId="{0B254466-87D3-B145-80B4-226FCBD3A3C4}">
      <dsp:nvSpPr>
        <dsp:cNvPr id="0" name=""/>
        <dsp:cNvSpPr/>
      </dsp:nvSpPr>
      <dsp:spPr>
        <a:xfrm>
          <a:off x="8128141" y="1528"/>
          <a:ext cx="3614188" cy="2168513"/>
        </a:xfrm>
        <a:prstGeom prst="rect">
          <a:avLst/>
        </a:prstGeom>
        <a:solidFill>
          <a:schemeClr val="accent1">
            <a:shade val="80000"/>
            <a:hueOff val="-17119"/>
            <a:satOff val="-308"/>
            <a:lumOff val="155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dirty="0"/>
            <a:t>Funktiosanojen toistuva laiminlyönti</a:t>
          </a:r>
        </a:p>
        <a:p>
          <a:pPr marL="171450" lvl="1" indent="-171450" algn="l" defTabSz="800100">
            <a:lnSpc>
              <a:spcPct val="90000"/>
            </a:lnSpc>
            <a:spcBef>
              <a:spcPct val="0"/>
            </a:spcBef>
            <a:spcAft>
              <a:spcPct val="15000"/>
            </a:spcAft>
            <a:buChar char="•"/>
          </a:pPr>
          <a:r>
            <a:rPr lang="fr-FR" sz="1800" kern="1200" dirty="0"/>
            <a:t>Artikkelit, prepositio, konjunktiot jne.</a:t>
          </a:r>
        </a:p>
      </dsp:txBody>
      <dsp:txXfrm>
        <a:off x="8128141" y="1528"/>
        <a:ext cx="3614188" cy="2168513"/>
      </dsp:txXfrm>
    </dsp:sp>
    <dsp:sp modelId="{5960FE89-EB2E-6442-802F-963594F0ADFE}">
      <dsp:nvSpPr>
        <dsp:cNvPr id="0" name=""/>
        <dsp:cNvSpPr/>
      </dsp:nvSpPr>
      <dsp:spPr>
        <a:xfrm>
          <a:off x="4152533" y="2531460"/>
          <a:ext cx="3614188" cy="2168513"/>
        </a:xfrm>
        <a:prstGeom prst="rect">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fr-FR" sz="2300" kern="1200" dirty="0"/>
            <a:t>Tuotantotaso alle ymmärryksen</a:t>
          </a:r>
        </a:p>
        <a:p>
          <a:pPr marL="171450" lvl="1" indent="-171450" algn="l" defTabSz="800100">
            <a:lnSpc>
              <a:spcPct val="90000"/>
            </a:lnSpc>
            <a:spcBef>
              <a:spcPct val="0"/>
            </a:spcBef>
            <a:spcAft>
              <a:spcPct val="15000"/>
            </a:spcAft>
            <a:buChar char="•"/>
          </a:pPr>
          <a:r>
            <a:rPr lang="fr-FR" sz="1800" kern="1200" dirty="0"/>
            <a:t>Sekä syntaksissa että morfologiassa</a:t>
          </a:r>
        </a:p>
      </dsp:txBody>
      <dsp:txXfrm>
        <a:off x="4152533" y="2531460"/>
        <a:ext cx="3614188" cy="216851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75326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dirty="0">
                <a:effectLst/>
                <a:latin typeface="Calibri" panose="020F0502020204030204" pitchFamily="34" charset="0"/>
                <a:ea typeface="Calibri" panose="020F0502020204030204" pitchFamily="34" charset="0"/>
                <a:cs typeface="Times New Roman" panose="02020603050405020304" pitchFamily="18" charset="0"/>
              </a:rPr>
              <a:t>Kehitysvammaisten kielen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morfosyntaktiset</a:t>
            </a:r>
            <a:r>
              <a:rPr lang="fi-FI" sz="1800" dirty="0">
                <a:effectLst/>
                <a:latin typeface="Calibri" panose="020F0502020204030204" pitchFamily="34" charset="0"/>
                <a:ea typeface="Calibri" panose="020F0502020204030204" pitchFamily="34" charset="0"/>
                <a:cs typeface="Times New Roman" panose="02020603050405020304" pitchFamily="18" charset="0"/>
              </a:rPr>
              <a:t> näkökohdat ovat edelleen suuri vaikeus. IDD-lapsilla jo osoitettu kehitysviive kielen fonologisten ja leksikaalis-semanttisten näkökohtien hallinnassa havaitaan myös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morfosyntaktisella</a:t>
            </a:r>
            <a:r>
              <a:rPr lang="fi-FI" sz="1800" dirty="0">
                <a:effectLst/>
                <a:latin typeface="Calibri" panose="020F0502020204030204" pitchFamily="34" charset="0"/>
                <a:ea typeface="Calibri" panose="020F0502020204030204" pitchFamily="34" charset="0"/>
                <a:cs typeface="Times New Roman" panose="02020603050405020304" pitchFamily="18" charset="0"/>
              </a:rPr>
              <a:t> tasolla (Comblain &amp;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Thibaut</a:t>
            </a:r>
            <a:r>
              <a:rPr lang="fi-FI" sz="1800" dirty="0">
                <a:effectLst/>
                <a:latin typeface="Calibri" panose="020F0502020204030204" pitchFamily="34" charset="0"/>
                <a:ea typeface="Calibri" panose="020F0502020204030204" pitchFamily="34" charset="0"/>
                <a:cs typeface="Times New Roman" panose="02020603050405020304" pitchFamily="18" charset="0"/>
              </a:rPr>
              <a:t>, 2009, 2020). Vaikka useimmat tutkimukset ovat keskittyneet Downin oireyhtymän lapsiin, 21 on havaittu, että useimmissa IDD-tapauksissa kombinatorista kieltä leimaa syntaktisen ilmaisun viivästyminen, mutta myös tuotantovirheet, puutteet ja vaikeudet ymmärtää kieliopillisia morfeemeja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Chapman</a:t>
            </a:r>
            <a:r>
              <a:rPr lang="fi-FI" sz="1800" dirty="0">
                <a:effectLst/>
                <a:latin typeface="Calibri" panose="020F0502020204030204" pitchFamily="34" charset="0"/>
                <a:ea typeface="Calibri" panose="020F0502020204030204" pitchFamily="34" charset="0"/>
                <a:cs typeface="Times New Roman" panose="02020603050405020304" pitchFamily="18" charset="0"/>
              </a:rPr>
              <a:t> et ai., 2002). Keskimääräinen puheenpituus (MLU) on suhteellisen alhainen, jopa aikuisuudessa; Kombinatoriselle kielelle on ominaista tietty muodollinen lausuntojen yksinkertaisuus</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Kehityksen näkökulmasta kyky yhdistää useita sanoja ilmenee noin 20-24 kuukauden iässä neurotyypillisillä lapsilla. Tämä merkitsee huomattavaa lisäystä lapsen ilmaisuvoimaan. 2 tai 3 sanan yhdistäminen samaan ilmaisuun mahdollistaa koko merkitysten sarjan ilmaisemisen paljon selkeämmin ja täydellisemmin (esimerkiksi referentin olemassaolon, sen poissaolon tai katoamisen ilmaiseminen; referentin ominaisuuden, sen hallussapidon tai sijainnin määrittäminen; agentin ja objektin välisen suhteen ilmaiseminen jne.) (J.-A.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Rondal</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et ai., 1999).
IDD-lapsilla
Tärkeä viive syntaktisessa tuotannossa verrattuna tyypillisiin lapsiin
enintään 4 sanan tuottaminen yhdistelmänä 5-vuotiaana 
MLU yleensä paljon alhaisempi kuin heidän sanattoman henkisen ikänsä perusteella odotettiin;
Kieliopilliset morfeemit ovat ongelmallisimpia</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1322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Tyypillisessä lapsessa, kun ensimmäiset sanat on tuotettu, lapsen sanavarasto laajenee, mikä johtaa noin 20–24 kuukauden kuluttua tuottamaan sana-assosiaatioita, jotka mahdollistavat yhä monimutkaisempien merkitysten ilmaisemisen.</a:t>
            </a:r>
            <a:r>
              <a:rPr lang="en-US" sz="1800" dirty="0">
                <a:effectLst/>
                <a:latin typeface="Calibri" panose="020F0502020204030204" pitchFamily="34" charset="0"/>
                <a:ea typeface="Calibri" panose="020F0502020204030204" pitchFamily="34" charset="0"/>
                <a:cs typeface="Times New Roman" panose="02020603050405020304" pitchFamily="18" charset="0"/>
              </a:rPr>
              <a:t>Combining 2 or 3 words in the same utterance enables a whole series of meanings to be expressed much more clearly and completely (for example, expressing the existence of a referent, its absence or disappearance; specifying the attribute of a referent, its possession or location; expressing a relationship between an agent and an object, etc.) (J.-A.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Rondal</a:t>
            </a:r>
            <a:r>
              <a:rPr lang="en-US" sz="1800" dirty="0">
                <a:effectLst/>
                <a:latin typeface="Calibri" panose="020F0502020204030204" pitchFamily="34" charset="0"/>
                <a:ea typeface="Calibri" panose="020F0502020204030204" pitchFamily="34" charset="0"/>
                <a:cs typeface="Times New Roman" panose="02020603050405020304" pitchFamily="18" charset="0"/>
              </a:rPr>
              <a:t> et al., 1999).</a:t>
            </a:r>
            <a:r>
              <a:rPr lang="fr-BE" sz="3200" dirty="0">
                <a:effectLst/>
              </a:rPr>
              <a:t> </a:t>
            </a:r>
            <a:endParaRPr lang="fr-BE" sz="1800" kern="100" dirty="0">
              <a:effectLst/>
              <a:latin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 many languages, including French and English, word order and inflectional morphological marking are essential variables for expressing meaning. Most young children's utterances are correctly ordered at around 30 months. The canonical order in French is subject-verb-object, and generally represents an agent-action-patient relationship. Inflectional markings (gender, number, etc.) on the various lexical items make it possible to encode additional relationships of meaning or to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emphasise</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certain semantic indications already provided in the sentence.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301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fi-FI" sz="1800" dirty="0">
                <a:effectLst/>
                <a:latin typeface="Calibri" panose="020F0502020204030204" pitchFamily="34" charset="0"/>
                <a:ea typeface="Calibri" panose="020F0502020204030204" pitchFamily="34" charset="0"/>
                <a:cs typeface="Times New Roman" panose="02020603050405020304" pitchFamily="18" charset="0"/>
              </a:rPr>
              <a:t>Se, mikä erottaa nämä ensimmäisen lapsen lausahdukset aikuisten lausumista, on toisaalta kieliopillisten sanojen, kuten artikkeleiden, pronominien, prepositioiden jne., ja taivutusmorfologisen merkinnän käyttö jälkimmäisissä ja toisaalta diskurssimodaliteettien syntaktinen merkitseminen</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528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a:effectLst/>
                <a:latin typeface="Calibri" panose="020F0502020204030204" pitchFamily="34" charset="0"/>
                <a:ea typeface="Calibri" panose="020F0502020204030204" pitchFamily="34" charset="0"/>
                <a:cs typeface="Times New Roman" panose="02020603050405020304" pitchFamily="18" charset="0"/>
              </a:rPr>
              <a:t>The process of acquiring rules for word order in the sentence is like that observed in the neurotypical child. These order rules therefore appear from the stage of first utterances. Subsequently, we observe that the productions of IDD children, although shorter and less complex than those of children of the same developmental age, are correctly ordered</a:t>
            </a:r>
            <a:r>
              <a:rPr lang="fr-BE" sz="3200">
                <a:effectLst/>
                <a:latin typeface="Calibri" panose="020F0502020204030204" pitchFamily="34" charset="0"/>
                <a:ea typeface="Calibri" panose="020F0502020204030204" pitchFamily="34" charset="0"/>
                <a:cs typeface="Times New Roman" panose="02020603050405020304" pitchFamily="18" charset="0"/>
              </a:rPr>
              <a:t>.</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32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a:effectLst/>
                <a:latin typeface="Calibri" panose="020F0502020204030204" pitchFamily="34" charset="0"/>
                <a:ea typeface="Calibri" panose="020F0502020204030204" pitchFamily="34" charset="0"/>
                <a:cs typeface="Times New Roman" panose="02020603050405020304" pitchFamily="18" charset="0"/>
              </a:rPr>
              <a:t>In adults with IDD, only half of the utterances produced are complete and grammatically correct. Sentence complexity is also reduced. Coordination and subordination are rarely present in productions.</a:t>
            </a:r>
            <a:r>
              <a:rPr lang="fr-BE" sz="3200">
                <a:effectLst/>
              </a:rPr>
              <a:t>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32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a:effectLst/>
                <a:latin typeface="Calibri" panose="020F0502020204030204" pitchFamily="34" charset="0"/>
                <a:ea typeface="Calibri" panose="020F0502020204030204" pitchFamily="34" charset="0"/>
                <a:cs typeface="Times New Roman" panose="02020603050405020304" pitchFamily="18" charset="0"/>
              </a:rPr>
              <a:t>Morphological level is objectively the most deficient, whatever the chronological age of the individual. </a:t>
            </a:r>
            <a:r>
              <a:rPr lang="en-US" sz="1800" err="1">
                <a:effectLst/>
                <a:latin typeface="Calibri" panose="020F0502020204030204" pitchFamily="34" charset="0"/>
                <a:ea typeface="Calibri" panose="020F0502020204030204" pitchFamily="34" charset="0"/>
                <a:cs typeface="Times New Roman" panose="02020603050405020304" pitchFamily="18" charset="0"/>
              </a:rPr>
              <a:t>Comprehenion</a:t>
            </a:r>
            <a:r>
              <a:rPr lang="en-US" sz="1800">
                <a:effectLst/>
                <a:latin typeface="Calibri" panose="020F0502020204030204" pitchFamily="34" charset="0"/>
                <a:ea typeface="Calibri" panose="020F0502020204030204" pitchFamily="34" charset="0"/>
                <a:cs typeface="Times New Roman" panose="02020603050405020304" pitchFamily="18" charset="0"/>
              </a:rPr>
              <a:t> and production of grammatical morphology is below what is expected based on non-verbal mental age.</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a:effectLst/>
                <a:latin typeface="Calibri" panose="020F0502020204030204" pitchFamily="34" charset="0"/>
                <a:ea typeface="Calibri" panose="020F0502020204030204" pitchFamily="34" charset="0"/>
                <a:cs typeface="Times New Roman" panose="02020603050405020304" pitchFamily="18" charset="0"/>
              </a:rPr>
              <a:t>Why ? </a:t>
            </a:r>
            <a:r>
              <a:rPr lang="en-US" sz="1800">
                <a:effectLst/>
                <a:latin typeface="Calibri" panose="020F0502020204030204" pitchFamily="34" charset="0"/>
                <a:ea typeface="Calibri" panose="020F0502020204030204" pitchFamily="34" charset="0"/>
                <a:cs typeface="Times New Roman" panose="02020603050405020304" pitchFamily="18" charset="0"/>
                <a:sym typeface="Wingdings" pitchFamily="2" charset="2"/>
              </a:rPr>
              <a:t> because t</a:t>
            </a:r>
            <a:r>
              <a:rPr lang="en-US" sz="1800">
                <a:effectLst/>
                <a:latin typeface="Calibri" panose="020F0502020204030204" pitchFamily="34" charset="0"/>
                <a:ea typeface="Calibri" panose="020F0502020204030204" pitchFamily="34" charset="0"/>
                <a:cs typeface="Times New Roman" panose="02020603050405020304" pitchFamily="18" charset="0"/>
              </a:rPr>
              <a:t>hese forms have little phonetic or perceptual salience. As a result, they do not attract the child's interest at an early stage. It is also interesting to note that the earlier acquisition of syntax than grammatical morphology is also observed in morphologically rich languages (such as German and Italian).</a:t>
            </a:r>
            <a:r>
              <a:rPr lang="fr-BE" sz="3200">
                <a:effectLst/>
              </a:rPr>
              <a:t> </a:t>
            </a: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8480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In adults with IDD, only half of the utterances produced are complete and grammatically correct.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Sentence complexity is also reduced.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Coordination and subordination are rarely present in productions.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Grammatical marking of gender and number occurs only once in two, and definite and indefinite articles are often omitted, as are feminine markings on nouns and adjectives, and tense and person markings on verbs </a:t>
            </a:r>
            <a:r>
              <a:rPr lang="en-US" sz="1800" kern="0">
                <a:effectLst/>
                <a:latin typeface="Calibri" panose="020F0502020204030204" pitchFamily="34" charset="0"/>
                <a:ea typeface="Calibri" panose="020F0502020204030204" pitchFamily="34" charset="0"/>
                <a:cs typeface="Calibri" panose="020F0502020204030204" pitchFamily="34" charset="0"/>
              </a:rPr>
              <a:t>(Comblain &amp; </a:t>
            </a:r>
            <a:r>
              <a:rPr lang="en-US" sz="1800" kern="0" err="1">
                <a:effectLst/>
                <a:latin typeface="Calibri" panose="020F0502020204030204" pitchFamily="34" charset="0"/>
                <a:ea typeface="Calibri" panose="020F0502020204030204" pitchFamily="34" charset="0"/>
                <a:cs typeface="Calibri" panose="020F0502020204030204" pitchFamily="34" charset="0"/>
              </a:rPr>
              <a:t>Piérart</a:t>
            </a:r>
            <a:r>
              <a:rPr lang="en-US" sz="1800" kern="0">
                <a:effectLst/>
                <a:latin typeface="Calibri" panose="020F0502020204030204" pitchFamily="34" charset="0"/>
                <a:ea typeface="Calibri" panose="020F0502020204030204" pitchFamily="34" charset="0"/>
                <a:cs typeface="Calibri" panose="020F0502020204030204" pitchFamily="34" charset="0"/>
              </a:rPr>
              <a:t>, 1998; J.-A. </a:t>
            </a:r>
            <a:r>
              <a:rPr lang="en-US" sz="1800" kern="0" err="1">
                <a:effectLst/>
                <a:latin typeface="Calibri" panose="020F0502020204030204" pitchFamily="34" charset="0"/>
                <a:ea typeface="Calibri" panose="020F0502020204030204" pitchFamily="34" charset="0"/>
                <a:cs typeface="Calibri" panose="020F0502020204030204" pitchFamily="34" charset="0"/>
              </a:rPr>
              <a:t>Rondal</a:t>
            </a:r>
            <a:r>
              <a:rPr lang="en-US" sz="1800" kern="0">
                <a:effectLst/>
                <a:latin typeface="Calibri" panose="020F0502020204030204" pitchFamily="34" charset="0"/>
                <a:ea typeface="Calibri" panose="020F0502020204030204" pitchFamily="34" charset="0"/>
                <a:cs typeface="Calibri" panose="020F0502020204030204" pitchFamily="34" charset="0"/>
              </a:rPr>
              <a:t> &amp; Lambert, 1983)</a:t>
            </a:r>
            <a:r>
              <a:rPr lang="en-US" sz="1800" kern="100">
                <a:effectLst/>
                <a:latin typeface="Calibri" panose="020F0502020204030204" pitchFamily="34" charset="0"/>
                <a:ea typeface="Calibri" panose="020F0502020204030204" pitchFamily="34" charset="0"/>
                <a:cs typeface="Times New Roman" panose="02020603050405020304" pitchFamily="18" charset="0"/>
              </a:rPr>
              <a:t>.</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In general, the syntactic production of adults with Down's syndrome is qualitatively inferior to that of intellectually disabled adults of other </a:t>
            </a:r>
            <a:r>
              <a:rPr lang="en-US" sz="1800" kern="100" err="1">
                <a:effectLst/>
                <a:latin typeface="Calibri" panose="020F0502020204030204" pitchFamily="34" charset="0"/>
                <a:ea typeface="Calibri" panose="020F0502020204030204" pitchFamily="34" charset="0"/>
                <a:cs typeface="Times New Roman" panose="02020603050405020304" pitchFamily="18" charset="0"/>
              </a:rPr>
              <a:t>aetiologies</a:t>
            </a:r>
            <a:r>
              <a:rPr lang="en-US" sz="1800" kern="100">
                <a:effectLst/>
                <a:latin typeface="Calibri" panose="020F0502020204030204" pitchFamily="34" charset="0"/>
                <a:ea typeface="Calibri" panose="020F0502020204030204" pitchFamily="34" charset="0"/>
                <a:cs typeface="Times New Roman" panose="02020603050405020304" pitchFamily="18" charset="0"/>
              </a:rPr>
              <a:t>. Thus, compared with male individuals of the same mental age with X-Fragile syndrome, the utterances of young adolescents with Down's syndrome are shorter, less diversified and contain fewer rich syntactic forms, fewer interrogative and negative forms (Martin et al., 2013).</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en-US" sz="1800" kern="100">
                <a:effectLst/>
                <a:latin typeface="Calibri" panose="020F0502020204030204" pitchFamily="34" charset="0"/>
                <a:ea typeface="Calibri" panose="020F0502020204030204" pitchFamily="34" charset="0"/>
                <a:cs typeface="Times New Roman" panose="02020603050405020304" pitchFamily="18" charset="0"/>
              </a:rPr>
              <a:t>As in production, there is a discrepancy between syntactic and morphological comprehension. </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12826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Syntaktinen ymmärtäminen on yleensä linjassa sen kanssa, mitä odotetaan ei-sanallisen henkisen iän perusteella, kun taas kieliopillisen morfologian ymmärtäminen on odotettua vähäisempää (Price et al., 2007). IDD-potilaiden vaikeudet hallita kielen morfologisia laitteita selittyvät sillä, että toisin kuin syntaktinen laite, nämä eivät koodaa itsenäistä merkitystä, vaan niillä on pikemminkin tehtävä moduloida muiden termien merkitystä (aika, jolloin toiminta tapahtuu, numero, henkilö jne.). Nämä muodot ovat foneettisesti havaittavasti vähemmän silmiinpistäviä ja herättävät lapsen huomion myöhemmin.
Vuonna 1996 Comblain vertasi monimutkaisten lauseiden ja kieliopillisten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taipusten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ymmärtämisen suorituskykyä 40 osallistujan ryhmässä, jolla oli Downin oireyhtymä, ja tyypillisissä lapsissa, jotka sopivat henkisen iän perusteella. Hän havaitsi, että Downin oireyhtymää sairastavien ihmisten ymmärtämiskyky oli odotettua alhaisempi henkisen iän perusteella.
Mielenkiintoista on, että käyrien profiili oli samanlainen molemmissa ryhmissä, mikä viittaa siihen, että sitä, mitä IDD-potilaiden on vaikea ymmärtää, on vaikea ymmärtää myös tyypillisille lapsille.</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5397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err="1">
                <a:solidFill>
                  <a:srgbClr val="674EA7"/>
                </a:solidFill>
                <a:latin typeface="Calibri"/>
                <a:ea typeface="Calibri"/>
                <a:cs typeface="Calibri"/>
                <a:sym typeface="Calibri"/>
              </a:rPr>
              <a:t>Moduuli</a:t>
            </a:r>
            <a:r>
              <a:rPr lang="en-US" sz="6000" b="1" dirty="0">
                <a:solidFill>
                  <a:srgbClr val="674EA7"/>
                </a:solidFill>
                <a:latin typeface="Calibri"/>
                <a:ea typeface="Calibri"/>
                <a:cs typeface="Calibri"/>
                <a:sym typeface="Calibri"/>
              </a:rPr>
              <a:t> 6 </a:t>
            </a:r>
            <a:endParaRPr sz="6000" dirty="0">
              <a:solidFill>
                <a:srgbClr val="674EA7"/>
              </a:solidFill>
              <a:latin typeface="Calibri"/>
              <a:ea typeface="Calibri"/>
              <a:cs typeface="Calibri"/>
              <a:sym typeface="Calibri"/>
            </a:endParaRPr>
          </a:p>
          <a:p>
            <a:pPr marL="0" marR="0" lvl="0" indent="0" algn="ctr" defTabSz="914400" rtl="0" eaLnBrk="1" fontAlgn="auto" latinLnBrk="0" hangingPunct="1">
              <a:lnSpc>
                <a:spcPct val="100000"/>
              </a:lnSpc>
              <a:spcBef>
                <a:spcPts val="1000"/>
              </a:spcBef>
              <a:spcAft>
                <a:spcPts val="0"/>
              </a:spcAft>
              <a:buClr>
                <a:srgbClr val="674EA7"/>
              </a:buClr>
              <a:buSzPts val="3200"/>
              <a:buFont typeface="Arial"/>
              <a:buNone/>
              <a:tabLst/>
              <a:defRPr/>
            </a:pPr>
            <a:r>
              <a:rPr kumimoji="0" lang="en-US" sz="3200" b="1" i="0" u="none" strike="noStrike" kern="0" cap="none" spc="0" normalizeH="0" baseline="0" noProof="0" dirty="0" err="1">
                <a:ln>
                  <a:noFill/>
                </a:ln>
                <a:solidFill>
                  <a:srgbClr val="674EA7"/>
                </a:solidFill>
                <a:effectLst/>
                <a:uLnTx/>
                <a:uFillTx/>
                <a:latin typeface="Calibri"/>
                <a:cs typeface="Calibri"/>
                <a:sym typeface="Arial"/>
              </a:rPr>
              <a:t>Monimuotoiset</a:t>
            </a:r>
            <a:r>
              <a:rPr kumimoji="0" lang="en-US" sz="3200" b="1" i="0" u="none" strike="noStrike" kern="0" cap="none" spc="0" normalizeH="0" baseline="0" noProof="0" dirty="0">
                <a:ln>
                  <a:noFill/>
                </a:ln>
                <a:solidFill>
                  <a:srgbClr val="674EA7"/>
                </a:solidFill>
                <a:effectLst/>
                <a:uLnTx/>
                <a:uFillTx/>
                <a:latin typeface="Calibri"/>
                <a:cs typeface="Calibri"/>
                <a:sym typeface="Arial"/>
              </a:rPr>
              <a:t> </a:t>
            </a:r>
            <a:r>
              <a:rPr kumimoji="0" lang="en-US" sz="3200" b="1" i="0" u="none" strike="noStrike" kern="0" cap="none" spc="0" normalizeH="0" baseline="0" noProof="0" dirty="0" err="1">
                <a:ln>
                  <a:noFill/>
                </a:ln>
                <a:solidFill>
                  <a:srgbClr val="674EA7"/>
                </a:solidFill>
                <a:effectLst/>
                <a:uLnTx/>
                <a:uFillTx/>
                <a:latin typeface="Calibri"/>
                <a:cs typeface="Calibri"/>
                <a:sym typeface="Arial"/>
              </a:rPr>
              <a:t>kommunikointikeinot</a:t>
            </a:r>
            <a:endParaRPr kumimoji="0" lang="en-US" sz="3200" b="1" i="0" u="none" strike="noStrike" kern="0" cap="none" spc="0" normalizeH="0" baseline="0" noProof="0" dirty="0">
              <a:ln>
                <a:noFill/>
              </a:ln>
              <a:solidFill>
                <a:srgbClr val="674EA7"/>
              </a:solidFill>
              <a:effectLst/>
              <a:uLnTx/>
              <a:uFillTx/>
              <a:latin typeface="Calibri"/>
              <a:cs typeface="Calibri"/>
              <a:sym typeface="Arial"/>
            </a:endParaRP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1800" b="0" i="0" u="none" strike="noStrike" cap="none" dirty="0">
                <a:solidFill>
                  <a:schemeClr val="dk1"/>
                </a:solidFill>
                <a:latin typeface="Calibri"/>
                <a:ea typeface="Calibri"/>
                <a:cs typeface="Calibri"/>
                <a:sym typeface="Calibri"/>
              </a:rPr>
              <a:t>Vammaisalan ammattilaisille suunnattu koulutus, jolla tuetaan</a:t>
            </a:r>
            <a:endParaRPr lang="fi-FI" sz="1800" b="0" i="0" u="none" strike="noStrike" cap="none" dirty="0">
              <a:solidFill>
                <a:schemeClr val="dk1"/>
              </a:solidFill>
              <a:latin typeface="Arial"/>
              <a:ea typeface="Arial"/>
              <a:cs typeface="Arial"/>
              <a:sym typeface="Arial"/>
            </a:endParaRPr>
          </a:p>
          <a:p>
            <a:pPr marL="0" marR="0" lvl="0" indent="0" algn="ctr" rtl="0">
              <a:spcBef>
                <a:spcPts val="0"/>
              </a:spcBef>
              <a:spcAft>
                <a:spcPts val="0"/>
              </a:spcAft>
              <a:buNone/>
            </a:pPr>
            <a:r>
              <a:rPr lang="fi-FI" sz="1800" b="1" i="0" u="none" strike="noStrike" cap="none" dirty="0">
                <a:solidFill>
                  <a:schemeClr val="dk1"/>
                </a:solidFill>
                <a:latin typeface="Calibri"/>
                <a:ea typeface="Calibri"/>
                <a:cs typeface="Calibri"/>
                <a:sym typeface="Calibri"/>
              </a:rPr>
              <a:t>Sosiaalisia vuorovaikutustaitoja</a:t>
            </a:r>
            <a:endParaRPr lang="fi-FI" sz="1800" b="0" i="0" u="none" strike="noStrike" cap="none" dirty="0">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A2F24574-0548-43B3-863F-FA42F4CAF9A1}"/>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0C65C079-61D1-4720-B8F8-D3DAF597EB0F}"/>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ZoneTexte 2">
            <a:extLst>
              <a:ext uri="{FF2B5EF4-FFF2-40B4-BE49-F238E27FC236}">
                <a16:creationId xmlns:a16="http://schemas.microsoft.com/office/drawing/2014/main" id="{71D0227C-D4E5-B0A9-C2FA-880CC33B546D}"/>
              </a:ext>
            </a:extLst>
          </p:cNvPr>
          <p:cNvSpPr txBox="1"/>
          <p:nvPr/>
        </p:nvSpPr>
        <p:spPr>
          <a:xfrm>
            <a:off x="698310" y="1657698"/>
            <a:ext cx="10795379" cy="2367636"/>
          </a:xfrm>
          <a:prstGeom prst="rect">
            <a:avLst/>
          </a:prstGeom>
          <a:noFill/>
        </p:spPr>
        <p:txBody>
          <a:bodyPr wrap="square">
            <a:spAutoFit/>
          </a:bodyPr>
          <a:lstStyle/>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Miller, J., </a:t>
            </a:r>
            <a:r>
              <a:rPr lang="en-US" sz="1400" kern="100" err="1">
                <a:effectLst/>
                <a:latin typeface="+mn-lt"/>
                <a:ea typeface="Calibri" panose="020F0502020204030204" pitchFamily="34" charset="0"/>
                <a:cs typeface="Calibri" panose="020F0502020204030204" pitchFamily="34" charset="0"/>
              </a:rPr>
              <a:t>Miolo</a:t>
            </a:r>
            <a:r>
              <a:rPr lang="en-US" sz="1400" kern="100">
                <a:effectLst/>
                <a:latin typeface="+mn-lt"/>
                <a:ea typeface="Calibri" panose="020F0502020204030204" pitchFamily="34" charset="0"/>
                <a:cs typeface="Calibri" panose="020F0502020204030204" pitchFamily="34" charset="0"/>
              </a:rPr>
              <a:t>, G., </a:t>
            </a:r>
            <a:r>
              <a:rPr lang="en-US" sz="1400" kern="100" err="1">
                <a:effectLst/>
                <a:latin typeface="+mn-lt"/>
                <a:ea typeface="Calibri" panose="020F0502020204030204" pitchFamily="34" charset="0"/>
                <a:cs typeface="Calibri" panose="020F0502020204030204" pitchFamily="34" charset="0"/>
              </a:rPr>
              <a:t>Sedey</a:t>
            </a:r>
            <a:r>
              <a:rPr lang="en-US" sz="1400" kern="100">
                <a:effectLst/>
                <a:latin typeface="+mn-lt"/>
                <a:ea typeface="Calibri" panose="020F0502020204030204" pitchFamily="34" charset="0"/>
                <a:cs typeface="Calibri" panose="020F0502020204030204" pitchFamily="34" charset="0"/>
              </a:rPr>
              <a:t>, A., &amp; Murray-Branch, J. (1993). The emergence of multiword combinations in children with Down syndrome. </a:t>
            </a:r>
            <a:r>
              <a:rPr lang="en-US" sz="1400" i="1" kern="100">
                <a:effectLst/>
                <a:latin typeface="+mn-lt"/>
                <a:ea typeface="Calibri" panose="020F0502020204030204" pitchFamily="34" charset="0"/>
                <a:cs typeface="Calibri" panose="020F0502020204030204" pitchFamily="34" charset="0"/>
              </a:rPr>
              <a:t>Poster presented at the Symposium for Research in Child Language Disorders, Madison, WI</a:t>
            </a:r>
            <a:r>
              <a:rPr lang="en-US" sz="1400" kern="100">
                <a:effectLst/>
                <a:latin typeface="+mn-lt"/>
                <a:ea typeface="Calibri" panose="020F0502020204030204" pitchFamily="34" charset="0"/>
                <a:cs typeface="Calibri" panose="020F0502020204030204" pitchFamily="34" charset="0"/>
              </a:rPr>
              <a:t>.</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Price, J., Roberts, J., Vandergrift, N., &amp; Martin, G. (2007). Language comprehension in boys with fragile X syndrome and boys with Down syndrome. </a:t>
            </a:r>
            <a:r>
              <a:rPr lang="en-US" sz="1400" i="1" kern="100">
                <a:effectLst/>
                <a:latin typeface="+mn-lt"/>
                <a:ea typeface="Calibri" panose="020F0502020204030204" pitchFamily="34" charset="0"/>
                <a:cs typeface="Calibri" panose="020F0502020204030204" pitchFamily="34" charset="0"/>
              </a:rPr>
              <a:t>Journal of Intellectual Disability Research</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51</a:t>
            </a:r>
            <a:r>
              <a:rPr lang="en-US" sz="1400" kern="100">
                <a:effectLst/>
                <a:latin typeface="+mn-lt"/>
                <a:ea typeface="Calibri" panose="020F0502020204030204" pitchFamily="34" charset="0"/>
                <a:cs typeface="Calibri" panose="020F0502020204030204" pitchFamily="34" charset="0"/>
              </a:rPr>
              <a:t>(4), 318</a:t>
            </a:r>
            <a:r>
              <a:rPr lang="en-US" sz="1400" kern="100">
                <a:effectLst/>
                <a:latin typeface="+mn-lt"/>
                <a:ea typeface="Calibri" panose="020F0502020204030204" pitchFamily="34" charset="0"/>
                <a:cs typeface="Cambria Math" panose="02040503050406030204" pitchFamily="18" charset="0"/>
              </a:rPr>
              <a:t>‑</a:t>
            </a:r>
            <a:r>
              <a:rPr lang="en-US" sz="1400" kern="100">
                <a:effectLst/>
                <a:latin typeface="+mn-lt"/>
                <a:ea typeface="Calibri" panose="020F0502020204030204" pitchFamily="34" charset="0"/>
                <a:cs typeface="Calibri" panose="020F0502020204030204" pitchFamily="34" charset="0"/>
              </a:rPr>
              <a:t>326. https://</a:t>
            </a:r>
            <a:r>
              <a:rPr lang="en-US" sz="1400" kern="100" err="1">
                <a:effectLst/>
                <a:latin typeface="+mn-lt"/>
                <a:ea typeface="Calibri" panose="020F0502020204030204" pitchFamily="34" charset="0"/>
                <a:cs typeface="Calibri" panose="020F0502020204030204" pitchFamily="34" charset="0"/>
              </a:rPr>
              <a:t>doi.org</a:t>
            </a:r>
            <a:r>
              <a:rPr lang="en-US" sz="1400" kern="100">
                <a:effectLst/>
                <a:latin typeface="+mn-lt"/>
                <a:ea typeface="Calibri" panose="020F0502020204030204" pitchFamily="34" charset="0"/>
                <a:cs typeface="Calibri" panose="020F0502020204030204" pitchFamily="34" charset="0"/>
              </a:rPr>
              <a:t>/10.1111/j.1365-2788.2006.00881.x</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err="1">
                <a:effectLst/>
                <a:latin typeface="+mn-lt"/>
                <a:ea typeface="Calibri" panose="020F0502020204030204" pitchFamily="34" charset="0"/>
                <a:cs typeface="Calibri" panose="020F0502020204030204" pitchFamily="34" charset="0"/>
              </a:rPr>
              <a:t>Rondal</a:t>
            </a:r>
            <a:r>
              <a:rPr lang="en-US" sz="1400" kern="100">
                <a:effectLst/>
                <a:latin typeface="+mn-lt"/>
                <a:ea typeface="Calibri" panose="020F0502020204030204" pitchFamily="34" charset="0"/>
                <a:cs typeface="Calibri" panose="020F0502020204030204" pitchFamily="34" charset="0"/>
              </a:rPr>
              <a:t>, J. A. (1995). </a:t>
            </a:r>
            <a:r>
              <a:rPr lang="en-US" sz="1400" i="1" kern="100">
                <a:effectLst/>
                <a:latin typeface="+mn-lt"/>
                <a:ea typeface="Calibri" panose="020F0502020204030204" pitchFamily="34" charset="0"/>
                <a:cs typeface="Calibri" panose="020F0502020204030204" pitchFamily="34" charset="0"/>
              </a:rPr>
              <a:t>Exceptional Language Development in Down Syndrome : Implications for the Cognition-Language Relationship</a:t>
            </a:r>
            <a:r>
              <a:rPr lang="en-US" sz="1400" kern="100">
                <a:effectLst/>
                <a:latin typeface="+mn-lt"/>
                <a:ea typeface="Calibri" panose="020F0502020204030204" pitchFamily="34" charset="0"/>
                <a:cs typeface="Calibri" panose="020F0502020204030204" pitchFamily="34" charset="0"/>
              </a:rPr>
              <a:t>. Cambridge University Press.</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err="1">
                <a:effectLst/>
                <a:latin typeface="+mn-lt"/>
                <a:ea typeface="Calibri" panose="020F0502020204030204" pitchFamily="34" charset="0"/>
                <a:cs typeface="Calibri" panose="020F0502020204030204" pitchFamily="34" charset="0"/>
              </a:rPr>
              <a:t>Rondal</a:t>
            </a:r>
            <a:r>
              <a:rPr lang="en-US" sz="1400" kern="100">
                <a:effectLst/>
                <a:latin typeface="+mn-lt"/>
                <a:ea typeface="Calibri" panose="020F0502020204030204" pitchFamily="34" charset="0"/>
                <a:cs typeface="Calibri" panose="020F0502020204030204" pitchFamily="34" charset="0"/>
              </a:rPr>
              <a:t>, J.-A., &amp; Comblain, A. (1999). Current perspectives on developmental </a:t>
            </a:r>
            <a:r>
              <a:rPr lang="en-US" sz="1400" kern="100" err="1">
                <a:effectLst/>
                <a:latin typeface="+mn-lt"/>
                <a:ea typeface="Calibri" panose="020F0502020204030204" pitchFamily="34" charset="0"/>
                <a:cs typeface="Calibri" panose="020F0502020204030204" pitchFamily="34" charset="0"/>
              </a:rPr>
              <a:t>dysphasias</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Journal of Neurolinguistics</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12</a:t>
            </a:r>
            <a:r>
              <a:rPr lang="en-US" sz="1400" kern="100">
                <a:effectLst/>
                <a:latin typeface="+mn-lt"/>
                <a:ea typeface="Calibri" panose="020F0502020204030204" pitchFamily="34" charset="0"/>
                <a:cs typeface="Calibri" panose="020F0502020204030204" pitchFamily="34" charset="0"/>
              </a:rPr>
              <a:t>(3</a:t>
            </a:r>
            <a:r>
              <a:rPr lang="en-US" sz="1400" kern="100">
                <a:effectLst/>
                <a:latin typeface="+mn-lt"/>
                <a:ea typeface="Calibri" panose="020F0502020204030204" pitchFamily="34" charset="0"/>
                <a:cs typeface="Cambria Math" panose="02040503050406030204" pitchFamily="18" charset="0"/>
              </a:rPr>
              <a:t>‑</a:t>
            </a:r>
            <a:r>
              <a:rPr lang="en-US" sz="1400" kern="100">
                <a:effectLst/>
                <a:latin typeface="+mn-lt"/>
                <a:ea typeface="Calibri" panose="020F0502020204030204" pitchFamily="34" charset="0"/>
                <a:cs typeface="Calibri" panose="020F0502020204030204" pitchFamily="34" charset="0"/>
              </a:rPr>
              <a:t>4), 181</a:t>
            </a:r>
            <a:r>
              <a:rPr lang="en-US" sz="1400" kern="100">
                <a:effectLst/>
                <a:latin typeface="+mn-lt"/>
                <a:ea typeface="Calibri" panose="020F0502020204030204" pitchFamily="34" charset="0"/>
                <a:cs typeface="Cambria Math" panose="02040503050406030204" pitchFamily="18" charset="0"/>
              </a:rPr>
              <a:t>‑</a:t>
            </a:r>
            <a:r>
              <a:rPr lang="en-US" sz="1400" kern="100">
                <a:effectLst/>
                <a:latin typeface="+mn-lt"/>
                <a:ea typeface="Calibri" panose="020F0502020204030204" pitchFamily="34" charset="0"/>
                <a:cs typeface="Calibri" panose="020F0502020204030204" pitchFamily="34" charset="0"/>
              </a:rPr>
              <a:t>212. https://</a:t>
            </a:r>
            <a:r>
              <a:rPr lang="en-US" sz="1400" kern="100" err="1">
                <a:effectLst/>
                <a:latin typeface="+mn-lt"/>
                <a:ea typeface="Calibri" panose="020F0502020204030204" pitchFamily="34" charset="0"/>
                <a:cs typeface="Calibri" panose="020F0502020204030204" pitchFamily="34" charset="0"/>
              </a:rPr>
              <a:t>doi.org</a:t>
            </a:r>
            <a:r>
              <a:rPr lang="en-US" sz="1400" kern="100">
                <a:effectLst/>
                <a:latin typeface="+mn-lt"/>
                <a:ea typeface="Calibri" panose="020F0502020204030204" pitchFamily="34" charset="0"/>
                <a:cs typeface="Calibri" panose="020F0502020204030204" pitchFamily="34" charset="0"/>
              </a:rPr>
              <a:t>/10.1016/S0911-6044(99)00014-7</a:t>
            </a:r>
            <a:endParaRPr lang="fr-BE" sz="1400" kern="10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84074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38" name="Bulle rectangulaire à coins arrondis 37">
            <a:extLst>
              <a:ext uri="{FF2B5EF4-FFF2-40B4-BE49-F238E27FC236}">
                <a16:creationId xmlns:a16="http://schemas.microsoft.com/office/drawing/2014/main" id="{AFE8C54A-A1F6-BCE5-12BD-0E34854DD02C}"/>
              </a:ext>
            </a:extLst>
          </p:cNvPr>
          <p:cNvSpPr/>
          <p:nvPr/>
        </p:nvSpPr>
        <p:spPr>
          <a:xfrm>
            <a:off x="6953825" y="3429000"/>
            <a:ext cx="2603172" cy="1903480"/>
          </a:xfrm>
          <a:prstGeom prst="wedgeRoundRectCallout">
            <a:avLst>
              <a:gd name="adj1" fmla="val 66922"/>
              <a:gd name="adj2" fmla="val -6598"/>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en-US" sz="2800" b="1" dirty="0">
                <a:solidFill>
                  <a:schemeClr val="accent1"/>
                </a:solidFill>
              </a:rPr>
              <a:t>6.2.4 </a:t>
            </a:r>
            <a:r>
              <a:rPr lang="en-US" sz="2800" b="1" dirty="0" err="1">
                <a:solidFill>
                  <a:schemeClr val="accent1"/>
                </a:solidFill>
              </a:rPr>
              <a:t>Morfosyntaksi</a:t>
            </a:r>
            <a:endParaRPr lang="en-US" sz="2800" b="1" dirty="0">
              <a:solidFill>
                <a:schemeClr val="accent1"/>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 coins arrondis 2">
            <a:extLst>
              <a:ext uri="{FF2B5EF4-FFF2-40B4-BE49-F238E27FC236}">
                <a16:creationId xmlns:a16="http://schemas.microsoft.com/office/drawing/2014/main" id="{DE0E3C32-F8C7-BCAF-21C2-679835418F73}"/>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t>Äänen taso</a:t>
            </a:r>
          </a:p>
        </p:txBody>
      </p:sp>
      <p:sp>
        <p:nvSpPr>
          <p:cNvPr id="5" name="Rectangle : coins arrondis 4">
            <a:extLst>
              <a:ext uri="{FF2B5EF4-FFF2-40B4-BE49-F238E27FC236}">
                <a16:creationId xmlns:a16="http://schemas.microsoft.com/office/drawing/2014/main" id="{7A7F7A3B-46D9-6DCF-FC39-B2F53735BF33}"/>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t>Merkityksen taso</a:t>
            </a:r>
          </a:p>
        </p:txBody>
      </p:sp>
      <p:sp>
        <p:nvSpPr>
          <p:cNvPr id="6" name="Rectangle : coins arrondis 5">
            <a:extLst>
              <a:ext uri="{FF2B5EF4-FFF2-40B4-BE49-F238E27FC236}">
                <a16:creationId xmlns:a16="http://schemas.microsoft.com/office/drawing/2014/main" id="{5E75D04B-F9C8-5E8F-C8C8-F75C9457A46B}"/>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t>Kontekstin taso</a:t>
            </a:r>
          </a:p>
        </p:txBody>
      </p:sp>
      <p:sp>
        <p:nvSpPr>
          <p:cNvPr id="7" name="Rectangle : coins arrondis 6">
            <a:extLst>
              <a:ext uri="{FF2B5EF4-FFF2-40B4-BE49-F238E27FC236}">
                <a16:creationId xmlns:a16="http://schemas.microsoft.com/office/drawing/2014/main" id="{E7C3C100-D0E8-B7EC-C851-9C00111FB91D}"/>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85000"/>
                    <a:lumOff val="15000"/>
                  </a:schemeClr>
                </a:solidFill>
              </a:rPr>
              <a:t>Foneettinen</a:t>
            </a:r>
          </a:p>
        </p:txBody>
      </p:sp>
      <p:sp>
        <p:nvSpPr>
          <p:cNvPr id="8" name="Rectangle : coins arrondis 7">
            <a:extLst>
              <a:ext uri="{FF2B5EF4-FFF2-40B4-BE49-F238E27FC236}">
                <a16:creationId xmlns:a16="http://schemas.microsoft.com/office/drawing/2014/main" id="{F0DCF1EF-3C09-9A2C-71E5-BEECA841403B}"/>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85000"/>
                    <a:lumOff val="15000"/>
                  </a:schemeClr>
                </a:solidFill>
              </a:rPr>
              <a:t>Fonologia</a:t>
            </a:r>
          </a:p>
        </p:txBody>
      </p:sp>
      <p:sp>
        <p:nvSpPr>
          <p:cNvPr id="9" name="Rectangle : coins arrondis 8">
            <a:extLst>
              <a:ext uri="{FF2B5EF4-FFF2-40B4-BE49-F238E27FC236}">
                <a16:creationId xmlns:a16="http://schemas.microsoft.com/office/drawing/2014/main" id="{A06C7F66-7998-D991-FAF9-7D33C16398B5}"/>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85000"/>
                    <a:lumOff val="15000"/>
                  </a:schemeClr>
                </a:solidFill>
              </a:rPr>
              <a:t>Sanasto</a:t>
            </a:r>
          </a:p>
        </p:txBody>
      </p:sp>
      <p:sp>
        <p:nvSpPr>
          <p:cNvPr id="10" name="Rectangle : coins arrondis 9">
            <a:extLst>
              <a:ext uri="{FF2B5EF4-FFF2-40B4-BE49-F238E27FC236}">
                <a16:creationId xmlns:a16="http://schemas.microsoft.com/office/drawing/2014/main" id="{964A3CAD-E301-3656-6287-A9B691C927FB}"/>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Morphology</a:t>
            </a:r>
            <a:endParaRPr lang="fr-FR" sz="200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8E750FCD-9AAF-E75A-FBF9-0C6EEDED306C}"/>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err="1">
                <a:solidFill>
                  <a:schemeClr val="tx1">
                    <a:lumMod val="85000"/>
                    <a:lumOff val="15000"/>
                  </a:schemeClr>
                </a:solidFill>
              </a:rPr>
              <a:t>Syntax</a:t>
            </a:r>
            <a:endParaRPr lang="fr-FR" sz="2000">
              <a:solidFill>
                <a:schemeClr val="tx1">
                  <a:lumMod val="85000"/>
                  <a:lumOff val="15000"/>
                </a:schemeClr>
              </a:solidFill>
            </a:endParaRPr>
          </a:p>
        </p:txBody>
      </p:sp>
      <p:sp>
        <p:nvSpPr>
          <p:cNvPr id="12" name="Rectangle : coins arrondis 11">
            <a:extLst>
              <a:ext uri="{FF2B5EF4-FFF2-40B4-BE49-F238E27FC236}">
                <a16:creationId xmlns:a16="http://schemas.microsoft.com/office/drawing/2014/main" id="{D47384A6-84E8-ED37-F8FA-1CE265AEAC4D}"/>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85000"/>
                    <a:lumOff val="15000"/>
                  </a:schemeClr>
                </a:solidFill>
              </a:rPr>
              <a:t>Pragmatiikka</a:t>
            </a:r>
          </a:p>
        </p:txBody>
      </p:sp>
      <p:cxnSp>
        <p:nvCxnSpPr>
          <p:cNvPr id="13" name="Connecteur droit avec flèche 12">
            <a:extLst>
              <a:ext uri="{FF2B5EF4-FFF2-40B4-BE49-F238E27FC236}">
                <a16:creationId xmlns:a16="http://schemas.microsoft.com/office/drawing/2014/main" id="{62952742-1767-9F6F-B350-F88E6D5B0442}"/>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A33F85AF-CAAE-66B3-6B21-99501CB63DF9}"/>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F2213EDF-54CC-1E79-F7C2-A8B8744EA0FD}"/>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5759ACA3-5FE9-9BD0-9551-00B31360E02D}"/>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2CF332AE-A607-B9A1-C7E3-F83D58A10637}"/>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2681C62D-CCCC-9A12-9125-46580B38A8DB}"/>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6251A82D-3A16-E76E-065B-D47BCC4F4856}"/>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CA4B546A-4016-9EA2-A2C8-3A00D27D76B2}"/>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696B6D5-0AD6-C13C-8927-9666C5D9B602}"/>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3E85D81A-8EF7-9238-A797-233066B1370F}"/>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01FF4FD2-7C59-C543-DC50-D55B416B6B23}"/>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24A24DFA-B935-A4EB-1C02-D2B71A90F61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DEA6262B-C029-FDD8-D46D-83DB19A774D7}"/>
              </a:ext>
            </a:extLst>
          </p:cNvPr>
          <p:cNvSpPr txBox="1"/>
          <p:nvPr/>
        </p:nvSpPr>
        <p:spPr>
          <a:xfrm>
            <a:off x="6999887" y="1687055"/>
            <a:ext cx="2018501" cy="369332"/>
          </a:xfrm>
          <a:prstGeom prst="rect">
            <a:avLst/>
          </a:prstGeom>
          <a:noFill/>
        </p:spPr>
        <p:txBody>
          <a:bodyPr wrap="none" rtlCol="0">
            <a:spAutoFit/>
          </a:bodyPr>
          <a:lstStyle/>
          <a:p>
            <a:r>
              <a:rPr lang="fr-FR" sz="1800" dirty="0">
                <a:solidFill>
                  <a:schemeClr val="tx1">
                    <a:lumMod val="85000"/>
                    <a:lumOff val="15000"/>
                  </a:schemeClr>
                </a:solidFill>
              </a:rPr>
              <a:t>Äänien tutkiminen</a:t>
            </a:r>
          </a:p>
        </p:txBody>
      </p:sp>
      <p:sp>
        <p:nvSpPr>
          <p:cNvPr id="27" name="ZoneTexte 26">
            <a:extLst>
              <a:ext uri="{FF2B5EF4-FFF2-40B4-BE49-F238E27FC236}">
                <a16:creationId xmlns:a16="http://schemas.microsoft.com/office/drawing/2014/main" id="{409D6EAA-E67C-D833-94A8-A23AA68A71DA}"/>
              </a:ext>
            </a:extLst>
          </p:cNvPr>
          <p:cNvSpPr txBox="1"/>
          <p:nvPr/>
        </p:nvSpPr>
        <p:spPr>
          <a:xfrm>
            <a:off x="6999887" y="2493004"/>
            <a:ext cx="3403496" cy="369332"/>
          </a:xfrm>
          <a:prstGeom prst="rect">
            <a:avLst/>
          </a:prstGeom>
          <a:noFill/>
        </p:spPr>
        <p:txBody>
          <a:bodyPr wrap="none" rtlCol="0">
            <a:spAutoFit/>
          </a:bodyPr>
          <a:lstStyle/>
          <a:p>
            <a:r>
              <a:rPr lang="fr-FR" sz="1800" dirty="0">
                <a:solidFill>
                  <a:schemeClr val="tx1">
                    <a:lumMod val="85000"/>
                    <a:lumOff val="15000"/>
                  </a:schemeClr>
                </a:solidFill>
              </a:rPr>
              <a:t>Äänteiden järjestely ja yhdistely</a:t>
            </a:r>
          </a:p>
        </p:txBody>
      </p:sp>
      <p:sp>
        <p:nvSpPr>
          <p:cNvPr id="28" name="ZoneTexte 27">
            <a:extLst>
              <a:ext uri="{FF2B5EF4-FFF2-40B4-BE49-F238E27FC236}">
                <a16:creationId xmlns:a16="http://schemas.microsoft.com/office/drawing/2014/main" id="{F906004A-899F-5BF4-1A2F-7F6488396743}"/>
              </a:ext>
            </a:extLst>
          </p:cNvPr>
          <p:cNvSpPr txBox="1"/>
          <p:nvPr/>
        </p:nvSpPr>
        <p:spPr>
          <a:xfrm>
            <a:off x="6953825" y="3479452"/>
            <a:ext cx="1031051" cy="369332"/>
          </a:xfrm>
          <a:prstGeom prst="rect">
            <a:avLst/>
          </a:prstGeom>
          <a:noFill/>
        </p:spPr>
        <p:txBody>
          <a:bodyPr wrap="none" rtlCol="0">
            <a:spAutoFit/>
          </a:bodyPr>
          <a:lstStyle/>
          <a:p>
            <a:r>
              <a:rPr lang="fr-FR" sz="1800" dirty="0">
                <a:solidFill>
                  <a:schemeClr val="tx1">
                    <a:lumMod val="85000"/>
                    <a:lumOff val="15000"/>
                  </a:schemeClr>
                </a:solidFill>
              </a:rPr>
              <a:t>Sanasto</a:t>
            </a:r>
          </a:p>
        </p:txBody>
      </p:sp>
      <p:sp>
        <p:nvSpPr>
          <p:cNvPr id="29" name="ZoneTexte 28">
            <a:extLst>
              <a:ext uri="{FF2B5EF4-FFF2-40B4-BE49-F238E27FC236}">
                <a16:creationId xmlns:a16="http://schemas.microsoft.com/office/drawing/2014/main" id="{F0A52986-D078-B5D6-5F16-7C428B86E168}"/>
              </a:ext>
            </a:extLst>
          </p:cNvPr>
          <p:cNvSpPr txBox="1"/>
          <p:nvPr/>
        </p:nvSpPr>
        <p:spPr>
          <a:xfrm>
            <a:off x="6999887" y="4110917"/>
            <a:ext cx="2557110" cy="369332"/>
          </a:xfrm>
          <a:prstGeom prst="rect">
            <a:avLst/>
          </a:prstGeom>
          <a:noFill/>
        </p:spPr>
        <p:txBody>
          <a:bodyPr wrap="none" rtlCol="0">
            <a:spAutoFit/>
          </a:bodyPr>
          <a:lstStyle/>
          <a:p>
            <a:r>
              <a:rPr lang="fr-FR" sz="1800" dirty="0">
                <a:solidFill>
                  <a:schemeClr val="tx1">
                    <a:lumMod val="85000"/>
                    <a:lumOff val="15000"/>
                  </a:schemeClr>
                </a:solidFill>
              </a:rPr>
              <a:t>Sanat, tyypit ja muodot</a:t>
            </a:r>
          </a:p>
        </p:txBody>
      </p:sp>
      <p:sp>
        <p:nvSpPr>
          <p:cNvPr id="30" name="ZoneTexte 29">
            <a:extLst>
              <a:ext uri="{FF2B5EF4-FFF2-40B4-BE49-F238E27FC236}">
                <a16:creationId xmlns:a16="http://schemas.microsoft.com/office/drawing/2014/main" id="{646C7D1D-A69F-1BDA-D750-B69974B306C0}"/>
              </a:ext>
            </a:extLst>
          </p:cNvPr>
          <p:cNvSpPr txBox="1"/>
          <p:nvPr/>
        </p:nvSpPr>
        <p:spPr>
          <a:xfrm>
            <a:off x="6953825" y="4707677"/>
            <a:ext cx="1646605" cy="369332"/>
          </a:xfrm>
          <a:prstGeom prst="rect">
            <a:avLst/>
          </a:prstGeom>
          <a:noFill/>
        </p:spPr>
        <p:txBody>
          <a:bodyPr wrap="none" rtlCol="0">
            <a:spAutoFit/>
          </a:bodyPr>
          <a:lstStyle/>
          <a:p>
            <a:r>
              <a:rPr lang="fr-FR" sz="1800" dirty="0">
                <a:solidFill>
                  <a:schemeClr val="tx1">
                    <a:lumMod val="85000"/>
                    <a:lumOff val="15000"/>
                  </a:schemeClr>
                </a:solidFill>
              </a:rPr>
              <a:t>Lauserakenne</a:t>
            </a:r>
          </a:p>
        </p:txBody>
      </p:sp>
      <p:sp>
        <p:nvSpPr>
          <p:cNvPr id="31" name="ZoneTexte 30">
            <a:extLst>
              <a:ext uri="{FF2B5EF4-FFF2-40B4-BE49-F238E27FC236}">
                <a16:creationId xmlns:a16="http://schemas.microsoft.com/office/drawing/2014/main" id="{94F0EA41-8674-41F5-4229-CE7429FE1484}"/>
              </a:ext>
            </a:extLst>
          </p:cNvPr>
          <p:cNvSpPr txBox="1"/>
          <p:nvPr/>
        </p:nvSpPr>
        <p:spPr>
          <a:xfrm>
            <a:off x="7045949" y="5789023"/>
            <a:ext cx="2377574" cy="369332"/>
          </a:xfrm>
          <a:prstGeom prst="rect">
            <a:avLst/>
          </a:prstGeom>
          <a:noFill/>
        </p:spPr>
        <p:txBody>
          <a:bodyPr wrap="none" rtlCol="0">
            <a:spAutoFit/>
          </a:bodyPr>
          <a:lstStyle/>
          <a:p>
            <a:r>
              <a:rPr lang="fr-FR" sz="1800" dirty="0">
                <a:solidFill>
                  <a:schemeClr val="tx1">
                    <a:lumMod val="85000"/>
                    <a:lumOff val="15000"/>
                  </a:schemeClr>
                </a:solidFill>
              </a:rPr>
              <a:t>Merkitys kontekstissa</a:t>
            </a:r>
          </a:p>
        </p:txBody>
      </p:sp>
      <p:sp>
        <p:nvSpPr>
          <p:cNvPr id="33" name="ZoneTexte 32">
            <a:extLst>
              <a:ext uri="{FF2B5EF4-FFF2-40B4-BE49-F238E27FC236}">
                <a16:creationId xmlns:a16="http://schemas.microsoft.com/office/drawing/2014/main" id="{8BEF0A7B-7677-6D1B-9C76-C9C647181044}"/>
              </a:ext>
            </a:extLst>
          </p:cNvPr>
          <p:cNvSpPr txBox="1"/>
          <p:nvPr/>
        </p:nvSpPr>
        <p:spPr>
          <a:xfrm>
            <a:off x="10012497" y="4045730"/>
            <a:ext cx="1056700" cy="369332"/>
          </a:xfrm>
          <a:prstGeom prst="rect">
            <a:avLst/>
          </a:prstGeom>
          <a:noFill/>
        </p:spPr>
        <p:txBody>
          <a:bodyPr wrap="none" rtlCol="0">
            <a:spAutoFit/>
          </a:bodyPr>
          <a:lstStyle/>
          <a:p>
            <a:r>
              <a:rPr lang="fr-FR" sz="1800" dirty="0">
                <a:solidFill>
                  <a:schemeClr val="tx1">
                    <a:lumMod val="85000"/>
                    <a:lumOff val="15000"/>
                  </a:schemeClr>
                </a:solidFill>
              </a:rPr>
              <a:t>Kielioppi</a:t>
            </a:r>
          </a:p>
        </p:txBody>
      </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graphicFrame>
        <p:nvGraphicFramePr>
          <p:cNvPr id="32" name="Graphique 31">
            <a:extLst>
              <a:ext uri="{FF2B5EF4-FFF2-40B4-BE49-F238E27FC236}">
                <a16:creationId xmlns:a16="http://schemas.microsoft.com/office/drawing/2014/main" id="{86BD575B-9063-2B43-F04A-5DC02C40321B}"/>
              </a:ext>
            </a:extLst>
          </p:cNvPr>
          <p:cNvGraphicFramePr/>
          <p:nvPr>
            <p:extLst>
              <p:ext uri="{D42A27DB-BD31-4B8C-83A1-F6EECF244321}">
                <p14:modId xmlns:p14="http://schemas.microsoft.com/office/powerpoint/2010/main" val="634369200"/>
              </p:ext>
            </p:extLst>
          </p:nvPr>
        </p:nvGraphicFramePr>
        <p:xfrm>
          <a:off x="1938961" y="1083915"/>
          <a:ext cx="8763380" cy="3940998"/>
        </p:xfrm>
        <a:graphic>
          <a:graphicData uri="http://schemas.openxmlformats.org/drawingml/2006/chart">
            <c:chart xmlns:c="http://schemas.openxmlformats.org/drawingml/2006/chart" xmlns:r="http://schemas.openxmlformats.org/officeDocument/2006/relationships" r:id="rId3"/>
          </a:graphicData>
        </a:graphic>
      </p:graphicFrame>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4">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5">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67351" y="373798"/>
            <a:ext cx="8259001" cy="494751"/>
          </a:xfrm>
          <a:prstGeom prst="rect">
            <a:avLst/>
          </a:prstGeom>
        </p:spPr>
        <p:txBody>
          <a:bodyPr wrap="square">
            <a:spAutoFit/>
          </a:bodyPr>
          <a:lstStyle/>
          <a:p>
            <a:pPr algn="ctr">
              <a:lnSpc>
                <a:spcPct val="120000"/>
              </a:lnSpc>
              <a:buClr>
                <a:srgbClr val="674EA7"/>
              </a:buClr>
              <a:buSzPts val="4000"/>
            </a:pPr>
            <a:r>
              <a:rPr lang="en-US" sz="2400" b="1" dirty="0" err="1">
                <a:solidFill>
                  <a:schemeClr val="accent1"/>
                </a:solidFill>
              </a:rPr>
              <a:t>Kehityskaari</a:t>
            </a:r>
            <a:endParaRPr lang="en-US" sz="2400" b="1" dirty="0">
              <a:solidFill>
                <a:schemeClr val="accent1"/>
              </a:solidFill>
            </a:endParaRPr>
          </a:p>
        </p:txBody>
      </p:sp>
      <p:sp>
        <p:nvSpPr>
          <p:cNvPr id="15" name="ZoneTexte 14">
            <a:extLst>
              <a:ext uri="{FF2B5EF4-FFF2-40B4-BE49-F238E27FC236}">
                <a16:creationId xmlns:a16="http://schemas.microsoft.com/office/drawing/2014/main" id="{591683DA-5588-E763-68F1-24BAF2449602}"/>
              </a:ext>
            </a:extLst>
          </p:cNvPr>
          <p:cNvSpPr txBox="1"/>
          <p:nvPr/>
        </p:nvSpPr>
        <p:spPr>
          <a:xfrm>
            <a:off x="444135" y="4979042"/>
            <a:ext cx="9568361" cy="1651093"/>
          </a:xfrm>
          <a:prstGeom prst="rect">
            <a:avLst/>
          </a:prstGeom>
          <a:noFill/>
        </p:spPr>
        <p:txBody>
          <a:bodyPr wrap="square">
            <a:spAutoFit/>
          </a:bodyPr>
          <a:lstStyle/>
          <a:p>
            <a:pPr marL="342900" indent="-342900">
              <a:lnSpc>
                <a:spcPct val="130000"/>
              </a:lnSpc>
              <a:buFont typeface="Arial" panose="020B0604020202020204" pitchFamily="34" charset="0"/>
              <a:buChar char="•"/>
            </a:pPr>
            <a:r>
              <a:rPr lang="fi-FI" sz="2000" dirty="0"/>
              <a:t>Vastaavan pituinen lausuma
jättää pois enemmän funktiosanoja (vrt. prepositio)
sinulla on enemmän vaikeuksia merkitä numeroa ja aikaa
Käytä vähemmän apunimiä ja pronomineja</a:t>
            </a:r>
            <a:endParaRPr lang="fr-FR" sz="2000" dirty="0"/>
          </a:p>
        </p:txBody>
      </p:sp>
      <p:sp>
        <p:nvSpPr>
          <p:cNvPr id="23" name="ZoneTexte 22">
            <a:extLst>
              <a:ext uri="{FF2B5EF4-FFF2-40B4-BE49-F238E27FC236}">
                <a16:creationId xmlns:a16="http://schemas.microsoft.com/office/drawing/2014/main" id="{A7451883-84DB-0A1C-FFE0-48A915948926}"/>
              </a:ext>
            </a:extLst>
          </p:cNvPr>
          <p:cNvSpPr txBox="1"/>
          <p:nvPr/>
        </p:nvSpPr>
        <p:spPr>
          <a:xfrm>
            <a:off x="2398843" y="1655613"/>
            <a:ext cx="2498247" cy="584775"/>
          </a:xfrm>
          <a:prstGeom prst="rect">
            <a:avLst/>
          </a:prstGeom>
          <a:noFill/>
        </p:spPr>
        <p:txBody>
          <a:bodyPr wrap="square" rtlCol="0">
            <a:spAutoFit/>
          </a:bodyPr>
          <a:lstStyle/>
          <a:p>
            <a:r>
              <a:rPr lang="fr-FR" sz="1600">
                <a:solidFill>
                  <a:srgbClr val="C00000"/>
                </a:solidFill>
              </a:rPr>
              <a:t>MLU &lt;&lt;&lt;&lt; odotettu henkinen ikätaso</a:t>
            </a:r>
            <a:endParaRPr lang="fr-FR" sz="1600" dirty="0">
              <a:solidFill>
                <a:srgbClr val="C00000"/>
              </a:solidFill>
            </a:endParaRPr>
          </a:p>
        </p:txBody>
      </p:sp>
      <p:sp>
        <p:nvSpPr>
          <p:cNvPr id="28" name="Ellipse 27">
            <a:extLst>
              <a:ext uri="{FF2B5EF4-FFF2-40B4-BE49-F238E27FC236}">
                <a16:creationId xmlns:a16="http://schemas.microsoft.com/office/drawing/2014/main" id="{CBB4074B-0A14-089E-F240-5D6F7637699E}"/>
              </a:ext>
            </a:extLst>
          </p:cNvPr>
          <p:cNvSpPr/>
          <p:nvPr/>
        </p:nvSpPr>
        <p:spPr>
          <a:xfrm>
            <a:off x="5157736" y="1738290"/>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Ellipse 28">
            <a:extLst>
              <a:ext uri="{FF2B5EF4-FFF2-40B4-BE49-F238E27FC236}">
                <a16:creationId xmlns:a16="http://schemas.microsoft.com/office/drawing/2014/main" id="{9D1FC04B-9371-245A-70DB-D97F3F756F21}"/>
              </a:ext>
            </a:extLst>
          </p:cNvPr>
          <p:cNvSpPr/>
          <p:nvPr/>
        </p:nvSpPr>
        <p:spPr>
          <a:xfrm>
            <a:off x="9827545" y="1807334"/>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llipse 29">
            <a:extLst>
              <a:ext uri="{FF2B5EF4-FFF2-40B4-BE49-F238E27FC236}">
                <a16:creationId xmlns:a16="http://schemas.microsoft.com/office/drawing/2014/main" id="{7051B773-4856-4CA1-7009-920121BB087E}"/>
              </a:ext>
            </a:extLst>
          </p:cNvPr>
          <p:cNvSpPr/>
          <p:nvPr/>
        </p:nvSpPr>
        <p:spPr>
          <a:xfrm>
            <a:off x="4398011" y="2998610"/>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Ellipse 30">
            <a:extLst>
              <a:ext uri="{FF2B5EF4-FFF2-40B4-BE49-F238E27FC236}">
                <a16:creationId xmlns:a16="http://schemas.microsoft.com/office/drawing/2014/main" id="{FF32176E-BED1-498F-162C-FF1C4943CD54}"/>
              </a:ext>
            </a:extLst>
          </p:cNvPr>
          <p:cNvSpPr/>
          <p:nvPr/>
        </p:nvSpPr>
        <p:spPr>
          <a:xfrm>
            <a:off x="8491446" y="3031479"/>
            <a:ext cx="614150" cy="281335"/>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4" name="Connecteur droit 33">
            <a:extLst>
              <a:ext uri="{FF2B5EF4-FFF2-40B4-BE49-F238E27FC236}">
                <a16:creationId xmlns:a16="http://schemas.microsoft.com/office/drawing/2014/main" id="{13AD06BE-6940-9B0A-AF1F-C1CFE8A027AE}"/>
              </a:ext>
            </a:extLst>
          </p:cNvPr>
          <p:cNvCxnSpPr/>
          <p:nvPr/>
        </p:nvCxnSpPr>
        <p:spPr>
          <a:xfrm>
            <a:off x="5464811" y="1948001"/>
            <a:ext cx="0" cy="23658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necteur droit 34">
            <a:extLst>
              <a:ext uri="{FF2B5EF4-FFF2-40B4-BE49-F238E27FC236}">
                <a16:creationId xmlns:a16="http://schemas.microsoft.com/office/drawing/2014/main" id="{84D651D3-E75B-56BD-EDA0-58B4B544D172}"/>
              </a:ext>
            </a:extLst>
          </p:cNvPr>
          <p:cNvCxnSpPr>
            <a:cxnSpLocks/>
          </p:cNvCxnSpPr>
          <p:nvPr/>
        </p:nvCxnSpPr>
        <p:spPr>
          <a:xfrm>
            <a:off x="4726715" y="3130946"/>
            <a:ext cx="0" cy="11829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necteur droit 36">
            <a:extLst>
              <a:ext uri="{FF2B5EF4-FFF2-40B4-BE49-F238E27FC236}">
                <a16:creationId xmlns:a16="http://schemas.microsoft.com/office/drawing/2014/main" id="{554415B4-FAB5-2D92-641B-879B9F23B0A8}"/>
              </a:ext>
            </a:extLst>
          </p:cNvPr>
          <p:cNvCxnSpPr>
            <a:cxnSpLocks/>
          </p:cNvCxnSpPr>
          <p:nvPr/>
        </p:nvCxnSpPr>
        <p:spPr>
          <a:xfrm>
            <a:off x="8901813" y="3130946"/>
            <a:ext cx="0" cy="11829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Connecteur droit 37">
            <a:extLst>
              <a:ext uri="{FF2B5EF4-FFF2-40B4-BE49-F238E27FC236}">
                <a16:creationId xmlns:a16="http://schemas.microsoft.com/office/drawing/2014/main" id="{232EF24F-799E-FEC1-2DB9-E15C8BCA1239}"/>
              </a:ext>
            </a:extLst>
          </p:cNvPr>
          <p:cNvCxnSpPr/>
          <p:nvPr/>
        </p:nvCxnSpPr>
        <p:spPr>
          <a:xfrm>
            <a:off x="10243802" y="1919901"/>
            <a:ext cx="0" cy="2365891"/>
          </a:xfrm>
          <a:prstGeom prst="line">
            <a:avLst/>
          </a:prstGeom>
        </p:spPr>
        <p:style>
          <a:lnRef idx="1">
            <a:schemeClr val="accent1"/>
          </a:lnRef>
          <a:fillRef idx="0">
            <a:schemeClr val="accent1"/>
          </a:fillRef>
          <a:effectRef idx="0">
            <a:schemeClr val="accent1"/>
          </a:effectRef>
          <a:fontRef idx="minor">
            <a:schemeClr val="tx1"/>
          </a:fontRef>
        </p:style>
      </p:cxnSp>
      <p:sp>
        <p:nvSpPr>
          <p:cNvPr id="39" name="ZoneTexte 38">
            <a:extLst>
              <a:ext uri="{FF2B5EF4-FFF2-40B4-BE49-F238E27FC236}">
                <a16:creationId xmlns:a16="http://schemas.microsoft.com/office/drawing/2014/main" id="{65059C32-2895-D4E5-8D2B-750BD1E4BCEF}"/>
              </a:ext>
            </a:extLst>
          </p:cNvPr>
          <p:cNvSpPr txBox="1"/>
          <p:nvPr/>
        </p:nvSpPr>
        <p:spPr>
          <a:xfrm>
            <a:off x="10527755" y="4328739"/>
            <a:ext cx="990977" cy="307777"/>
          </a:xfrm>
          <a:prstGeom prst="rect">
            <a:avLst/>
          </a:prstGeom>
          <a:noFill/>
        </p:spPr>
        <p:txBody>
          <a:bodyPr wrap="none" rtlCol="0">
            <a:spAutoFit/>
          </a:bodyPr>
          <a:lstStyle/>
          <a:p>
            <a:r>
              <a:rPr lang="fr-FR">
                <a:solidFill>
                  <a:schemeClr val="tx1">
                    <a:lumMod val="65000"/>
                    <a:lumOff val="35000"/>
                  </a:schemeClr>
                </a:solidFill>
              </a:rPr>
              <a:t>Kuukautta</a:t>
            </a:r>
            <a:endParaRPr lang="fr-FR" dirty="0">
              <a:solidFill>
                <a:schemeClr val="tx1">
                  <a:lumMod val="65000"/>
                  <a:lumOff val="35000"/>
                </a:schemeClr>
              </a:solidFill>
            </a:endParaRPr>
          </a:p>
        </p:txBody>
      </p:sp>
      <p:sp>
        <p:nvSpPr>
          <p:cNvPr id="40" name="ZoneTexte 39">
            <a:extLst>
              <a:ext uri="{FF2B5EF4-FFF2-40B4-BE49-F238E27FC236}">
                <a16:creationId xmlns:a16="http://schemas.microsoft.com/office/drawing/2014/main" id="{53881FC6-7CB4-6A89-CA70-A8A3F91F2902}"/>
              </a:ext>
            </a:extLst>
          </p:cNvPr>
          <p:cNvSpPr txBox="1"/>
          <p:nvPr/>
        </p:nvSpPr>
        <p:spPr>
          <a:xfrm rot="16200000">
            <a:off x="77409" y="3075355"/>
            <a:ext cx="3219151" cy="307777"/>
          </a:xfrm>
          <a:prstGeom prst="rect">
            <a:avLst/>
          </a:prstGeom>
          <a:noFill/>
        </p:spPr>
        <p:txBody>
          <a:bodyPr wrap="none" rtlCol="0">
            <a:spAutoFit/>
          </a:bodyPr>
          <a:lstStyle/>
          <a:p>
            <a:r>
              <a:rPr lang="fr-FR" dirty="0">
                <a:solidFill>
                  <a:schemeClr val="tx1">
                    <a:lumMod val="65000"/>
                    <a:lumOff val="35000"/>
                  </a:schemeClr>
                </a:solidFill>
              </a:rPr>
              <a:t>Sanojen enimmäismäärä lausunnossa</a:t>
            </a:r>
          </a:p>
        </p:txBody>
      </p:sp>
      <p:cxnSp>
        <p:nvCxnSpPr>
          <p:cNvPr id="2" name="Connecteur droit 1">
            <a:extLst>
              <a:ext uri="{FF2B5EF4-FFF2-40B4-BE49-F238E27FC236}">
                <a16:creationId xmlns:a16="http://schemas.microsoft.com/office/drawing/2014/main" id="{881B8886-26E7-9B74-8B34-021431EA9C31}"/>
              </a:ext>
            </a:extLst>
          </p:cNvPr>
          <p:cNvCxnSpPr/>
          <p:nvPr/>
        </p:nvCxnSpPr>
        <p:spPr>
          <a:xfrm>
            <a:off x="10396202" y="2072301"/>
            <a:ext cx="0" cy="236589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471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67351" y="373798"/>
            <a:ext cx="8259001" cy="937949"/>
          </a:xfrm>
          <a:prstGeom prst="rect">
            <a:avLst/>
          </a:prstGeom>
        </p:spPr>
        <p:txBody>
          <a:bodyPr wrap="square">
            <a:spAutoFit/>
          </a:bodyPr>
          <a:lstStyle/>
          <a:p>
            <a:pPr algn="ctr">
              <a:lnSpc>
                <a:spcPct val="120000"/>
              </a:lnSpc>
              <a:buClr>
                <a:srgbClr val="674EA7"/>
              </a:buClr>
              <a:buSzPts val="4000"/>
            </a:pPr>
            <a:r>
              <a:rPr lang="en-US" sz="2400" b="1" dirty="0" err="1">
                <a:solidFill>
                  <a:schemeClr val="accent1"/>
                </a:solidFill>
              </a:rPr>
              <a:t>Morfosyntaksin</a:t>
            </a:r>
            <a:r>
              <a:rPr lang="en-US" sz="2400" b="1" dirty="0">
                <a:solidFill>
                  <a:schemeClr val="accent1"/>
                </a:solidFill>
              </a:rPr>
              <a:t> </a:t>
            </a:r>
            <a:r>
              <a:rPr lang="en-US" sz="2400" b="1" dirty="0" err="1">
                <a:solidFill>
                  <a:schemeClr val="accent1"/>
                </a:solidFill>
              </a:rPr>
              <a:t>monimutkaistuminen</a:t>
            </a:r>
            <a:r>
              <a:rPr lang="en-US" sz="2400" b="1" dirty="0">
                <a:solidFill>
                  <a:schemeClr val="accent1"/>
                </a:solidFill>
              </a:rPr>
              <a:t> </a:t>
            </a:r>
            <a:r>
              <a:rPr lang="en-US" sz="2400" b="1" dirty="0" err="1">
                <a:solidFill>
                  <a:schemeClr val="accent1"/>
                </a:solidFill>
              </a:rPr>
              <a:t>tyypillisillä</a:t>
            </a:r>
            <a:r>
              <a:rPr lang="en-US" sz="2400" b="1" dirty="0">
                <a:solidFill>
                  <a:schemeClr val="accent1"/>
                </a:solidFill>
              </a:rPr>
              <a:t> </a:t>
            </a:r>
            <a:r>
              <a:rPr lang="en-US" sz="2400" b="1" dirty="0" err="1">
                <a:solidFill>
                  <a:schemeClr val="accent1"/>
                </a:solidFill>
              </a:rPr>
              <a:t>lapsilla</a:t>
            </a:r>
            <a:endParaRPr lang="en-US" sz="2400" b="1" dirty="0">
              <a:solidFill>
                <a:schemeClr val="accent1"/>
              </a:solidFill>
            </a:endParaRPr>
          </a:p>
        </p:txBody>
      </p:sp>
      <p:graphicFrame>
        <p:nvGraphicFramePr>
          <p:cNvPr id="5" name="Tableau 4">
            <a:extLst>
              <a:ext uri="{FF2B5EF4-FFF2-40B4-BE49-F238E27FC236}">
                <a16:creationId xmlns:a16="http://schemas.microsoft.com/office/drawing/2014/main" id="{28476751-EAC7-DA28-DAFE-144A5B05F67A}"/>
              </a:ext>
            </a:extLst>
          </p:cNvPr>
          <p:cNvGraphicFramePr>
            <a:graphicFrameLocks noGrp="1"/>
          </p:cNvGraphicFramePr>
          <p:nvPr>
            <p:extLst>
              <p:ext uri="{D42A27DB-BD31-4B8C-83A1-F6EECF244321}">
                <p14:modId xmlns:p14="http://schemas.microsoft.com/office/powerpoint/2010/main" val="2888521386"/>
              </p:ext>
            </p:extLst>
          </p:nvPr>
        </p:nvGraphicFramePr>
        <p:xfrm>
          <a:off x="404351" y="1400658"/>
          <a:ext cx="11319077" cy="5087058"/>
        </p:xfrm>
        <a:graphic>
          <a:graphicData uri="http://schemas.openxmlformats.org/drawingml/2006/table">
            <a:tbl>
              <a:tblPr firstRow="1" firstCol="1" bandRow="1">
                <a:tableStyleId>{5C22544A-7EE6-4342-B048-85BDC9FD1C3A}</a:tableStyleId>
              </a:tblPr>
              <a:tblGrid>
                <a:gridCol w="1560927">
                  <a:extLst>
                    <a:ext uri="{9D8B030D-6E8A-4147-A177-3AD203B41FA5}">
                      <a16:colId xmlns:a16="http://schemas.microsoft.com/office/drawing/2014/main" val="3165954259"/>
                    </a:ext>
                  </a:extLst>
                </a:gridCol>
                <a:gridCol w="3357349">
                  <a:extLst>
                    <a:ext uri="{9D8B030D-6E8A-4147-A177-3AD203B41FA5}">
                      <a16:colId xmlns:a16="http://schemas.microsoft.com/office/drawing/2014/main" val="1032688807"/>
                    </a:ext>
                  </a:extLst>
                </a:gridCol>
                <a:gridCol w="6400801">
                  <a:extLst>
                    <a:ext uri="{9D8B030D-6E8A-4147-A177-3AD203B41FA5}">
                      <a16:colId xmlns:a16="http://schemas.microsoft.com/office/drawing/2014/main" val="3274563346"/>
                    </a:ext>
                  </a:extLst>
                </a:gridCol>
              </a:tblGrid>
              <a:tr h="345513">
                <a:tc>
                  <a:txBody>
                    <a:bodyPr/>
                    <a:lstStyle/>
                    <a:p>
                      <a:pPr algn="ctr">
                        <a:lnSpc>
                          <a:spcPct val="120000"/>
                        </a:lnSpc>
                        <a:spcBef>
                          <a:spcPts val="600"/>
                        </a:spcBef>
                      </a:pPr>
                      <a:r>
                        <a:rPr lang="en-US" sz="1800" kern="100" dirty="0" err="1">
                          <a:effectLst/>
                        </a:rPr>
                        <a:t>Ikä</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ctr">
                        <a:lnSpc>
                          <a:spcPct val="120000"/>
                        </a:lnSpc>
                        <a:spcBef>
                          <a:spcPts val="600"/>
                        </a:spcBef>
                      </a:pPr>
                      <a:r>
                        <a:rPr lang="en-US" sz="1800" kern="100" dirty="0" err="1">
                          <a:effectLst/>
                        </a:rPr>
                        <a:t>Syntaktinen</a:t>
                      </a:r>
                      <a:r>
                        <a:rPr lang="en-US" sz="1800" kern="100" dirty="0">
                          <a:effectLst/>
                        </a:rPr>
                        <a:t> </a:t>
                      </a:r>
                      <a:r>
                        <a:rPr lang="en-US" sz="1800" kern="100" dirty="0" err="1">
                          <a:effectLst/>
                        </a:rPr>
                        <a:t>monimutkaisuus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n-US" sz="1800" kern="100" dirty="0" err="1">
                          <a:effectLst/>
                        </a:rPr>
                        <a:t>Kuvaus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428356607"/>
                  </a:ext>
                </a:extLst>
              </a:tr>
              <a:tr h="570877">
                <a:tc>
                  <a:txBody>
                    <a:bodyPr/>
                    <a:lstStyle/>
                    <a:p>
                      <a:pPr algn="ctr">
                        <a:lnSpc>
                          <a:spcPct val="120000"/>
                        </a:lnSpc>
                        <a:spcBef>
                          <a:spcPts val="600"/>
                        </a:spcBef>
                      </a:pPr>
                      <a:r>
                        <a:rPr lang="fi-FI" sz="1800" kern="100" dirty="0">
                          <a:effectLst/>
                        </a:rPr>
                        <a:t>12-18 kuukautta - 2 vuotta vanha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dirty="0" err="1">
                          <a:effectLst/>
                        </a:rPr>
                        <a:t>Yksiosainen</a:t>
                      </a:r>
                      <a:r>
                        <a:rPr lang="en-US" sz="1800" kern="100" dirty="0">
                          <a:effectLst/>
                        </a:rPr>
                        <a:t> </a:t>
                      </a:r>
                      <a:r>
                        <a:rPr lang="en-US" sz="1800" kern="100" dirty="0" err="1">
                          <a:effectLst/>
                        </a:rPr>
                        <a:t>lause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fi-FI" sz="1800" kern="100" dirty="0">
                          <a:effectLst/>
                        </a:rPr>
                        <a:t>Substantiivi tai verbi yksin
Valmiit kaavat
Ymmärtämiseen tarvittava konteksti</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1522691877"/>
                  </a:ext>
                </a:extLst>
              </a:tr>
              <a:tr h="1437841">
                <a:tc>
                  <a:txBody>
                    <a:bodyPr/>
                    <a:lstStyle/>
                    <a:p>
                      <a:pPr algn="ctr">
                        <a:lnSpc>
                          <a:spcPct val="120000"/>
                        </a:lnSpc>
                        <a:spcBef>
                          <a:spcPts val="600"/>
                        </a:spcBef>
                      </a:pPr>
                      <a:r>
                        <a:rPr lang="en-US" sz="1800" kern="100" dirty="0">
                          <a:effectLst/>
                        </a:rPr>
                        <a:t>2 </a:t>
                      </a:r>
                      <a:r>
                        <a:rPr lang="en-US" sz="1800" kern="100" dirty="0" err="1">
                          <a:effectLst/>
                        </a:rPr>
                        <a:t>vuotta</a:t>
                      </a:r>
                      <a:r>
                        <a:rPr lang="en-US" sz="1800" kern="100" dirty="0">
                          <a:effectLst/>
                        </a:rPr>
                        <a:t> - 2; 6v</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dirty="0" err="1">
                          <a:effectLst/>
                        </a:rPr>
                        <a:t>Kaksiosainen</a:t>
                      </a:r>
                      <a:r>
                        <a:rPr lang="en-US" sz="1800" kern="100" dirty="0">
                          <a:effectLst/>
                        </a:rPr>
                        <a:t> </a:t>
                      </a:r>
                      <a:r>
                        <a:rPr lang="en-US" sz="1800" kern="100" dirty="0" err="1">
                          <a:effectLst/>
                        </a:rPr>
                        <a:t>lause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fi-FI" sz="1800" kern="100" dirty="0">
                          <a:effectLst/>
                        </a:rPr>
                        <a:t>Kasvava lauseiden monimutkaisuus
"tuttipullo" = tuttipullo
Subjektin ja verbin peräkkäinen
"minä haluan" (pronomini ei ehkä sovi subjekti-verbi-yhdistelmään)
Kaksiosaiset kysymykset, komennot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769327995"/>
                  </a:ext>
                </a:extLst>
              </a:tr>
              <a:tr h="575424">
                <a:tc>
                  <a:txBody>
                    <a:bodyPr/>
                    <a:lstStyle/>
                    <a:p>
                      <a:pPr algn="ctr">
                        <a:lnSpc>
                          <a:spcPct val="120000"/>
                        </a:lnSpc>
                        <a:spcBef>
                          <a:spcPts val="600"/>
                        </a:spcBef>
                      </a:pPr>
                      <a:r>
                        <a:rPr lang="en-US" sz="1800" kern="100" dirty="0">
                          <a:effectLst/>
                        </a:rPr>
                        <a:t>2; 6v - 3v</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dirty="0" err="1">
                          <a:effectLst/>
                        </a:rPr>
                        <a:t>Kolmen</a:t>
                      </a:r>
                      <a:r>
                        <a:rPr lang="en-US" sz="1800" kern="100" dirty="0">
                          <a:effectLst/>
                        </a:rPr>
                        <a:t> </a:t>
                      </a:r>
                      <a:r>
                        <a:rPr lang="en-US" sz="1800" kern="100" dirty="0" err="1">
                          <a:effectLst/>
                        </a:rPr>
                        <a:t>elementin</a:t>
                      </a:r>
                      <a:r>
                        <a:rPr lang="en-US" sz="1800" kern="100" dirty="0">
                          <a:effectLst/>
                        </a:rPr>
                        <a:t> </a:t>
                      </a:r>
                      <a:r>
                        <a:rPr lang="en-US" sz="1800" kern="100" dirty="0" err="1">
                          <a:effectLst/>
                        </a:rPr>
                        <a:t>lause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n-US" sz="1800" kern="100" dirty="0" err="1">
                          <a:effectLst/>
                        </a:rPr>
                        <a:t>Subjekti-verbi-objekti</a:t>
                      </a:r>
                      <a:r>
                        <a:rPr lang="en-US" sz="1800" kern="100" dirty="0">
                          <a:effectLst/>
                        </a:rPr>
                        <a:t>/</a:t>
                      </a:r>
                      <a:r>
                        <a:rPr lang="en-US" sz="1800" kern="100" dirty="0" err="1">
                          <a:effectLst/>
                        </a:rPr>
                        <a:t>komplementtirakenne</a:t>
                      </a:r>
                      <a:endParaRPr lang="en-US" sz="1800" kern="100" dirty="0">
                        <a:effectLst/>
                      </a:endParaRPr>
                    </a:p>
                    <a:p>
                      <a:pPr algn="l">
                        <a:lnSpc>
                          <a:spcPct val="120000"/>
                        </a:lnSpc>
                        <a:spcBef>
                          <a:spcPts val="600"/>
                        </a:spcBef>
                      </a:pPr>
                      <a:r>
                        <a:rPr lang="fi-FI" sz="1800" kern="100" dirty="0">
                          <a:effectLst/>
                        </a:rPr>
                        <a:t>Taivutusmorfologian alku: verbaalisten, nominaalisten ja adjektiivisten taivutusmuotojen tuottaminen (esim. sukupuolimerkit, monikko, aikamuoto)</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573797553"/>
                  </a:ext>
                </a:extLst>
              </a:tr>
            </a:tbl>
          </a:graphicData>
        </a:graphic>
      </p:graphicFrame>
    </p:spTree>
    <p:extLst>
      <p:ext uri="{BB962C8B-B14F-4D97-AF65-F5344CB8AC3E}">
        <p14:creationId xmlns:p14="http://schemas.microsoft.com/office/powerpoint/2010/main" val="3473239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graphicFrame>
        <p:nvGraphicFramePr>
          <p:cNvPr id="5" name="Tableau 4">
            <a:extLst>
              <a:ext uri="{FF2B5EF4-FFF2-40B4-BE49-F238E27FC236}">
                <a16:creationId xmlns:a16="http://schemas.microsoft.com/office/drawing/2014/main" id="{28476751-EAC7-DA28-DAFE-144A5B05F67A}"/>
              </a:ext>
            </a:extLst>
          </p:cNvPr>
          <p:cNvGraphicFramePr>
            <a:graphicFrameLocks noGrp="1"/>
          </p:cNvGraphicFramePr>
          <p:nvPr>
            <p:extLst>
              <p:ext uri="{D42A27DB-BD31-4B8C-83A1-F6EECF244321}">
                <p14:modId xmlns:p14="http://schemas.microsoft.com/office/powerpoint/2010/main" val="928921330"/>
              </p:ext>
            </p:extLst>
          </p:nvPr>
        </p:nvGraphicFramePr>
        <p:xfrm>
          <a:off x="436461" y="1560713"/>
          <a:ext cx="11319077" cy="4721083"/>
        </p:xfrm>
        <a:graphic>
          <a:graphicData uri="http://schemas.openxmlformats.org/drawingml/2006/table">
            <a:tbl>
              <a:tblPr firstRow="1" firstCol="1" bandRow="1">
                <a:tableStyleId>{5C22544A-7EE6-4342-B048-85BDC9FD1C3A}</a:tableStyleId>
              </a:tblPr>
              <a:tblGrid>
                <a:gridCol w="1560927">
                  <a:extLst>
                    <a:ext uri="{9D8B030D-6E8A-4147-A177-3AD203B41FA5}">
                      <a16:colId xmlns:a16="http://schemas.microsoft.com/office/drawing/2014/main" val="3165954259"/>
                    </a:ext>
                  </a:extLst>
                </a:gridCol>
                <a:gridCol w="3357349">
                  <a:extLst>
                    <a:ext uri="{9D8B030D-6E8A-4147-A177-3AD203B41FA5}">
                      <a16:colId xmlns:a16="http://schemas.microsoft.com/office/drawing/2014/main" val="1032688807"/>
                    </a:ext>
                  </a:extLst>
                </a:gridCol>
                <a:gridCol w="6400801">
                  <a:extLst>
                    <a:ext uri="{9D8B030D-6E8A-4147-A177-3AD203B41FA5}">
                      <a16:colId xmlns:a16="http://schemas.microsoft.com/office/drawing/2014/main" val="3274563346"/>
                    </a:ext>
                  </a:extLst>
                </a:gridCol>
              </a:tblGrid>
              <a:tr h="494483">
                <a:tc>
                  <a:txBody>
                    <a:bodyPr/>
                    <a:lstStyle/>
                    <a:p>
                      <a:pPr algn="ctr">
                        <a:lnSpc>
                          <a:spcPct val="120000"/>
                        </a:lnSpc>
                        <a:spcBef>
                          <a:spcPts val="600"/>
                        </a:spcBef>
                        <a:spcAft>
                          <a:spcPts val="600"/>
                        </a:spcAft>
                      </a:pPr>
                      <a:r>
                        <a:rPr lang="en-US" sz="1800" kern="100" dirty="0" err="1">
                          <a:effectLst/>
                        </a:rPr>
                        <a:t>Ikä</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ctr">
                        <a:lnSpc>
                          <a:spcPct val="120000"/>
                        </a:lnSpc>
                        <a:spcBef>
                          <a:spcPts val="600"/>
                        </a:spcBef>
                        <a:spcAft>
                          <a:spcPts val="600"/>
                        </a:spcAft>
                      </a:pPr>
                      <a:r>
                        <a:rPr lang="en-US" sz="1800" kern="100" dirty="0" err="1">
                          <a:effectLst/>
                        </a:rPr>
                        <a:t>Syntaktinen</a:t>
                      </a:r>
                      <a:r>
                        <a:rPr lang="en-US" sz="1800" kern="100" dirty="0">
                          <a:effectLst/>
                        </a:rPr>
                        <a:t> </a:t>
                      </a:r>
                      <a:r>
                        <a:rPr lang="en-US" sz="1800" kern="100" dirty="0" err="1">
                          <a:effectLst/>
                        </a:rPr>
                        <a:t>monimutkaisuus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spcAft>
                          <a:spcPts val="600"/>
                        </a:spcAft>
                      </a:pPr>
                      <a:r>
                        <a:rPr lang="en-US" sz="1800" kern="100" dirty="0" err="1">
                          <a:effectLst/>
                        </a:rPr>
                        <a:t>Kuvaus</a:t>
                      </a:r>
                      <a:endParaRPr lang="en-US" sz="1800" kern="100" dirty="0">
                        <a:effectLst/>
                      </a:endParaRPr>
                    </a:p>
                  </a:txBody>
                  <a:tcPr marL="38796" marR="38796" marT="0" marB="0"/>
                </a:tc>
                <a:extLst>
                  <a:ext uri="{0D108BD9-81ED-4DB2-BD59-A6C34878D82A}">
                    <a16:rowId xmlns:a16="http://schemas.microsoft.com/office/drawing/2014/main" val="2428356607"/>
                  </a:ext>
                </a:extLst>
              </a:tr>
              <a:tr h="777923">
                <a:tc>
                  <a:txBody>
                    <a:bodyPr/>
                    <a:lstStyle/>
                    <a:p>
                      <a:pPr algn="ctr">
                        <a:lnSpc>
                          <a:spcPct val="120000"/>
                        </a:lnSpc>
                        <a:spcBef>
                          <a:spcPts val="600"/>
                        </a:spcBef>
                      </a:pPr>
                      <a:r>
                        <a:rPr lang="en-US" sz="1800" kern="100" dirty="0">
                          <a:effectLst/>
                        </a:rPr>
                        <a:t>3-3; 6v</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fi-FI" sz="1800" kern="100" dirty="0">
                          <a:effectLst/>
                        </a:rPr>
                        <a:t>Lauseet, joissa on vähintään 4 elementtiä</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en-US" sz="1800" kern="100" dirty="0" err="1">
                          <a:effectLst/>
                        </a:rPr>
                        <a:t>Taivutusmorfologian</a:t>
                      </a:r>
                      <a:r>
                        <a:rPr lang="en-US" sz="1800" kern="100" dirty="0">
                          <a:effectLst/>
                        </a:rPr>
                        <a:t> </a:t>
                      </a:r>
                      <a:r>
                        <a:rPr lang="en-US" sz="1800" kern="100" dirty="0" err="1">
                          <a:effectLst/>
                        </a:rPr>
                        <a:t>hallinnan</a:t>
                      </a:r>
                      <a:r>
                        <a:rPr lang="en-US" sz="1800" kern="100" dirty="0">
                          <a:effectLst/>
                        </a:rPr>
                        <a:t> </a:t>
                      </a:r>
                      <a:r>
                        <a:rPr lang="en-US" sz="1800" kern="100" dirty="0" err="1">
                          <a:effectLst/>
                        </a:rPr>
                        <a:t>lisääminen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1795135115"/>
                  </a:ext>
                </a:extLst>
              </a:tr>
              <a:tr h="873456">
                <a:tc>
                  <a:txBody>
                    <a:bodyPr/>
                    <a:lstStyle/>
                    <a:p>
                      <a:pPr algn="ctr">
                        <a:lnSpc>
                          <a:spcPct val="120000"/>
                        </a:lnSpc>
                        <a:spcBef>
                          <a:spcPts val="600"/>
                        </a:spcBef>
                      </a:pPr>
                      <a:r>
                        <a:rPr lang="en-US" sz="1800" kern="100" dirty="0">
                          <a:effectLst/>
                        </a:rPr>
                        <a:t>3; 6v - 4v</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fi-FI" sz="1800" kern="100" dirty="0">
                          <a:effectLst/>
                        </a:rPr>
                        <a:t>Lauseet, joissa on useita lauseita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fi-FI" sz="1800" kern="100" dirty="0">
                          <a:effectLst/>
                        </a:rPr>
                        <a:t>Useiden ehdotusten yhdistelmä monimutkaisten merkitysten ilmaisemiseksi (koordinointi, alisteisuus jne.)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671099283"/>
                  </a:ext>
                </a:extLst>
              </a:tr>
              <a:tr h="1345915">
                <a:tc>
                  <a:txBody>
                    <a:bodyPr/>
                    <a:lstStyle/>
                    <a:p>
                      <a:pPr algn="ctr">
                        <a:lnSpc>
                          <a:spcPct val="120000"/>
                        </a:lnSpc>
                        <a:spcBef>
                          <a:spcPts val="600"/>
                        </a:spcBef>
                      </a:pPr>
                      <a:r>
                        <a:rPr lang="en-US" sz="1800" kern="100" dirty="0">
                          <a:effectLst/>
                        </a:rPr>
                        <a:t>4-5v</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dirty="0" err="1">
                          <a:effectLst/>
                        </a:rPr>
                        <a:t>Monimutkainen</a:t>
                      </a:r>
                      <a:r>
                        <a:rPr lang="en-US" sz="1800" kern="100" dirty="0">
                          <a:effectLst/>
                        </a:rPr>
                        <a:t> </a:t>
                      </a:r>
                      <a:r>
                        <a:rPr lang="en-US" sz="1800" kern="100" dirty="0" err="1">
                          <a:effectLst/>
                        </a:rPr>
                        <a:t>syntaksi</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fi-FI" sz="1800" kern="100" dirty="0">
                          <a:effectLst/>
                        </a:rPr>
                        <a:t>Kieliopin perusteet on opittu
Pronominaalisen järjestelmän, kvantifioijien ja modaalisten verbien kehittäminen
Virheitä voidaan silti tehdä verbien tai monikon epäsäännöllisillä muodoilla, tiettyjen määritteiden käytöllä jne.</a:t>
                      </a:r>
                      <a:endParaRPr lang="en-US" sz="1800" kern="100" dirty="0">
                        <a:effectLst/>
                      </a:endParaRPr>
                    </a:p>
                  </a:txBody>
                  <a:tcPr marL="38796" marR="38796" marT="0" marB="0"/>
                </a:tc>
                <a:extLst>
                  <a:ext uri="{0D108BD9-81ED-4DB2-BD59-A6C34878D82A}">
                    <a16:rowId xmlns:a16="http://schemas.microsoft.com/office/drawing/2014/main" val="1522691877"/>
                  </a:ext>
                </a:extLst>
              </a:tr>
              <a:tr h="807127">
                <a:tc>
                  <a:txBody>
                    <a:bodyPr/>
                    <a:lstStyle/>
                    <a:p>
                      <a:pPr algn="ctr">
                        <a:lnSpc>
                          <a:spcPct val="120000"/>
                        </a:lnSpc>
                        <a:spcBef>
                          <a:spcPts val="600"/>
                        </a:spcBef>
                      </a:pPr>
                      <a:r>
                        <a:rPr lang="en-US" sz="1800" kern="100" dirty="0">
                          <a:effectLst/>
                        </a:rPr>
                        <a:t>5 v-</a:t>
                      </a:r>
                      <a:r>
                        <a:rPr lang="en-US" sz="1800" kern="100" dirty="0" err="1">
                          <a:effectLst/>
                        </a:rPr>
                        <a:t>nuoruus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just">
                        <a:lnSpc>
                          <a:spcPct val="120000"/>
                        </a:lnSpc>
                        <a:spcBef>
                          <a:spcPts val="600"/>
                        </a:spcBef>
                      </a:pPr>
                      <a:r>
                        <a:rPr lang="en-US" sz="1800" kern="100" dirty="0" err="1">
                          <a:effectLst/>
                        </a:rPr>
                        <a:t>Diskurssin</a:t>
                      </a:r>
                      <a:r>
                        <a:rPr lang="en-US" sz="1800" kern="100" dirty="0">
                          <a:effectLst/>
                        </a:rPr>
                        <a:t> </a:t>
                      </a:r>
                      <a:r>
                        <a:rPr lang="en-US" sz="1800" kern="100" dirty="0" err="1">
                          <a:effectLst/>
                        </a:rPr>
                        <a:t>jäsentäminen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tc>
                  <a:txBody>
                    <a:bodyPr/>
                    <a:lstStyle/>
                    <a:p>
                      <a:pPr algn="l">
                        <a:lnSpc>
                          <a:spcPct val="120000"/>
                        </a:lnSpc>
                        <a:spcBef>
                          <a:spcPts val="600"/>
                        </a:spcBef>
                      </a:pPr>
                      <a:r>
                        <a:rPr lang="fi-FI" sz="1800" kern="100" dirty="0">
                          <a:effectLst/>
                        </a:rPr>
                        <a:t>Liittimien käyttö, monimutkaiset rakenteet, intonaation hallinta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38796" marR="38796" marT="0" marB="0"/>
                </a:tc>
                <a:extLst>
                  <a:ext uri="{0D108BD9-81ED-4DB2-BD59-A6C34878D82A}">
                    <a16:rowId xmlns:a16="http://schemas.microsoft.com/office/drawing/2014/main" val="2769327995"/>
                  </a:ext>
                </a:extLst>
              </a:tr>
            </a:tbl>
          </a:graphicData>
        </a:graphic>
      </p:graphicFrame>
    </p:spTree>
    <p:extLst>
      <p:ext uri="{BB962C8B-B14F-4D97-AF65-F5344CB8AC3E}">
        <p14:creationId xmlns:p14="http://schemas.microsoft.com/office/powerpoint/2010/main" val="2397016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53496" y="568986"/>
            <a:ext cx="8259001" cy="937949"/>
          </a:xfrm>
          <a:prstGeom prst="rect">
            <a:avLst/>
          </a:prstGeom>
        </p:spPr>
        <p:txBody>
          <a:bodyPr wrap="square">
            <a:spAutoFit/>
          </a:bodyPr>
          <a:lstStyle/>
          <a:p>
            <a:pPr algn="ctr">
              <a:lnSpc>
                <a:spcPct val="120000"/>
              </a:lnSpc>
              <a:buClr>
                <a:srgbClr val="674EA7"/>
              </a:buClr>
              <a:buSzPts val="4000"/>
            </a:pPr>
            <a:r>
              <a:rPr lang="fi-FI" sz="2400" b="1" dirty="0">
                <a:solidFill>
                  <a:schemeClr val="accent1"/>
                </a:solidFill>
              </a:rPr>
              <a:t>Miten tilanne on kehitysvammaisten henkilöiden osalta?</a:t>
            </a:r>
            <a:r>
              <a:rPr lang="en-US" sz="2400" b="1" dirty="0">
                <a:solidFill>
                  <a:schemeClr val="accent1"/>
                </a:solidFill>
              </a:rPr>
              <a:t>  </a:t>
            </a:r>
          </a:p>
        </p:txBody>
      </p:sp>
      <p:graphicFrame>
        <p:nvGraphicFramePr>
          <p:cNvPr id="6" name="Diagramme 5">
            <a:extLst>
              <a:ext uri="{FF2B5EF4-FFF2-40B4-BE49-F238E27FC236}">
                <a16:creationId xmlns:a16="http://schemas.microsoft.com/office/drawing/2014/main" id="{94C5F30B-6376-6655-3308-752E857DA6BC}"/>
              </a:ext>
            </a:extLst>
          </p:cNvPr>
          <p:cNvGraphicFramePr/>
          <p:nvPr>
            <p:extLst>
              <p:ext uri="{D42A27DB-BD31-4B8C-83A1-F6EECF244321}">
                <p14:modId xmlns:p14="http://schemas.microsoft.com/office/powerpoint/2010/main" val="205600602"/>
              </p:ext>
            </p:extLst>
          </p:nvPr>
        </p:nvGraphicFramePr>
        <p:xfrm>
          <a:off x="545909" y="1530742"/>
          <a:ext cx="11273051" cy="47142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11353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53496" y="568986"/>
            <a:ext cx="8259001" cy="494751"/>
          </a:xfrm>
          <a:prstGeom prst="rect">
            <a:avLst/>
          </a:prstGeom>
        </p:spPr>
        <p:txBody>
          <a:bodyPr wrap="square">
            <a:spAutoFit/>
          </a:bodyPr>
          <a:lstStyle/>
          <a:p>
            <a:pPr algn="ctr">
              <a:lnSpc>
                <a:spcPct val="120000"/>
              </a:lnSpc>
              <a:buClr>
                <a:srgbClr val="674EA7"/>
              </a:buClr>
              <a:buSzPts val="4000"/>
            </a:pPr>
            <a:r>
              <a:rPr lang="en-US" sz="2400" b="1" dirty="0" err="1">
                <a:solidFill>
                  <a:schemeClr val="accent1"/>
                </a:solidFill>
              </a:rPr>
              <a:t>Tärkeimmät</a:t>
            </a:r>
            <a:r>
              <a:rPr lang="en-US" sz="2400" b="1" dirty="0">
                <a:solidFill>
                  <a:schemeClr val="accent1"/>
                </a:solidFill>
              </a:rPr>
              <a:t> </a:t>
            </a:r>
            <a:r>
              <a:rPr lang="en-US" sz="2400" b="1" dirty="0" err="1">
                <a:solidFill>
                  <a:schemeClr val="accent1"/>
                </a:solidFill>
              </a:rPr>
              <a:t>ominaisuudet</a:t>
            </a:r>
            <a:endParaRPr lang="en-US" sz="2400" b="1" dirty="0">
              <a:solidFill>
                <a:schemeClr val="accent1"/>
              </a:solidFill>
            </a:endParaRPr>
          </a:p>
        </p:txBody>
      </p:sp>
      <p:graphicFrame>
        <p:nvGraphicFramePr>
          <p:cNvPr id="4" name="Diagramme 3">
            <a:extLst>
              <a:ext uri="{FF2B5EF4-FFF2-40B4-BE49-F238E27FC236}">
                <a16:creationId xmlns:a16="http://schemas.microsoft.com/office/drawing/2014/main" id="{8E9B5879-8ACE-3CDC-9E3B-838CCFA382CA}"/>
              </a:ext>
            </a:extLst>
          </p:cNvPr>
          <p:cNvGraphicFramePr/>
          <p:nvPr>
            <p:extLst>
              <p:ext uri="{D42A27DB-BD31-4B8C-83A1-F6EECF244321}">
                <p14:modId xmlns:p14="http://schemas.microsoft.com/office/powerpoint/2010/main" val="940994203"/>
              </p:ext>
            </p:extLst>
          </p:nvPr>
        </p:nvGraphicFramePr>
        <p:xfrm>
          <a:off x="0" y="1454391"/>
          <a:ext cx="11919256" cy="470150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99114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Rectangle 2">
            <a:extLst>
              <a:ext uri="{FF2B5EF4-FFF2-40B4-BE49-F238E27FC236}">
                <a16:creationId xmlns:a16="http://schemas.microsoft.com/office/drawing/2014/main" id="{590DC61C-2DC7-97F5-AC99-1CDD8570F57C}"/>
              </a:ext>
            </a:extLst>
          </p:cNvPr>
          <p:cNvSpPr/>
          <p:nvPr/>
        </p:nvSpPr>
        <p:spPr>
          <a:xfrm>
            <a:off x="1753496" y="568986"/>
            <a:ext cx="8259001" cy="494751"/>
          </a:xfrm>
          <a:prstGeom prst="rect">
            <a:avLst/>
          </a:prstGeom>
        </p:spPr>
        <p:txBody>
          <a:bodyPr wrap="square">
            <a:spAutoFit/>
          </a:bodyPr>
          <a:lstStyle/>
          <a:p>
            <a:pPr algn="ctr">
              <a:lnSpc>
                <a:spcPct val="120000"/>
              </a:lnSpc>
              <a:buClr>
                <a:srgbClr val="674EA7"/>
              </a:buClr>
              <a:buSzPts val="4000"/>
            </a:pPr>
            <a:r>
              <a:rPr lang="en-US" sz="2400" b="1" dirty="0" err="1">
                <a:solidFill>
                  <a:schemeClr val="accent1"/>
                </a:solidFill>
              </a:rPr>
              <a:t>Tärkeimmät</a:t>
            </a:r>
            <a:r>
              <a:rPr lang="en-US" sz="2400" b="1" dirty="0">
                <a:solidFill>
                  <a:schemeClr val="accent1"/>
                </a:solidFill>
              </a:rPr>
              <a:t> </a:t>
            </a:r>
            <a:r>
              <a:rPr lang="en-US" sz="2400" b="1" dirty="0" err="1">
                <a:solidFill>
                  <a:schemeClr val="accent1"/>
                </a:solidFill>
              </a:rPr>
              <a:t>ymmärtämisen</a:t>
            </a:r>
            <a:r>
              <a:rPr lang="en-US" sz="2400" b="1" dirty="0">
                <a:solidFill>
                  <a:schemeClr val="accent1"/>
                </a:solidFill>
              </a:rPr>
              <a:t> </a:t>
            </a:r>
            <a:r>
              <a:rPr lang="en-US" sz="2400" b="1" dirty="0" err="1">
                <a:solidFill>
                  <a:schemeClr val="accent1"/>
                </a:solidFill>
              </a:rPr>
              <a:t>ominaisuudet</a:t>
            </a:r>
            <a:endParaRPr lang="en-US" sz="2400" b="1" dirty="0">
              <a:solidFill>
                <a:schemeClr val="accent1"/>
              </a:solidFill>
            </a:endParaRPr>
          </a:p>
        </p:txBody>
      </p:sp>
      <p:graphicFrame>
        <p:nvGraphicFramePr>
          <p:cNvPr id="2" name="Graphique 1">
            <a:extLst>
              <a:ext uri="{FF2B5EF4-FFF2-40B4-BE49-F238E27FC236}">
                <a16:creationId xmlns:a16="http://schemas.microsoft.com/office/drawing/2014/main" id="{A5DC57BE-09BA-C064-F409-2CB9C1F4753D}"/>
              </a:ext>
            </a:extLst>
          </p:cNvPr>
          <p:cNvGraphicFramePr/>
          <p:nvPr>
            <p:extLst>
              <p:ext uri="{D42A27DB-BD31-4B8C-83A1-F6EECF244321}">
                <p14:modId xmlns:p14="http://schemas.microsoft.com/office/powerpoint/2010/main" val="1606834750"/>
              </p:ext>
            </p:extLst>
          </p:nvPr>
        </p:nvGraphicFramePr>
        <p:xfrm>
          <a:off x="873457" y="1454390"/>
          <a:ext cx="10699844" cy="4834624"/>
        </p:xfrm>
        <a:graphic>
          <a:graphicData uri="http://schemas.openxmlformats.org/drawingml/2006/chart">
            <c:chart xmlns:c="http://schemas.openxmlformats.org/drawingml/2006/chart" xmlns:r="http://schemas.openxmlformats.org/officeDocument/2006/relationships" r:id="rId5"/>
          </a:graphicData>
        </a:graphic>
      </p:graphicFrame>
      <p:sp>
        <p:nvSpPr>
          <p:cNvPr id="5" name="ZoneTexte 4">
            <a:extLst>
              <a:ext uri="{FF2B5EF4-FFF2-40B4-BE49-F238E27FC236}">
                <a16:creationId xmlns:a16="http://schemas.microsoft.com/office/drawing/2014/main" id="{835B32E2-4ED0-DD49-EEC8-134575B69152}"/>
              </a:ext>
            </a:extLst>
          </p:cNvPr>
          <p:cNvSpPr txBox="1"/>
          <p:nvPr/>
        </p:nvSpPr>
        <p:spPr>
          <a:xfrm>
            <a:off x="614149" y="6100549"/>
            <a:ext cx="2999539" cy="307777"/>
          </a:xfrm>
          <a:prstGeom prst="rect">
            <a:avLst/>
          </a:prstGeom>
          <a:noFill/>
        </p:spPr>
        <p:txBody>
          <a:bodyPr wrap="none" rtlCol="0">
            <a:spAutoFit/>
          </a:bodyPr>
          <a:lstStyle/>
          <a:p>
            <a:r>
              <a:rPr lang="fr-FR" dirty="0"/>
              <a:t>Mukailtu lähteestä Comblain (1996)</a:t>
            </a:r>
          </a:p>
        </p:txBody>
      </p:sp>
    </p:spTree>
    <p:extLst>
      <p:ext uri="{BB962C8B-B14F-4D97-AF65-F5344CB8AC3E}">
        <p14:creationId xmlns:p14="http://schemas.microsoft.com/office/powerpoint/2010/main" val="113022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n-US" sz="2800" b="1" dirty="0" err="1">
                <a:solidFill>
                  <a:schemeClr val="accent1"/>
                </a:solidFill>
              </a:rPr>
              <a:t>Lähteet</a:t>
            </a:r>
            <a:endParaRPr lang="en-US" sz="2800" b="1" dirty="0">
              <a:solidFill>
                <a:schemeClr val="accent1"/>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Erasmus+ 2021-1-FR01-KA220-VET-000033251</a:t>
            </a:r>
            <a:endParaRPr/>
          </a:p>
        </p:txBody>
      </p:sp>
      <p:sp>
        <p:nvSpPr>
          <p:cNvPr id="3" name="ZoneTexte 2">
            <a:extLst>
              <a:ext uri="{FF2B5EF4-FFF2-40B4-BE49-F238E27FC236}">
                <a16:creationId xmlns:a16="http://schemas.microsoft.com/office/drawing/2014/main" id="{71D0227C-D4E5-B0A9-C2FA-880CC33B546D}"/>
              </a:ext>
            </a:extLst>
          </p:cNvPr>
          <p:cNvSpPr txBox="1"/>
          <p:nvPr/>
        </p:nvSpPr>
        <p:spPr>
          <a:xfrm>
            <a:off x="698310" y="1657698"/>
            <a:ext cx="10795379" cy="4226606"/>
          </a:xfrm>
          <a:prstGeom prst="rect">
            <a:avLst/>
          </a:prstGeom>
          <a:noFill/>
        </p:spPr>
        <p:txBody>
          <a:bodyPr wrap="square">
            <a:spAutoFit/>
          </a:bodyPr>
          <a:lstStyle/>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Ball, M. J., Crystal, D., &amp; Fletcher, P. (2012). </a:t>
            </a:r>
            <a:r>
              <a:rPr lang="en-US" sz="1400" i="1" kern="100">
                <a:effectLst/>
                <a:latin typeface="+mn-lt"/>
                <a:ea typeface="Calibri" panose="020F0502020204030204" pitchFamily="34" charset="0"/>
                <a:cs typeface="Calibri" panose="020F0502020204030204" pitchFamily="34" charset="0"/>
              </a:rPr>
              <a:t>Assessing Grammar : The Languages of LARSP</a:t>
            </a:r>
            <a:r>
              <a:rPr lang="en-US" sz="1400" kern="100">
                <a:effectLst/>
                <a:latin typeface="+mn-lt"/>
                <a:ea typeface="Calibri" panose="020F0502020204030204" pitchFamily="34" charset="0"/>
                <a:cs typeface="Calibri" panose="020F0502020204030204" pitchFamily="34" charset="0"/>
              </a:rPr>
              <a:t>. Multilingual Matters.</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Brown, R. (1973). Development of the first language in the human species. </a:t>
            </a:r>
            <a:r>
              <a:rPr lang="en-US" sz="1400" i="1" kern="100">
                <a:effectLst/>
                <a:latin typeface="+mn-lt"/>
                <a:ea typeface="Calibri" panose="020F0502020204030204" pitchFamily="34" charset="0"/>
                <a:cs typeface="Calibri" panose="020F0502020204030204" pitchFamily="34" charset="0"/>
              </a:rPr>
              <a:t>American Psychologist</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28</a:t>
            </a:r>
            <a:r>
              <a:rPr lang="en-US" sz="1400" kern="100">
                <a:effectLst/>
                <a:latin typeface="+mn-lt"/>
                <a:ea typeface="Calibri" panose="020F0502020204030204" pitchFamily="34" charset="0"/>
                <a:cs typeface="Calibri" panose="020F0502020204030204" pitchFamily="34" charset="0"/>
              </a:rPr>
              <a:t>(2), 97‑106. https://</a:t>
            </a:r>
            <a:r>
              <a:rPr lang="en-US" sz="1400" kern="100" err="1">
                <a:effectLst/>
                <a:latin typeface="+mn-lt"/>
                <a:ea typeface="Calibri" panose="020F0502020204030204" pitchFamily="34" charset="0"/>
                <a:cs typeface="Calibri" panose="020F0502020204030204" pitchFamily="34" charset="0"/>
              </a:rPr>
              <a:t>doi.org</a:t>
            </a:r>
            <a:r>
              <a:rPr lang="en-US" sz="1400" kern="100">
                <a:effectLst/>
                <a:latin typeface="+mn-lt"/>
                <a:ea typeface="Calibri" panose="020F0502020204030204" pitchFamily="34" charset="0"/>
                <a:cs typeface="Calibri" panose="020F0502020204030204" pitchFamily="34" charset="0"/>
              </a:rPr>
              <a:t>/10.1037/h0034209</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Chapman, R. S., Hesketh, L. J., &amp; Kistler, D. J. (2002). Predicting Longitudinal Change in Language Production and Comprehension in Individuals With Down Syndrome. </a:t>
            </a:r>
            <a:r>
              <a:rPr lang="en-US" sz="1400" i="1" kern="100">
                <a:effectLst/>
                <a:latin typeface="+mn-lt"/>
                <a:ea typeface="Calibri" panose="020F0502020204030204" pitchFamily="34" charset="0"/>
                <a:cs typeface="Calibri" panose="020F0502020204030204" pitchFamily="34" charset="0"/>
              </a:rPr>
              <a:t>Journal of Speech, Language, and Hearing Research</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45</a:t>
            </a:r>
            <a:r>
              <a:rPr lang="en-US" sz="1400" kern="100">
                <a:effectLst/>
                <a:latin typeface="+mn-lt"/>
                <a:ea typeface="Calibri" panose="020F0502020204030204" pitchFamily="34" charset="0"/>
                <a:cs typeface="Calibri" panose="020F0502020204030204" pitchFamily="34" charset="0"/>
              </a:rPr>
              <a:t>(5), 902‑915. https://</a:t>
            </a:r>
            <a:r>
              <a:rPr lang="en-US" sz="1400" kern="100" err="1">
                <a:effectLst/>
                <a:latin typeface="+mn-lt"/>
                <a:ea typeface="Calibri" panose="020F0502020204030204" pitchFamily="34" charset="0"/>
                <a:cs typeface="Calibri" panose="020F0502020204030204" pitchFamily="34" charset="0"/>
              </a:rPr>
              <a:t>doi.org</a:t>
            </a:r>
            <a:r>
              <a:rPr lang="en-US" sz="1400" kern="100">
                <a:effectLst/>
                <a:latin typeface="+mn-lt"/>
                <a:ea typeface="Calibri" panose="020F0502020204030204" pitchFamily="34" charset="0"/>
                <a:cs typeface="Calibri" panose="020F0502020204030204" pitchFamily="34" charset="0"/>
              </a:rPr>
              <a:t>/10.1044/1092-4388(2002/073)</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fr-BE" sz="1400" kern="100">
                <a:effectLst/>
                <a:latin typeface="+mn-lt"/>
                <a:ea typeface="Calibri" panose="020F0502020204030204" pitchFamily="34" charset="0"/>
                <a:cs typeface="Calibri" panose="020F0502020204030204" pitchFamily="34" charset="0"/>
              </a:rPr>
              <a:t>Comblain, A. (1996). </a:t>
            </a:r>
            <a:r>
              <a:rPr lang="fr-BE" sz="1400" i="1" kern="100">
                <a:effectLst/>
                <a:latin typeface="+mn-lt"/>
                <a:ea typeface="Calibri" panose="020F0502020204030204" pitchFamily="34" charset="0"/>
                <a:cs typeface="Calibri" panose="020F0502020204030204" pitchFamily="34" charset="0"/>
              </a:rPr>
              <a:t>Mémoire de travail et langage dans le syndrome de Down</a:t>
            </a:r>
            <a:r>
              <a:rPr lang="fr-BE" sz="1400" kern="100">
                <a:effectLst/>
                <a:latin typeface="+mn-lt"/>
                <a:ea typeface="Calibri" panose="020F0502020204030204" pitchFamily="34" charset="0"/>
                <a:cs typeface="Calibri" panose="020F0502020204030204" pitchFamily="34" charset="0"/>
              </a:rPr>
              <a:t> [PhD </a:t>
            </a:r>
            <a:r>
              <a:rPr lang="fr-BE" sz="1400" kern="100" err="1">
                <a:effectLst/>
                <a:latin typeface="+mn-lt"/>
                <a:ea typeface="Calibri" panose="020F0502020204030204" pitchFamily="34" charset="0"/>
                <a:cs typeface="Calibri" panose="020F0502020204030204" pitchFamily="34" charset="0"/>
              </a:rPr>
              <a:t>Thesis</a:t>
            </a:r>
            <a:r>
              <a:rPr lang="fr-BE" sz="1400" kern="100">
                <a:effectLst/>
                <a:latin typeface="+mn-lt"/>
                <a:ea typeface="Calibri" panose="020F0502020204030204" pitchFamily="34" charset="0"/>
                <a:cs typeface="Calibri" panose="020F0502020204030204" pitchFamily="34" charset="0"/>
              </a:rPr>
              <a:t>]. Université de Liège.</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fr-BE" sz="1400" kern="100">
                <a:effectLst/>
                <a:latin typeface="+mn-lt"/>
                <a:ea typeface="Calibri" panose="020F0502020204030204" pitchFamily="34" charset="0"/>
                <a:cs typeface="Calibri" panose="020F0502020204030204" pitchFamily="34" charset="0"/>
              </a:rPr>
              <a:t>Comblain, A., &amp; </a:t>
            </a:r>
            <a:r>
              <a:rPr lang="fr-BE" sz="1400" kern="100" err="1">
                <a:effectLst/>
                <a:latin typeface="+mn-lt"/>
                <a:ea typeface="Calibri" panose="020F0502020204030204" pitchFamily="34" charset="0"/>
                <a:cs typeface="Calibri" panose="020F0502020204030204" pitchFamily="34" charset="0"/>
              </a:rPr>
              <a:t>Piérart</a:t>
            </a:r>
            <a:r>
              <a:rPr lang="fr-BE" sz="1400" kern="100">
                <a:effectLst/>
                <a:latin typeface="+mn-lt"/>
                <a:ea typeface="Calibri" panose="020F0502020204030204" pitchFamily="34" charset="0"/>
                <a:cs typeface="Calibri" panose="020F0502020204030204" pitchFamily="34" charset="0"/>
              </a:rPr>
              <a:t>, B. (1998). </a:t>
            </a:r>
            <a:r>
              <a:rPr lang="fr-BE" sz="1400" i="1" kern="100">
                <a:effectLst/>
                <a:latin typeface="+mn-lt"/>
                <a:ea typeface="Calibri" panose="020F0502020204030204" pitchFamily="34" charset="0"/>
                <a:cs typeface="Calibri" panose="020F0502020204030204" pitchFamily="34" charset="0"/>
              </a:rPr>
              <a:t>Syntaxe et </a:t>
            </a:r>
            <a:r>
              <a:rPr lang="fr-BE" sz="1400" i="1" kern="100" err="1">
                <a:effectLst/>
                <a:latin typeface="+mn-lt"/>
                <a:ea typeface="Calibri" panose="020F0502020204030204" pitchFamily="34" charset="0"/>
                <a:cs typeface="Calibri" panose="020F0502020204030204" pitchFamily="34" charset="0"/>
              </a:rPr>
              <a:t>métasyntaxe</a:t>
            </a:r>
            <a:r>
              <a:rPr lang="fr-BE" sz="1400" i="1" kern="100">
                <a:effectLst/>
                <a:latin typeface="+mn-lt"/>
                <a:ea typeface="Calibri" panose="020F0502020204030204" pitchFamily="34" charset="0"/>
                <a:cs typeface="Calibri" panose="020F0502020204030204" pitchFamily="34" charset="0"/>
              </a:rPr>
              <a:t> dans le syndrome de l’X-fragile et le syndrome de Down</a:t>
            </a:r>
            <a:r>
              <a:rPr lang="fr-BE" sz="1400" kern="100">
                <a:effectLst/>
                <a:latin typeface="+mn-lt"/>
                <a:ea typeface="Calibri" panose="020F0502020204030204" pitchFamily="34" charset="0"/>
                <a:cs typeface="Calibri" panose="020F0502020204030204" pitchFamily="34" charset="0"/>
              </a:rPr>
              <a:t>.</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fr-BE" sz="1400" kern="100">
                <a:effectLst/>
                <a:latin typeface="+mn-lt"/>
                <a:ea typeface="Calibri" panose="020F0502020204030204" pitchFamily="34" charset="0"/>
                <a:cs typeface="Calibri" panose="020F0502020204030204" pitchFamily="34" charset="0"/>
              </a:rPr>
              <a:t>Comblain, A., &amp; Thibaut, J.-P. (2009). Approche neuropsychologique du syndrome de Down. </a:t>
            </a:r>
            <a:r>
              <a:rPr lang="fr-BE" sz="1400" i="1" kern="100">
                <a:effectLst/>
                <a:latin typeface="+mn-lt"/>
                <a:ea typeface="Calibri" panose="020F0502020204030204" pitchFamily="34" charset="0"/>
                <a:cs typeface="Calibri" panose="020F0502020204030204" pitchFamily="34" charset="0"/>
              </a:rPr>
              <a:t>Manuel de Neuropsychologie du développement</a:t>
            </a:r>
            <a:r>
              <a:rPr lang="fr-BE" sz="1400" kern="100">
                <a:effectLst/>
                <a:latin typeface="+mn-lt"/>
                <a:ea typeface="Calibri" panose="020F0502020204030204" pitchFamily="34" charset="0"/>
                <a:cs typeface="Calibri" panose="020F0502020204030204" pitchFamily="34" charset="0"/>
              </a:rPr>
              <a:t>, 491</a:t>
            </a:r>
            <a:r>
              <a:rPr lang="fr-BE" sz="1400" kern="100">
                <a:effectLst/>
                <a:latin typeface="+mn-lt"/>
                <a:ea typeface="Calibri" panose="020F0502020204030204" pitchFamily="34" charset="0"/>
                <a:cs typeface="Cambria Math" panose="02040503050406030204" pitchFamily="18" charset="0"/>
              </a:rPr>
              <a:t>‑</a:t>
            </a:r>
            <a:r>
              <a:rPr lang="fr-BE" sz="1400" kern="100">
                <a:effectLst/>
                <a:latin typeface="+mn-lt"/>
                <a:ea typeface="Calibri" panose="020F0502020204030204" pitchFamily="34" charset="0"/>
                <a:cs typeface="Calibri" panose="020F0502020204030204" pitchFamily="34" charset="0"/>
              </a:rPr>
              <a:t>522.</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fr-BE" sz="1400" kern="100">
                <a:effectLst/>
                <a:latin typeface="+mn-lt"/>
                <a:ea typeface="Calibri" panose="020F0502020204030204" pitchFamily="34" charset="0"/>
                <a:cs typeface="Calibri" panose="020F0502020204030204" pitchFamily="34" charset="0"/>
              </a:rPr>
              <a:t>Comblain, A., &amp; Thibaut, J.-P. (2020). Le syndrome de Down. In </a:t>
            </a:r>
            <a:r>
              <a:rPr lang="fr-BE" sz="1400" i="1" kern="100">
                <a:effectLst/>
                <a:latin typeface="+mn-lt"/>
                <a:ea typeface="Calibri" panose="020F0502020204030204" pitchFamily="34" charset="0"/>
                <a:cs typeface="Calibri" panose="020F0502020204030204" pitchFamily="34" charset="0"/>
              </a:rPr>
              <a:t>Traité de Neuropsychologie de l’enfant</a:t>
            </a:r>
            <a:r>
              <a:rPr lang="fr-BE" sz="1400" kern="100">
                <a:effectLst/>
                <a:latin typeface="+mn-lt"/>
                <a:ea typeface="Calibri" panose="020F0502020204030204" pitchFamily="34" charset="0"/>
                <a:cs typeface="Calibri" panose="020F0502020204030204" pitchFamily="34" charset="0"/>
              </a:rPr>
              <a:t> (p. 378</a:t>
            </a:r>
            <a:r>
              <a:rPr lang="fr-BE" sz="1400" kern="100">
                <a:effectLst/>
                <a:latin typeface="+mn-lt"/>
                <a:ea typeface="Calibri" panose="020F0502020204030204" pitchFamily="34" charset="0"/>
                <a:cs typeface="Cambria Math" panose="02040503050406030204" pitchFamily="18" charset="0"/>
              </a:rPr>
              <a:t>‑</a:t>
            </a:r>
            <a:r>
              <a:rPr lang="fr-BE" sz="1400" kern="100">
                <a:effectLst/>
                <a:latin typeface="+mn-lt"/>
                <a:ea typeface="Calibri" panose="020F0502020204030204" pitchFamily="34" charset="0"/>
                <a:cs typeface="Calibri" panose="020F0502020204030204" pitchFamily="34" charset="0"/>
              </a:rPr>
              <a:t>400). </a:t>
            </a:r>
            <a:r>
              <a:rPr lang="en-US" sz="1400" kern="100">
                <a:effectLst/>
                <a:latin typeface="+mn-lt"/>
                <a:ea typeface="Calibri" panose="020F0502020204030204" pitchFamily="34" charset="0"/>
                <a:cs typeface="Calibri" panose="020F0502020204030204" pitchFamily="34" charset="0"/>
              </a:rPr>
              <a:t>De </a:t>
            </a:r>
            <a:r>
              <a:rPr lang="en-US" sz="1400" kern="100" err="1">
                <a:effectLst/>
                <a:latin typeface="+mn-lt"/>
                <a:ea typeface="Calibri" panose="020F0502020204030204" pitchFamily="34" charset="0"/>
                <a:cs typeface="Calibri" panose="020F0502020204030204" pitchFamily="34" charset="0"/>
              </a:rPr>
              <a:t>Boeck</a:t>
            </a:r>
            <a:r>
              <a:rPr lang="en-US" sz="1400" kern="100">
                <a:effectLst/>
                <a:latin typeface="+mn-lt"/>
                <a:ea typeface="Calibri" panose="020F0502020204030204" pitchFamily="34" charset="0"/>
                <a:cs typeface="Calibri" panose="020F0502020204030204" pitchFamily="34" charset="0"/>
              </a:rPr>
              <a:t>.</a:t>
            </a:r>
            <a:endParaRPr lang="fr-BE" sz="1400" kern="100">
              <a:effectLst/>
              <a:latin typeface="+mn-lt"/>
              <a:ea typeface="Calibri" panose="020F0502020204030204" pitchFamily="34" charset="0"/>
              <a:cs typeface="Times New Roman" panose="02020603050405020304" pitchFamily="18" charset="0"/>
            </a:endParaRPr>
          </a:p>
          <a:p>
            <a:pPr marL="457200" indent="-457200" algn="just">
              <a:lnSpc>
                <a:spcPct val="120000"/>
              </a:lnSpc>
              <a:spcBef>
                <a:spcPts val="600"/>
              </a:spcBef>
            </a:pPr>
            <a:r>
              <a:rPr lang="en-US" sz="1400" kern="100">
                <a:effectLst/>
                <a:latin typeface="+mn-lt"/>
                <a:ea typeface="Calibri" panose="020F0502020204030204" pitchFamily="34" charset="0"/>
                <a:cs typeface="Calibri" panose="020F0502020204030204" pitchFamily="34" charset="0"/>
              </a:rPr>
              <a:t>Martin, G. E., </a:t>
            </a:r>
            <a:r>
              <a:rPr lang="en-US" sz="1400" kern="100" err="1">
                <a:effectLst/>
                <a:latin typeface="+mn-lt"/>
                <a:ea typeface="Calibri" panose="020F0502020204030204" pitchFamily="34" charset="0"/>
                <a:cs typeface="Calibri" panose="020F0502020204030204" pitchFamily="34" charset="0"/>
              </a:rPr>
              <a:t>Losh</a:t>
            </a:r>
            <a:r>
              <a:rPr lang="en-US" sz="1400" kern="100">
                <a:effectLst/>
                <a:latin typeface="+mn-lt"/>
                <a:ea typeface="Calibri" panose="020F0502020204030204" pitchFamily="34" charset="0"/>
                <a:cs typeface="Calibri" panose="020F0502020204030204" pitchFamily="34" charset="0"/>
              </a:rPr>
              <a:t>, M., </a:t>
            </a:r>
            <a:r>
              <a:rPr lang="en-US" sz="1400" kern="100" err="1">
                <a:effectLst/>
                <a:latin typeface="+mn-lt"/>
                <a:ea typeface="Calibri" panose="020F0502020204030204" pitchFamily="34" charset="0"/>
                <a:cs typeface="Calibri" panose="020F0502020204030204" pitchFamily="34" charset="0"/>
              </a:rPr>
              <a:t>Estigarribia</a:t>
            </a:r>
            <a:r>
              <a:rPr lang="en-US" sz="1400" kern="100">
                <a:effectLst/>
                <a:latin typeface="+mn-lt"/>
                <a:ea typeface="Calibri" panose="020F0502020204030204" pitchFamily="34" charset="0"/>
                <a:cs typeface="Calibri" panose="020F0502020204030204" pitchFamily="34" charset="0"/>
              </a:rPr>
              <a:t>, B., Sideris, J., &amp; Roberts, J. (2013). Longitudinal profiles of expressive vocabulary, syntax and pragmatic language in boys with fragile X syndrome or Down syndrome. </a:t>
            </a:r>
            <a:r>
              <a:rPr lang="en-US" sz="1400" i="1" kern="100">
                <a:effectLst/>
                <a:latin typeface="+mn-lt"/>
                <a:ea typeface="Calibri" panose="020F0502020204030204" pitchFamily="34" charset="0"/>
                <a:cs typeface="Calibri" panose="020F0502020204030204" pitchFamily="34" charset="0"/>
              </a:rPr>
              <a:t>International Journal of Language &amp; Communication Disorders</a:t>
            </a:r>
            <a:r>
              <a:rPr lang="en-US" sz="1400" kern="100">
                <a:effectLst/>
                <a:latin typeface="+mn-lt"/>
                <a:ea typeface="Calibri" panose="020F0502020204030204" pitchFamily="34" charset="0"/>
                <a:cs typeface="Calibri" panose="020F0502020204030204" pitchFamily="34" charset="0"/>
              </a:rPr>
              <a:t>, </a:t>
            </a:r>
            <a:r>
              <a:rPr lang="en-US" sz="1400" i="1" kern="100">
                <a:effectLst/>
                <a:latin typeface="+mn-lt"/>
                <a:ea typeface="Calibri" panose="020F0502020204030204" pitchFamily="34" charset="0"/>
                <a:cs typeface="Calibri" panose="020F0502020204030204" pitchFamily="34" charset="0"/>
              </a:rPr>
              <a:t>48</a:t>
            </a:r>
            <a:r>
              <a:rPr lang="en-US" sz="1400" kern="100">
                <a:effectLst/>
                <a:latin typeface="+mn-lt"/>
                <a:ea typeface="Calibri" panose="020F0502020204030204" pitchFamily="34" charset="0"/>
                <a:cs typeface="Calibri" panose="020F0502020204030204" pitchFamily="34" charset="0"/>
              </a:rPr>
              <a:t>(4), 432</a:t>
            </a:r>
            <a:r>
              <a:rPr lang="en-US" sz="1400" kern="100">
                <a:effectLst/>
                <a:latin typeface="+mn-lt"/>
                <a:ea typeface="Calibri" panose="020F0502020204030204" pitchFamily="34" charset="0"/>
                <a:cs typeface="Cambria Math" panose="02040503050406030204" pitchFamily="18" charset="0"/>
              </a:rPr>
              <a:t>‑</a:t>
            </a:r>
            <a:r>
              <a:rPr lang="en-US" sz="1400" kern="100">
                <a:effectLst/>
                <a:latin typeface="+mn-lt"/>
                <a:ea typeface="Calibri" panose="020F0502020204030204" pitchFamily="34" charset="0"/>
                <a:cs typeface="Calibri" panose="020F0502020204030204" pitchFamily="34" charset="0"/>
              </a:rPr>
              <a:t>443. https://</a:t>
            </a:r>
            <a:r>
              <a:rPr lang="en-US" sz="1400" kern="100" err="1">
                <a:effectLst/>
                <a:latin typeface="+mn-lt"/>
                <a:ea typeface="Calibri" panose="020F0502020204030204" pitchFamily="34" charset="0"/>
                <a:cs typeface="Calibri" panose="020F0502020204030204" pitchFamily="34" charset="0"/>
              </a:rPr>
              <a:t>doi.org</a:t>
            </a:r>
            <a:r>
              <a:rPr lang="en-US" sz="1400" kern="100">
                <a:effectLst/>
                <a:latin typeface="+mn-lt"/>
                <a:ea typeface="Calibri" panose="020F0502020204030204" pitchFamily="34" charset="0"/>
                <a:cs typeface="Calibri" panose="020F0502020204030204" pitchFamily="34" charset="0"/>
              </a:rPr>
              <a:t>/10.1111/1460-6984.12019</a:t>
            </a:r>
            <a:endParaRPr lang="fr-BE" sz="1400" kern="10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A157D3C-D3D9-4CA3-AC69-172889BC2147}">
  <ds:schemaRefs>
    <ds:schemaRef ds:uri="7a866126-7c09-4654-844e-0d48a974f41d"/>
    <ds:schemaRef ds:uri="833f7f52-ca37-4ad5-a460-7ba203df28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52B3263-EF49-4234-9689-D9203774EBA0}">
  <ds:schemaRefs>
    <ds:schemaRef ds:uri="7a866126-7c09-4654-844e-0d48a974f41d"/>
    <ds:schemaRef ds:uri="833f7f52-ca37-4ad5-a460-7ba203df28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14</TotalTime>
  <Words>1844</Words>
  <Application>Microsoft Office PowerPoint</Application>
  <PresentationFormat>Laajakuva</PresentationFormat>
  <Paragraphs>135</Paragraphs>
  <Slides>10</Slides>
  <Notes>10</Notes>
  <HiddenSlides>0</HiddenSlides>
  <MMClips>0</MMClips>
  <ScaleCrop>false</ScaleCrop>
  <HeadingPairs>
    <vt:vector size="6" baseType="variant">
      <vt:variant>
        <vt:lpstr>Käytetyt fontit</vt:lpstr>
      </vt:variant>
      <vt:variant>
        <vt:i4>2</vt:i4>
      </vt:variant>
      <vt:variant>
        <vt:lpstr>Teema</vt:lpstr>
      </vt:variant>
      <vt:variant>
        <vt:i4>1</vt:i4>
      </vt:variant>
      <vt:variant>
        <vt:lpstr>Dian otsikot</vt:lpstr>
      </vt:variant>
      <vt:variant>
        <vt:i4>10</vt:i4>
      </vt:variant>
    </vt:vector>
  </HeadingPairs>
  <TitlesOfParts>
    <vt:vector size="13" baseType="lpstr">
      <vt:lpstr>Arial</vt:lpstr>
      <vt:lpstr>Calibri</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Ojala Krista</cp:lastModifiedBy>
  <cp:revision>13</cp:revision>
  <dcterms:created xsi:type="dcterms:W3CDTF">2023-11-23T08:37:25Z</dcterms:created>
  <dcterms:modified xsi:type="dcterms:W3CDTF">2024-12-14T17:45:06Z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