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0"/>
  </p:notesMasterIdLst>
  <p:sldIdLst>
    <p:sldId id="256" r:id="rId5"/>
    <p:sldId id="265" r:id="rId6"/>
    <p:sldId id="261" r:id="rId7"/>
    <p:sldId id="284" r:id="rId8"/>
    <p:sldId id="285"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5"/>
            <p14:sldId id="261"/>
            <p14:sldId id="284"/>
            <p14:sldId id="28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6F6F"/>
    <a:srgbClr val="346A8C"/>
    <a:srgbClr val="D9EBEF"/>
    <a:srgbClr val="254C55"/>
    <a:srgbClr val="D8E7F0"/>
    <a:srgbClr val="5597BF"/>
    <a:srgbClr val="4184AD"/>
    <a:srgbClr val="468FA0"/>
    <a:srgbClr val="4F7CC5"/>
    <a:srgbClr val="60B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ED5EA1-D1BD-4D6C-B98A-5B03DD392DD4}" v="2" dt="2024-11-28T10:14:47.85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95" autoAdjust="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34" Type="http://schemas.openxmlformats.org/officeDocument/2006/relationships/tableStyles" Target="tableStyles.xml"/><Relationship Id="rId7"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 Target="slides/slide1.xml"/><Relationship Id="rId36" Type="http://schemas.microsoft.com/office/2015/10/relationships/revisionInfo" Target="revisionInfo.xml"/><Relationship Id="rId10" Type="http://schemas.openxmlformats.org/officeDocument/2006/relationships/notesMaster" Target="notesMasters/notesMaster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30" Type="http://customschemas.google.com/relationships/presentationmetadata" Target="meta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BA3D96C2-C19D-445A-989A-AD385CB71AB1}"/>
    <pc:docChg chg="custSel modSld">
      <pc:chgData name="CHRISTELLE DECLERCQ" userId="6105ae43-a600-46e8-812e-1762419aa502" providerId="ADAL" clId="{BA3D96C2-C19D-445A-989A-AD385CB71AB1}" dt="2024-02-05T18:05:47.977" v="2202" actId="404"/>
      <pc:docMkLst>
        <pc:docMk/>
      </pc:docMkLst>
      <pc:sldChg chg="modSp">
        <pc:chgData name="CHRISTELLE DECLERCQ" userId="6105ae43-a600-46e8-812e-1762419aa502" providerId="ADAL" clId="{BA3D96C2-C19D-445A-989A-AD385CB71AB1}" dt="2024-02-05T17:48:40.375" v="9"/>
        <pc:sldMkLst>
          <pc:docMk/>
          <pc:sldMk cId="0" sldId="256"/>
        </pc:sldMkLst>
        <pc:spChg chg="mod">
          <ac:chgData name="CHRISTELLE DECLERCQ" userId="6105ae43-a600-46e8-812e-1762419aa502" providerId="ADAL" clId="{BA3D96C2-C19D-445A-989A-AD385CB71AB1}" dt="2024-02-05T17:48:21.457" v="8" actId="20577"/>
          <ac:spMkLst>
            <pc:docMk/>
            <pc:sldMk cId="0" sldId="256"/>
            <ac:spMk id="99" creationId="{00000000-0000-0000-0000-000000000000}"/>
          </ac:spMkLst>
        </pc:spChg>
        <pc:spChg chg="mod">
          <ac:chgData name="CHRISTELLE DECLERCQ" userId="6105ae43-a600-46e8-812e-1762419aa502" providerId="ADAL" clId="{BA3D96C2-C19D-445A-989A-AD385CB71AB1}" dt="2024-02-05T17:48:40.375" v="9"/>
          <ac:spMkLst>
            <pc:docMk/>
            <pc:sldMk cId="0" sldId="256"/>
            <ac:spMk id="105" creationId="{00000000-0000-0000-0000-000000000000}"/>
          </ac:spMkLst>
        </pc:spChg>
      </pc:sldChg>
      <pc:sldChg chg="modSp">
        <pc:chgData name="CHRISTELLE DECLERCQ" userId="6105ae43-a600-46e8-812e-1762419aa502" providerId="ADAL" clId="{BA3D96C2-C19D-445A-989A-AD385CB71AB1}" dt="2024-02-05T17:55:01.184" v="731" actId="14100"/>
        <pc:sldMkLst>
          <pc:docMk/>
          <pc:sldMk cId="1608186336" sldId="261"/>
        </pc:sldMkLst>
        <pc:spChg chg="mod">
          <ac:chgData name="CHRISTELLE DECLERCQ" userId="6105ae43-a600-46e8-812e-1762419aa502" providerId="ADAL" clId="{BA3D96C2-C19D-445A-989A-AD385CB71AB1}" dt="2024-02-05T17:55:01.184" v="731" actId="14100"/>
          <ac:spMkLst>
            <pc:docMk/>
            <pc:sldMk cId="1608186336" sldId="261"/>
            <ac:spMk id="11" creationId="{486FF68C-AE95-49BA-9F17-3ACAEEB5661E}"/>
          </ac:spMkLst>
        </pc:spChg>
        <pc:graphicFrameChg chg="mod">
          <ac:chgData name="CHRISTELLE DECLERCQ" userId="6105ae43-a600-46e8-812e-1762419aa502" providerId="ADAL" clId="{BA3D96C2-C19D-445A-989A-AD385CB71AB1}" dt="2024-02-05T17:54:26.823" v="729" actId="20577"/>
          <ac:graphicFrameMkLst>
            <pc:docMk/>
            <pc:sldMk cId="1608186336" sldId="261"/>
            <ac:graphicFrameMk id="2" creationId="{FDA73EE1-BF9E-4F6F-8146-741B5F74D29F}"/>
          </ac:graphicFrameMkLst>
        </pc:graphicFrameChg>
      </pc:sldChg>
      <pc:sldChg chg="modSp">
        <pc:chgData name="CHRISTELLE DECLERCQ" userId="6105ae43-a600-46e8-812e-1762419aa502" providerId="ADAL" clId="{BA3D96C2-C19D-445A-989A-AD385CB71AB1}" dt="2024-02-05T17:50:10.203" v="208" actId="113"/>
        <pc:sldMkLst>
          <pc:docMk/>
          <pc:sldMk cId="0" sldId="265"/>
        </pc:sldMkLst>
        <pc:spChg chg="mod">
          <ac:chgData name="CHRISTELLE DECLERCQ" userId="6105ae43-a600-46e8-812e-1762419aa502" providerId="ADAL" clId="{BA3D96C2-C19D-445A-989A-AD385CB71AB1}" dt="2024-02-05T17:49:25.119" v="51" actId="403"/>
          <ac:spMkLst>
            <pc:docMk/>
            <pc:sldMk cId="0" sldId="265"/>
            <ac:spMk id="8" creationId="{C2A08571-DAD0-4340-A5D4-409AA8F96667}"/>
          </ac:spMkLst>
        </pc:spChg>
        <pc:spChg chg="mod">
          <ac:chgData name="CHRISTELLE DECLERCQ" userId="6105ae43-a600-46e8-812e-1762419aa502" providerId="ADAL" clId="{BA3D96C2-C19D-445A-989A-AD385CB71AB1}" dt="2024-02-05T17:50:10.203" v="208" actId="113"/>
          <ac:spMkLst>
            <pc:docMk/>
            <pc:sldMk cId="0" sldId="265"/>
            <ac:spMk id="115" creationId="{00000000-0000-0000-0000-000000000000}"/>
          </ac:spMkLst>
        </pc:spChg>
      </pc:sldChg>
      <pc:sldChg chg="modSp">
        <pc:chgData name="CHRISTELLE DECLERCQ" userId="6105ae43-a600-46e8-812e-1762419aa502" providerId="ADAL" clId="{BA3D96C2-C19D-445A-989A-AD385CB71AB1}" dt="2024-02-05T18:02:01.024" v="1617" actId="20577"/>
        <pc:sldMkLst>
          <pc:docMk/>
          <pc:sldMk cId="1453582975" sldId="284"/>
        </pc:sldMkLst>
        <pc:spChg chg="mod">
          <ac:chgData name="CHRISTELLE DECLERCQ" userId="6105ae43-a600-46e8-812e-1762419aa502" providerId="ADAL" clId="{BA3D96C2-C19D-445A-989A-AD385CB71AB1}" dt="2024-02-05T17:55:36.494" v="768" actId="20577"/>
          <ac:spMkLst>
            <pc:docMk/>
            <pc:sldMk cId="1453582975" sldId="284"/>
            <ac:spMk id="15" creationId="{921F729A-DE7C-475F-96A6-66C5EEA4CFC6}"/>
          </ac:spMkLst>
        </pc:spChg>
        <pc:spChg chg="mod">
          <ac:chgData name="CHRISTELLE DECLERCQ" userId="6105ae43-a600-46e8-812e-1762419aa502" providerId="ADAL" clId="{BA3D96C2-C19D-445A-989A-AD385CB71AB1}" dt="2024-02-05T17:56:23.528" v="886" actId="20577"/>
          <ac:spMkLst>
            <pc:docMk/>
            <pc:sldMk cId="1453582975" sldId="284"/>
            <ac:spMk id="16" creationId="{2BBE6D7A-E2F5-4AE6-A371-F06A9BC3DD6C}"/>
          </ac:spMkLst>
        </pc:spChg>
        <pc:spChg chg="mod">
          <ac:chgData name="CHRISTELLE DECLERCQ" userId="6105ae43-a600-46e8-812e-1762419aa502" providerId="ADAL" clId="{BA3D96C2-C19D-445A-989A-AD385CB71AB1}" dt="2024-02-05T17:57:59.891" v="1046" actId="20577"/>
          <ac:spMkLst>
            <pc:docMk/>
            <pc:sldMk cId="1453582975" sldId="284"/>
            <ac:spMk id="17" creationId="{D663DACE-EF1D-4EA5-97B0-BF83FB80142D}"/>
          </ac:spMkLst>
        </pc:spChg>
        <pc:spChg chg="mod">
          <ac:chgData name="CHRISTELLE DECLERCQ" userId="6105ae43-a600-46e8-812e-1762419aa502" providerId="ADAL" clId="{BA3D96C2-C19D-445A-989A-AD385CB71AB1}" dt="2024-02-05T17:59:05.073" v="1205"/>
          <ac:spMkLst>
            <pc:docMk/>
            <pc:sldMk cId="1453582975" sldId="284"/>
            <ac:spMk id="18" creationId="{1F1D3E07-633B-4DE1-AE84-0B47FB9796E4}"/>
          </ac:spMkLst>
        </pc:spChg>
        <pc:spChg chg="mod">
          <ac:chgData name="CHRISTELLE DECLERCQ" userId="6105ae43-a600-46e8-812e-1762419aa502" providerId="ADAL" clId="{BA3D96C2-C19D-445A-989A-AD385CB71AB1}" dt="2024-02-05T17:57:10.334" v="909" actId="20577"/>
          <ac:spMkLst>
            <pc:docMk/>
            <pc:sldMk cId="1453582975" sldId="284"/>
            <ac:spMk id="20" creationId="{EAB4344B-57E6-45B2-9463-30E15E919BD9}"/>
          </ac:spMkLst>
        </pc:spChg>
        <pc:spChg chg="mod">
          <ac:chgData name="CHRISTELLE DECLERCQ" userId="6105ae43-a600-46e8-812e-1762419aa502" providerId="ADAL" clId="{BA3D96C2-C19D-445A-989A-AD385CB71AB1}" dt="2024-02-05T17:58:10.514" v="1087" actId="20577"/>
          <ac:spMkLst>
            <pc:docMk/>
            <pc:sldMk cId="1453582975" sldId="284"/>
            <ac:spMk id="21" creationId="{4EE152CA-2AFB-45F8-829D-4AF0D38FE818}"/>
          </ac:spMkLst>
        </pc:spChg>
        <pc:spChg chg="mod">
          <ac:chgData name="CHRISTELLE DECLERCQ" userId="6105ae43-a600-46e8-812e-1762419aa502" providerId="ADAL" clId="{BA3D96C2-C19D-445A-989A-AD385CB71AB1}" dt="2024-02-05T17:59:33.212" v="1258" actId="20577"/>
          <ac:spMkLst>
            <pc:docMk/>
            <pc:sldMk cId="1453582975" sldId="284"/>
            <ac:spMk id="23" creationId="{457909E4-7ADF-4EF8-9366-968C710A2116}"/>
          </ac:spMkLst>
        </pc:spChg>
        <pc:spChg chg="mod">
          <ac:chgData name="CHRISTELLE DECLERCQ" userId="6105ae43-a600-46e8-812e-1762419aa502" providerId="ADAL" clId="{BA3D96C2-C19D-445A-989A-AD385CB71AB1}" dt="2024-02-05T18:00:38.923" v="1331"/>
          <ac:spMkLst>
            <pc:docMk/>
            <pc:sldMk cId="1453582975" sldId="284"/>
            <ac:spMk id="24" creationId="{D7F8D755-B2E5-4D68-8D1C-897E6F7CA987}"/>
          </ac:spMkLst>
        </pc:spChg>
        <pc:spChg chg="mod">
          <ac:chgData name="CHRISTELLE DECLERCQ" userId="6105ae43-a600-46e8-812e-1762419aa502" providerId="ADAL" clId="{BA3D96C2-C19D-445A-989A-AD385CB71AB1}" dt="2024-02-05T18:01:15.377" v="1428" actId="20577"/>
          <ac:spMkLst>
            <pc:docMk/>
            <pc:sldMk cId="1453582975" sldId="284"/>
            <ac:spMk id="25" creationId="{7AB5786A-D419-4E67-8F5E-FBF6311B9EDC}"/>
          </ac:spMkLst>
        </pc:spChg>
        <pc:spChg chg="mod">
          <ac:chgData name="CHRISTELLE DECLERCQ" userId="6105ae43-a600-46e8-812e-1762419aa502" providerId="ADAL" clId="{BA3D96C2-C19D-445A-989A-AD385CB71AB1}" dt="2024-02-05T18:00:25.116" v="1330" actId="20577"/>
          <ac:spMkLst>
            <pc:docMk/>
            <pc:sldMk cId="1453582975" sldId="284"/>
            <ac:spMk id="26" creationId="{5585F2A9-D14C-4AF1-908B-9A1E1E8B54FB}"/>
          </ac:spMkLst>
        </pc:spChg>
        <pc:spChg chg="mod">
          <ac:chgData name="CHRISTELLE DECLERCQ" userId="6105ae43-a600-46e8-812e-1762419aa502" providerId="ADAL" clId="{BA3D96C2-C19D-445A-989A-AD385CB71AB1}" dt="2024-02-05T18:01:11.003" v="1426" actId="20577"/>
          <ac:spMkLst>
            <pc:docMk/>
            <pc:sldMk cId="1453582975" sldId="284"/>
            <ac:spMk id="27" creationId="{A2BC9515-BCDF-4911-8F72-8A5E730C848B}"/>
          </ac:spMkLst>
        </pc:spChg>
        <pc:spChg chg="mod">
          <ac:chgData name="CHRISTELLE DECLERCQ" userId="6105ae43-a600-46e8-812e-1762419aa502" providerId="ADAL" clId="{BA3D96C2-C19D-445A-989A-AD385CB71AB1}" dt="2024-02-05T18:02:01.024" v="1617" actId="20577"/>
          <ac:spMkLst>
            <pc:docMk/>
            <pc:sldMk cId="1453582975" sldId="284"/>
            <ac:spMk id="28" creationId="{5CF96320-2962-429A-970A-49DA452D6A88}"/>
          </ac:spMkLst>
        </pc:spChg>
        <pc:spChg chg="mod">
          <ac:chgData name="CHRISTELLE DECLERCQ" userId="6105ae43-a600-46e8-812e-1762419aa502" providerId="ADAL" clId="{BA3D96C2-C19D-445A-989A-AD385CB71AB1}" dt="2024-02-05T17:55:27.243" v="754" actId="20577"/>
          <ac:spMkLst>
            <pc:docMk/>
            <pc:sldMk cId="1453582975" sldId="284"/>
            <ac:spMk id="29" creationId="{705DF82A-9344-4752-86AE-C488880EAAC8}"/>
          </ac:spMkLst>
        </pc:spChg>
        <pc:spChg chg="mod">
          <ac:chgData name="CHRISTELLE DECLERCQ" userId="6105ae43-a600-46e8-812e-1762419aa502" providerId="ADAL" clId="{BA3D96C2-C19D-445A-989A-AD385CB71AB1}" dt="2024-02-05T17:55:19.532" v="733" actId="14100"/>
          <ac:spMkLst>
            <pc:docMk/>
            <pc:sldMk cId="1453582975" sldId="284"/>
            <ac:spMk id="37" creationId="{DD5F6CBA-A3A1-4747-85B1-53EF44A22622}"/>
          </ac:spMkLst>
        </pc:spChg>
      </pc:sldChg>
      <pc:sldChg chg="modSp">
        <pc:chgData name="CHRISTELLE DECLERCQ" userId="6105ae43-a600-46e8-812e-1762419aa502" providerId="ADAL" clId="{BA3D96C2-C19D-445A-989A-AD385CB71AB1}" dt="2024-02-05T18:05:47.977" v="2202" actId="404"/>
        <pc:sldMkLst>
          <pc:docMk/>
          <pc:sldMk cId="3391313534" sldId="285"/>
        </pc:sldMkLst>
        <pc:spChg chg="mod">
          <ac:chgData name="CHRISTELLE DECLERCQ" userId="6105ae43-a600-46e8-812e-1762419aa502" providerId="ADAL" clId="{BA3D96C2-C19D-445A-989A-AD385CB71AB1}" dt="2024-02-05T18:05:30.276" v="2198" actId="1037"/>
          <ac:spMkLst>
            <pc:docMk/>
            <pc:sldMk cId="3391313534" sldId="285"/>
            <ac:spMk id="37" creationId="{DD5F6CBA-A3A1-4747-85B1-53EF44A22622}"/>
          </ac:spMkLst>
        </pc:spChg>
        <pc:graphicFrameChg chg="mod">
          <ac:chgData name="CHRISTELLE DECLERCQ" userId="6105ae43-a600-46e8-812e-1762419aa502" providerId="ADAL" clId="{BA3D96C2-C19D-445A-989A-AD385CB71AB1}" dt="2024-02-05T18:05:47.977" v="2202" actId="404"/>
          <ac:graphicFrameMkLst>
            <pc:docMk/>
            <pc:sldMk cId="3391313534" sldId="285"/>
            <ac:graphicFrameMk id="2" creationId="{B206DB72-F032-48D9-B4D2-88A12CDE8192}"/>
          </ac:graphicFrameMkLst>
        </pc:graphicFrameChg>
      </pc:sldChg>
    </pc:docChg>
  </pc:docChgLst>
  <pc:docChgLst>
    <pc:chgData name="CHRISTELLE DECLERCQ" userId="6105ae43-a600-46e8-812e-1762419aa502" providerId="ADAL" clId="{2CED5EA1-D1BD-4D6C-B98A-5B03DD392DD4}"/>
    <pc:docChg chg="custSel modSld">
      <pc:chgData name="CHRISTELLE DECLERCQ" userId="6105ae43-a600-46e8-812e-1762419aa502" providerId="ADAL" clId="{2CED5EA1-D1BD-4D6C-B98A-5B03DD392DD4}" dt="2024-11-28T10:14:47.855" v="2"/>
      <pc:docMkLst>
        <pc:docMk/>
      </pc:docMkLst>
      <pc:sldChg chg="addSp delSp modSp mod">
        <pc:chgData name="CHRISTELLE DECLERCQ" userId="6105ae43-a600-46e8-812e-1762419aa502" providerId="ADAL" clId="{2CED5EA1-D1BD-4D6C-B98A-5B03DD392DD4}" dt="2024-11-28T10:14:47.855" v="2"/>
        <pc:sldMkLst>
          <pc:docMk/>
          <pc:sldMk cId="0" sldId="256"/>
        </pc:sldMkLst>
        <pc:spChg chg="add del mod">
          <ac:chgData name="CHRISTELLE DECLERCQ" userId="6105ae43-a600-46e8-812e-1762419aa502" providerId="ADAL" clId="{2CED5EA1-D1BD-4D6C-B98A-5B03DD392DD4}" dt="2024-11-28T10:14:46.896" v="1" actId="478"/>
          <ac:spMkLst>
            <pc:docMk/>
            <pc:sldMk cId="0" sldId="256"/>
            <ac:spMk id="14" creationId="{D47F3BC6-2AF0-46DE-A315-0E86BF1EB372}"/>
          </ac:spMkLst>
        </pc:spChg>
        <pc:spChg chg="add mod">
          <ac:chgData name="CHRISTELLE DECLERCQ" userId="6105ae43-a600-46e8-812e-1762419aa502" providerId="ADAL" clId="{2CED5EA1-D1BD-4D6C-B98A-5B03DD392DD4}" dt="2024-11-28T10:14:47.855" v="2"/>
          <ac:spMkLst>
            <pc:docMk/>
            <pc:sldMk cId="0" sldId="256"/>
            <ac:spMk id="15" creationId="{75F842CB-045D-435B-A270-1C68E2522A18}"/>
          </ac:spMkLst>
        </pc:spChg>
        <pc:picChg chg="add mod">
          <ac:chgData name="CHRISTELLE DECLERCQ" userId="6105ae43-a600-46e8-812e-1762419aa502" providerId="ADAL" clId="{2CED5EA1-D1BD-4D6C-B98A-5B03DD392DD4}" dt="2024-11-25T13:14:31.890" v="0"/>
          <ac:picMkLst>
            <pc:docMk/>
            <pc:sldMk cId="0" sldId="256"/>
            <ac:picMk id="13" creationId="{B6D62CD6-8D5C-4126-8671-4C2686FC279D}"/>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8CEB8-D04E-4294-953A-6C7E1B4C42D6}"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fr-FR"/>
        </a:p>
      </dgm:t>
    </dgm:pt>
    <dgm:pt modelId="{5EAAE770-9464-491F-A6F5-9D66FCA11F91}">
      <dgm:prSet phldrT="[Texte]" custT="1"/>
      <dgm:spPr>
        <a:solidFill>
          <a:srgbClr val="4184AD"/>
        </a:solidFill>
      </dgm:spPr>
      <dgm:t>
        <a:bodyPr/>
        <a:lstStyle/>
        <a:p>
          <a:r>
            <a:rPr lang="fr-FR" sz="1800" dirty="0"/>
            <a:t>Projet d’accompagnement individualisé</a:t>
          </a:r>
        </a:p>
      </dgm:t>
    </dgm:pt>
    <dgm:pt modelId="{C457A998-9790-4DEC-BAFB-83A959C33E34}" type="parTrans" cxnId="{C571F7C1-4C9B-4479-9934-EECFD5C45DF9}">
      <dgm:prSet/>
      <dgm:spPr/>
      <dgm:t>
        <a:bodyPr/>
        <a:lstStyle/>
        <a:p>
          <a:endParaRPr lang="fr-FR" sz="1800"/>
        </a:p>
      </dgm:t>
    </dgm:pt>
    <dgm:pt modelId="{233A0DE7-147D-4F7F-BF50-2F52E28BCD63}" type="sibTrans" cxnId="{C571F7C1-4C9B-4479-9934-EECFD5C45DF9}">
      <dgm:prSet/>
      <dgm:spPr/>
      <dgm:t>
        <a:bodyPr/>
        <a:lstStyle/>
        <a:p>
          <a:endParaRPr lang="fr-FR" sz="1800"/>
        </a:p>
      </dgm:t>
    </dgm:pt>
    <dgm:pt modelId="{8D44C6B6-CF04-43F9-9441-8A72D8583F3D}">
      <dgm:prSet phldrT="[Texte]" custT="1"/>
      <dgm:spPr>
        <a:solidFill>
          <a:srgbClr val="4184AD"/>
        </a:solidFill>
      </dgm:spPr>
      <dgm:t>
        <a:bodyPr lIns="180000" tIns="144000" rIns="72000"/>
        <a:lstStyle/>
        <a:p>
          <a:pPr algn="l"/>
          <a:r>
            <a:rPr lang="fr-FR" sz="1800" dirty="0"/>
            <a:t>Considère les forces, les faiblesses, les intérêts, les styles d’apprentissage de la personne concernée</a:t>
          </a:r>
        </a:p>
      </dgm:t>
    </dgm:pt>
    <dgm:pt modelId="{EDF4DC26-2666-46D5-918A-9E5CD1B7109B}" type="parTrans" cxnId="{A13E719B-0E5D-479B-BB72-D6D9BD9E2779}">
      <dgm:prSet/>
      <dgm:spPr/>
      <dgm:t>
        <a:bodyPr/>
        <a:lstStyle/>
        <a:p>
          <a:endParaRPr lang="fr-FR" sz="1800"/>
        </a:p>
      </dgm:t>
    </dgm:pt>
    <dgm:pt modelId="{D104ABD3-7E26-4C85-80D3-3989752C721B}" type="sibTrans" cxnId="{A13E719B-0E5D-479B-BB72-D6D9BD9E2779}">
      <dgm:prSet/>
      <dgm:spPr/>
      <dgm:t>
        <a:bodyPr/>
        <a:lstStyle/>
        <a:p>
          <a:endParaRPr lang="fr-FR" sz="1800"/>
        </a:p>
      </dgm:t>
    </dgm:pt>
    <dgm:pt modelId="{069351A2-36D5-4944-961D-1BB77F1DB5E2}">
      <dgm:prSet phldrT="[Texte]" custT="1"/>
      <dgm:spPr>
        <a:solidFill>
          <a:srgbClr val="4184AD"/>
        </a:solidFill>
      </dgm:spPr>
      <dgm:t>
        <a:bodyPr lIns="180000"/>
        <a:lstStyle/>
        <a:p>
          <a:pPr algn="l"/>
          <a:r>
            <a:rPr lang="fr-FR" sz="1800" dirty="0"/>
            <a:t>Devrait être défini avec la personne concernée et ses proches</a:t>
          </a:r>
        </a:p>
      </dgm:t>
    </dgm:pt>
    <dgm:pt modelId="{8D0DF12E-620B-446E-8F56-B70C4FA0A656}" type="parTrans" cxnId="{0EF03275-DC47-4CA5-9984-F9BEC33A5963}">
      <dgm:prSet/>
      <dgm:spPr/>
      <dgm:t>
        <a:bodyPr/>
        <a:lstStyle/>
        <a:p>
          <a:endParaRPr lang="fr-FR" sz="1800"/>
        </a:p>
      </dgm:t>
    </dgm:pt>
    <dgm:pt modelId="{B8357BB2-8885-4B8B-B9B9-B4ACB5A114CE}" type="sibTrans" cxnId="{0EF03275-DC47-4CA5-9984-F9BEC33A5963}">
      <dgm:prSet/>
      <dgm:spPr/>
      <dgm:t>
        <a:bodyPr/>
        <a:lstStyle/>
        <a:p>
          <a:endParaRPr lang="fr-FR" sz="1800"/>
        </a:p>
      </dgm:t>
    </dgm:pt>
    <dgm:pt modelId="{4906EBDD-7031-40AF-802A-80A24EE7E5CC}">
      <dgm:prSet phldrT="[Texte]" custT="1"/>
      <dgm:spPr>
        <a:solidFill>
          <a:srgbClr val="4184AD"/>
        </a:solidFill>
      </dgm:spPr>
      <dgm:t>
        <a:bodyPr lIns="180000" tIns="144000" rIns="72000" bIns="180000"/>
        <a:lstStyle/>
        <a:p>
          <a:pPr algn="l"/>
          <a:r>
            <a:rPr lang="fr-FR" sz="1800" dirty="0"/>
            <a:t>Plan personnalisé conçu pour répondre aux besoins et aux objectifs spécifiques d'une personne donnée</a:t>
          </a:r>
        </a:p>
      </dgm:t>
    </dgm:pt>
    <dgm:pt modelId="{4CF93A7C-3AE1-4E91-B778-089C7C9A20E4}" type="parTrans" cxnId="{B1C94711-284C-4D9C-8B79-2A1BA6294F82}">
      <dgm:prSet/>
      <dgm:spPr/>
      <dgm:t>
        <a:bodyPr/>
        <a:lstStyle/>
        <a:p>
          <a:endParaRPr lang="fr-FR"/>
        </a:p>
      </dgm:t>
    </dgm:pt>
    <dgm:pt modelId="{219FEA6A-ABC5-428B-80A5-FEAD95275A2E}" type="sibTrans" cxnId="{B1C94711-284C-4D9C-8B79-2A1BA6294F82}">
      <dgm:prSet/>
      <dgm:spPr/>
      <dgm:t>
        <a:bodyPr/>
        <a:lstStyle/>
        <a:p>
          <a:endParaRPr lang="fr-FR"/>
        </a:p>
      </dgm:t>
    </dgm:pt>
    <dgm:pt modelId="{8AB6A834-3237-432A-9DBF-B558439D0D60}">
      <dgm:prSet phldrT="[Texte]" custT="1"/>
      <dgm:spPr>
        <a:solidFill>
          <a:srgbClr val="4184AD"/>
        </a:solidFill>
      </dgm:spPr>
      <dgm:t>
        <a:bodyPr lIns="180000" tIns="144000" rIns="72000" bIns="72000"/>
        <a:lstStyle/>
        <a:p>
          <a:pPr algn="l"/>
          <a:r>
            <a:rPr lang="fr-FR" sz="1800" dirty="0"/>
            <a:t>Feuille de route pour suivre ses progrès</a:t>
          </a:r>
        </a:p>
      </dgm:t>
    </dgm:pt>
    <dgm:pt modelId="{F7651442-C1DF-434D-A35D-4998DD88C45F}" type="sibTrans" cxnId="{5AA4214B-8BBD-4D6A-880F-A399D2412ED8}">
      <dgm:prSet/>
      <dgm:spPr/>
      <dgm:t>
        <a:bodyPr/>
        <a:lstStyle/>
        <a:p>
          <a:endParaRPr lang="fr-FR" sz="1800"/>
        </a:p>
      </dgm:t>
    </dgm:pt>
    <dgm:pt modelId="{062294F6-92D7-4AB1-9693-F429DAB9C0CD}" type="parTrans" cxnId="{5AA4214B-8BBD-4D6A-880F-A399D2412ED8}">
      <dgm:prSet/>
      <dgm:spPr/>
      <dgm:t>
        <a:bodyPr/>
        <a:lstStyle/>
        <a:p>
          <a:endParaRPr lang="fr-FR" sz="1800"/>
        </a:p>
      </dgm:t>
    </dgm:pt>
    <dgm:pt modelId="{E02C7E10-EA8E-4049-9508-FE18CC2CF22A}" type="pres">
      <dgm:prSet presAssocID="{53E8CEB8-D04E-4294-953A-6C7E1B4C42D6}" presName="Name0" presStyleCnt="0">
        <dgm:presLayoutVars>
          <dgm:chPref val="1"/>
          <dgm:dir/>
          <dgm:animOne val="branch"/>
          <dgm:animLvl val="lvl"/>
          <dgm:resizeHandles val="exact"/>
        </dgm:presLayoutVars>
      </dgm:prSet>
      <dgm:spPr/>
    </dgm:pt>
    <dgm:pt modelId="{9181C603-BBDF-4EAD-BC0A-2D1E88671BBC}" type="pres">
      <dgm:prSet presAssocID="{5EAAE770-9464-491F-A6F5-9D66FCA11F91}" presName="root1" presStyleCnt="0"/>
      <dgm:spPr/>
    </dgm:pt>
    <dgm:pt modelId="{00181418-EAFB-487E-A100-2B2FD94941CA}" type="pres">
      <dgm:prSet presAssocID="{5EAAE770-9464-491F-A6F5-9D66FCA11F91}" presName="LevelOneTextNode" presStyleLbl="node0" presStyleIdx="0" presStyleCnt="1">
        <dgm:presLayoutVars>
          <dgm:chPref val="3"/>
        </dgm:presLayoutVars>
      </dgm:prSet>
      <dgm:spPr/>
    </dgm:pt>
    <dgm:pt modelId="{13C5000E-2BBD-4D59-8901-233AC1E0BF44}" type="pres">
      <dgm:prSet presAssocID="{5EAAE770-9464-491F-A6F5-9D66FCA11F91}" presName="level2hierChild" presStyleCnt="0"/>
      <dgm:spPr/>
    </dgm:pt>
    <dgm:pt modelId="{507F5AC5-1349-4655-B8CD-38C443B95A03}" type="pres">
      <dgm:prSet presAssocID="{4CF93A7C-3AE1-4E91-B778-089C7C9A20E4}" presName="conn2-1" presStyleLbl="parChTrans1D2" presStyleIdx="0" presStyleCnt="4"/>
      <dgm:spPr/>
    </dgm:pt>
    <dgm:pt modelId="{851F19A1-573E-40C4-B3B3-D1CF1F783026}" type="pres">
      <dgm:prSet presAssocID="{4CF93A7C-3AE1-4E91-B778-089C7C9A20E4}" presName="connTx" presStyleLbl="parChTrans1D2" presStyleIdx="0" presStyleCnt="4"/>
      <dgm:spPr/>
    </dgm:pt>
    <dgm:pt modelId="{1D4B51CE-9BE9-4136-A20E-9A2972961C04}" type="pres">
      <dgm:prSet presAssocID="{4906EBDD-7031-40AF-802A-80A24EE7E5CC}" presName="root2" presStyleCnt="0"/>
      <dgm:spPr/>
    </dgm:pt>
    <dgm:pt modelId="{333193E2-F755-4706-9F3F-21169C5B734C}" type="pres">
      <dgm:prSet presAssocID="{4906EBDD-7031-40AF-802A-80A24EE7E5CC}" presName="LevelTwoTextNode" presStyleLbl="node2" presStyleIdx="0" presStyleCnt="4" custScaleX="378336">
        <dgm:presLayoutVars>
          <dgm:chPref val="3"/>
        </dgm:presLayoutVars>
      </dgm:prSet>
      <dgm:spPr/>
    </dgm:pt>
    <dgm:pt modelId="{2F572D18-EA3E-4F93-8735-75FAE060A245}" type="pres">
      <dgm:prSet presAssocID="{4906EBDD-7031-40AF-802A-80A24EE7E5CC}" presName="level3hierChild" presStyleCnt="0"/>
      <dgm:spPr/>
    </dgm:pt>
    <dgm:pt modelId="{4CF9EF31-3605-44CB-A416-96676048886E}" type="pres">
      <dgm:prSet presAssocID="{EDF4DC26-2666-46D5-918A-9E5CD1B7109B}" presName="conn2-1" presStyleLbl="parChTrans1D2" presStyleIdx="1" presStyleCnt="4"/>
      <dgm:spPr/>
    </dgm:pt>
    <dgm:pt modelId="{708C9B0A-0ACD-48FF-89EA-5CED3EF46123}" type="pres">
      <dgm:prSet presAssocID="{EDF4DC26-2666-46D5-918A-9E5CD1B7109B}" presName="connTx" presStyleLbl="parChTrans1D2" presStyleIdx="1" presStyleCnt="4"/>
      <dgm:spPr/>
    </dgm:pt>
    <dgm:pt modelId="{BA7DCA56-D522-4586-83F0-4097194BB933}" type="pres">
      <dgm:prSet presAssocID="{8D44C6B6-CF04-43F9-9441-8A72D8583F3D}" presName="root2" presStyleCnt="0"/>
      <dgm:spPr/>
    </dgm:pt>
    <dgm:pt modelId="{FEC0048A-B414-4C95-B290-9400B1DFAEA6}" type="pres">
      <dgm:prSet presAssocID="{8D44C6B6-CF04-43F9-9441-8A72D8583F3D}" presName="LevelTwoTextNode" presStyleLbl="node2" presStyleIdx="1" presStyleCnt="4" custScaleX="378336">
        <dgm:presLayoutVars>
          <dgm:chPref val="3"/>
        </dgm:presLayoutVars>
      </dgm:prSet>
      <dgm:spPr/>
    </dgm:pt>
    <dgm:pt modelId="{C225A537-0E33-4ADE-A448-F8E89D1A5C13}" type="pres">
      <dgm:prSet presAssocID="{8D44C6B6-CF04-43F9-9441-8A72D8583F3D}" presName="level3hierChild" presStyleCnt="0"/>
      <dgm:spPr/>
    </dgm:pt>
    <dgm:pt modelId="{A467FD7E-E777-480B-A5C1-342C38BAAFAE}" type="pres">
      <dgm:prSet presAssocID="{062294F6-92D7-4AB1-9693-F429DAB9C0CD}" presName="conn2-1" presStyleLbl="parChTrans1D2" presStyleIdx="2" presStyleCnt="4"/>
      <dgm:spPr/>
    </dgm:pt>
    <dgm:pt modelId="{C0414726-6AB1-4130-9DA4-8F963DC57319}" type="pres">
      <dgm:prSet presAssocID="{062294F6-92D7-4AB1-9693-F429DAB9C0CD}" presName="connTx" presStyleLbl="parChTrans1D2" presStyleIdx="2" presStyleCnt="4"/>
      <dgm:spPr/>
    </dgm:pt>
    <dgm:pt modelId="{3246CFB6-6D93-4D08-8011-946DD39B8584}" type="pres">
      <dgm:prSet presAssocID="{8AB6A834-3237-432A-9DBF-B558439D0D60}" presName="root2" presStyleCnt="0"/>
      <dgm:spPr/>
    </dgm:pt>
    <dgm:pt modelId="{D2BD90F8-5F8A-4E86-A038-6CFFF54C30EB}" type="pres">
      <dgm:prSet presAssocID="{8AB6A834-3237-432A-9DBF-B558439D0D60}" presName="LevelTwoTextNode" presStyleLbl="node2" presStyleIdx="2" presStyleCnt="4" custScaleX="377475">
        <dgm:presLayoutVars>
          <dgm:chPref val="3"/>
        </dgm:presLayoutVars>
      </dgm:prSet>
      <dgm:spPr/>
    </dgm:pt>
    <dgm:pt modelId="{995E3B48-1FCF-4265-9657-27256369CB2C}" type="pres">
      <dgm:prSet presAssocID="{8AB6A834-3237-432A-9DBF-B558439D0D60}" presName="level3hierChild" presStyleCnt="0"/>
      <dgm:spPr/>
    </dgm:pt>
    <dgm:pt modelId="{6E742198-DD25-4A0C-BF11-0A523CEADAC4}" type="pres">
      <dgm:prSet presAssocID="{8D0DF12E-620B-446E-8F56-B70C4FA0A656}" presName="conn2-1" presStyleLbl="parChTrans1D2" presStyleIdx="3" presStyleCnt="4"/>
      <dgm:spPr/>
    </dgm:pt>
    <dgm:pt modelId="{41D798E2-80C3-4365-8FE4-9BB28F8E7168}" type="pres">
      <dgm:prSet presAssocID="{8D0DF12E-620B-446E-8F56-B70C4FA0A656}" presName="connTx" presStyleLbl="parChTrans1D2" presStyleIdx="3" presStyleCnt="4"/>
      <dgm:spPr/>
    </dgm:pt>
    <dgm:pt modelId="{5E9CE8B1-1734-4CB0-914E-D6E874E7B1EB}" type="pres">
      <dgm:prSet presAssocID="{069351A2-36D5-4944-961D-1BB77F1DB5E2}" presName="root2" presStyleCnt="0"/>
      <dgm:spPr/>
    </dgm:pt>
    <dgm:pt modelId="{AC5F67EC-5BF0-41AD-85A1-BE6C3FE3D740}" type="pres">
      <dgm:prSet presAssocID="{069351A2-36D5-4944-961D-1BB77F1DB5E2}" presName="LevelTwoTextNode" presStyleLbl="node2" presStyleIdx="3" presStyleCnt="4" custScaleX="376999">
        <dgm:presLayoutVars>
          <dgm:chPref val="3"/>
        </dgm:presLayoutVars>
      </dgm:prSet>
      <dgm:spPr/>
    </dgm:pt>
    <dgm:pt modelId="{B81021E0-FC83-4D92-A62B-E9360EEF26BF}" type="pres">
      <dgm:prSet presAssocID="{069351A2-36D5-4944-961D-1BB77F1DB5E2}" presName="level3hierChild" presStyleCnt="0"/>
      <dgm:spPr/>
    </dgm:pt>
  </dgm:ptLst>
  <dgm:cxnLst>
    <dgm:cxn modelId="{837FC500-3E7E-4474-9AE8-26E42BE95D10}" type="presOf" srcId="{062294F6-92D7-4AB1-9693-F429DAB9C0CD}" destId="{C0414726-6AB1-4130-9DA4-8F963DC57319}" srcOrd="1" destOrd="0" presId="urn:microsoft.com/office/officeart/2008/layout/HorizontalMultiLevelHierarchy"/>
    <dgm:cxn modelId="{B1C94711-284C-4D9C-8B79-2A1BA6294F82}" srcId="{5EAAE770-9464-491F-A6F5-9D66FCA11F91}" destId="{4906EBDD-7031-40AF-802A-80A24EE7E5CC}" srcOrd="0" destOrd="0" parTransId="{4CF93A7C-3AE1-4E91-B778-089C7C9A20E4}" sibTransId="{219FEA6A-ABC5-428B-80A5-FEAD95275A2E}"/>
    <dgm:cxn modelId="{1DD6EE2E-32FA-49A6-A46F-D3E6DBCFFC20}" type="presOf" srcId="{EDF4DC26-2666-46D5-918A-9E5CD1B7109B}" destId="{708C9B0A-0ACD-48FF-89EA-5CED3EF46123}" srcOrd="1" destOrd="0" presId="urn:microsoft.com/office/officeart/2008/layout/HorizontalMultiLevelHierarchy"/>
    <dgm:cxn modelId="{3FA27032-AED9-4DB8-9B68-2C189708E2EA}" type="presOf" srcId="{8D44C6B6-CF04-43F9-9441-8A72D8583F3D}" destId="{FEC0048A-B414-4C95-B290-9400B1DFAEA6}" srcOrd="0" destOrd="0" presId="urn:microsoft.com/office/officeart/2008/layout/HorizontalMultiLevelHierarchy"/>
    <dgm:cxn modelId="{28AC573B-2467-4B11-A9D1-953C17B0D9DB}" type="presOf" srcId="{5EAAE770-9464-491F-A6F5-9D66FCA11F91}" destId="{00181418-EAFB-487E-A100-2B2FD94941CA}" srcOrd="0" destOrd="0" presId="urn:microsoft.com/office/officeart/2008/layout/HorizontalMultiLevelHierarchy"/>
    <dgm:cxn modelId="{A925625B-92A2-4C19-B09E-F8AC058EE826}" type="presOf" srcId="{4CF93A7C-3AE1-4E91-B778-089C7C9A20E4}" destId="{851F19A1-573E-40C4-B3B3-D1CF1F783026}" srcOrd="1" destOrd="0" presId="urn:microsoft.com/office/officeart/2008/layout/HorizontalMultiLevelHierarchy"/>
    <dgm:cxn modelId="{DC7E4964-917C-4491-AA0C-8B845E34E0B0}" type="presOf" srcId="{062294F6-92D7-4AB1-9693-F429DAB9C0CD}" destId="{A467FD7E-E777-480B-A5C1-342C38BAAFAE}" srcOrd="0" destOrd="0" presId="urn:microsoft.com/office/officeart/2008/layout/HorizontalMultiLevelHierarchy"/>
    <dgm:cxn modelId="{B7D15846-ABDB-4567-A811-E77355ADAD17}" type="presOf" srcId="{8D0DF12E-620B-446E-8F56-B70C4FA0A656}" destId="{41D798E2-80C3-4365-8FE4-9BB28F8E7168}" srcOrd="1" destOrd="0" presId="urn:microsoft.com/office/officeart/2008/layout/HorizontalMultiLevelHierarchy"/>
    <dgm:cxn modelId="{5AA4214B-8BBD-4D6A-880F-A399D2412ED8}" srcId="{5EAAE770-9464-491F-A6F5-9D66FCA11F91}" destId="{8AB6A834-3237-432A-9DBF-B558439D0D60}" srcOrd="2" destOrd="0" parTransId="{062294F6-92D7-4AB1-9693-F429DAB9C0CD}" sibTransId="{F7651442-C1DF-434D-A35D-4998DD88C45F}"/>
    <dgm:cxn modelId="{0EF03275-DC47-4CA5-9984-F9BEC33A5963}" srcId="{5EAAE770-9464-491F-A6F5-9D66FCA11F91}" destId="{069351A2-36D5-4944-961D-1BB77F1DB5E2}" srcOrd="3" destOrd="0" parTransId="{8D0DF12E-620B-446E-8F56-B70C4FA0A656}" sibTransId="{B8357BB2-8885-4B8B-B9B9-B4ACB5A114CE}"/>
    <dgm:cxn modelId="{9F101C58-F7C4-427B-8527-018DE62C8AC8}" type="presOf" srcId="{069351A2-36D5-4944-961D-1BB77F1DB5E2}" destId="{AC5F67EC-5BF0-41AD-85A1-BE6C3FE3D740}" srcOrd="0" destOrd="0" presId="urn:microsoft.com/office/officeart/2008/layout/HorizontalMultiLevelHierarchy"/>
    <dgm:cxn modelId="{A13E719B-0E5D-479B-BB72-D6D9BD9E2779}" srcId="{5EAAE770-9464-491F-A6F5-9D66FCA11F91}" destId="{8D44C6B6-CF04-43F9-9441-8A72D8583F3D}" srcOrd="1" destOrd="0" parTransId="{EDF4DC26-2666-46D5-918A-9E5CD1B7109B}" sibTransId="{D104ABD3-7E26-4C85-80D3-3989752C721B}"/>
    <dgm:cxn modelId="{7CF97EB3-2B59-44CA-91E8-D9699BDC0E5D}" type="presOf" srcId="{4906EBDD-7031-40AF-802A-80A24EE7E5CC}" destId="{333193E2-F755-4706-9F3F-21169C5B734C}" srcOrd="0" destOrd="0" presId="urn:microsoft.com/office/officeart/2008/layout/HorizontalMultiLevelHierarchy"/>
    <dgm:cxn modelId="{03621ABD-976E-405E-B461-7CE349E0F497}" type="presOf" srcId="{53E8CEB8-D04E-4294-953A-6C7E1B4C42D6}" destId="{E02C7E10-EA8E-4049-9508-FE18CC2CF22A}" srcOrd="0" destOrd="0" presId="urn:microsoft.com/office/officeart/2008/layout/HorizontalMultiLevelHierarchy"/>
    <dgm:cxn modelId="{C571F7C1-4C9B-4479-9934-EECFD5C45DF9}" srcId="{53E8CEB8-D04E-4294-953A-6C7E1B4C42D6}" destId="{5EAAE770-9464-491F-A6F5-9D66FCA11F91}" srcOrd="0" destOrd="0" parTransId="{C457A998-9790-4DEC-BAFB-83A959C33E34}" sibTransId="{233A0DE7-147D-4F7F-BF50-2F52E28BCD63}"/>
    <dgm:cxn modelId="{E1E386EC-FC17-4AC7-AA3A-0B5EBE407E68}" type="presOf" srcId="{8D0DF12E-620B-446E-8F56-B70C4FA0A656}" destId="{6E742198-DD25-4A0C-BF11-0A523CEADAC4}" srcOrd="0" destOrd="0" presId="urn:microsoft.com/office/officeart/2008/layout/HorizontalMultiLevelHierarchy"/>
    <dgm:cxn modelId="{60FB0CF1-6F56-4D6D-BBAF-9AC4ED5D62A7}" type="presOf" srcId="{EDF4DC26-2666-46D5-918A-9E5CD1B7109B}" destId="{4CF9EF31-3605-44CB-A416-96676048886E}" srcOrd="0" destOrd="0" presId="urn:microsoft.com/office/officeart/2008/layout/HorizontalMultiLevelHierarchy"/>
    <dgm:cxn modelId="{CF4201F5-B0E1-4B50-A4CE-7BDC5BD0CF19}" type="presOf" srcId="{4CF93A7C-3AE1-4E91-B778-089C7C9A20E4}" destId="{507F5AC5-1349-4655-B8CD-38C443B95A03}" srcOrd="0" destOrd="0" presId="urn:microsoft.com/office/officeart/2008/layout/HorizontalMultiLevelHierarchy"/>
    <dgm:cxn modelId="{F43130F9-6916-41AD-8D51-6247020D55FC}" type="presOf" srcId="{8AB6A834-3237-432A-9DBF-B558439D0D60}" destId="{D2BD90F8-5F8A-4E86-A038-6CFFF54C30EB}" srcOrd="0" destOrd="0" presId="urn:microsoft.com/office/officeart/2008/layout/HorizontalMultiLevelHierarchy"/>
    <dgm:cxn modelId="{75A52B53-7501-4784-AEB4-48A6759D645A}" type="presParOf" srcId="{E02C7E10-EA8E-4049-9508-FE18CC2CF22A}" destId="{9181C603-BBDF-4EAD-BC0A-2D1E88671BBC}" srcOrd="0" destOrd="0" presId="urn:microsoft.com/office/officeart/2008/layout/HorizontalMultiLevelHierarchy"/>
    <dgm:cxn modelId="{1F344DDA-8E9D-4D92-93D9-C49049D197C5}" type="presParOf" srcId="{9181C603-BBDF-4EAD-BC0A-2D1E88671BBC}" destId="{00181418-EAFB-487E-A100-2B2FD94941CA}" srcOrd="0" destOrd="0" presId="urn:microsoft.com/office/officeart/2008/layout/HorizontalMultiLevelHierarchy"/>
    <dgm:cxn modelId="{174A5D2B-20BD-40B6-89F9-CD1219B5DDAD}" type="presParOf" srcId="{9181C603-BBDF-4EAD-BC0A-2D1E88671BBC}" destId="{13C5000E-2BBD-4D59-8901-233AC1E0BF44}" srcOrd="1" destOrd="0" presId="urn:microsoft.com/office/officeart/2008/layout/HorizontalMultiLevelHierarchy"/>
    <dgm:cxn modelId="{E240EE12-E910-4856-A911-083A3F9347D8}" type="presParOf" srcId="{13C5000E-2BBD-4D59-8901-233AC1E0BF44}" destId="{507F5AC5-1349-4655-B8CD-38C443B95A03}" srcOrd="0" destOrd="0" presId="urn:microsoft.com/office/officeart/2008/layout/HorizontalMultiLevelHierarchy"/>
    <dgm:cxn modelId="{305B82EC-FB90-4B8D-9FBD-E8099E32F183}" type="presParOf" srcId="{507F5AC5-1349-4655-B8CD-38C443B95A03}" destId="{851F19A1-573E-40C4-B3B3-D1CF1F783026}" srcOrd="0" destOrd="0" presId="urn:microsoft.com/office/officeart/2008/layout/HorizontalMultiLevelHierarchy"/>
    <dgm:cxn modelId="{A646BE69-8BF3-4C39-803E-9E6E5DD062B2}" type="presParOf" srcId="{13C5000E-2BBD-4D59-8901-233AC1E0BF44}" destId="{1D4B51CE-9BE9-4136-A20E-9A2972961C04}" srcOrd="1" destOrd="0" presId="urn:microsoft.com/office/officeart/2008/layout/HorizontalMultiLevelHierarchy"/>
    <dgm:cxn modelId="{B0BA0384-0D36-4F47-B5F9-B9DD16D3D5E6}" type="presParOf" srcId="{1D4B51CE-9BE9-4136-A20E-9A2972961C04}" destId="{333193E2-F755-4706-9F3F-21169C5B734C}" srcOrd="0" destOrd="0" presId="urn:microsoft.com/office/officeart/2008/layout/HorizontalMultiLevelHierarchy"/>
    <dgm:cxn modelId="{778252D8-3FC4-410A-A05D-2DCFA91FDBA2}" type="presParOf" srcId="{1D4B51CE-9BE9-4136-A20E-9A2972961C04}" destId="{2F572D18-EA3E-4F93-8735-75FAE060A245}" srcOrd="1" destOrd="0" presId="urn:microsoft.com/office/officeart/2008/layout/HorizontalMultiLevelHierarchy"/>
    <dgm:cxn modelId="{4080FA9D-5A2C-44F4-9856-229F278D98F9}" type="presParOf" srcId="{13C5000E-2BBD-4D59-8901-233AC1E0BF44}" destId="{4CF9EF31-3605-44CB-A416-96676048886E}" srcOrd="2" destOrd="0" presId="urn:microsoft.com/office/officeart/2008/layout/HorizontalMultiLevelHierarchy"/>
    <dgm:cxn modelId="{D6BBDF75-47E5-408D-8CB2-DA9A3E9D14E1}" type="presParOf" srcId="{4CF9EF31-3605-44CB-A416-96676048886E}" destId="{708C9B0A-0ACD-48FF-89EA-5CED3EF46123}" srcOrd="0" destOrd="0" presId="urn:microsoft.com/office/officeart/2008/layout/HorizontalMultiLevelHierarchy"/>
    <dgm:cxn modelId="{4F08C921-517E-4CD4-9745-947D184B329B}" type="presParOf" srcId="{13C5000E-2BBD-4D59-8901-233AC1E0BF44}" destId="{BA7DCA56-D522-4586-83F0-4097194BB933}" srcOrd="3" destOrd="0" presId="urn:microsoft.com/office/officeart/2008/layout/HorizontalMultiLevelHierarchy"/>
    <dgm:cxn modelId="{B23357CD-8F01-4A98-8815-3E40C6DDF150}" type="presParOf" srcId="{BA7DCA56-D522-4586-83F0-4097194BB933}" destId="{FEC0048A-B414-4C95-B290-9400B1DFAEA6}" srcOrd="0" destOrd="0" presId="urn:microsoft.com/office/officeart/2008/layout/HorizontalMultiLevelHierarchy"/>
    <dgm:cxn modelId="{FE40F34C-9CD4-419C-BB6B-CDA45FEC325C}" type="presParOf" srcId="{BA7DCA56-D522-4586-83F0-4097194BB933}" destId="{C225A537-0E33-4ADE-A448-F8E89D1A5C13}" srcOrd="1" destOrd="0" presId="urn:microsoft.com/office/officeart/2008/layout/HorizontalMultiLevelHierarchy"/>
    <dgm:cxn modelId="{0E106D1C-F09F-4162-BACD-13A521957A86}" type="presParOf" srcId="{13C5000E-2BBD-4D59-8901-233AC1E0BF44}" destId="{A467FD7E-E777-480B-A5C1-342C38BAAFAE}" srcOrd="4" destOrd="0" presId="urn:microsoft.com/office/officeart/2008/layout/HorizontalMultiLevelHierarchy"/>
    <dgm:cxn modelId="{B550E7C1-3382-43F7-A6E1-170DC1AB3490}" type="presParOf" srcId="{A467FD7E-E777-480B-A5C1-342C38BAAFAE}" destId="{C0414726-6AB1-4130-9DA4-8F963DC57319}" srcOrd="0" destOrd="0" presId="urn:microsoft.com/office/officeart/2008/layout/HorizontalMultiLevelHierarchy"/>
    <dgm:cxn modelId="{568E59AE-5022-42EC-BA49-15E18A7C1BFB}" type="presParOf" srcId="{13C5000E-2BBD-4D59-8901-233AC1E0BF44}" destId="{3246CFB6-6D93-4D08-8011-946DD39B8584}" srcOrd="5" destOrd="0" presId="urn:microsoft.com/office/officeart/2008/layout/HorizontalMultiLevelHierarchy"/>
    <dgm:cxn modelId="{B32F03E3-146E-4AAD-8278-2F980DB88618}" type="presParOf" srcId="{3246CFB6-6D93-4D08-8011-946DD39B8584}" destId="{D2BD90F8-5F8A-4E86-A038-6CFFF54C30EB}" srcOrd="0" destOrd="0" presId="urn:microsoft.com/office/officeart/2008/layout/HorizontalMultiLevelHierarchy"/>
    <dgm:cxn modelId="{1AF97DA6-BBB4-4B07-9714-8E51ADC55F87}" type="presParOf" srcId="{3246CFB6-6D93-4D08-8011-946DD39B8584}" destId="{995E3B48-1FCF-4265-9657-27256369CB2C}" srcOrd="1" destOrd="0" presId="urn:microsoft.com/office/officeart/2008/layout/HorizontalMultiLevelHierarchy"/>
    <dgm:cxn modelId="{1F2DB467-BA69-4547-B455-FD4718D38C6F}" type="presParOf" srcId="{13C5000E-2BBD-4D59-8901-233AC1E0BF44}" destId="{6E742198-DD25-4A0C-BF11-0A523CEADAC4}" srcOrd="6" destOrd="0" presId="urn:microsoft.com/office/officeart/2008/layout/HorizontalMultiLevelHierarchy"/>
    <dgm:cxn modelId="{833AABAA-5CAC-4BFC-82FE-DB5D78B72A12}" type="presParOf" srcId="{6E742198-DD25-4A0C-BF11-0A523CEADAC4}" destId="{41D798E2-80C3-4365-8FE4-9BB28F8E7168}" srcOrd="0" destOrd="0" presId="urn:microsoft.com/office/officeart/2008/layout/HorizontalMultiLevelHierarchy"/>
    <dgm:cxn modelId="{B45CE14E-B498-4915-B51D-AC5A325AFE47}" type="presParOf" srcId="{13C5000E-2BBD-4D59-8901-233AC1E0BF44}" destId="{5E9CE8B1-1734-4CB0-914E-D6E874E7B1EB}" srcOrd="7" destOrd="0" presId="urn:microsoft.com/office/officeart/2008/layout/HorizontalMultiLevelHierarchy"/>
    <dgm:cxn modelId="{0E981044-8E0E-41B3-8F0F-42CB2C8210F1}" type="presParOf" srcId="{5E9CE8B1-1734-4CB0-914E-D6E874E7B1EB}" destId="{AC5F67EC-5BF0-41AD-85A1-BE6C3FE3D740}" srcOrd="0" destOrd="0" presId="urn:microsoft.com/office/officeart/2008/layout/HorizontalMultiLevelHierarchy"/>
    <dgm:cxn modelId="{644C9CB7-6D91-4AC7-8914-B39A0ECB0A2F}" type="presParOf" srcId="{5E9CE8B1-1734-4CB0-914E-D6E874E7B1EB}" destId="{B81021E0-FC83-4D92-A62B-E9360EEF26BF}" srcOrd="1" destOrd="0" presId="urn:microsoft.com/office/officeart/2008/layout/HorizontalMultiLevel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2C8048-FF27-4859-BECC-690B28623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7453F5CF-D78C-41FF-B4FD-399C6A1A91B8}">
      <dgm:prSet phldrT="[Texte]" custT="1"/>
      <dgm:spPr>
        <a:solidFill>
          <a:srgbClr val="0B6F6F"/>
        </a:solidFill>
      </dgm:spPr>
      <dgm:t>
        <a:bodyPr/>
        <a:lstStyle/>
        <a:p>
          <a:r>
            <a:rPr lang="fr-FR" sz="2400" dirty="0"/>
            <a:t>Recommandations de l’ASHA, L’évaluation doit refléter la capacité de la personne à s’engager intentionnellement dans son environnement</a:t>
          </a:r>
        </a:p>
      </dgm:t>
    </dgm:pt>
    <dgm:pt modelId="{CE5E270F-8A66-473F-912C-1A091A4E92A9}" type="parTrans" cxnId="{1C248559-EF91-4722-9734-275ABE4FAE94}">
      <dgm:prSet/>
      <dgm:spPr/>
      <dgm:t>
        <a:bodyPr/>
        <a:lstStyle/>
        <a:p>
          <a:endParaRPr lang="fr-FR" sz="6600"/>
        </a:p>
      </dgm:t>
    </dgm:pt>
    <dgm:pt modelId="{75D61B3B-0BF0-4AFC-8020-5C894E844D59}" type="sibTrans" cxnId="{1C248559-EF91-4722-9734-275ABE4FAE94}">
      <dgm:prSet/>
      <dgm:spPr/>
      <dgm:t>
        <a:bodyPr/>
        <a:lstStyle/>
        <a:p>
          <a:endParaRPr lang="fr-FR" sz="6600"/>
        </a:p>
      </dgm:t>
    </dgm:pt>
    <dgm:pt modelId="{0B0C6FD2-944E-4CE4-9061-27496EEE16F6}">
      <dgm:prSet phldrT="[Texte]" custT="1"/>
      <dgm:spPr/>
      <dgm:t>
        <a:bodyPr/>
        <a:lstStyle/>
        <a:p>
          <a:r>
            <a:rPr lang="fr-FR" sz="2000" dirty="0"/>
            <a:t>Définir précisément les compétences en communication</a:t>
          </a:r>
        </a:p>
      </dgm:t>
    </dgm:pt>
    <dgm:pt modelId="{F9A110D5-DEC5-490F-AEC9-486D71934122}" type="parTrans" cxnId="{F5C61DEC-1A35-4A62-943C-8138732D6F20}">
      <dgm:prSet/>
      <dgm:spPr/>
      <dgm:t>
        <a:bodyPr/>
        <a:lstStyle/>
        <a:p>
          <a:endParaRPr lang="fr-FR" sz="6600"/>
        </a:p>
      </dgm:t>
    </dgm:pt>
    <dgm:pt modelId="{944013EB-9386-4EFA-BE69-07C27BB32473}" type="sibTrans" cxnId="{F5C61DEC-1A35-4A62-943C-8138732D6F20}">
      <dgm:prSet/>
      <dgm:spPr/>
      <dgm:t>
        <a:bodyPr/>
        <a:lstStyle/>
        <a:p>
          <a:endParaRPr lang="fr-FR" sz="6600"/>
        </a:p>
      </dgm:t>
    </dgm:pt>
    <dgm:pt modelId="{4D541F1A-1A02-46B2-B132-4153A8268A84}">
      <dgm:prSet phldrT="[Texte]" custT="1"/>
      <dgm:spPr/>
      <dgm:t>
        <a:bodyPr/>
        <a:lstStyle/>
        <a:p>
          <a:r>
            <a:rPr lang="fr-FR" sz="2000" dirty="0"/>
            <a:t>Dans différents environnements (éducatifs, loisirs, résidentiels, occupationnels)</a:t>
          </a:r>
        </a:p>
      </dgm:t>
    </dgm:pt>
    <dgm:pt modelId="{BA214891-5FC4-4EC7-96EC-9201552CE3E4}" type="parTrans" cxnId="{C029AF13-7681-40A6-8AAC-0A6CEFFCDD35}">
      <dgm:prSet/>
      <dgm:spPr/>
      <dgm:t>
        <a:bodyPr/>
        <a:lstStyle/>
        <a:p>
          <a:endParaRPr lang="fr-FR" sz="6600"/>
        </a:p>
      </dgm:t>
    </dgm:pt>
    <dgm:pt modelId="{2B72CC25-7ADC-40FD-B191-403214405DDA}" type="sibTrans" cxnId="{C029AF13-7681-40A6-8AAC-0A6CEFFCDD35}">
      <dgm:prSet/>
      <dgm:spPr/>
      <dgm:t>
        <a:bodyPr/>
        <a:lstStyle/>
        <a:p>
          <a:endParaRPr lang="fr-FR" sz="6600"/>
        </a:p>
      </dgm:t>
    </dgm:pt>
    <dgm:pt modelId="{A3EF8A2E-336B-42E9-8193-4CCB64E0E842}">
      <dgm:prSet phldrT="[Texte]" custT="1"/>
      <dgm:spPr/>
      <dgm:t>
        <a:bodyPr/>
        <a:lstStyle/>
        <a:p>
          <a:r>
            <a:rPr lang="fr-FR" sz="2000" dirty="0"/>
            <a:t>Evaluer la personne avec TDI et son environnement</a:t>
          </a:r>
        </a:p>
      </dgm:t>
    </dgm:pt>
    <dgm:pt modelId="{3F1676E0-6C48-4003-9881-91705C053139}" type="parTrans" cxnId="{82856771-457F-403D-B78E-0C9205A1F253}">
      <dgm:prSet/>
      <dgm:spPr/>
      <dgm:t>
        <a:bodyPr/>
        <a:lstStyle/>
        <a:p>
          <a:endParaRPr lang="fr-FR" sz="6600"/>
        </a:p>
      </dgm:t>
    </dgm:pt>
    <dgm:pt modelId="{6264CF8D-0D59-4ECF-9656-B3313D2618E9}" type="sibTrans" cxnId="{82856771-457F-403D-B78E-0C9205A1F253}">
      <dgm:prSet/>
      <dgm:spPr/>
      <dgm:t>
        <a:bodyPr/>
        <a:lstStyle/>
        <a:p>
          <a:endParaRPr lang="fr-FR" sz="6600"/>
        </a:p>
      </dgm:t>
    </dgm:pt>
    <dgm:pt modelId="{EB9DD600-749D-4CEA-8919-535AF440301F}">
      <dgm:prSet phldrT="[Texte]" custT="1"/>
      <dgm:spPr/>
      <dgm:t>
        <a:bodyPr/>
        <a:lstStyle/>
        <a:p>
          <a:r>
            <a:rPr lang="fr-FR" sz="2000" dirty="0"/>
            <a:t>Indiquer le degré auquel l’environnement permet une communication effective</a:t>
          </a:r>
        </a:p>
      </dgm:t>
    </dgm:pt>
    <dgm:pt modelId="{EA4B2A40-5EE8-4217-9028-8A73FF85245D}" type="parTrans" cxnId="{9C050B4D-E597-4FD2-B19E-6B58055B64C7}">
      <dgm:prSet/>
      <dgm:spPr/>
      <dgm:t>
        <a:bodyPr/>
        <a:lstStyle/>
        <a:p>
          <a:endParaRPr lang="fr-FR"/>
        </a:p>
      </dgm:t>
    </dgm:pt>
    <dgm:pt modelId="{8C9B322D-E0FB-4FFC-8387-D299076064A2}" type="sibTrans" cxnId="{9C050B4D-E597-4FD2-B19E-6B58055B64C7}">
      <dgm:prSet/>
      <dgm:spPr/>
      <dgm:t>
        <a:bodyPr/>
        <a:lstStyle/>
        <a:p>
          <a:endParaRPr lang="fr-FR"/>
        </a:p>
      </dgm:t>
    </dgm:pt>
    <dgm:pt modelId="{EF342DB2-C852-4D63-96BA-452DBA9789FC}" type="pres">
      <dgm:prSet presAssocID="{492C8048-FF27-4859-BECC-690B2862336D}" presName="linear" presStyleCnt="0">
        <dgm:presLayoutVars>
          <dgm:animLvl val="lvl"/>
          <dgm:resizeHandles val="exact"/>
        </dgm:presLayoutVars>
      </dgm:prSet>
      <dgm:spPr/>
    </dgm:pt>
    <dgm:pt modelId="{233C5E7C-DA80-4A6A-B4E3-8A90B059713B}" type="pres">
      <dgm:prSet presAssocID="{7453F5CF-D78C-41FF-B4FD-399C6A1A91B8}" presName="parentText" presStyleLbl="node1" presStyleIdx="0" presStyleCnt="1" custScaleY="96636">
        <dgm:presLayoutVars>
          <dgm:chMax val="0"/>
          <dgm:bulletEnabled val="1"/>
        </dgm:presLayoutVars>
      </dgm:prSet>
      <dgm:spPr/>
    </dgm:pt>
    <dgm:pt modelId="{5EBA7342-F6BC-4EDD-83B7-99CA763D8EC8}" type="pres">
      <dgm:prSet presAssocID="{7453F5CF-D78C-41FF-B4FD-399C6A1A91B8}" presName="childText" presStyleLbl="revTx" presStyleIdx="0" presStyleCnt="1">
        <dgm:presLayoutVars>
          <dgm:bulletEnabled val="1"/>
        </dgm:presLayoutVars>
      </dgm:prSet>
      <dgm:spPr/>
    </dgm:pt>
  </dgm:ptLst>
  <dgm:cxnLst>
    <dgm:cxn modelId="{C029AF13-7681-40A6-8AAC-0A6CEFFCDD35}" srcId="{0B0C6FD2-944E-4CE4-9061-27496EEE16F6}" destId="{4D541F1A-1A02-46B2-B132-4153A8268A84}" srcOrd="0" destOrd="0" parTransId="{BA214891-5FC4-4EC7-96EC-9201552CE3E4}" sibTransId="{2B72CC25-7ADC-40FD-B191-403214405DDA}"/>
    <dgm:cxn modelId="{9B672833-0D24-49CB-ABB6-6A60DC37EFF8}" type="presOf" srcId="{7453F5CF-D78C-41FF-B4FD-399C6A1A91B8}" destId="{233C5E7C-DA80-4A6A-B4E3-8A90B059713B}" srcOrd="0" destOrd="0" presId="urn:microsoft.com/office/officeart/2005/8/layout/vList2"/>
    <dgm:cxn modelId="{22247137-AECC-4879-BC79-ABD2D49A9691}" type="presOf" srcId="{492C8048-FF27-4859-BECC-690B2862336D}" destId="{EF342DB2-C852-4D63-96BA-452DBA9789FC}" srcOrd="0" destOrd="0" presId="urn:microsoft.com/office/officeart/2005/8/layout/vList2"/>
    <dgm:cxn modelId="{9C050B4D-E597-4FD2-B19E-6B58055B64C7}" srcId="{A3EF8A2E-336B-42E9-8193-4CCB64E0E842}" destId="{EB9DD600-749D-4CEA-8919-535AF440301F}" srcOrd="0" destOrd="0" parTransId="{EA4B2A40-5EE8-4217-9028-8A73FF85245D}" sibTransId="{8C9B322D-E0FB-4FFC-8387-D299076064A2}"/>
    <dgm:cxn modelId="{82856771-457F-403D-B78E-0C9205A1F253}" srcId="{7453F5CF-D78C-41FF-B4FD-399C6A1A91B8}" destId="{A3EF8A2E-336B-42E9-8193-4CCB64E0E842}" srcOrd="1" destOrd="0" parTransId="{3F1676E0-6C48-4003-9881-91705C053139}" sibTransId="{6264CF8D-0D59-4ECF-9656-B3313D2618E9}"/>
    <dgm:cxn modelId="{1C248559-EF91-4722-9734-275ABE4FAE94}" srcId="{492C8048-FF27-4859-BECC-690B2862336D}" destId="{7453F5CF-D78C-41FF-B4FD-399C6A1A91B8}" srcOrd="0" destOrd="0" parTransId="{CE5E270F-8A66-473F-912C-1A091A4E92A9}" sibTransId="{75D61B3B-0BF0-4AFC-8020-5C894E844D59}"/>
    <dgm:cxn modelId="{A2A262AE-1781-4A0E-A912-7FBE8F8309F7}" type="presOf" srcId="{0B0C6FD2-944E-4CE4-9061-27496EEE16F6}" destId="{5EBA7342-F6BC-4EDD-83B7-99CA763D8EC8}" srcOrd="0" destOrd="0" presId="urn:microsoft.com/office/officeart/2005/8/layout/vList2"/>
    <dgm:cxn modelId="{25AC36DE-B6F0-4144-A9FD-902F68657965}" type="presOf" srcId="{4D541F1A-1A02-46B2-B132-4153A8268A84}" destId="{5EBA7342-F6BC-4EDD-83B7-99CA763D8EC8}" srcOrd="0" destOrd="1" presId="urn:microsoft.com/office/officeart/2005/8/layout/vList2"/>
    <dgm:cxn modelId="{C7B17FE0-A67F-4C5F-B2E8-3D439C39D5A7}" type="presOf" srcId="{A3EF8A2E-336B-42E9-8193-4CCB64E0E842}" destId="{5EBA7342-F6BC-4EDD-83B7-99CA763D8EC8}" srcOrd="0" destOrd="2" presId="urn:microsoft.com/office/officeart/2005/8/layout/vList2"/>
    <dgm:cxn modelId="{F5C61DEC-1A35-4A62-943C-8138732D6F20}" srcId="{7453F5CF-D78C-41FF-B4FD-399C6A1A91B8}" destId="{0B0C6FD2-944E-4CE4-9061-27496EEE16F6}" srcOrd="0" destOrd="0" parTransId="{F9A110D5-DEC5-490F-AEC9-486D71934122}" sibTransId="{944013EB-9386-4EFA-BE69-07C27BB32473}"/>
    <dgm:cxn modelId="{37469DF8-7EC3-416A-B7B5-7396689AE74A}" type="presOf" srcId="{EB9DD600-749D-4CEA-8919-535AF440301F}" destId="{5EBA7342-F6BC-4EDD-83B7-99CA763D8EC8}" srcOrd="0" destOrd="3" presId="urn:microsoft.com/office/officeart/2005/8/layout/vList2"/>
    <dgm:cxn modelId="{69CB3AA0-96D1-438B-B9E1-AE1276F84860}" type="presParOf" srcId="{EF342DB2-C852-4D63-96BA-452DBA9789FC}" destId="{233C5E7C-DA80-4A6A-B4E3-8A90B059713B}" srcOrd="0" destOrd="0" presId="urn:microsoft.com/office/officeart/2005/8/layout/vList2"/>
    <dgm:cxn modelId="{BDCEF861-E62C-4DF3-953D-41058994E0C0}" type="presParOf" srcId="{EF342DB2-C852-4D63-96BA-452DBA9789FC}" destId="{5EBA7342-F6BC-4EDD-83B7-99CA763D8EC8}"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42198-DD25-4A0C-BF11-0A523CEADAC4}">
      <dsp:nvSpPr>
        <dsp:cNvPr id="0" name=""/>
        <dsp:cNvSpPr/>
      </dsp:nvSpPr>
      <dsp:spPr>
        <a:xfrm>
          <a:off x="1578638" y="1746034"/>
          <a:ext cx="434401" cy="1241620"/>
        </a:xfrm>
        <a:custGeom>
          <a:avLst/>
          <a:gdLst/>
          <a:ahLst/>
          <a:cxnLst/>
          <a:rect l="0" t="0" r="0" b="0"/>
          <a:pathLst>
            <a:path>
              <a:moveTo>
                <a:pt x="0" y="0"/>
              </a:moveTo>
              <a:lnTo>
                <a:pt x="217200" y="0"/>
              </a:lnTo>
              <a:lnTo>
                <a:pt x="217200" y="1241620"/>
              </a:lnTo>
              <a:lnTo>
                <a:pt x="434401" y="12416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2333958"/>
        <a:ext cx="65770" cy="65770"/>
      </dsp:txXfrm>
    </dsp:sp>
    <dsp:sp modelId="{A467FD7E-E777-480B-A5C1-342C38BAAFAE}">
      <dsp:nvSpPr>
        <dsp:cNvPr id="0" name=""/>
        <dsp:cNvSpPr/>
      </dsp:nvSpPr>
      <dsp:spPr>
        <a:xfrm>
          <a:off x="1578638" y="1746034"/>
          <a:ext cx="434401" cy="413873"/>
        </a:xfrm>
        <a:custGeom>
          <a:avLst/>
          <a:gdLst/>
          <a:ahLst/>
          <a:cxnLst/>
          <a:rect l="0" t="0" r="0" b="0"/>
          <a:pathLst>
            <a:path>
              <a:moveTo>
                <a:pt x="0" y="0"/>
              </a:moveTo>
              <a:lnTo>
                <a:pt x="217200" y="0"/>
              </a:lnTo>
              <a:lnTo>
                <a:pt x="217200" y="413873"/>
              </a:lnTo>
              <a:lnTo>
                <a:pt x="434401" y="41387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937970"/>
        <a:ext cx="29999" cy="29999"/>
      </dsp:txXfrm>
    </dsp:sp>
    <dsp:sp modelId="{4CF9EF31-3605-44CB-A416-96676048886E}">
      <dsp:nvSpPr>
        <dsp:cNvPr id="0" name=""/>
        <dsp:cNvSpPr/>
      </dsp:nvSpPr>
      <dsp:spPr>
        <a:xfrm>
          <a:off x="1578638" y="1332160"/>
          <a:ext cx="434401" cy="413873"/>
        </a:xfrm>
        <a:custGeom>
          <a:avLst/>
          <a:gdLst/>
          <a:ahLst/>
          <a:cxnLst/>
          <a:rect l="0" t="0" r="0" b="0"/>
          <a:pathLst>
            <a:path>
              <a:moveTo>
                <a:pt x="0" y="413873"/>
              </a:moveTo>
              <a:lnTo>
                <a:pt x="217200" y="413873"/>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524097"/>
        <a:ext cx="29999" cy="29999"/>
      </dsp:txXfrm>
    </dsp:sp>
    <dsp:sp modelId="{507F5AC5-1349-4655-B8CD-38C443B95A03}">
      <dsp:nvSpPr>
        <dsp:cNvPr id="0" name=""/>
        <dsp:cNvSpPr/>
      </dsp:nvSpPr>
      <dsp:spPr>
        <a:xfrm>
          <a:off x="1578638" y="504413"/>
          <a:ext cx="434401" cy="1241620"/>
        </a:xfrm>
        <a:custGeom>
          <a:avLst/>
          <a:gdLst/>
          <a:ahLst/>
          <a:cxnLst/>
          <a:rect l="0" t="0" r="0" b="0"/>
          <a:pathLst>
            <a:path>
              <a:moveTo>
                <a:pt x="0" y="1241620"/>
              </a:moveTo>
              <a:lnTo>
                <a:pt x="217200" y="1241620"/>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1092338"/>
        <a:ext cx="65770" cy="65770"/>
      </dsp:txXfrm>
    </dsp:sp>
    <dsp:sp modelId="{00181418-EAFB-487E-A100-2B2FD94941CA}">
      <dsp:nvSpPr>
        <dsp:cNvPr id="0" name=""/>
        <dsp:cNvSpPr/>
      </dsp:nvSpPr>
      <dsp:spPr>
        <a:xfrm rot="16200000">
          <a:off x="-495085" y="1414935"/>
          <a:ext cx="3485250"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dirty="0"/>
            <a:t>Projet d’accompagnement individualisé</a:t>
          </a:r>
        </a:p>
      </dsp:txBody>
      <dsp:txXfrm>
        <a:off x="-495085" y="1414935"/>
        <a:ext cx="3485250" cy="662197"/>
      </dsp:txXfrm>
    </dsp:sp>
    <dsp:sp modelId="{333193E2-F755-4706-9F3F-21169C5B734C}">
      <dsp:nvSpPr>
        <dsp:cNvPr id="0" name=""/>
        <dsp:cNvSpPr/>
      </dsp:nvSpPr>
      <dsp:spPr>
        <a:xfrm>
          <a:off x="2013040" y="173314"/>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80000" numCol="1" spcCol="1270" anchor="ctr" anchorCtr="0">
          <a:noAutofit/>
        </a:bodyPr>
        <a:lstStyle/>
        <a:p>
          <a:pPr marL="0" lvl="0" indent="0" algn="l" defTabSz="800100">
            <a:lnSpc>
              <a:spcPct val="90000"/>
            </a:lnSpc>
            <a:spcBef>
              <a:spcPct val="0"/>
            </a:spcBef>
            <a:spcAft>
              <a:spcPct val="35000"/>
            </a:spcAft>
            <a:buNone/>
          </a:pPr>
          <a:r>
            <a:rPr lang="fr-FR" sz="1800" kern="1200" dirty="0"/>
            <a:t>Plan personnalisé conçu pour répondre aux besoins et aux objectifs spécifiques d'une personne donnée</a:t>
          </a:r>
        </a:p>
      </dsp:txBody>
      <dsp:txXfrm>
        <a:off x="2013040" y="173314"/>
        <a:ext cx="8217489" cy="662197"/>
      </dsp:txXfrm>
    </dsp:sp>
    <dsp:sp modelId="{FEC0048A-B414-4C95-B290-9400B1DFAEA6}">
      <dsp:nvSpPr>
        <dsp:cNvPr id="0" name=""/>
        <dsp:cNvSpPr/>
      </dsp:nvSpPr>
      <dsp:spPr>
        <a:xfrm>
          <a:off x="2013040" y="1001061"/>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1430" numCol="1" spcCol="1270" anchor="ctr" anchorCtr="0">
          <a:noAutofit/>
        </a:bodyPr>
        <a:lstStyle/>
        <a:p>
          <a:pPr marL="0" lvl="0" indent="0" algn="l" defTabSz="800100">
            <a:lnSpc>
              <a:spcPct val="90000"/>
            </a:lnSpc>
            <a:spcBef>
              <a:spcPct val="0"/>
            </a:spcBef>
            <a:spcAft>
              <a:spcPct val="35000"/>
            </a:spcAft>
            <a:buNone/>
          </a:pPr>
          <a:r>
            <a:rPr lang="fr-FR" sz="1800" kern="1200" dirty="0"/>
            <a:t>Considère les forces, les faiblesses, les intérêts, les styles d’apprentissage de la personne concernée</a:t>
          </a:r>
        </a:p>
      </dsp:txBody>
      <dsp:txXfrm>
        <a:off x="2013040" y="1001061"/>
        <a:ext cx="8217489" cy="662197"/>
      </dsp:txXfrm>
    </dsp:sp>
    <dsp:sp modelId="{D2BD90F8-5F8A-4E86-A038-6CFFF54C30EB}">
      <dsp:nvSpPr>
        <dsp:cNvPr id="0" name=""/>
        <dsp:cNvSpPr/>
      </dsp:nvSpPr>
      <dsp:spPr>
        <a:xfrm>
          <a:off x="2013040" y="1828808"/>
          <a:ext cx="8198788"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72000" numCol="1" spcCol="1270" anchor="ctr" anchorCtr="0">
          <a:noAutofit/>
        </a:bodyPr>
        <a:lstStyle/>
        <a:p>
          <a:pPr marL="0" lvl="0" indent="0" algn="l" defTabSz="800100">
            <a:lnSpc>
              <a:spcPct val="90000"/>
            </a:lnSpc>
            <a:spcBef>
              <a:spcPct val="0"/>
            </a:spcBef>
            <a:spcAft>
              <a:spcPct val="35000"/>
            </a:spcAft>
            <a:buNone/>
          </a:pPr>
          <a:r>
            <a:rPr lang="fr-FR" sz="1800" kern="1200" dirty="0"/>
            <a:t>Feuille de route pour suivre ses progrès</a:t>
          </a:r>
        </a:p>
      </dsp:txBody>
      <dsp:txXfrm>
        <a:off x="2013040" y="1828808"/>
        <a:ext cx="8198788" cy="662197"/>
      </dsp:txXfrm>
    </dsp:sp>
    <dsp:sp modelId="{AC5F67EC-5BF0-41AD-85A1-BE6C3FE3D740}">
      <dsp:nvSpPr>
        <dsp:cNvPr id="0" name=""/>
        <dsp:cNvSpPr/>
      </dsp:nvSpPr>
      <dsp:spPr>
        <a:xfrm>
          <a:off x="2013040" y="2656555"/>
          <a:ext cx="818844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1430" rIns="11430" bIns="11430" numCol="1" spcCol="1270" anchor="ctr" anchorCtr="0">
          <a:noAutofit/>
        </a:bodyPr>
        <a:lstStyle/>
        <a:p>
          <a:pPr marL="0" lvl="0" indent="0" algn="l" defTabSz="800100">
            <a:lnSpc>
              <a:spcPct val="90000"/>
            </a:lnSpc>
            <a:spcBef>
              <a:spcPct val="0"/>
            </a:spcBef>
            <a:spcAft>
              <a:spcPct val="35000"/>
            </a:spcAft>
            <a:buNone/>
          </a:pPr>
          <a:r>
            <a:rPr lang="fr-FR" sz="1800" kern="1200" dirty="0"/>
            <a:t>Devrait être défini avec la personne concernée et ses proches</a:t>
          </a:r>
        </a:p>
      </dsp:txBody>
      <dsp:txXfrm>
        <a:off x="2013040" y="2656555"/>
        <a:ext cx="8188449" cy="662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C5E7C-DA80-4A6A-B4E3-8A90B059713B}">
      <dsp:nvSpPr>
        <dsp:cNvPr id="0" name=""/>
        <dsp:cNvSpPr/>
      </dsp:nvSpPr>
      <dsp:spPr>
        <a:xfrm>
          <a:off x="0" y="1150580"/>
          <a:ext cx="11262717" cy="1175866"/>
        </a:xfrm>
        <a:prstGeom prst="roundRect">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Recommandations de l’ASHA, L’évaluation doit refléter la capacité de la personne à s’engager intentionnellement dans son environnement</a:t>
          </a:r>
        </a:p>
      </dsp:txBody>
      <dsp:txXfrm>
        <a:off x="57401" y="1207981"/>
        <a:ext cx="11147915" cy="1061064"/>
      </dsp:txXfrm>
    </dsp:sp>
    <dsp:sp modelId="{5EBA7342-F6BC-4EDD-83B7-99CA763D8EC8}">
      <dsp:nvSpPr>
        <dsp:cNvPr id="0" name=""/>
        <dsp:cNvSpPr/>
      </dsp:nvSpPr>
      <dsp:spPr>
        <a:xfrm>
          <a:off x="0" y="2326446"/>
          <a:ext cx="11262717" cy="12782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1"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a:t>Définir précisément les compétences en communication</a:t>
          </a:r>
        </a:p>
        <a:p>
          <a:pPr marL="457200" lvl="2" indent="-228600" algn="l" defTabSz="889000">
            <a:lnSpc>
              <a:spcPct val="90000"/>
            </a:lnSpc>
            <a:spcBef>
              <a:spcPct val="0"/>
            </a:spcBef>
            <a:spcAft>
              <a:spcPct val="20000"/>
            </a:spcAft>
            <a:buChar char="•"/>
          </a:pPr>
          <a:r>
            <a:rPr lang="fr-FR" sz="2000" kern="1200" dirty="0"/>
            <a:t>Dans différents environnements (éducatifs, loisirs, résidentiels, occupationnels)</a:t>
          </a:r>
        </a:p>
        <a:p>
          <a:pPr marL="228600" lvl="1" indent="-228600" algn="l" defTabSz="889000">
            <a:lnSpc>
              <a:spcPct val="90000"/>
            </a:lnSpc>
            <a:spcBef>
              <a:spcPct val="0"/>
            </a:spcBef>
            <a:spcAft>
              <a:spcPct val="20000"/>
            </a:spcAft>
            <a:buChar char="•"/>
          </a:pPr>
          <a:r>
            <a:rPr lang="fr-FR" sz="2000" kern="1200" dirty="0"/>
            <a:t>Evaluer la personne avec TDI et son environnement</a:t>
          </a:r>
        </a:p>
        <a:p>
          <a:pPr marL="457200" lvl="2" indent="-228600" algn="l" defTabSz="889000">
            <a:lnSpc>
              <a:spcPct val="90000"/>
            </a:lnSpc>
            <a:spcBef>
              <a:spcPct val="0"/>
            </a:spcBef>
            <a:spcAft>
              <a:spcPct val="20000"/>
            </a:spcAft>
            <a:buChar char="•"/>
          </a:pPr>
          <a:r>
            <a:rPr lang="fr-FR" sz="2000" kern="1200" dirty="0"/>
            <a:t>Indiquer le degré auquel l’environnement permet une communication effective</a:t>
          </a:r>
        </a:p>
      </dsp:txBody>
      <dsp:txXfrm>
        <a:off x="0" y="2326446"/>
        <a:ext cx="11262717" cy="127822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Individualized support project/plan </a:t>
            </a:r>
          </a:p>
          <a:p>
            <a:pPr rtl="0" fontAlgn="base"/>
            <a:r>
              <a:rPr lang="en-US" sz="1100" b="0" i="0" u="none" strike="noStrike" cap="none" dirty="0">
                <a:solidFill>
                  <a:srgbClr val="000000"/>
                </a:solidFill>
                <a:effectLst/>
                <a:latin typeface="Arial"/>
                <a:ea typeface="Arial"/>
                <a:cs typeface="Arial"/>
                <a:sym typeface="Arial"/>
              </a:rPr>
              <a:t>An individualized support project/plan is a customized plan designed to meet the unique needs and goals of a specific individual. It considers the individual's strengths, weaknesses, interests, and learning style, and provides a roadmap for their progress. Individualized plan or project are commonly used in schools, colleges, and other educational settings to support students who require personalized attention or have specific learning challenges. They are also used in clinical contexts for instance by psychologists, neuropsychologists, or speech-and-language therapists. </a:t>
            </a:r>
          </a:p>
          <a:p>
            <a:pPr rtl="0" fontAlgn="base"/>
            <a:r>
              <a:rPr lang="en-US" sz="1100" b="0" i="0" u="none" strike="noStrike" cap="none" dirty="0">
                <a:solidFill>
                  <a:srgbClr val="000000"/>
                </a:solidFill>
                <a:effectLst/>
                <a:latin typeface="Arial"/>
                <a:ea typeface="Arial"/>
                <a:cs typeface="Arial"/>
                <a:sym typeface="Arial"/>
              </a:rPr>
              <a:t>The plan/project should be shared, or even better defined, with the target person and their family.  </a:t>
            </a:r>
          </a:p>
          <a:p>
            <a:pPr rtl="0" fontAlgn="base"/>
            <a:r>
              <a:rPr lang="en-US" sz="1100" b="0" i="0" u="none" strike="noStrike" cap="none" dirty="0">
                <a:solidFill>
                  <a:srgbClr val="000000"/>
                </a:solidFill>
                <a:effectLst/>
                <a:latin typeface="Arial"/>
                <a:ea typeface="Arial"/>
                <a:cs typeface="Arial"/>
                <a:sym typeface="Arial"/>
              </a:rPr>
              <a:t>Here are some key elements typically included in an individualized plan: </a:t>
            </a:r>
          </a:p>
          <a:p>
            <a:pPr rtl="0" fontAlgn="base"/>
            <a:r>
              <a:rPr lang="en-US" sz="1100" b="0" i="0" u="none" strike="noStrike" cap="none" dirty="0">
                <a:solidFill>
                  <a:srgbClr val="000000"/>
                </a:solidFill>
                <a:effectLst/>
                <a:latin typeface="Arial"/>
                <a:ea typeface="Arial"/>
                <a:cs typeface="Arial"/>
                <a:sym typeface="Arial"/>
              </a:rPr>
              <a:t>Assessment: The individualized plan begins with an assessment of the current abilities. This may involve tests, interviews, observations, or evaluations by teachers, parents, or specialists. These steps allow to identify the person’s strengths and weaknesses and to identify the person’s needs.  </a:t>
            </a:r>
          </a:p>
          <a:p>
            <a:pPr rtl="0" fontAlgn="base"/>
            <a:r>
              <a:rPr lang="en-US" sz="1100" b="0" i="0" u="none" strike="noStrike" cap="none" dirty="0">
                <a:solidFill>
                  <a:srgbClr val="000000"/>
                </a:solidFill>
                <a:effectLst/>
                <a:latin typeface="Arial"/>
                <a:ea typeface="Arial"/>
                <a:cs typeface="Arial"/>
                <a:sym typeface="Arial"/>
              </a:rPr>
              <a:t>Goals and Objectives: Based on the assessment, specific goals and objectives are set for the person. These goals are often broken down into smaller, achievable steps to track progress. </a:t>
            </a:r>
          </a:p>
          <a:p>
            <a:pPr rtl="0" fontAlgn="base"/>
            <a:r>
              <a:rPr lang="en-US" sz="1100" b="0" i="0" u="none" strike="noStrike" cap="none" dirty="0">
                <a:solidFill>
                  <a:srgbClr val="000000"/>
                </a:solidFill>
                <a:effectLst/>
                <a:latin typeface="Arial"/>
                <a:ea typeface="Arial"/>
                <a:cs typeface="Arial"/>
                <a:sym typeface="Arial"/>
              </a:rPr>
              <a:t>Individualized Instruction in educational settings: The individualized plan outlines the instructional strategies and resources that will be used to support the learner's progress. This may include modifications to the curriculum, specialized materials, assistive technology, or additional support from teachers or specialists. Similarly, strategies and resources will be used to support the person in clinical situations.  </a:t>
            </a:r>
          </a:p>
          <a:p>
            <a:pPr rtl="0" fontAlgn="base"/>
            <a:r>
              <a:rPr lang="en-US" sz="1100" b="0" i="0" u="none" strike="noStrike" cap="none" dirty="0">
                <a:solidFill>
                  <a:srgbClr val="000000"/>
                </a:solidFill>
                <a:effectLst/>
                <a:latin typeface="Arial"/>
                <a:ea typeface="Arial"/>
                <a:cs typeface="Arial"/>
                <a:sym typeface="Arial"/>
              </a:rPr>
              <a:t>Accommodations and Modifications: If a person has specific challenges or disabilities, the plan may include accommodations and modifications to ensure their needs are met. This can include adjustments to the learning environment, instructional methods, or assessment methods. </a:t>
            </a:r>
          </a:p>
          <a:p>
            <a:pPr rtl="0" fontAlgn="base"/>
            <a:r>
              <a:rPr lang="en-US" sz="1100" b="0" i="0" u="none" strike="noStrike" cap="none" dirty="0">
                <a:solidFill>
                  <a:srgbClr val="000000"/>
                </a:solidFill>
                <a:effectLst/>
                <a:latin typeface="Arial"/>
                <a:ea typeface="Arial"/>
                <a:cs typeface="Arial"/>
                <a:sym typeface="Arial"/>
              </a:rPr>
              <a:t>Timelines and Progress Monitoring: The plan establishes timelines for achieving the set goals and includes methods for monitoring progress. This may involve regular assessments, check-ins, or progress reports to track the learner's development. </a:t>
            </a:r>
          </a:p>
          <a:p>
            <a:pPr rtl="0" fontAlgn="base"/>
            <a:r>
              <a:rPr lang="en-US" sz="1100" b="0" i="0" u="none" strike="noStrike" cap="none" dirty="0">
                <a:solidFill>
                  <a:srgbClr val="000000"/>
                </a:solidFill>
                <a:effectLst/>
                <a:latin typeface="Arial"/>
                <a:ea typeface="Arial"/>
                <a:cs typeface="Arial"/>
                <a:sym typeface="Arial"/>
              </a:rPr>
              <a:t>Support Services: In educational settings, if the learner requires additional support services, such as speech therapy, counselling, or occupational therapy, the plan may outline the specific services and how they will be integrated into the learning plan. </a:t>
            </a:r>
          </a:p>
          <a:p>
            <a:pPr rtl="0" fontAlgn="base"/>
            <a:r>
              <a:rPr lang="en-US" sz="1100" b="0" i="0" u="none" strike="noStrike" cap="none" dirty="0">
                <a:solidFill>
                  <a:srgbClr val="000000"/>
                </a:solidFill>
                <a:effectLst/>
                <a:latin typeface="Arial"/>
                <a:ea typeface="Arial"/>
                <a:cs typeface="Arial"/>
                <a:sym typeface="Arial"/>
              </a:rPr>
              <a:t>Communication and Collaboration: The plan encourages ongoing communication and collaboration among the learner, teachers, parents, and other professionals involved in their education. This ensures that everyone is aware of the learner's needs and can work together to support their progress. </a:t>
            </a:r>
          </a:p>
          <a:p>
            <a:pPr rtl="0" fontAlgn="base"/>
            <a:r>
              <a:rPr lang="en-US" sz="1100" b="0" i="0" u="none" strike="noStrike" cap="none" dirty="0">
                <a:solidFill>
                  <a:srgbClr val="000000"/>
                </a:solidFill>
                <a:effectLst/>
                <a:latin typeface="Arial"/>
                <a:ea typeface="Arial"/>
                <a:cs typeface="Arial"/>
                <a:sym typeface="Arial"/>
              </a:rPr>
              <a:t>It is important to note that a plan is highly personalized and tailored to the individual learner's needs. It allows for flexibility and adaptability to ensure the best possible learning experience and outcomes for the student.  </a:t>
            </a:r>
          </a:p>
          <a:p>
            <a:pPr rtl="0" fontAlgn="base"/>
            <a:r>
              <a:rPr lang="en-US" sz="1100" b="0" i="0" u="none" strike="noStrike" cap="none" dirty="0">
                <a:solidFill>
                  <a:srgbClr val="000000"/>
                </a:solidFill>
                <a:effectLst/>
                <a:latin typeface="Arial"/>
                <a:ea typeface="Arial"/>
                <a:cs typeface="Arial"/>
                <a:sym typeface="Arial"/>
              </a:rPr>
              <a:t>Needs identification techniques and procedures </a:t>
            </a:r>
          </a:p>
          <a:p>
            <a:pPr rtl="0" fontAlgn="base"/>
            <a:r>
              <a:rPr lang="en-US" sz="1100" b="0" i="0" u="none" strike="noStrike" cap="none" dirty="0">
                <a:solidFill>
                  <a:srgbClr val="000000"/>
                </a:solidFill>
                <a:effectLst/>
                <a:latin typeface="Arial"/>
                <a:ea typeface="Arial"/>
                <a:cs typeface="Arial"/>
                <a:sym typeface="Arial"/>
              </a:rPr>
              <a:t>The ASHA guidelines emphasize that the assessment should reflect the individual's ability to intentionally engage with their social environment. It is important to precisely define their communication skills. The assessment should provide insight into the individual's communication abilities across different environments, including educational, leisure, residential, and occupational settings. </a:t>
            </a:r>
          </a:p>
          <a:p>
            <a:pPr rtl="0" fontAlgn="base"/>
            <a:r>
              <a:rPr lang="en-US" sz="1100" b="0" i="0" u="none" strike="noStrike" cap="none" dirty="0">
                <a:solidFill>
                  <a:srgbClr val="000000"/>
                </a:solidFill>
                <a:effectLst/>
                <a:latin typeface="Arial"/>
                <a:ea typeface="Arial"/>
                <a:cs typeface="Arial"/>
                <a:sym typeface="Arial"/>
              </a:rPr>
              <a:t>The assessment </a:t>
            </a:r>
            <a:r>
              <a:rPr lang="en-US" sz="1100" b="0" i="0" u="none" strike="noStrike" cap="none" dirty="0" err="1">
                <a:solidFill>
                  <a:srgbClr val="000000"/>
                </a:solidFill>
                <a:effectLst/>
                <a:latin typeface="Arial"/>
                <a:ea typeface="Arial"/>
                <a:cs typeface="Arial"/>
                <a:sym typeface="Arial"/>
              </a:rPr>
              <a:t>shuld</a:t>
            </a:r>
            <a:r>
              <a:rPr lang="en-US" sz="1100" b="0" i="0" u="none" strike="noStrike" cap="none" dirty="0">
                <a:solidFill>
                  <a:srgbClr val="000000"/>
                </a:solidFill>
                <a:effectLst/>
                <a:latin typeface="Arial"/>
                <a:ea typeface="Arial"/>
                <a:cs typeface="Arial"/>
                <a:sym typeface="Arial"/>
              </a:rPr>
              <a:t> concern both the persons with IDD and their environment. It is indeed </a:t>
            </a:r>
            <a:r>
              <a:rPr lang="en-US" sz="1100" b="0" i="0" u="none" strike="noStrike" cap="none" dirty="0" err="1">
                <a:solidFill>
                  <a:srgbClr val="000000"/>
                </a:solidFill>
                <a:effectLst/>
                <a:latin typeface="Arial"/>
                <a:ea typeface="Arial"/>
                <a:cs typeface="Arial"/>
                <a:sym typeface="Arial"/>
              </a:rPr>
              <a:t>inmportant</a:t>
            </a:r>
            <a:r>
              <a:rPr lang="en-US" sz="1100" b="0" i="0" u="none" strike="noStrike" cap="none" dirty="0">
                <a:solidFill>
                  <a:srgbClr val="000000"/>
                </a:solidFill>
                <a:effectLst/>
                <a:latin typeface="Arial"/>
                <a:ea typeface="Arial"/>
                <a:cs typeface="Arial"/>
                <a:sym typeface="Arial"/>
              </a:rPr>
              <a:t> to indicate the degree to which the environment allow effective communication for people with IDD.  </a:t>
            </a:r>
          </a:p>
          <a:p>
            <a:pPr rtl="0" fontAlgn="base"/>
            <a:r>
              <a:rPr lang="en-US" sz="1100" b="0" i="0" u="none" strike="noStrike" cap="none" dirty="0">
                <a:solidFill>
                  <a:srgbClr val="000000"/>
                </a:solidFill>
                <a:effectLst/>
                <a:latin typeface="Arial"/>
                <a:ea typeface="Arial"/>
                <a:cs typeface="Arial"/>
                <a:sym typeface="Arial"/>
              </a:rPr>
              <a:t>According to ASHA’s guidelines, « At a minimum, then, an environmental assessment should  </a:t>
            </a:r>
          </a:p>
          <a:p>
            <a:pPr rtl="0" fontAlgn="base"/>
            <a:r>
              <a:rPr lang="en-US" sz="1100" b="0" i="0" u="none" strike="noStrike" cap="none" dirty="0">
                <a:solidFill>
                  <a:srgbClr val="000000"/>
                </a:solidFill>
                <a:effectLst/>
                <a:latin typeface="Arial"/>
                <a:ea typeface="Arial"/>
                <a:cs typeface="Arial"/>
                <a:sym typeface="Arial"/>
              </a:rPr>
              <a:t>identify the partners for communication who are the most crucial in various environments; </a:t>
            </a:r>
          </a:p>
          <a:p>
            <a:pPr rtl="0" fontAlgn="base"/>
            <a:r>
              <a:rPr lang="en-US" sz="1100" b="0" i="0" u="none" strike="noStrike" cap="none" dirty="0">
                <a:solidFill>
                  <a:srgbClr val="000000"/>
                </a:solidFill>
                <a:effectLst/>
                <a:latin typeface="Arial"/>
                <a:ea typeface="Arial"/>
                <a:cs typeface="Arial"/>
                <a:sym typeface="Arial"/>
              </a:rPr>
              <a:t>measure the extent of the opportunities for communication acts typically observed in various environmental contexts over time (e.g., education, leisure, living, and work settings, etc.); </a:t>
            </a:r>
          </a:p>
          <a:p>
            <a:pPr rtl="0" fontAlgn="base"/>
            <a:r>
              <a:rPr lang="en-US" sz="1100" b="0" i="0" u="none" strike="noStrike" cap="none" dirty="0">
                <a:solidFill>
                  <a:srgbClr val="000000"/>
                </a:solidFill>
                <a:effectLst/>
                <a:latin typeface="Arial"/>
                <a:ea typeface="Arial"/>
                <a:cs typeface="Arial"/>
                <a:sym typeface="Arial"/>
              </a:rPr>
              <a:t>compare the opportunities for communication among the different environmental contexts; </a:t>
            </a:r>
          </a:p>
          <a:p>
            <a:pPr rtl="0" fontAlgn="base"/>
            <a:r>
              <a:rPr lang="en-US" sz="1100" b="0" i="0" u="none" strike="noStrike" cap="none" dirty="0">
                <a:solidFill>
                  <a:srgbClr val="000000"/>
                </a:solidFill>
                <a:effectLst/>
                <a:latin typeface="Arial"/>
                <a:ea typeface="Arial"/>
                <a:cs typeface="Arial"/>
                <a:sym typeface="Arial"/>
              </a:rPr>
              <a:t>determine the proportion of communication acts responded to appropriately in each environment; </a:t>
            </a:r>
          </a:p>
          <a:p>
            <a:pPr rtl="0" fontAlgn="base"/>
            <a:r>
              <a:rPr lang="en-US" sz="1100" b="0" i="0" u="none" strike="noStrike" cap="none" dirty="0">
                <a:solidFill>
                  <a:srgbClr val="000000"/>
                </a:solidFill>
                <a:effectLst/>
                <a:latin typeface="Arial"/>
                <a:ea typeface="Arial"/>
                <a:cs typeface="Arial"/>
                <a:sym typeface="Arial"/>
              </a:rPr>
              <a:t>determine the proportion of communication acts responded to inappropriately in various environments; </a:t>
            </a:r>
          </a:p>
          <a:p>
            <a:pPr rtl="0" fontAlgn="base"/>
            <a:r>
              <a:rPr lang="en-US" sz="1100" b="0" i="0" u="none" strike="noStrike" cap="none" dirty="0">
                <a:solidFill>
                  <a:srgbClr val="000000"/>
                </a:solidFill>
                <a:effectLst/>
                <a:latin typeface="Arial"/>
                <a:ea typeface="Arial"/>
                <a:cs typeface="Arial"/>
                <a:sym typeface="Arial"/>
              </a:rPr>
              <a:t>identify the specific communication forms and functions that might be useful or needed in various environments; and </a:t>
            </a:r>
          </a:p>
          <a:p>
            <a:pPr rtl="0" fontAlgn="base"/>
            <a:r>
              <a:rPr lang="en-US" sz="1100" b="0" i="0" u="none" strike="noStrike" cap="none" dirty="0">
                <a:solidFill>
                  <a:srgbClr val="000000"/>
                </a:solidFill>
                <a:effectLst/>
                <a:latin typeface="Arial"/>
                <a:ea typeface="Arial"/>
                <a:cs typeface="Arial"/>
                <a:sym typeface="Arial"/>
              </a:rPr>
              <a:t>identify the persons in those environments who appear to have relatively higher rates of permitting, accepting, and responding to communication acts of an individual with severe disabilities. These highly responsive persons can be most useful in the initial stages of various intervention programs. » </a:t>
            </a:r>
          </a:p>
          <a:p>
            <a:pPr rtl="0" fontAlgn="base"/>
            <a:r>
              <a:rPr lang="en-US" sz="1100" b="0" i="0" u="none" strike="noStrike" cap="none" dirty="0">
                <a:solidFill>
                  <a:srgbClr val="000000"/>
                </a:solidFill>
                <a:effectLst/>
                <a:latin typeface="Arial"/>
                <a:ea typeface="Arial"/>
                <a:cs typeface="Arial"/>
                <a:sym typeface="Arial"/>
              </a:rPr>
              <a:t>The individuals’ assessment can be conducted with various tools. Some of them mainly assume cognitive and adaptative </a:t>
            </a:r>
            <a:r>
              <a:rPr lang="en-US" sz="1100" b="0" i="0" u="none" strike="noStrike" cap="none" dirty="0" err="1">
                <a:solidFill>
                  <a:srgbClr val="000000"/>
                </a:solidFill>
                <a:effectLst/>
                <a:latin typeface="Arial"/>
                <a:ea typeface="Arial"/>
                <a:cs typeface="Arial"/>
                <a:sym typeface="Arial"/>
              </a:rPr>
              <a:t>behaviour</a:t>
            </a:r>
            <a:r>
              <a:rPr lang="en-US" sz="1100" b="0" i="0" u="none" strike="noStrike" cap="none" dirty="0">
                <a:solidFill>
                  <a:srgbClr val="000000"/>
                </a:solidFill>
                <a:effectLst/>
                <a:latin typeface="Arial"/>
                <a:ea typeface="Arial"/>
                <a:cs typeface="Arial"/>
                <a:sym typeface="Arial"/>
              </a:rPr>
              <a:t> (ex: Bayley Scales of Infant and Toddler Development, The Social Cognitive Evaluation Battery for Children, Bayley, 2006). Others tools allow an assessment of language and communication skills (ex: VB-MAPP – Verbal Behavior – Milestones Assessment and Placement Program, Sundberg, 2008). Some of these tools are presented in the annexes. Most of the tools are used by specialized professionals such as psychologists or speech-and-language therapists. Yet, observation can also help to assess the communication skills.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Individualized support project/plan </a:t>
            </a:r>
          </a:p>
          <a:p>
            <a:pPr marL="158750" indent="0" rtl="0" fontAlgn="base">
              <a:buNone/>
            </a:pPr>
            <a:r>
              <a:rPr lang="en-US" sz="1100" b="0" i="0" u="none" strike="noStrike" cap="none" dirty="0">
                <a:solidFill>
                  <a:srgbClr val="000000"/>
                </a:solidFill>
                <a:effectLst/>
                <a:latin typeface="Arial"/>
                <a:ea typeface="Arial"/>
                <a:cs typeface="Arial"/>
                <a:sym typeface="Arial"/>
              </a:rPr>
              <a:t>An individualized support project/plan is a customized plan designed to meet the unique needs and goals of a specific individual. It considers the individual's strengths, weaknesses, interests, and learning style, and provides a roadmap for their progress. Individualized plan or project are commonly used in schools, colleges, and other educational settings to support students who require personalized attention or have specific learning challenges. They are also used in clinical contexts for instance by psychologists, neuropsychologists, or speech-and-language therapists. </a:t>
            </a:r>
          </a:p>
          <a:p>
            <a:pPr marL="158750" indent="0" rtl="0" fontAlgn="base">
              <a:buNone/>
            </a:pPr>
            <a:r>
              <a:rPr lang="en-US" sz="1100" b="0" i="0" u="none" strike="noStrike" cap="none" dirty="0">
                <a:solidFill>
                  <a:srgbClr val="000000"/>
                </a:solidFill>
                <a:effectLst/>
                <a:latin typeface="Arial"/>
                <a:ea typeface="Arial"/>
                <a:cs typeface="Arial"/>
                <a:sym typeface="Arial"/>
              </a:rPr>
              <a:t>The plan/project should be shared, or even better defined, with the target person and their family.  </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Here are some key elements typically included in an individualized plan: </a:t>
            </a:r>
          </a:p>
          <a:p>
            <a:pPr marL="158750" indent="0" rtl="0" fontAlgn="base">
              <a:buNone/>
            </a:pPr>
            <a:r>
              <a:rPr lang="en-US" sz="1100" b="0" i="0" u="none" strike="noStrike" cap="none" dirty="0">
                <a:solidFill>
                  <a:srgbClr val="000000"/>
                </a:solidFill>
                <a:effectLst/>
                <a:latin typeface="Arial"/>
                <a:ea typeface="Arial"/>
                <a:cs typeface="Arial"/>
                <a:sym typeface="Arial"/>
              </a:rPr>
              <a:t>Assessment: The individualized plan begins with an assessment of the current abilities. This may involve tests, interviews, observations, or evaluations by teachers, parents, or specialists. These steps allow to identify the person’s strengths and weaknesses and to identify the person’s needs.  </a:t>
            </a:r>
          </a:p>
          <a:p>
            <a:pPr marL="158750" indent="0" rtl="0" fontAlgn="base">
              <a:buNone/>
            </a:pPr>
            <a:r>
              <a:rPr lang="en-US" sz="1100" b="0" i="0" u="none" strike="noStrike" cap="none" dirty="0">
                <a:solidFill>
                  <a:srgbClr val="000000"/>
                </a:solidFill>
                <a:effectLst/>
                <a:latin typeface="Arial"/>
                <a:ea typeface="Arial"/>
                <a:cs typeface="Arial"/>
                <a:sym typeface="Arial"/>
              </a:rPr>
              <a:t>Goals and Objectives: Based on the assessment, specific goals and objectives are set for the person. These goals are often broken down into smaller, achievable steps to track progress. </a:t>
            </a:r>
          </a:p>
          <a:p>
            <a:pPr marL="158750" indent="0" rtl="0" fontAlgn="base">
              <a:buNone/>
            </a:pPr>
            <a:r>
              <a:rPr lang="en-US" sz="1100" b="0" i="0" u="none" strike="noStrike" cap="none" dirty="0">
                <a:solidFill>
                  <a:srgbClr val="000000"/>
                </a:solidFill>
                <a:effectLst/>
                <a:latin typeface="Arial"/>
                <a:ea typeface="Arial"/>
                <a:cs typeface="Arial"/>
                <a:sym typeface="Arial"/>
              </a:rPr>
              <a:t>Individualized Instruction in educational settings: The individualized plan outlines the strategies and resources that will be used to support the person’s progress. This may include modifications to the curriculum, specialized materials, assistive technology, or additional support from the different professionals. Similarly, strategies and resources will be used to support the person in clinical situations.  </a:t>
            </a:r>
          </a:p>
          <a:p>
            <a:pPr marL="158750" indent="0" rtl="0" fontAlgn="base">
              <a:buNone/>
            </a:pPr>
            <a:r>
              <a:rPr lang="en-US" sz="1100" b="0" i="0" u="none" strike="noStrike" cap="none" dirty="0">
                <a:solidFill>
                  <a:srgbClr val="000000"/>
                </a:solidFill>
                <a:effectLst/>
                <a:latin typeface="Arial"/>
                <a:ea typeface="Arial"/>
                <a:cs typeface="Arial"/>
                <a:sym typeface="Arial"/>
              </a:rPr>
              <a:t>Accommodations and Modifications: If a person has specific challenges or disabilities, the plan may include accommodations and modifications to ensure their needs are met. This can include adjustments to the learning environment, instructional methods, or assessment methods. </a:t>
            </a:r>
          </a:p>
          <a:p>
            <a:pPr marL="158750" indent="0" rtl="0" fontAlgn="base">
              <a:buNone/>
            </a:pPr>
            <a:r>
              <a:rPr lang="en-US" sz="1100" b="0" i="0" u="none" strike="noStrike" cap="none" dirty="0">
                <a:solidFill>
                  <a:srgbClr val="000000"/>
                </a:solidFill>
                <a:effectLst/>
                <a:latin typeface="Arial"/>
                <a:ea typeface="Arial"/>
                <a:cs typeface="Arial"/>
                <a:sym typeface="Arial"/>
              </a:rPr>
              <a:t>Timelines and Progress Monitoring: The plan establishes timelines for achieving the set goals and includes methods for monitoring progress. This may involve regular assessments, check-ins, or progress reports to track the learner's development. </a:t>
            </a:r>
          </a:p>
          <a:p>
            <a:pPr marL="158750" indent="0" rtl="0" fontAlgn="base">
              <a:buNone/>
            </a:pPr>
            <a:r>
              <a:rPr lang="en-US" sz="1100" b="0" i="0" u="none" strike="noStrike" cap="none" dirty="0">
                <a:solidFill>
                  <a:srgbClr val="000000"/>
                </a:solidFill>
                <a:effectLst/>
                <a:latin typeface="Arial"/>
                <a:ea typeface="Arial"/>
                <a:cs typeface="Arial"/>
                <a:sym typeface="Arial"/>
              </a:rPr>
              <a:t>Support Services: In educational settings, if the learner requires additional support services, such as speech therapy, counselling, or occupational therapy, the plan may outline the specific services and how they will be integrated into the learning plan. </a:t>
            </a:r>
          </a:p>
          <a:p>
            <a:pPr marL="158750" indent="0" rtl="0" fontAlgn="base">
              <a:buNone/>
            </a:pPr>
            <a:r>
              <a:rPr lang="en-US" sz="1100" b="0" i="0" u="none" strike="noStrike" cap="none" dirty="0">
                <a:solidFill>
                  <a:srgbClr val="000000"/>
                </a:solidFill>
                <a:effectLst/>
                <a:latin typeface="Arial"/>
                <a:ea typeface="Arial"/>
                <a:cs typeface="Arial"/>
                <a:sym typeface="Arial"/>
              </a:rPr>
              <a:t>Communication and Collaboration: The plan encourages ongoing communication and collaboration among the learner, teachers, parents, and other professionals involved in their education. This ensures that everyone is aware of the learner's needs and can work together to support their progress. </a:t>
            </a:r>
          </a:p>
          <a:p>
            <a:pPr marL="158750" indent="0" rtl="0" fontAlgn="base">
              <a:buNone/>
            </a:pPr>
            <a:r>
              <a:rPr lang="en-US" sz="1100" b="0" i="0" u="none" strike="noStrike" cap="none" dirty="0">
                <a:solidFill>
                  <a:srgbClr val="000000"/>
                </a:solidFill>
                <a:effectLst/>
                <a:latin typeface="Arial"/>
                <a:ea typeface="Arial"/>
                <a:cs typeface="Arial"/>
                <a:sym typeface="Arial"/>
              </a:rPr>
              <a:t>It is important to note that a plan is highly personalized and tailored to the individual learner's needs. It allows for flexibility and adaptability to ensure the best possible learning experience and outcomes for the student.  </a:t>
            </a:r>
          </a:p>
          <a:p>
            <a:pPr marL="158750" indent="0" rtl="0" fontAlgn="base">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179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Needs identification techniques and procedures </a:t>
            </a:r>
          </a:p>
          <a:p>
            <a:pPr marL="158750" indent="0" rtl="0" fontAlgn="base">
              <a:buNone/>
            </a:pPr>
            <a:r>
              <a:rPr lang="en-US" sz="1100" b="0" i="0" u="none" strike="noStrike" cap="none" dirty="0">
                <a:solidFill>
                  <a:srgbClr val="000000"/>
                </a:solidFill>
                <a:effectLst/>
                <a:latin typeface="Arial"/>
                <a:ea typeface="Arial"/>
                <a:cs typeface="Arial"/>
                <a:sym typeface="Arial"/>
              </a:rPr>
              <a:t>The ASHA guidelines emphasize that the assessment should reflect the individual's ability to intentionally engage with their social environment. It is important to precisely define their communication skills. The assessment should provide insight into the individual's communication abilities across different environments, including educational, leisure, residential, and occupational settings. </a:t>
            </a:r>
          </a:p>
          <a:p>
            <a:pPr marL="158750" indent="0" rtl="0" fontAlgn="base">
              <a:buNone/>
            </a:pPr>
            <a:r>
              <a:rPr lang="en-US" sz="1100" b="0" i="0" u="none" strike="noStrike" cap="none" dirty="0">
                <a:solidFill>
                  <a:srgbClr val="000000"/>
                </a:solidFill>
                <a:effectLst/>
                <a:latin typeface="Arial"/>
                <a:ea typeface="Arial"/>
                <a:cs typeface="Arial"/>
                <a:sym typeface="Arial"/>
              </a:rPr>
              <a:t>The assessment should concern both the persons with IDD and their environment. It is indeed </a:t>
            </a:r>
            <a:r>
              <a:rPr lang="en-US" sz="1100" b="0" i="0" u="none" strike="noStrike" cap="none" dirty="0" err="1">
                <a:solidFill>
                  <a:srgbClr val="000000"/>
                </a:solidFill>
                <a:effectLst/>
                <a:latin typeface="Arial"/>
                <a:ea typeface="Arial"/>
                <a:cs typeface="Arial"/>
                <a:sym typeface="Arial"/>
              </a:rPr>
              <a:t>inmportant</a:t>
            </a:r>
            <a:r>
              <a:rPr lang="en-US" sz="1100" b="0" i="0" u="none" strike="noStrike" cap="none" dirty="0">
                <a:solidFill>
                  <a:srgbClr val="000000"/>
                </a:solidFill>
                <a:effectLst/>
                <a:latin typeface="Arial"/>
                <a:ea typeface="Arial"/>
                <a:cs typeface="Arial"/>
                <a:sym typeface="Arial"/>
              </a:rPr>
              <a:t> to indicate the degree to which the environment allow effective communication for people with IDD.  </a:t>
            </a:r>
          </a:p>
          <a:p>
            <a:pPr marL="158750" indent="0" rtl="0" fontAlgn="base">
              <a:buNone/>
            </a:pPr>
            <a:r>
              <a:rPr lang="en-US" sz="1100" b="0" i="0" u="none" strike="noStrike" cap="none" dirty="0">
                <a:solidFill>
                  <a:srgbClr val="000000"/>
                </a:solidFill>
                <a:effectLst/>
                <a:latin typeface="Arial"/>
                <a:ea typeface="Arial"/>
                <a:cs typeface="Arial"/>
                <a:sym typeface="Arial"/>
              </a:rPr>
              <a:t>According to ASHA’s guidelines, « At a minimum, then, an environmental assessment should  </a:t>
            </a:r>
          </a:p>
          <a:p>
            <a:pPr marL="158750" indent="0" rtl="0" fontAlgn="base">
              <a:buNone/>
            </a:pPr>
            <a:r>
              <a:rPr lang="en-US" sz="1100" b="0" i="0" u="none" strike="noStrike" cap="none" dirty="0">
                <a:solidFill>
                  <a:srgbClr val="000000"/>
                </a:solidFill>
                <a:effectLst/>
                <a:latin typeface="Arial"/>
                <a:ea typeface="Arial"/>
                <a:cs typeface="Arial"/>
                <a:sym typeface="Arial"/>
              </a:rPr>
              <a:t>identify the partners for communication who are the most crucial in various environments; </a:t>
            </a:r>
          </a:p>
          <a:p>
            <a:pPr marL="158750" indent="0" rtl="0" fontAlgn="base">
              <a:buNone/>
            </a:pPr>
            <a:r>
              <a:rPr lang="en-US" sz="1100" b="0" i="0" u="none" strike="noStrike" cap="none" dirty="0">
                <a:solidFill>
                  <a:srgbClr val="000000"/>
                </a:solidFill>
                <a:effectLst/>
                <a:latin typeface="Arial"/>
                <a:ea typeface="Arial"/>
                <a:cs typeface="Arial"/>
                <a:sym typeface="Arial"/>
              </a:rPr>
              <a:t>measure the extent of the opportunities for communication acts typically observed in various environmental contexts over time (e.g., education, leisure, living, and work settings, etc.); </a:t>
            </a:r>
          </a:p>
          <a:p>
            <a:pPr marL="158750" indent="0" rtl="0" fontAlgn="base">
              <a:buNone/>
            </a:pPr>
            <a:r>
              <a:rPr lang="en-US" sz="1100" b="0" i="0" u="none" strike="noStrike" cap="none" dirty="0">
                <a:solidFill>
                  <a:srgbClr val="000000"/>
                </a:solidFill>
                <a:effectLst/>
                <a:latin typeface="Arial"/>
                <a:ea typeface="Arial"/>
                <a:cs typeface="Arial"/>
                <a:sym typeface="Arial"/>
              </a:rPr>
              <a:t>compare the opportunities for communication among the different environmental contexts; </a:t>
            </a:r>
          </a:p>
          <a:p>
            <a:pPr marL="158750" indent="0" rtl="0" fontAlgn="base">
              <a:buNone/>
            </a:pPr>
            <a:r>
              <a:rPr lang="en-US" sz="1100" b="0" i="0" u="none" strike="noStrike" cap="none" dirty="0">
                <a:solidFill>
                  <a:srgbClr val="000000"/>
                </a:solidFill>
                <a:effectLst/>
                <a:latin typeface="Arial"/>
                <a:ea typeface="Arial"/>
                <a:cs typeface="Arial"/>
                <a:sym typeface="Arial"/>
              </a:rPr>
              <a:t>determine the proportion of communication acts responded to appropriately in each environment; </a:t>
            </a:r>
          </a:p>
          <a:p>
            <a:pPr marL="158750" indent="0" rtl="0" fontAlgn="base">
              <a:buNone/>
            </a:pPr>
            <a:r>
              <a:rPr lang="en-US" sz="1100" b="0" i="0" u="none" strike="noStrike" cap="none" dirty="0">
                <a:solidFill>
                  <a:srgbClr val="000000"/>
                </a:solidFill>
                <a:effectLst/>
                <a:latin typeface="Arial"/>
                <a:ea typeface="Arial"/>
                <a:cs typeface="Arial"/>
                <a:sym typeface="Arial"/>
              </a:rPr>
              <a:t>determine the proportion of communication acts responded to inappropriately in various environments; </a:t>
            </a:r>
          </a:p>
          <a:p>
            <a:pPr marL="158750" indent="0" rtl="0" fontAlgn="base">
              <a:buNone/>
            </a:pPr>
            <a:r>
              <a:rPr lang="en-US" sz="1100" b="0" i="0" u="none" strike="noStrike" cap="none" dirty="0">
                <a:solidFill>
                  <a:srgbClr val="000000"/>
                </a:solidFill>
                <a:effectLst/>
                <a:latin typeface="Arial"/>
                <a:ea typeface="Arial"/>
                <a:cs typeface="Arial"/>
                <a:sym typeface="Arial"/>
              </a:rPr>
              <a:t>identify the specific communication forms and functions that might be useful or needed in various environments; and </a:t>
            </a:r>
          </a:p>
          <a:p>
            <a:pPr marL="158750" indent="0" rtl="0" fontAlgn="base">
              <a:buNone/>
            </a:pPr>
            <a:r>
              <a:rPr lang="en-US" sz="1100" b="0" i="0" u="none" strike="noStrike" cap="none" dirty="0">
                <a:solidFill>
                  <a:srgbClr val="000000"/>
                </a:solidFill>
                <a:effectLst/>
                <a:latin typeface="Arial"/>
                <a:ea typeface="Arial"/>
                <a:cs typeface="Arial"/>
                <a:sym typeface="Arial"/>
              </a:rPr>
              <a:t>identify the persons in those environments who appear to have relatively higher rates of permitting, accepting, and responding to communication acts of an individual with severe disabilities. These highly responsive persons can be most useful in the initial stages of various intervention programs. » </a:t>
            </a:r>
          </a:p>
          <a:p>
            <a:pPr marL="158750" indent="0" rtl="0" fontAlgn="base">
              <a:buNone/>
            </a:pPr>
            <a:r>
              <a:rPr lang="en-US" sz="1100" b="0" i="0" u="none" strike="noStrike" cap="none" dirty="0">
                <a:solidFill>
                  <a:srgbClr val="000000"/>
                </a:solidFill>
                <a:effectLst/>
                <a:latin typeface="Arial"/>
                <a:ea typeface="Arial"/>
                <a:cs typeface="Arial"/>
                <a:sym typeface="Arial"/>
              </a:rPr>
              <a:t>The individuals’ assessment can be conducted with various tools. Some of them mainly assume cognitive and adaptative </a:t>
            </a:r>
            <a:r>
              <a:rPr lang="en-US" sz="1100" b="0" i="0" u="none" strike="noStrike" cap="none" dirty="0" err="1">
                <a:solidFill>
                  <a:srgbClr val="000000"/>
                </a:solidFill>
                <a:effectLst/>
                <a:latin typeface="Arial"/>
                <a:ea typeface="Arial"/>
                <a:cs typeface="Arial"/>
                <a:sym typeface="Arial"/>
              </a:rPr>
              <a:t>behaviour</a:t>
            </a:r>
            <a:r>
              <a:rPr lang="en-US" sz="1100" b="0" i="0" u="none" strike="noStrike" cap="none" dirty="0">
                <a:solidFill>
                  <a:srgbClr val="000000"/>
                </a:solidFill>
                <a:effectLst/>
                <a:latin typeface="Arial"/>
                <a:ea typeface="Arial"/>
                <a:cs typeface="Arial"/>
                <a:sym typeface="Arial"/>
              </a:rPr>
              <a:t> (ex: Bayley Scales of Infant and Toddler Development, The Social Cognitive Evaluation Battery for Children, Bayley, 2006). Others tools allow an assessment of language and communication skills (ex: VB-MAPP – Verbal Behavior – Milestones Assessment and Placement Program, Sundberg, 2008). Some of these tools are presented in the annexes. Most of the tools are used by specialized professionals such as psychologists or speech-and-language therapists. Yet, observation can also help to assess the communication skills.  </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666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3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Projet</a:t>
            </a:r>
            <a:r>
              <a:rPr lang="es-ES" sz="3200" b="1" dirty="0">
                <a:solidFill>
                  <a:srgbClr val="674EA7"/>
                </a:solidFill>
                <a:latin typeface="Calibri"/>
                <a:cs typeface="Calibri"/>
              </a:rPr>
              <a:t> </a:t>
            </a:r>
            <a:r>
              <a:rPr lang="es-ES" sz="3200" b="1" dirty="0" err="1">
                <a:solidFill>
                  <a:srgbClr val="674EA7"/>
                </a:solidFill>
                <a:latin typeface="Calibri"/>
                <a:cs typeface="Calibri"/>
              </a:rPr>
              <a:t>d'accompagnement</a:t>
            </a:r>
            <a:r>
              <a:rPr lang="es-ES" sz="3200" b="1" dirty="0">
                <a:solidFill>
                  <a:srgbClr val="674EA7"/>
                </a:solidFill>
                <a:latin typeface="Calibri"/>
                <a:cs typeface="Calibri"/>
              </a:rPr>
              <a:t> </a:t>
            </a:r>
            <a:r>
              <a:rPr lang="es-ES" sz="3200" b="1" dirty="0" err="1">
                <a:solidFill>
                  <a:srgbClr val="674EA7"/>
                </a:solidFill>
                <a:latin typeface="Calibri"/>
                <a:cs typeface="Calibri"/>
              </a:rPr>
              <a:t>individualisé</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3" name="Image 12">
            <a:extLst>
              <a:ext uri="{FF2B5EF4-FFF2-40B4-BE49-F238E27FC236}">
                <a16:creationId xmlns:a16="http://schemas.microsoft.com/office/drawing/2014/main" id="{B6D62CD6-8D5C-4126-8671-4C2686FC279D}"/>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75F842CB-045D-435B-A270-1C68E2522A18}"/>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575563" y="2805851"/>
            <a:ext cx="9414169" cy="177065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FR" sz="2800" b="1" dirty="0">
                <a:solidFill>
                  <a:schemeClr val="dk1"/>
                </a:solidFill>
                <a:latin typeface="Calibri"/>
                <a:ea typeface="Calibri"/>
                <a:cs typeface="Calibri"/>
                <a:sym typeface="Calibri"/>
              </a:rPr>
              <a:t>Objectifs d’apprentissage</a:t>
            </a:r>
            <a:endParaRPr lang="fr-FR" sz="2800" b="1" i="0" u="none" strike="noStrike" cap="none" dirty="0">
              <a:solidFill>
                <a:schemeClr val="dk1"/>
              </a:solidFill>
              <a:latin typeface="Calibri"/>
              <a:ea typeface="Calibri"/>
              <a:cs typeface="Calibri"/>
              <a:sym typeface="Calibri"/>
            </a:endParaRPr>
          </a:p>
          <a:p>
            <a:pPr marL="457200" marR="0" lvl="0" indent="-7938">
              <a:spcBef>
                <a:spcPts val="0"/>
              </a:spcBef>
              <a:spcAft>
                <a:spcPts val="0"/>
              </a:spcAft>
              <a:buFont typeface="Arial" panose="020B0604020202020204" pitchFamily="34" charset="0"/>
              <a:buChar char="•"/>
              <a:tabLst>
                <a:tab pos="711200" algn="l"/>
              </a:tabLst>
            </a:pPr>
            <a:r>
              <a:rPr lang="fr-FR" sz="2800" b="1" dirty="0">
                <a:solidFill>
                  <a:schemeClr val="dk1"/>
                </a:solidFill>
                <a:latin typeface="Calibri"/>
                <a:cs typeface="Calibri"/>
                <a:sym typeface="Calibri"/>
              </a:rPr>
              <a:t>	</a:t>
            </a:r>
            <a:r>
              <a:rPr lang="fr-FR" sz="2800" dirty="0">
                <a:solidFill>
                  <a:schemeClr val="dk1"/>
                </a:solidFill>
                <a:latin typeface="Calibri"/>
                <a:cs typeface="Calibri"/>
                <a:sym typeface="Calibri"/>
              </a:rPr>
              <a:t>Qu’est-ce qu’un projet d’accompagnement individualisé</a:t>
            </a:r>
          </a:p>
          <a:p>
            <a:pPr marL="457200" marR="0" lvl="0" indent="-7938">
              <a:spcBef>
                <a:spcPts val="0"/>
              </a:spcBef>
              <a:spcAft>
                <a:spcPts val="0"/>
              </a:spcAft>
              <a:buFont typeface="Arial" panose="020B0604020202020204" pitchFamily="34" charset="0"/>
              <a:buChar char="•"/>
            </a:pPr>
            <a:r>
              <a:rPr lang="fr-FR" sz="2800" b="1" dirty="0">
                <a:solidFill>
                  <a:schemeClr val="dk1"/>
                </a:solidFill>
                <a:latin typeface="Calibri"/>
                <a:ea typeface="Arial"/>
                <a:cs typeface="Calibri"/>
                <a:sym typeface="Calibri"/>
              </a:rPr>
              <a:t> </a:t>
            </a:r>
            <a:r>
              <a:rPr lang="fr-FR" sz="2800" dirty="0">
                <a:solidFill>
                  <a:schemeClr val="dk1"/>
                </a:solidFill>
                <a:latin typeface="Calibri"/>
                <a:ea typeface="Arial"/>
                <a:cs typeface="Calibri"/>
                <a:sym typeface="Calibri"/>
              </a:rPr>
              <a:t>De quoi se compose-t-il</a:t>
            </a:r>
          </a:p>
          <a:p>
            <a:pPr marL="0" marR="0" lvl="0" indent="0">
              <a:spcBef>
                <a:spcPts val="0"/>
              </a:spcBef>
              <a:spcAft>
                <a:spcPts val="0"/>
              </a:spcAft>
              <a:buNone/>
            </a:pPr>
            <a:endParaRPr b="1" dirty="0">
              <a:solidFill>
                <a:schemeClr val="dk1"/>
              </a:solidFill>
              <a:latin typeface="Arial"/>
              <a:ea typeface="Arial"/>
              <a:cs typeface="Arial"/>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886625" cy="677107"/>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spcBef>
                <a:spcPts val="0"/>
              </a:spcBef>
              <a:spcAft>
                <a:spcPts val="0"/>
              </a:spcAft>
              <a:buClr>
                <a:srgbClr val="674EA7"/>
              </a:buClr>
              <a:buSzPts val="4000"/>
              <a:buFont typeface="Calibri"/>
              <a:buNone/>
            </a:pPr>
            <a:r>
              <a:rPr lang="fr-FR" sz="2800" b="1" dirty="0">
                <a:solidFill>
                  <a:srgbClr val="674EA7"/>
                </a:solidFill>
                <a:latin typeface="Calibri"/>
                <a:ea typeface="Calibri"/>
                <a:cs typeface="Calibri"/>
                <a:sym typeface="Calibri"/>
              </a:rPr>
              <a:t>Module 3. Projet d’accompagnement individualisé</a:t>
            </a:r>
            <a:endParaRPr sz="2800" dirty="0"/>
          </a:p>
          <a:p>
            <a:pPr marL="0" marR="0" lvl="0" indent="0" algn="ctr" rtl="0">
              <a:spcBef>
                <a:spcPts val="0"/>
              </a:spcBef>
              <a:spcAft>
                <a:spcPts val="0"/>
              </a:spcAft>
              <a:buNone/>
            </a:pPr>
            <a:endParaRPr sz="2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1" name="Google Shape;131;p3">
            <a:extLst>
              <a:ext uri="{FF2B5EF4-FFF2-40B4-BE49-F238E27FC236}">
                <a16:creationId xmlns:a16="http://schemas.microsoft.com/office/drawing/2014/main" id="{486FF68C-AE95-49BA-9F17-3ACAEEB5661E}"/>
              </a:ext>
            </a:extLst>
          </p:cNvPr>
          <p:cNvSpPr/>
          <p:nvPr/>
        </p:nvSpPr>
        <p:spPr>
          <a:xfrm>
            <a:off x="1968575" y="460215"/>
            <a:ext cx="7758625"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Module 3. Projet d’accompagnement individualisé</a:t>
            </a: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FDA73EE1-BF9E-4F6F-8146-741B5F74D29F}"/>
              </a:ext>
            </a:extLst>
          </p:cNvPr>
          <p:cNvGraphicFramePr/>
          <p:nvPr>
            <p:extLst>
              <p:ext uri="{D42A27DB-BD31-4B8C-83A1-F6EECF244321}">
                <p14:modId xmlns:p14="http://schemas.microsoft.com/office/powerpoint/2010/main" val="2322600362"/>
              </p:ext>
            </p:extLst>
          </p:nvPr>
        </p:nvGraphicFramePr>
        <p:xfrm>
          <a:off x="510039" y="2008847"/>
          <a:ext cx="11146971" cy="34920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30" name="Groupe 29">
            <a:extLst>
              <a:ext uri="{FF2B5EF4-FFF2-40B4-BE49-F238E27FC236}">
                <a16:creationId xmlns:a16="http://schemas.microsoft.com/office/drawing/2014/main" id="{3F0E0C4E-6AE4-4054-A4F9-E46AFCB48ECB}"/>
              </a:ext>
            </a:extLst>
          </p:cNvPr>
          <p:cNvGrpSpPr/>
          <p:nvPr/>
        </p:nvGrpSpPr>
        <p:grpSpPr>
          <a:xfrm>
            <a:off x="256855" y="1711435"/>
            <a:ext cx="11678291" cy="4596594"/>
            <a:chOff x="256855" y="1643703"/>
            <a:chExt cx="11678291" cy="4596594"/>
          </a:xfrm>
        </p:grpSpPr>
        <p:sp>
          <p:nvSpPr>
            <p:cNvPr id="15" name="Organigramme : Procédé 14">
              <a:extLst>
                <a:ext uri="{FF2B5EF4-FFF2-40B4-BE49-F238E27FC236}">
                  <a16:creationId xmlns:a16="http://schemas.microsoft.com/office/drawing/2014/main" id="{921F729A-DE7C-475F-96A6-66C5EEA4CFC6}"/>
                </a:ext>
              </a:extLst>
            </p:cNvPr>
            <p:cNvSpPr/>
            <p:nvPr/>
          </p:nvSpPr>
          <p:spPr>
            <a:xfrm>
              <a:off x="256855" y="1653461"/>
              <a:ext cx="5688000" cy="1403686"/>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a:r>
                <a:rPr lang="fr-FR" sz="1800" dirty="0"/>
                <a:t>Evaluation</a:t>
              </a:r>
            </a:p>
          </p:txBody>
        </p:sp>
        <p:sp>
          <p:nvSpPr>
            <p:cNvPr id="20" name="Organigramme : Procédé 19">
              <a:extLst>
                <a:ext uri="{FF2B5EF4-FFF2-40B4-BE49-F238E27FC236}">
                  <a16:creationId xmlns:a16="http://schemas.microsoft.com/office/drawing/2014/main" id="{EAB4344B-57E6-45B2-9463-30E15E919BD9}"/>
                </a:ext>
              </a:extLst>
            </p:cNvPr>
            <p:cNvSpPr/>
            <p:nvPr/>
          </p:nvSpPr>
          <p:spPr>
            <a:xfrm>
              <a:off x="256855" y="3186362"/>
              <a:ext cx="5688000" cy="136952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Buts et objectifs</a:t>
              </a:r>
            </a:p>
          </p:txBody>
        </p:sp>
        <p:sp>
          <p:nvSpPr>
            <p:cNvPr id="21" name="Organigramme : Procédé 20">
              <a:extLst>
                <a:ext uri="{FF2B5EF4-FFF2-40B4-BE49-F238E27FC236}">
                  <a16:creationId xmlns:a16="http://schemas.microsoft.com/office/drawing/2014/main" id="{4EE152CA-2AFB-45F8-829D-4AF0D38FE818}"/>
                </a:ext>
              </a:extLst>
            </p:cNvPr>
            <p:cNvSpPr/>
            <p:nvPr/>
          </p:nvSpPr>
          <p:spPr>
            <a:xfrm>
              <a:off x="256855" y="4685102"/>
              <a:ext cx="5688000" cy="155519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fr-FR" sz="1600" dirty="0"/>
                <a:t> </a:t>
              </a:r>
              <a:r>
                <a:rPr lang="fr-FR" sz="1800" dirty="0"/>
                <a:t>Soutien personnalisé</a:t>
              </a:r>
            </a:p>
          </p:txBody>
        </p:sp>
        <p:sp>
          <p:nvSpPr>
            <p:cNvPr id="22" name="Organigramme : Procédé 21">
              <a:extLst>
                <a:ext uri="{FF2B5EF4-FFF2-40B4-BE49-F238E27FC236}">
                  <a16:creationId xmlns:a16="http://schemas.microsoft.com/office/drawing/2014/main" id="{6CE7E309-A3E4-43CB-86F8-6826B0CFF880}"/>
                </a:ext>
              </a:extLst>
            </p:cNvPr>
            <p:cNvSpPr/>
            <p:nvPr/>
          </p:nvSpPr>
          <p:spPr>
            <a:xfrm>
              <a:off x="6226126" y="1643703"/>
              <a:ext cx="5688000" cy="684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Accommodations and modifications</a:t>
              </a:r>
            </a:p>
          </p:txBody>
        </p:sp>
        <p:sp>
          <p:nvSpPr>
            <p:cNvPr id="23" name="Organigramme : Procédé 22">
              <a:extLst>
                <a:ext uri="{FF2B5EF4-FFF2-40B4-BE49-F238E27FC236}">
                  <a16:creationId xmlns:a16="http://schemas.microsoft.com/office/drawing/2014/main" id="{457909E4-7ADF-4EF8-9366-968C710A2116}"/>
                </a:ext>
              </a:extLst>
            </p:cNvPr>
            <p:cNvSpPr/>
            <p:nvPr/>
          </p:nvSpPr>
          <p:spPr>
            <a:xfrm>
              <a:off x="6226126" y="2393354"/>
              <a:ext cx="5688000" cy="1296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Calendrier et suivi des progrès</a:t>
              </a:r>
            </a:p>
            <a:p>
              <a:pPr algn="ctr"/>
              <a:endParaRPr lang="fr-FR" dirty="0"/>
            </a:p>
          </p:txBody>
        </p:sp>
        <p:sp>
          <p:nvSpPr>
            <p:cNvPr id="24" name="Organigramme : Procédé 23">
              <a:extLst>
                <a:ext uri="{FF2B5EF4-FFF2-40B4-BE49-F238E27FC236}">
                  <a16:creationId xmlns:a16="http://schemas.microsoft.com/office/drawing/2014/main" id="{D7F8D755-B2E5-4D68-8D1C-897E6F7CA987}"/>
                </a:ext>
              </a:extLst>
            </p:cNvPr>
            <p:cNvSpPr/>
            <p:nvPr/>
          </p:nvSpPr>
          <p:spPr>
            <a:xfrm>
              <a:off x="6226126" y="3775258"/>
              <a:ext cx="5688000" cy="100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Services de soutien</a:t>
              </a:r>
              <a:endParaRPr lang="fr-FR" dirty="0"/>
            </a:p>
          </p:txBody>
        </p:sp>
        <p:sp>
          <p:nvSpPr>
            <p:cNvPr id="25" name="Organigramme : Procédé 24">
              <a:extLst>
                <a:ext uri="{FF2B5EF4-FFF2-40B4-BE49-F238E27FC236}">
                  <a16:creationId xmlns:a16="http://schemas.microsoft.com/office/drawing/2014/main" id="{7AB5786A-D419-4E67-8F5E-FBF6311B9EDC}"/>
                </a:ext>
              </a:extLst>
            </p:cNvPr>
            <p:cNvSpPr/>
            <p:nvPr/>
          </p:nvSpPr>
          <p:spPr>
            <a:xfrm>
              <a:off x="6247146" y="4872297"/>
              <a:ext cx="5688000" cy="136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Communication et collaboration</a:t>
              </a:r>
            </a:p>
          </p:txBody>
        </p:sp>
        <p:sp>
          <p:nvSpPr>
            <p:cNvPr id="16" name="Organigramme : Alternative 15">
              <a:extLst>
                <a:ext uri="{FF2B5EF4-FFF2-40B4-BE49-F238E27FC236}">
                  <a16:creationId xmlns:a16="http://schemas.microsoft.com/office/drawing/2014/main" id="{2BBE6D7A-E2F5-4AE6-A371-F06A9BC3DD6C}"/>
                </a:ext>
              </a:extLst>
            </p:cNvPr>
            <p:cNvSpPr/>
            <p:nvPr/>
          </p:nvSpPr>
          <p:spPr>
            <a:xfrm>
              <a:off x="411292" y="2131825"/>
              <a:ext cx="5431654" cy="798361"/>
            </a:xfrm>
            <a:prstGeom prst="flowChartAlternateProcess">
              <a:avLst/>
            </a:prstGeom>
            <a:solidFill>
              <a:schemeClr val="bg1">
                <a:alpha val="98824"/>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dirty="0">
                  <a:solidFill>
                    <a:schemeClr val="tx1"/>
                  </a:solidFill>
                </a:rPr>
                <a:t>Tests, entretiens, observations par les parents, </a:t>
              </a:r>
              <a:r>
                <a:rPr lang="fr-FR" dirty="0" err="1">
                  <a:solidFill>
                    <a:schemeClr val="tx1"/>
                  </a:solidFill>
                </a:rPr>
                <a:t>specialistes</a:t>
              </a:r>
              <a:r>
                <a:rPr lang="fr-FR" dirty="0">
                  <a:solidFill>
                    <a:schemeClr val="tx1"/>
                  </a:solidFill>
                </a:rPr>
                <a:t>, enseignants ou travailleurs sociaux</a:t>
              </a:r>
            </a:p>
            <a:p>
              <a:pPr marL="285750" indent="-285750">
                <a:buFont typeface="Arial" panose="020B0604020202020204" pitchFamily="34" charset="0"/>
                <a:buChar char="•"/>
              </a:pPr>
              <a:r>
                <a:rPr lang="fr-FR" dirty="0">
                  <a:solidFill>
                    <a:schemeClr val="tx1"/>
                  </a:solidFill>
                </a:rPr>
                <a:t>Identifier les forces, faiblesses et besoins de la personne</a:t>
              </a:r>
            </a:p>
          </p:txBody>
        </p:sp>
        <p:sp>
          <p:nvSpPr>
            <p:cNvPr id="17" name="Organigramme : Alternative 16">
              <a:extLst>
                <a:ext uri="{FF2B5EF4-FFF2-40B4-BE49-F238E27FC236}">
                  <a16:creationId xmlns:a16="http://schemas.microsoft.com/office/drawing/2014/main" id="{D663DACE-EF1D-4EA5-97B0-BF83FB80142D}"/>
                </a:ext>
              </a:extLst>
            </p:cNvPr>
            <p:cNvSpPr/>
            <p:nvPr/>
          </p:nvSpPr>
          <p:spPr>
            <a:xfrm>
              <a:off x="441106" y="3624517"/>
              <a:ext cx="5436000" cy="764251"/>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har char="•"/>
              </a:pPr>
              <a:r>
                <a:rPr lang="fr-FR" dirty="0">
                  <a:solidFill>
                    <a:schemeClr val="tx1"/>
                  </a:solidFill>
                </a:rPr>
                <a:t> </a:t>
              </a:r>
              <a:r>
                <a:rPr lang="fr-FR" dirty="0" err="1">
                  <a:solidFill>
                    <a:schemeClr val="tx1"/>
                  </a:solidFill>
                </a:rPr>
                <a:t>Specifiques</a:t>
              </a:r>
              <a:r>
                <a:rPr lang="fr-FR" dirty="0">
                  <a:solidFill>
                    <a:schemeClr val="tx1"/>
                  </a:solidFill>
                </a:rPr>
                <a:t> à la personne </a:t>
              </a:r>
            </a:p>
            <a:p>
              <a:pPr lvl="0">
                <a:buChar char="•"/>
              </a:pPr>
              <a:r>
                <a:rPr lang="fr-FR" dirty="0">
                  <a:solidFill>
                    <a:schemeClr val="tx1"/>
                  </a:solidFill>
                </a:rPr>
                <a:t> Souvent décomposés en étapes plus petites et réalisables qui permettent de suivre les progrès</a:t>
              </a:r>
            </a:p>
          </p:txBody>
        </p:sp>
        <p:sp>
          <p:nvSpPr>
            <p:cNvPr id="18" name="Organigramme : Alternative 17">
              <a:extLst>
                <a:ext uri="{FF2B5EF4-FFF2-40B4-BE49-F238E27FC236}">
                  <a16:creationId xmlns:a16="http://schemas.microsoft.com/office/drawing/2014/main" id="{1F1D3E07-633B-4DE1-AE84-0B47FB9796E4}"/>
                </a:ext>
              </a:extLst>
            </p:cNvPr>
            <p:cNvSpPr/>
            <p:nvPr/>
          </p:nvSpPr>
          <p:spPr>
            <a:xfrm>
              <a:off x="406946" y="5064249"/>
              <a:ext cx="5436000" cy="979195"/>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fr-FR" dirty="0">
                  <a:solidFill>
                    <a:schemeClr val="tx1"/>
                  </a:solidFill>
                </a:rPr>
                <a:t>Stratégies et ressources utilisées pour soutenir les progrès d la personne</a:t>
              </a:r>
            </a:p>
            <a:p>
              <a:pPr marL="285750" lvl="0" indent="-285750">
                <a:buFont typeface="Arial" panose="020B0604020202020204" pitchFamily="34" charset="0"/>
                <a:buChar char="•"/>
              </a:pPr>
              <a:r>
                <a:rPr lang="fr-FR" dirty="0" err="1">
                  <a:solidFill>
                    <a:schemeClr val="tx1"/>
                  </a:solidFill>
                </a:rPr>
                <a:t>Materiel</a:t>
              </a:r>
              <a:r>
                <a:rPr lang="fr-FR" dirty="0">
                  <a:solidFill>
                    <a:schemeClr val="tx1"/>
                  </a:solidFill>
                </a:rPr>
                <a:t> spécialisé, technologies d'assistance, soutien supplémentaire</a:t>
              </a:r>
            </a:p>
          </p:txBody>
        </p:sp>
        <p:sp>
          <p:nvSpPr>
            <p:cNvPr id="26" name="Organigramme : Alternative 25">
              <a:extLst>
                <a:ext uri="{FF2B5EF4-FFF2-40B4-BE49-F238E27FC236}">
                  <a16:creationId xmlns:a16="http://schemas.microsoft.com/office/drawing/2014/main" id="{5585F2A9-D14C-4AF1-908B-9A1E1E8B54FB}"/>
                </a:ext>
              </a:extLst>
            </p:cNvPr>
            <p:cNvSpPr/>
            <p:nvPr/>
          </p:nvSpPr>
          <p:spPr>
            <a:xfrm>
              <a:off x="6330539" y="2786331"/>
              <a:ext cx="5436000" cy="770958"/>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dirty="0">
                  <a:solidFill>
                    <a:schemeClr val="tx1"/>
                  </a:solidFill>
                </a:rPr>
                <a:t>Délais pour atteindre les objectifs fixés</a:t>
              </a:r>
            </a:p>
            <a:p>
              <a:pPr marL="285750" indent="-285750">
                <a:buFont typeface="Arial" panose="020B0604020202020204" pitchFamily="34" charset="0"/>
                <a:buChar char="•"/>
              </a:pPr>
              <a:r>
                <a:rPr lang="fr-FR" dirty="0">
                  <a:solidFill>
                    <a:schemeClr val="tx1"/>
                  </a:solidFill>
                </a:rPr>
                <a:t>Méthodes for suivre les progrès (évaluations régulières, rapport d’avancement)</a:t>
              </a:r>
            </a:p>
          </p:txBody>
        </p:sp>
        <p:sp>
          <p:nvSpPr>
            <p:cNvPr id="27" name="Organigramme : Alternative 26">
              <a:extLst>
                <a:ext uri="{FF2B5EF4-FFF2-40B4-BE49-F238E27FC236}">
                  <a16:creationId xmlns:a16="http://schemas.microsoft.com/office/drawing/2014/main" id="{A2BC9515-BCDF-4911-8F72-8A5E730C848B}"/>
                </a:ext>
              </a:extLst>
            </p:cNvPr>
            <p:cNvSpPr/>
            <p:nvPr/>
          </p:nvSpPr>
          <p:spPr>
            <a:xfrm>
              <a:off x="6398980" y="4208270"/>
              <a:ext cx="5436000" cy="43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Décrit les soutiens spécifiques aux besoins de la personne</a:t>
              </a:r>
            </a:p>
          </p:txBody>
        </p:sp>
        <p:sp>
          <p:nvSpPr>
            <p:cNvPr id="28" name="Organigramme : Alternative 27">
              <a:extLst>
                <a:ext uri="{FF2B5EF4-FFF2-40B4-BE49-F238E27FC236}">
                  <a16:creationId xmlns:a16="http://schemas.microsoft.com/office/drawing/2014/main" id="{5CF96320-2962-429A-970A-49DA452D6A88}"/>
                </a:ext>
              </a:extLst>
            </p:cNvPr>
            <p:cNvSpPr/>
            <p:nvPr/>
          </p:nvSpPr>
          <p:spPr>
            <a:xfrm>
              <a:off x="6388126" y="5282975"/>
              <a:ext cx="5436000" cy="79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S’assure que </a:t>
              </a:r>
              <a:r>
                <a:rPr lang="fr-FR" dirty="0" err="1">
                  <a:solidFill>
                    <a:schemeClr val="tx1"/>
                  </a:solidFill>
                </a:rPr>
                <a:t>chacun.e</a:t>
              </a:r>
              <a:r>
                <a:rPr lang="fr-FR" dirty="0">
                  <a:solidFill>
                    <a:schemeClr val="tx1"/>
                  </a:solidFill>
                </a:rPr>
                <a:t> est conscient des besoins de la personne et que tout le monde travaille ensemble pour soutenir les progrès </a:t>
              </a:r>
            </a:p>
          </p:txBody>
        </p:sp>
      </p:gr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758625"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Module 3. Projet d’accompagnement individualisé</a:t>
            </a:r>
            <a:endParaRPr lang="fr-FR" sz="1600" dirty="0">
              <a:solidFill>
                <a:schemeClr val="dk1"/>
              </a:solidFill>
            </a:endParaRPr>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29" name="Rectangle 28">
            <a:extLst>
              <a:ext uri="{FF2B5EF4-FFF2-40B4-BE49-F238E27FC236}">
                <a16:creationId xmlns:a16="http://schemas.microsoft.com/office/drawing/2014/main" id="{705DF82A-9344-4752-86AE-C488880EAAC8}"/>
              </a:ext>
            </a:extLst>
          </p:cNvPr>
          <p:cNvSpPr/>
          <p:nvPr/>
        </p:nvSpPr>
        <p:spPr>
          <a:xfrm>
            <a:off x="169276" y="1067426"/>
            <a:ext cx="11765870" cy="577850"/>
          </a:xfrm>
          <a:prstGeom prst="rect">
            <a:avLst/>
          </a:prstGeom>
        </p:spPr>
        <p:txBody>
          <a:bodyPr wrap="square">
            <a:spAutoFit/>
          </a:bodyPr>
          <a:lstStyle/>
          <a:p>
            <a:pPr algn="ctr">
              <a:lnSpc>
                <a:spcPct val="150000"/>
              </a:lnSpc>
              <a:buClr>
                <a:srgbClr val="674EA7"/>
              </a:buClr>
              <a:buSzPts val="4000"/>
            </a:pPr>
            <a:r>
              <a:rPr lang="en-US" sz="2400" dirty="0" err="1">
                <a:solidFill>
                  <a:schemeClr val="dk1"/>
                </a:solidFill>
              </a:rPr>
              <a:t>Eléments</a:t>
            </a:r>
            <a:r>
              <a:rPr lang="en-US" sz="2400" dirty="0">
                <a:solidFill>
                  <a:schemeClr val="dk1"/>
                </a:solidFill>
              </a:rPr>
              <a:t> </a:t>
            </a:r>
            <a:r>
              <a:rPr lang="en-US" sz="2400" dirty="0" err="1">
                <a:solidFill>
                  <a:schemeClr val="dk1"/>
                </a:solidFill>
              </a:rPr>
              <a:t>clés</a:t>
            </a:r>
            <a:endParaRPr lang="en-US" sz="2400" dirty="0">
              <a:solidFill>
                <a:schemeClr val="dk1"/>
              </a:solidFill>
            </a:endParaRPr>
          </a:p>
        </p:txBody>
      </p:sp>
    </p:spTree>
    <p:extLst>
      <p:ext uri="{BB962C8B-B14F-4D97-AF65-F5344CB8AC3E}">
        <p14:creationId xmlns:p14="http://schemas.microsoft.com/office/powerpoint/2010/main" val="145358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7" name="Google Shape;131;p3">
            <a:extLst>
              <a:ext uri="{FF2B5EF4-FFF2-40B4-BE49-F238E27FC236}">
                <a16:creationId xmlns:a16="http://schemas.microsoft.com/office/drawing/2014/main" id="{DD5F6CBA-A3A1-4747-85B1-53EF44A22622}"/>
              </a:ext>
            </a:extLst>
          </p:cNvPr>
          <p:cNvSpPr/>
          <p:nvPr/>
        </p:nvSpPr>
        <p:spPr>
          <a:xfrm>
            <a:off x="1937753" y="460215"/>
            <a:ext cx="7758625"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Module 3. Projet d’accompagnement individualisé</a:t>
            </a:r>
            <a:endParaRPr lang="fr-FR" sz="1600" dirty="0">
              <a:solidFill>
                <a:schemeClr val="dk1"/>
              </a:solidFill>
            </a:endParaRPr>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206DB72-F032-48D9-B4D2-88A12CDE8192}"/>
              </a:ext>
            </a:extLst>
          </p:cNvPr>
          <p:cNvGraphicFramePr/>
          <p:nvPr>
            <p:extLst>
              <p:ext uri="{D42A27DB-BD31-4B8C-83A1-F6EECF244321}">
                <p14:modId xmlns:p14="http://schemas.microsoft.com/office/powerpoint/2010/main" val="1728159968"/>
              </p:ext>
            </p:extLst>
          </p:nvPr>
        </p:nvGraphicFramePr>
        <p:xfrm>
          <a:off x="404350" y="1395741"/>
          <a:ext cx="11262717" cy="47552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9131353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01F05C8-0A2F-47D7-8202-2E4D6B976B8E}">
  <we:reference id="wa200003915" version="2.0.0.0" store="fr-FR" storeType="OMEX"/>
  <we:alternateReferences>
    <we:reference id="wa200003915" version="2.0.0.0" store="wa20000391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833f7f52-ca37-4ad5-a460-7ba203df286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7a866126-7c09-4654-844e-0d48a974f41d"/>
    <ds:schemaRef ds:uri="http://www.w3.org/XML/1998/namespace"/>
    <ds:schemaRef ds:uri="http://purl.org/dc/dcmitype/"/>
  </ds:schemaRefs>
</ds:datastoreItem>
</file>

<file path=customXml/itemProps3.xml><?xml version="1.0" encoding="utf-8"?>
<ds:datastoreItem xmlns:ds="http://schemas.openxmlformats.org/officeDocument/2006/customXml" ds:itemID="{1502250C-9E38-4849-BAEF-0DCF85BD9B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2770</TotalTime>
  <Words>2039</Words>
  <Application>Microsoft Office PowerPoint</Application>
  <PresentationFormat>Grand écran</PresentationFormat>
  <Paragraphs>97</Paragraphs>
  <Slides>5</Slides>
  <Notes>5</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5</vt:i4>
      </vt:variant>
    </vt:vector>
  </HeadingPairs>
  <TitlesOfParts>
    <vt:vector size="8" baseType="lpstr">
      <vt:lpstr>Arial</vt:lpstr>
      <vt:lpstr>Calibri</vt:lpstr>
      <vt:lpstr>AdornVTI</vt:lpstr>
      <vt:lpstr> </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154</cp:revision>
  <dcterms:created xsi:type="dcterms:W3CDTF">2023-11-23T08:37:25Z</dcterms:created>
  <dcterms:modified xsi:type="dcterms:W3CDTF">2024-11-28T10:14:50Z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