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5"/>
  </p:notesMasterIdLst>
  <p:sldIdLst>
    <p:sldId id="256" r:id="rId5"/>
    <p:sldId id="308" r:id="rId6"/>
    <p:sldId id="261" r:id="rId7"/>
    <p:sldId id="263" r:id="rId8"/>
    <p:sldId id="295" r:id="rId9"/>
    <p:sldId id="287" r:id="rId10"/>
    <p:sldId id="305" r:id="rId11"/>
    <p:sldId id="306" r:id="rId12"/>
    <p:sldId id="307" r:id="rId13"/>
    <p:sldId id="304" r:id="rId14"/>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5C8A68AD-58F7-45B9-8596-745488C5561C}">
          <p14:sldIdLst>
            <p14:sldId id="256"/>
            <p14:sldId id="308"/>
            <p14:sldId id="261"/>
            <p14:sldId id="263"/>
          </p14:sldIdLst>
        </p14:section>
        <p14:section name="Section sans titre" id="{3BF96D62-0261-4BD7-9F14-3FBCCEE910C5}">
          <p14:sldIdLst>
            <p14:sldId id="295"/>
            <p14:sldId id="287"/>
            <p14:sldId id="305"/>
            <p14:sldId id="306"/>
            <p14:sldId id="307"/>
            <p14:sldId id="304"/>
          </p14:sldIdLst>
        </p14:section>
      </p14:sectionLst>
    </p:ex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1"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4C55"/>
    <a:srgbClr val="346A8C"/>
    <a:srgbClr val="4184AD"/>
    <a:srgbClr val="5597BF"/>
    <a:srgbClr val="0B6F6F"/>
    <a:srgbClr val="468FA0"/>
    <a:srgbClr val="4F7CC5"/>
    <a:srgbClr val="60B484"/>
    <a:srgbClr val="235B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C788839-D28F-4625-92A4-15BAD2773A84}" v="3" dt="2024-11-28T10:21:36.103"/>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718"/>
    <p:restoredTop sz="80956"/>
  </p:normalViewPr>
  <p:slideViewPr>
    <p:cSldViewPr snapToGrid="0">
      <p:cViewPr varScale="1">
        <p:scale>
          <a:sx n="58" d="100"/>
          <a:sy n="58" d="100"/>
        </p:scale>
        <p:origin x="13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3" Type="http://schemas.openxmlformats.org/officeDocument/2006/relationships/customXml" Target="../customXml/item3.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33"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notesMaster" Target="notesMasters/notesMaster1.xml"/><Relationship Id="rId36" Type="http://schemas.microsoft.com/office/2016/11/relationships/changesInfo" Target="changesInfos/changesInfo1.xml"/><Relationship Id="rId10" Type="http://schemas.openxmlformats.org/officeDocument/2006/relationships/slide" Target="slides/slide6.xml"/><Relationship Id="rId31"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mblain Annick" userId="S::a.comblain_uliege.be#ext#@univreimsfr.onmicrosoft.com::63cd3b0e-86f2-4cef-93da-9afedf29e0a1" providerId="AD" clId="Web-{172083E4-F973-AD0F-1F12-A2BA4DE2839F}"/>
    <pc:docChg chg="modSld">
      <pc:chgData name="Comblain Annick" userId="S::a.comblain_uliege.be#ext#@univreimsfr.onmicrosoft.com::63cd3b0e-86f2-4cef-93da-9afedf29e0a1" providerId="AD" clId="Web-{172083E4-F973-AD0F-1F12-A2BA4DE2839F}" dt="2024-07-18T12:20:03.467" v="0" actId="20577"/>
      <pc:docMkLst>
        <pc:docMk/>
      </pc:docMkLst>
      <pc:sldChg chg="modSp">
        <pc:chgData name="Comblain Annick" userId="S::a.comblain_uliege.be#ext#@univreimsfr.onmicrosoft.com::63cd3b0e-86f2-4cef-93da-9afedf29e0a1" providerId="AD" clId="Web-{172083E4-F973-AD0F-1F12-A2BA4DE2839F}" dt="2024-07-18T12:20:03.467" v="0" actId="20577"/>
        <pc:sldMkLst>
          <pc:docMk/>
          <pc:sldMk cId="4137831345" sldId="295"/>
        </pc:sldMkLst>
        <pc:spChg chg="mod">
          <ac:chgData name="Comblain Annick" userId="S::a.comblain_uliege.be#ext#@univreimsfr.onmicrosoft.com::63cd3b0e-86f2-4cef-93da-9afedf29e0a1" providerId="AD" clId="Web-{172083E4-F973-AD0F-1F12-A2BA4DE2839F}" dt="2024-07-18T12:20:03.467" v="0" actId="20577"/>
          <ac:spMkLst>
            <pc:docMk/>
            <pc:sldMk cId="4137831345" sldId="295"/>
            <ac:spMk id="21" creationId="{CC016589-D512-F601-E002-10808484ED95}"/>
          </ac:spMkLst>
        </pc:spChg>
      </pc:sldChg>
    </pc:docChg>
  </pc:docChgLst>
  <pc:docChgLst>
    <pc:chgData name="CHRISTELLE DECLERCQ" userId="6105ae43-a600-46e8-812e-1762419aa502" providerId="ADAL" clId="{DC788839-D28F-4625-92A4-15BAD2773A84}"/>
    <pc:docChg chg="undo custSel modSld">
      <pc:chgData name="CHRISTELLE DECLERCQ" userId="6105ae43-a600-46e8-812e-1762419aa502" providerId="ADAL" clId="{DC788839-D28F-4625-92A4-15BAD2773A84}" dt="2024-11-28T10:21:36.103" v="300"/>
      <pc:docMkLst>
        <pc:docMk/>
      </pc:docMkLst>
      <pc:sldChg chg="addSp delSp modSp mod">
        <pc:chgData name="CHRISTELLE DECLERCQ" userId="6105ae43-a600-46e8-812e-1762419aa502" providerId="ADAL" clId="{DC788839-D28F-4625-92A4-15BAD2773A84}" dt="2024-11-28T10:21:36.103" v="300"/>
        <pc:sldMkLst>
          <pc:docMk/>
          <pc:sldMk cId="0" sldId="256"/>
        </pc:sldMkLst>
        <pc:spChg chg="add del mod">
          <ac:chgData name="CHRISTELLE DECLERCQ" userId="6105ae43-a600-46e8-812e-1762419aa502" providerId="ADAL" clId="{DC788839-D28F-4625-92A4-15BAD2773A84}" dt="2024-11-28T10:21:35.789" v="299" actId="478"/>
          <ac:spMkLst>
            <pc:docMk/>
            <pc:sldMk cId="0" sldId="256"/>
            <ac:spMk id="14" creationId="{A50ADB47-100C-471D-9815-158FEC45CC36}"/>
          </ac:spMkLst>
        </pc:spChg>
        <pc:spChg chg="add mod">
          <ac:chgData name="CHRISTELLE DECLERCQ" userId="6105ae43-a600-46e8-812e-1762419aa502" providerId="ADAL" clId="{DC788839-D28F-4625-92A4-15BAD2773A84}" dt="2024-11-28T10:21:36.103" v="300"/>
          <ac:spMkLst>
            <pc:docMk/>
            <pc:sldMk cId="0" sldId="256"/>
            <ac:spMk id="15" creationId="{D1BD5A37-5A71-4AF1-A0DC-CB76FBD108D1}"/>
          </ac:spMkLst>
        </pc:spChg>
        <pc:spChg chg="add del">
          <ac:chgData name="CHRISTELLE DECLERCQ" userId="6105ae43-a600-46e8-812e-1762419aa502" providerId="ADAL" clId="{DC788839-D28F-4625-92A4-15BAD2773A84}" dt="2024-11-28T10:21:33.496" v="298" actId="478"/>
          <ac:spMkLst>
            <pc:docMk/>
            <pc:sldMk cId="0" sldId="256"/>
            <ac:spMk id="96" creationId="{00000000-0000-0000-0000-000000000000}"/>
          </ac:spMkLst>
        </pc:spChg>
        <pc:spChg chg="mod">
          <ac:chgData name="CHRISTELLE DECLERCQ" userId="6105ae43-a600-46e8-812e-1762419aa502" providerId="ADAL" clId="{DC788839-D28F-4625-92A4-15BAD2773A84}" dt="2024-11-23T21:17:33.384" v="15" actId="20577"/>
          <ac:spMkLst>
            <pc:docMk/>
            <pc:sldMk cId="0" sldId="256"/>
            <ac:spMk id="99" creationId="{00000000-0000-0000-0000-000000000000}"/>
          </ac:spMkLst>
        </pc:spChg>
        <pc:spChg chg="mod">
          <ac:chgData name="CHRISTELLE DECLERCQ" userId="6105ae43-a600-46e8-812e-1762419aa502" providerId="ADAL" clId="{DC788839-D28F-4625-92A4-15BAD2773A84}" dt="2024-11-23T21:17:21.787" v="0"/>
          <ac:spMkLst>
            <pc:docMk/>
            <pc:sldMk cId="0" sldId="256"/>
            <ac:spMk id="105" creationId="{00000000-0000-0000-0000-000000000000}"/>
          </ac:spMkLst>
        </pc:spChg>
        <pc:picChg chg="add mod">
          <ac:chgData name="CHRISTELLE DECLERCQ" userId="6105ae43-a600-46e8-812e-1762419aa502" providerId="ADAL" clId="{DC788839-D28F-4625-92A4-15BAD2773A84}" dt="2024-11-25T13:37:34.476" v="296"/>
          <ac:picMkLst>
            <pc:docMk/>
            <pc:sldMk cId="0" sldId="256"/>
            <ac:picMk id="13" creationId="{40A37E29-3A42-46CB-9621-4EA175DA9719}"/>
          </ac:picMkLst>
        </pc:picChg>
      </pc:sldChg>
      <pc:sldChg chg="modSp mod">
        <pc:chgData name="CHRISTELLE DECLERCQ" userId="6105ae43-a600-46e8-812e-1762419aa502" providerId="ADAL" clId="{DC788839-D28F-4625-92A4-15BAD2773A84}" dt="2024-11-23T21:18:39.701" v="80" actId="20577"/>
        <pc:sldMkLst>
          <pc:docMk/>
          <pc:sldMk cId="1608186336" sldId="261"/>
        </pc:sldMkLst>
        <pc:spChg chg="mod">
          <ac:chgData name="CHRISTELLE DECLERCQ" userId="6105ae43-a600-46e8-812e-1762419aa502" providerId="ADAL" clId="{DC788839-D28F-4625-92A4-15BAD2773A84}" dt="2024-11-23T21:18:39.701" v="80" actId="20577"/>
          <ac:spMkLst>
            <pc:docMk/>
            <pc:sldMk cId="1608186336" sldId="261"/>
            <ac:spMk id="13" creationId="{4AFB8E46-F25C-24F4-A5AE-77D5D65E24CB}"/>
          </ac:spMkLst>
        </pc:spChg>
      </pc:sldChg>
      <pc:sldChg chg="modSp mod">
        <pc:chgData name="CHRISTELLE DECLERCQ" userId="6105ae43-a600-46e8-812e-1762419aa502" providerId="ADAL" clId="{DC788839-D28F-4625-92A4-15BAD2773A84}" dt="2024-11-23T21:24:22.790" v="227" actId="20577"/>
        <pc:sldMkLst>
          <pc:docMk/>
          <pc:sldMk cId="2660627334" sldId="287"/>
        </pc:sldMkLst>
        <pc:graphicFrameChg chg="modGraphic">
          <ac:chgData name="CHRISTELLE DECLERCQ" userId="6105ae43-a600-46e8-812e-1762419aa502" providerId="ADAL" clId="{DC788839-D28F-4625-92A4-15BAD2773A84}" dt="2024-11-23T21:24:22.790" v="227" actId="20577"/>
          <ac:graphicFrameMkLst>
            <pc:docMk/>
            <pc:sldMk cId="2660627334" sldId="287"/>
            <ac:graphicFrameMk id="4" creationId="{B150A205-AFD9-14BA-B19C-5E13EB444B6B}"/>
          </ac:graphicFrameMkLst>
        </pc:graphicFrameChg>
      </pc:sldChg>
      <pc:sldChg chg="modSp mod modNotesTx">
        <pc:chgData name="CHRISTELLE DECLERCQ" userId="6105ae43-a600-46e8-812e-1762419aa502" providerId="ADAL" clId="{DC788839-D28F-4625-92A4-15BAD2773A84}" dt="2024-11-23T21:22:01.017" v="170" actId="20577"/>
        <pc:sldMkLst>
          <pc:docMk/>
          <pc:sldMk cId="4137831345" sldId="295"/>
        </pc:sldMkLst>
        <pc:spChg chg="mod">
          <ac:chgData name="CHRISTELLE DECLERCQ" userId="6105ae43-a600-46e8-812e-1762419aa502" providerId="ADAL" clId="{DC788839-D28F-4625-92A4-15BAD2773A84}" dt="2024-11-23T21:20:22.592" v="118" actId="14100"/>
          <ac:spMkLst>
            <pc:docMk/>
            <pc:sldMk cId="4137831345" sldId="295"/>
            <ac:spMk id="3" creationId="{8907BD3A-4CAF-597E-EFC6-271BB2D3D407}"/>
          </ac:spMkLst>
        </pc:spChg>
        <pc:spChg chg="mod">
          <ac:chgData name="CHRISTELLE DECLERCQ" userId="6105ae43-a600-46e8-812e-1762419aa502" providerId="ADAL" clId="{DC788839-D28F-4625-92A4-15BAD2773A84}" dt="2024-11-23T21:21:32.034" v="149" actId="1076"/>
          <ac:spMkLst>
            <pc:docMk/>
            <pc:sldMk cId="4137831345" sldId="295"/>
            <ac:spMk id="5" creationId="{2FF776B2-3487-2548-EBF9-08D7EFDBEFF6}"/>
          </ac:spMkLst>
        </pc:spChg>
        <pc:spChg chg="mod">
          <ac:chgData name="CHRISTELLE DECLERCQ" userId="6105ae43-a600-46e8-812e-1762419aa502" providerId="ADAL" clId="{DC788839-D28F-4625-92A4-15BAD2773A84}" dt="2024-11-23T21:19:41.576" v="90" actId="20577"/>
          <ac:spMkLst>
            <pc:docMk/>
            <pc:sldMk cId="4137831345" sldId="295"/>
            <ac:spMk id="32" creationId="{681234E7-850B-3BD0-22B5-168C028377ED}"/>
          </ac:spMkLst>
        </pc:spChg>
        <pc:spChg chg="mod">
          <ac:chgData name="CHRISTELLE DECLERCQ" userId="6105ae43-a600-46e8-812e-1762419aa502" providerId="ADAL" clId="{DC788839-D28F-4625-92A4-15BAD2773A84}" dt="2024-11-23T21:19:46.388" v="98" actId="20577"/>
          <ac:spMkLst>
            <pc:docMk/>
            <pc:sldMk cId="4137831345" sldId="295"/>
            <ac:spMk id="33" creationId="{7C12D119-364E-6DAA-8F86-0C6351EE7FB9}"/>
          </ac:spMkLst>
        </pc:spChg>
        <pc:spChg chg="mod">
          <ac:chgData name="CHRISTELLE DECLERCQ" userId="6105ae43-a600-46e8-812e-1762419aa502" providerId="ADAL" clId="{DC788839-D28F-4625-92A4-15BAD2773A84}" dt="2024-11-23T21:19:53.967" v="99" actId="1076"/>
          <ac:spMkLst>
            <pc:docMk/>
            <pc:sldMk cId="4137831345" sldId="295"/>
            <ac:spMk id="34" creationId="{35C6C502-8534-C6E8-BC59-0723A92E73E2}"/>
          </ac:spMkLst>
        </pc:spChg>
        <pc:spChg chg="mod">
          <ac:chgData name="CHRISTELLE DECLERCQ" userId="6105ae43-a600-46e8-812e-1762419aa502" providerId="ADAL" clId="{DC788839-D28F-4625-92A4-15BAD2773A84}" dt="2024-11-23T21:20:51.388" v="128" actId="14100"/>
          <ac:spMkLst>
            <pc:docMk/>
            <pc:sldMk cId="4137831345" sldId="295"/>
            <ac:spMk id="35" creationId="{6F061FAF-9914-EDA1-B4BD-5E4EA7A63490}"/>
          </ac:spMkLst>
        </pc:spChg>
        <pc:spChg chg="mod">
          <ac:chgData name="CHRISTELLE DECLERCQ" userId="6105ae43-a600-46e8-812e-1762419aa502" providerId="ADAL" clId="{DC788839-D28F-4625-92A4-15BAD2773A84}" dt="2024-11-23T21:21:02.156" v="131" actId="1076"/>
          <ac:spMkLst>
            <pc:docMk/>
            <pc:sldMk cId="4137831345" sldId="295"/>
            <ac:spMk id="36" creationId="{914A7303-7B4A-1B20-7E17-A9C1BC40F2E8}"/>
          </ac:spMkLst>
        </pc:spChg>
        <pc:spChg chg="mod">
          <ac:chgData name="CHRISTELLE DECLERCQ" userId="6105ae43-a600-46e8-812e-1762419aa502" providerId="ADAL" clId="{DC788839-D28F-4625-92A4-15BAD2773A84}" dt="2024-11-23T21:21:38.318" v="152" actId="20577"/>
          <ac:spMkLst>
            <pc:docMk/>
            <pc:sldMk cId="4137831345" sldId="295"/>
            <ac:spMk id="37" creationId="{C6A4DD57-F014-05A5-F39A-A4ECFB93D6B6}"/>
          </ac:spMkLst>
        </pc:spChg>
      </pc:sldChg>
      <pc:sldChg chg="addSp delSp modSp mod">
        <pc:chgData name="CHRISTELLE DECLERCQ" userId="6105ae43-a600-46e8-812e-1762419aa502" providerId="ADAL" clId="{DC788839-D28F-4625-92A4-15BAD2773A84}" dt="2024-11-23T21:27:35.007" v="294" actId="14100"/>
        <pc:sldMkLst>
          <pc:docMk/>
          <pc:sldMk cId="3268034983" sldId="304"/>
        </pc:sldMkLst>
        <pc:spChg chg="del">
          <ac:chgData name="CHRISTELLE DECLERCQ" userId="6105ae43-a600-46e8-812e-1762419aa502" providerId="ADAL" clId="{DC788839-D28F-4625-92A4-15BAD2773A84}" dt="2024-11-23T21:26:46.762" v="287" actId="478"/>
          <ac:spMkLst>
            <pc:docMk/>
            <pc:sldMk cId="3268034983" sldId="304"/>
            <ac:spMk id="4" creationId="{4EB90FE7-238F-2EED-E322-C288C8BCDD9A}"/>
          </ac:spMkLst>
        </pc:spChg>
        <pc:spChg chg="add del">
          <ac:chgData name="CHRISTELLE DECLERCQ" userId="6105ae43-a600-46e8-812e-1762419aa502" providerId="ADAL" clId="{DC788839-D28F-4625-92A4-15BAD2773A84}" dt="2024-11-23T21:27:12.387" v="289" actId="478"/>
          <ac:spMkLst>
            <pc:docMk/>
            <pc:sldMk cId="3268034983" sldId="304"/>
            <ac:spMk id="9" creationId="{0B7363D6-B4CD-4DFD-8B85-FB4659B66F1A}"/>
          </ac:spMkLst>
        </pc:spChg>
        <pc:spChg chg="add del">
          <ac:chgData name="CHRISTELLE DECLERCQ" userId="6105ae43-a600-46e8-812e-1762419aa502" providerId="ADAL" clId="{DC788839-D28F-4625-92A4-15BAD2773A84}" dt="2024-11-23T21:27:15.664" v="291" actId="22"/>
          <ac:spMkLst>
            <pc:docMk/>
            <pc:sldMk cId="3268034983" sldId="304"/>
            <ac:spMk id="11" creationId="{94AF5B07-5182-4651-AFB9-E9FDC6ABDD32}"/>
          </ac:spMkLst>
        </pc:spChg>
        <pc:spChg chg="add mod">
          <ac:chgData name="CHRISTELLE DECLERCQ" userId="6105ae43-a600-46e8-812e-1762419aa502" providerId="ADAL" clId="{DC788839-D28F-4625-92A4-15BAD2773A84}" dt="2024-11-23T21:27:35.007" v="294" actId="14100"/>
          <ac:spMkLst>
            <pc:docMk/>
            <pc:sldMk cId="3268034983" sldId="304"/>
            <ac:spMk id="13" creationId="{1B5376E6-E0E3-43A7-8660-F4D904C25108}"/>
          </ac:spMkLst>
        </pc:spChg>
      </pc:sldChg>
      <pc:sldChg chg="modSp mod">
        <pc:chgData name="CHRISTELLE DECLERCQ" userId="6105ae43-a600-46e8-812e-1762419aa502" providerId="ADAL" clId="{DC788839-D28F-4625-92A4-15BAD2773A84}" dt="2024-11-23T21:24:47.117" v="228" actId="20577"/>
        <pc:sldMkLst>
          <pc:docMk/>
          <pc:sldMk cId="2436879428" sldId="305"/>
        </pc:sldMkLst>
        <pc:graphicFrameChg chg="modGraphic">
          <ac:chgData name="CHRISTELLE DECLERCQ" userId="6105ae43-a600-46e8-812e-1762419aa502" providerId="ADAL" clId="{DC788839-D28F-4625-92A4-15BAD2773A84}" dt="2024-11-23T21:24:47.117" v="228" actId="20577"/>
          <ac:graphicFrameMkLst>
            <pc:docMk/>
            <pc:sldMk cId="2436879428" sldId="305"/>
            <ac:graphicFrameMk id="4" creationId="{B150A205-AFD9-14BA-B19C-5E13EB444B6B}"/>
          </ac:graphicFrameMkLst>
        </pc:graphicFrameChg>
      </pc:sldChg>
      <pc:sldChg chg="modSp mod">
        <pc:chgData name="CHRISTELLE DECLERCQ" userId="6105ae43-a600-46e8-812e-1762419aa502" providerId="ADAL" clId="{DC788839-D28F-4625-92A4-15BAD2773A84}" dt="2024-11-23T21:25:36.383" v="253" actId="20577"/>
        <pc:sldMkLst>
          <pc:docMk/>
          <pc:sldMk cId="3950438277" sldId="306"/>
        </pc:sldMkLst>
        <pc:graphicFrameChg chg="modGraphic">
          <ac:chgData name="CHRISTELLE DECLERCQ" userId="6105ae43-a600-46e8-812e-1762419aa502" providerId="ADAL" clId="{DC788839-D28F-4625-92A4-15BAD2773A84}" dt="2024-11-23T21:25:36.383" v="253" actId="20577"/>
          <ac:graphicFrameMkLst>
            <pc:docMk/>
            <pc:sldMk cId="3950438277" sldId="306"/>
            <ac:graphicFrameMk id="4" creationId="{B150A205-AFD9-14BA-B19C-5E13EB444B6B}"/>
          </ac:graphicFrameMkLst>
        </pc:graphicFrameChg>
      </pc:sldChg>
      <pc:sldChg chg="modNotesTx">
        <pc:chgData name="CHRISTELLE DECLERCQ" userId="6105ae43-a600-46e8-812e-1762419aa502" providerId="ADAL" clId="{DC788839-D28F-4625-92A4-15BAD2773A84}" dt="2024-11-23T21:26:35.059" v="286" actId="20577"/>
        <pc:sldMkLst>
          <pc:docMk/>
          <pc:sldMk cId="1263998295" sldId="307"/>
        </pc:sldMkLst>
      </pc:sldChg>
      <pc:sldChg chg="addSp delSp modSp mod">
        <pc:chgData name="CHRISTELLE DECLERCQ" userId="6105ae43-a600-46e8-812e-1762419aa502" providerId="ADAL" clId="{DC788839-D28F-4625-92A4-15BAD2773A84}" dt="2024-11-24T18:48:25.864" v="295" actId="14100"/>
        <pc:sldMkLst>
          <pc:docMk/>
          <pc:sldMk cId="2515680649" sldId="308"/>
        </pc:sldMkLst>
        <pc:spChg chg="mod">
          <ac:chgData name="CHRISTELLE DECLERCQ" userId="6105ae43-a600-46e8-812e-1762419aa502" providerId="ADAL" clId="{DC788839-D28F-4625-92A4-15BAD2773A84}" dt="2024-11-24T18:48:25.864" v="295" actId="14100"/>
          <ac:spMkLst>
            <pc:docMk/>
            <pc:sldMk cId="2515680649" sldId="308"/>
            <ac:spMk id="5" creationId="{ACBC40BB-F08E-4E78-8B18-2AB83B293408}"/>
          </ac:spMkLst>
        </pc:spChg>
        <pc:spChg chg="del">
          <ac:chgData name="CHRISTELLE DECLERCQ" userId="6105ae43-a600-46e8-812e-1762419aa502" providerId="ADAL" clId="{DC788839-D28F-4625-92A4-15BAD2773A84}" dt="2024-11-23T21:17:41.051" v="16" actId="478"/>
          <ac:spMkLst>
            <pc:docMk/>
            <pc:sldMk cId="2515680649" sldId="308"/>
            <ac:spMk id="6" creationId="{BBE1908F-4DC9-419D-BF39-969ADA0F91DF}"/>
          </ac:spMkLst>
        </pc:spChg>
        <pc:spChg chg="add mod">
          <ac:chgData name="CHRISTELLE DECLERCQ" userId="6105ae43-a600-46e8-812e-1762419aa502" providerId="ADAL" clId="{DC788839-D28F-4625-92A4-15BAD2773A84}" dt="2024-11-23T21:17:58.100" v="19" actId="113"/>
          <ac:spMkLst>
            <pc:docMk/>
            <pc:sldMk cId="2515680649" sldId="308"/>
            <ac:spMk id="7" creationId="{3D5E6EC1-DBBA-478F-829F-2C58F1CDD09C}"/>
          </ac:spMkLst>
        </pc:spChg>
      </pc:sldChg>
    </pc:docChg>
  </pc:docChgLst>
  <pc:docChgLst>
    <pc:chgData name="Comblain Annick" userId="0ff4da1e-1371-4eaf-8c34-52bef2e4889c" providerId="ADAL" clId="{F896E3BA-F4F7-9941-9DCF-F3DDFEFDFFC8}"/>
    <pc:docChg chg="modSld">
      <pc:chgData name="Comblain Annick" userId="0ff4da1e-1371-4eaf-8c34-52bef2e4889c" providerId="ADAL" clId="{F896E3BA-F4F7-9941-9DCF-F3DDFEFDFFC8}" dt="2024-07-22T07:31:22.394" v="9" actId="20577"/>
      <pc:docMkLst>
        <pc:docMk/>
      </pc:docMkLst>
      <pc:sldChg chg="modSp mod">
        <pc:chgData name="Comblain Annick" userId="0ff4da1e-1371-4eaf-8c34-52bef2e4889c" providerId="ADAL" clId="{F896E3BA-F4F7-9941-9DCF-F3DDFEFDFFC8}" dt="2024-07-22T07:31:22.394" v="9" actId="20577"/>
        <pc:sldMkLst>
          <pc:docMk/>
          <pc:sldMk cId="4137831345" sldId="295"/>
        </pc:sldMkLst>
        <pc:spChg chg="mod">
          <ac:chgData name="Comblain Annick" userId="0ff4da1e-1371-4eaf-8c34-52bef2e4889c" providerId="ADAL" clId="{F896E3BA-F4F7-9941-9DCF-F3DDFEFDFFC8}" dt="2024-07-22T07:31:22.394" v="9" actId="20577"/>
          <ac:spMkLst>
            <pc:docMk/>
            <pc:sldMk cId="4137831345" sldId="295"/>
            <ac:spMk id="11" creationId="{2601BB95-4E14-D1F1-47FE-C5B85220668C}"/>
          </ac:spMkLst>
        </pc:spChg>
      </pc:sldChg>
    </pc:docChg>
  </pc:docChgLst>
  <pc:docChgLst>
    <pc:chgData name="CHRISTELLE DECLERCQ" userId="6105ae43-a600-46e8-812e-1762419aa502" providerId="ADAL" clId="{12F0365B-00E4-4770-A75D-E8396E74352E}"/>
    <pc:docChg chg="modSld">
      <pc:chgData name="CHRISTELLE DECLERCQ" userId="6105ae43-a600-46e8-812e-1762419aa502" providerId="ADAL" clId="{12F0365B-00E4-4770-A75D-E8396E74352E}" dt="2024-07-24T11:21:41.310" v="2" actId="113"/>
      <pc:docMkLst>
        <pc:docMk/>
      </pc:docMkLst>
      <pc:sldChg chg="addSp modSp mod">
        <pc:chgData name="CHRISTELLE DECLERCQ" userId="6105ae43-a600-46e8-812e-1762419aa502" providerId="ADAL" clId="{12F0365B-00E4-4770-A75D-E8396E74352E}" dt="2024-07-24T11:21:41.310" v="2" actId="113"/>
        <pc:sldMkLst>
          <pc:docMk/>
          <pc:sldMk cId="2515680649" sldId="308"/>
        </pc:sldMkLst>
        <pc:spChg chg="add mod">
          <ac:chgData name="CHRISTELLE DECLERCQ" userId="6105ae43-a600-46e8-812e-1762419aa502" providerId="ADAL" clId="{12F0365B-00E4-4770-A75D-E8396E74352E}" dt="2024-07-24T11:21:27.491" v="0"/>
          <ac:spMkLst>
            <pc:docMk/>
            <pc:sldMk cId="2515680649" sldId="308"/>
            <ac:spMk id="4" creationId="{94D26B86-863F-4B19-B6D6-D1A628A5CEF8}"/>
          </ac:spMkLst>
        </pc:spChg>
        <pc:spChg chg="add mod">
          <ac:chgData name="CHRISTELLE DECLERCQ" userId="6105ae43-a600-46e8-812e-1762419aa502" providerId="ADAL" clId="{12F0365B-00E4-4770-A75D-E8396E74352E}" dt="2024-07-24T11:21:27.491" v="0"/>
          <ac:spMkLst>
            <pc:docMk/>
            <pc:sldMk cId="2515680649" sldId="308"/>
            <ac:spMk id="5" creationId="{ACBC40BB-F08E-4E78-8B18-2AB83B293408}"/>
          </ac:spMkLst>
        </pc:spChg>
        <pc:spChg chg="add mod">
          <ac:chgData name="CHRISTELLE DECLERCQ" userId="6105ae43-a600-46e8-812e-1762419aa502" providerId="ADAL" clId="{12F0365B-00E4-4770-A75D-E8396E74352E}" dt="2024-07-24T11:21:41.310" v="2" actId="113"/>
          <ac:spMkLst>
            <pc:docMk/>
            <pc:sldMk cId="2515680649" sldId="308"/>
            <ac:spMk id="6" creationId="{BBE1908F-4DC9-419D-BF39-969ADA0F91DF}"/>
          </ac:spMkLst>
        </pc:spChg>
        <pc:picChg chg="add mod">
          <ac:chgData name="CHRISTELLE DECLERCQ" userId="6105ae43-a600-46e8-812e-1762419aa502" providerId="ADAL" clId="{12F0365B-00E4-4770-A75D-E8396E74352E}" dt="2024-07-24T11:21:27.491" v="0"/>
          <ac:picMkLst>
            <pc:docMk/>
            <pc:sldMk cId="2515680649" sldId="308"/>
            <ac:picMk id="2" creationId="{07D928AC-664B-4772-936D-CB01B239D14A}"/>
          </ac:picMkLst>
        </pc:picChg>
        <pc:picChg chg="add mod">
          <ac:chgData name="CHRISTELLE DECLERCQ" userId="6105ae43-a600-46e8-812e-1762419aa502" providerId="ADAL" clId="{12F0365B-00E4-4770-A75D-E8396E74352E}" dt="2024-07-24T11:21:27.491" v="0"/>
          <ac:picMkLst>
            <pc:docMk/>
            <pc:sldMk cId="2515680649" sldId="308"/>
            <ac:picMk id="3" creationId="{C08FA873-2774-4595-8104-4443CA2B67BC}"/>
          </ac:picMkLst>
        </pc:picChg>
      </pc:sldChg>
    </pc:docChg>
  </pc:docChgLst>
  <pc:docChgLst>
    <pc:chgData name="CHRISTELLE DECLERCQ" userId="S::christelle.declercq@univ-reims.fr::6105ae43-a600-46e8-812e-1762419aa502" providerId="AD" clId="Web-{508C88C7-E4A0-4836-A48D-F5B3B9BEE108}"/>
    <pc:docChg chg="addSld modSld modSection">
      <pc:chgData name="CHRISTELLE DECLERCQ" userId="S::christelle.declercq@univ-reims.fr::6105ae43-a600-46e8-812e-1762419aa502" providerId="AD" clId="Web-{508C88C7-E4A0-4836-A48D-F5B3B9BEE108}" dt="2024-07-24T11:20:51.375" v="4"/>
      <pc:docMkLst>
        <pc:docMk/>
      </pc:docMkLst>
      <pc:sldChg chg="addSp delSp modSp new">
        <pc:chgData name="CHRISTELLE DECLERCQ" userId="S::christelle.declercq@univ-reims.fr::6105ae43-a600-46e8-812e-1762419aa502" providerId="AD" clId="Web-{508C88C7-E4A0-4836-A48D-F5B3B9BEE108}" dt="2024-07-24T11:20:51.375" v="4"/>
        <pc:sldMkLst>
          <pc:docMk/>
          <pc:sldMk cId="2515680649" sldId="308"/>
        </pc:sldMkLst>
        <pc:spChg chg="del">
          <ac:chgData name="CHRISTELLE DECLERCQ" userId="S::christelle.declercq@univ-reims.fr::6105ae43-a600-46e8-812e-1762419aa502" providerId="AD" clId="Web-{508C88C7-E4A0-4836-A48D-F5B3B9BEE108}" dt="2024-07-24T11:20:44.922" v="1"/>
          <ac:spMkLst>
            <pc:docMk/>
            <pc:sldMk cId="2515680649" sldId="308"/>
            <ac:spMk id="2" creationId="{D44028AE-D7B1-6051-7DAB-01EC20C08216}"/>
          </ac:spMkLst>
        </pc:spChg>
        <pc:spChg chg="del">
          <ac:chgData name="CHRISTELLE DECLERCQ" userId="S::christelle.declercq@univ-reims.fr::6105ae43-a600-46e8-812e-1762419aa502" providerId="AD" clId="Web-{508C88C7-E4A0-4836-A48D-F5B3B9BEE108}" dt="2024-07-24T11:20:46.844" v="2"/>
          <ac:spMkLst>
            <pc:docMk/>
            <pc:sldMk cId="2515680649" sldId="308"/>
            <ac:spMk id="3" creationId="{2F1E1479-451F-0E49-CCE2-8008D0D4A400}"/>
          </ac:spMkLst>
        </pc:spChg>
        <pc:picChg chg="add del mod">
          <ac:chgData name="CHRISTELLE DECLERCQ" userId="S::christelle.declercq@univ-reims.fr::6105ae43-a600-46e8-812e-1762419aa502" providerId="AD" clId="Web-{508C88C7-E4A0-4836-A48D-F5B3B9BEE108}" dt="2024-07-24T11:20:51.375" v="4"/>
          <ac:picMkLst>
            <pc:docMk/>
            <pc:sldMk cId="2515680649" sldId="308"/>
            <ac:picMk id="4" creationId="{A6F75703-0796-1FC0-B5DA-08344BAD899F}"/>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fontAlgn="base"/>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371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r" sz="1800" kern="100" dirty="0">
                <a:effectLst/>
                <a:latin typeface="Calibri" panose="020F0502020204030204" pitchFamily="34" charset="0"/>
                <a:ea typeface="Calibri" panose="020F0502020204030204" pitchFamily="34" charset="0"/>
                <a:cs typeface="Times New Roman" panose="02020603050405020304" pitchFamily="18" charset="0"/>
              </a:rPr>
              <a:t>Lorsqu’on examine le développement du langage oral d’une personne, plusieurs éléments doivent être considérés individuellement et les uns par rapport aux autres.</a:t>
            </a:r>
          </a:p>
          <a:p>
            <a:pPr marL="158750" indent="0" algn="just">
              <a:lnSpc>
                <a:spcPct val="150000"/>
              </a:lnSpc>
              <a:spcBef>
                <a:spcPts val="600"/>
              </a:spcBef>
              <a:buFontTx/>
              <a:buNone/>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fr" sz="1800" dirty="0">
                <a:effectLst/>
                <a:latin typeface="Calibri" panose="020F0502020204030204" pitchFamily="34" charset="0"/>
                <a:ea typeface="Calibri" panose="020F0502020204030204" pitchFamily="34" charset="0"/>
                <a:cs typeface="Times New Roman" panose="02020603050405020304" pitchFamily="18" charset="0"/>
              </a:rPr>
              <a:t>Dans le cadre de troubles du développement intellectuel, chacune de ses composantes est altérée.</a:t>
            </a:r>
          </a:p>
          <a:p>
            <a:pPr marL="158750" indent="0" algn="just">
              <a:lnSpc>
                <a:spcPct val="150000"/>
              </a:lnSpc>
              <a:spcBef>
                <a:spcPts val="600"/>
              </a:spcBef>
              <a:buFontTx/>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fr" sz="1800" dirty="0">
                <a:effectLst/>
                <a:latin typeface="Calibri" panose="020F0502020204030204" pitchFamily="34" charset="0"/>
                <a:ea typeface="Calibri" panose="020F0502020204030204" pitchFamily="34" charset="0"/>
                <a:cs typeface="Times New Roman" panose="02020603050405020304" pitchFamily="18" charset="0"/>
              </a:rPr>
              <a:t>Le développement de l'enfant est retardé par rapport à celui d'un enfant neuro-typique, mais il est également lent et généralement incomplet.</a:t>
            </a:r>
          </a:p>
          <a:p>
            <a:pPr marL="158750" indent="0" algn="just">
              <a:lnSpc>
                <a:spcPct val="150000"/>
              </a:lnSpc>
              <a:spcBef>
                <a:spcPts val="600"/>
              </a:spcBef>
              <a:buFontTx/>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fr" sz="1800" dirty="0">
                <a:effectLst/>
                <a:latin typeface="Calibri" panose="020F0502020204030204" pitchFamily="34" charset="0"/>
                <a:ea typeface="Calibri" panose="020F0502020204030204" pitchFamily="34" charset="0"/>
                <a:cs typeface="Times New Roman" panose="02020603050405020304" pitchFamily="18" charset="0"/>
              </a:rPr>
              <a:t>De plus, dans la plupart des syndromes génétiques associés à un TDI, des déficits spécifiques de production du langage sont observés par rapport aux enfants neurotypiques appariés sur la base de l'âge mental non verbal ( Chapman, 2006 ; Chapman et al., 1990 ; Miolo Giuliana et coll., 2005 ; Comblain et Thibaut, 2009, 2020 ; Comblain et al., 2023).</a:t>
            </a: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722962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499216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159581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305322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Bef>
                <a:spcPts val="600"/>
              </a:spcBef>
              <a:buFontTx/>
              <a:buNone/>
            </a:pPr>
            <a:r>
              <a:rPr lang="fr" sz="1800" kern="100" dirty="0">
                <a:effectLst/>
                <a:latin typeface="Calibri" panose="020F0502020204030204" pitchFamily="34" charset="0"/>
                <a:ea typeface="Calibri" panose="020F0502020204030204" pitchFamily="34" charset="0"/>
                <a:cs typeface="Times New Roman" panose="02020603050405020304" pitchFamily="18" charset="0"/>
              </a:rPr>
              <a:t>Comme on peut le constater, les écarts avec les nourrissons neurotypiques commencent à apparaître dès le premier mois de leur vie. Ces écarts initiaux auront un impact majeur sur le développement ultérieur du langage et de la communication, dans lequel l'écart avec les enfants neurotypiques se creusera progressivement en termes de production et de compréhension. Notons que si des caractéristiques autistiques sont associées au TDI, l'écart entre le comportement communicationnel de la personne avec un TDI et un TSA et le comportement communicationnel neurotypique du nourrisson est beaucoup plus important.</a:t>
            </a:r>
          </a:p>
          <a:p>
            <a:pPr marL="158750" indent="0" algn="just">
              <a:lnSpc>
                <a:spcPct val="150000"/>
              </a:lnSpc>
              <a:spcBef>
                <a:spcPts val="600"/>
              </a:spcBef>
              <a:buFontTx/>
              <a:buNone/>
            </a:pP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158750" indent="0" algn="just">
              <a:lnSpc>
                <a:spcPct val="150000"/>
              </a:lnSpc>
              <a:spcBef>
                <a:spcPts val="600"/>
              </a:spcBef>
              <a:buFontTx/>
              <a:buNone/>
            </a:pPr>
            <a:r>
              <a:rPr lang="fr" sz="1800" kern="100" dirty="0">
                <a:effectLst/>
                <a:latin typeface="Calibri" panose="020F0502020204030204" pitchFamily="34" charset="0"/>
                <a:ea typeface="Calibri" panose="020F0502020204030204" pitchFamily="34" charset="0"/>
                <a:cs typeface="Times New Roman" panose="02020603050405020304" pitchFamily="18" charset="0"/>
              </a:rPr>
              <a:t>Outre l'apparition tardive de la parole et du langage, le rendement des personnes atteintes de TDI est souvent marqué par un manque d'intelligibilité, notamment lorsque des anomalies oro-faciales sont présentes comme c'est le cas dans la trisomie 21 et dans de nombreux syndromes génétiques.</a:t>
            </a:r>
            <a:endParaRPr lang="fr-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0"/>
              </a:spcAft>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939030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957475FF-817F-BEF0-2D92-6906DE9666B0}"/>
            </a:ext>
          </a:extLst>
        </p:cNvPr>
        <p:cNvGrpSpPr/>
        <p:nvPr/>
      </p:nvGrpSpPr>
      <p:grpSpPr>
        <a:xfrm>
          <a:off x="0" y="0"/>
          <a:ext cx="0" cy="0"/>
          <a:chOff x="0" y="0"/>
          <a:chExt cx="0" cy="0"/>
        </a:xfrm>
      </p:grpSpPr>
      <p:sp>
        <p:nvSpPr>
          <p:cNvPr id="107" name="Google Shape;107;p2:notes">
            <a:extLst>
              <a:ext uri="{FF2B5EF4-FFF2-40B4-BE49-F238E27FC236}">
                <a16:creationId xmlns:a16="http://schemas.microsoft.com/office/drawing/2014/main" id="{D8C6A049-4341-9E83-5166-E096C54C3AB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buFontTx/>
              <a:buNone/>
            </a:pPr>
            <a:endParaRPr dirty="0"/>
          </a:p>
        </p:txBody>
      </p:sp>
      <p:sp>
        <p:nvSpPr>
          <p:cNvPr id="108" name="Google Shape;108;p2:notes">
            <a:extLst>
              <a:ext uri="{FF2B5EF4-FFF2-40B4-BE49-F238E27FC236}">
                <a16:creationId xmlns:a16="http://schemas.microsoft.com/office/drawing/2014/main" id="{A0E26B43-8DA6-DD2E-AAC1-350540F3E61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33822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fr"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fr" sz="6000" b="1" dirty="0">
                <a:solidFill>
                  <a:srgbClr val="674EA7"/>
                </a:solidFill>
                <a:latin typeface="Calibri"/>
                <a:ea typeface="Calibri"/>
                <a:cs typeface="Calibri"/>
                <a:sym typeface="Calibri"/>
              </a:rPr>
              <a:t>Module 6</a:t>
            </a:r>
            <a:endParaRPr sz="6000" dirty="0">
              <a:solidFill>
                <a:srgbClr val="674EA7"/>
              </a:solidFill>
              <a:latin typeface="Calibri"/>
              <a:ea typeface="Calibri"/>
              <a:cs typeface="Calibri"/>
              <a:sym typeface="Calibri"/>
            </a:endParaRPr>
          </a:p>
          <a:p>
            <a:pPr marL="0" indent="0">
              <a:buClr>
                <a:srgbClr val="674EA7"/>
              </a:buClr>
              <a:buSzPts val="3200"/>
            </a:pPr>
            <a:r>
              <a:rPr lang="fr" sz="3200" b="1" dirty="0">
                <a:solidFill>
                  <a:srgbClr val="674EA7"/>
                </a:solidFill>
                <a:latin typeface="Calibri"/>
                <a:cs typeface="Calibri"/>
              </a:rPr>
              <a:t>M</a:t>
            </a:r>
            <a:r>
              <a:rPr lang="fr-FR" sz="3200" b="1" dirty="0">
                <a:solidFill>
                  <a:srgbClr val="674EA7"/>
                </a:solidFill>
                <a:latin typeface="Calibri"/>
                <a:cs typeface="Calibri"/>
              </a:rPr>
              <a:t>o</a:t>
            </a:r>
            <a:r>
              <a:rPr lang="fr" sz="3200" b="1" dirty="0">
                <a:solidFill>
                  <a:srgbClr val="674EA7"/>
                </a:solidFill>
                <a:latin typeface="Calibri"/>
                <a:cs typeface="Calibri"/>
              </a:rPr>
              <a:t>yens complexes de communication</a:t>
            </a: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1200288"/>
          </a:xfrm>
          <a:prstGeom prst="rect">
            <a:avLst/>
          </a:prstGeom>
          <a:noFill/>
          <a:ln>
            <a:noFill/>
          </a:ln>
        </p:spPr>
        <p:txBody>
          <a:bodyPr spcFirstLastPara="1" wrap="square" lIns="91425" tIns="45700" rIns="91425" bIns="45700" anchor="t" anchorCtr="0">
            <a:spAutoFit/>
          </a:bodyPr>
          <a:lstStyle/>
          <a:p>
            <a:pPr lvl="0" algn="ctr"/>
            <a:r>
              <a:rPr lang="fr-FR" sz="1800" dirty="0">
                <a:solidFill>
                  <a:schemeClr val="dk1"/>
                </a:solidFill>
                <a:latin typeface="Calibri"/>
                <a:ea typeface="Calibri"/>
                <a:cs typeface="Calibri"/>
                <a:sym typeface="Calibri"/>
              </a:rPr>
              <a:t>Formation destinée aux professionnels travaillant avec les personnes ayant un TDI pou soutenir le développement des </a:t>
            </a:r>
            <a:r>
              <a:rPr lang="fr-FR" sz="1800" b="1" dirty="0">
                <a:solidFill>
                  <a:schemeClr val="dk1"/>
                </a:solidFill>
                <a:latin typeface="Calibri"/>
                <a:ea typeface="Calibri"/>
                <a:cs typeface="Calibri"/>
                <a:sym typeface="Calibri"/>
              </a:rPr>
              <a:t>compétences en communication</a:t>
            </a:r>
            <a:endParaRPr lang="fr-FR" sz="1800" b="1" dirty="0">
              <a:solidFill>
                <a:schemeClr val="dk1"/>
              </a:solidFill>
            </a:endParaRPr>
          </a:p>
        </p:txBody>
      </p:sp>
      <p:pic>
        <p:nvPicPr>
          <p:cNvPr id="13" name="Image 12">
            <a:extLst>
              <a:ext uri="{FF2B5EF4-FFF2-40B4-BE49-F238E27FC236}">
                <a16:creationId xmlns:a16="http://schemas.microsoft.com/office/drawing/2014/main" id="{40A37E29-3A42-46CB-9621-4EA175DA9719}"/>
              </a:ext>
            </a:extLst>
          </p:cNvPr>
          <p:cNvPicPr>
            <a:picLocks noChangeAspect="1"/>
          </p:cNvPicPr>
          <p:nvPr/>
        </p:nvPicPr>
        <p:blipFill>
          <a:blip r:embed="rId4"/>
          <a:stretch>
            <a:fillRect/>
          </a:stretch>
        </p:blipFill>
        <p:spPr>
          <a:xfrm>
            <a:off x="285277" y="5485784"/>
            <a:ext cx="1231614" cy="1296000"/>
          </a:xfrm>
          <a:prstGeom prst="rect">
            <a:avLst/>
          </a:prstGeom>
        </p:spPr>
      </p:pic>
      <p:sp>
        <p:nvSpPr>
          <p:cNvPr id="15" name="ZoneTexte 14">
            <a:extLst>
              <a:ext uri="{FF2B5EF4-FFF2-40B4-BE49-F238E27FC236}">
                <a16:creationId xmlns:a16="http://schemas.microsoft.com/office/drawing/2014/main" id="{D1BD5A37-5A71-4AF1-A0DC-CB76FBD108D1}"/>
              </a:ext>
            </a:extLst>
          </p:cNvPr>
          <p:cNvSpPr txBox="1"/>
          <p:nvPr/>
        </p:nvSpPr>
        <p:spPr>
          <a:xfrm>
            <a:off x="1802168" y="6487235"/>
            <a:ext cx="10139988" cy="332467"/>
          </a:xfrm>
          <a:prstGeom prst="rect">
            <a:avLst/>
          </a:prstGeom>
          <a:noFill/>
        </p:spPr>
        <p:txBody>
          <a:bodyPr wrap="square">
            <a:noAutofit/>
          </a:bodyPr>
          <a:lstStyle/>
          <a:p>
            <a:pPr algn="r">
              <a:lnSpc>
                <a:spcPct val="115000"/>
              </a:lnSpc>
            </a:pPr>
            <a:r>
              <a:rPr lang="en-US" sz="1000" dirty="0">
                <a:solidFill>
                  <a:srgbClr val="000000"/>
                </a:solidFill>
                <a:effectLst/>
                <a:latin typeface="Arial" panose="020B0604020202020204" pitchFamily="34" charset="0"/>
                <a:ea typeface="Arial" panose="020B0604020202020204" pitchFamily="34" charset="0"/>
              </a:rPr>
              <a:t>COM-IN KA220-VET-9A87A6EF © is licensed under CC BY-NC-SA 4.0</a:t>
            </a:r>
            <a:endParaRPr lang="fr-FR" sz="1100" dirty="0">
              <a:effectLst/>
              <a:latin typeface="Arial" panose="020B0604020202020204" pitchFamily="34" charset="0"/>
              <a:ea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20"/>
          </a:xfrm>
          <a:prstGeom prst="rect">
            <a:avLst/>
          </a:prstGeom>
        </p:spPr>
        <p:txBody>
          <a:bodyPr wrap="square">
            <a:spAutoFit/>
          </a:bodyPr>
          <a:lstStyle/>
          <a:p>
            <a:pPr algn="ctr">
              <a:lnSpc>
                <a:spcPct val="120000"/>
              </a:lnSpc>
              <a:buClr>
                <a:srgbClr val="674EA7"/>
              </a:buClr>
              <a:buSzPts val="4000"/>
            </a:pPr>
            <a:r>
              <a:rPr lang="fr" sz="2800" b="1" dirty="0">
                <a:solidFill>
                  <a:schemeClr val="accent1"/>
                </a:solidFill>
              </a:rPr>
              <a:t>Bibliographie</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dirty="0"/>
              <a:t>Erasmus+ 2021-1-FR01-KA220-VET-000033251</a:t>
            </a:r>
            <a:endParaRPr dirty="0"/>
          </a:p>
        </p:txBody>
      </p:sp>
      <p:sp>
        <p:nvSpPr>
          <p:cNvPr id="13" name="ZoneTexte 12">
            <a:extLst>
              <a:ext uri="{FF2B5EF4-FFF2-40B4-BE49-F238E27FC236}">
                <a16:creationId xmlns:a16="http://schemas.microsoft.com/office/drawing/2014/main" id="{1B5376E6-E0E3-43A7-8660-F4D904C25108}"/>
              </a:ext>
            </a:extLst>
          </p:cNvPr>
          <p:cNvSpPr txBox="1"/>
          <p:nvPr/>
        </p:nvSpPr>
        <p:spPr>
          <a:xfrm>
            <a:off x="404350" y="1568558"/>
            <a:ext cx="11349846" cy="4401205"/>
          </a:xfrm>
          <a:prstGeom prst="rect">
            <a:avLst/>
          </a:prstGeom>
          <a:noFill/>
        </p:spPr>
        <p:txBody>
          <a:bodyPr wrap="square">
            <a:spAutoFit/>
          </a:bodyPr>
          <a:lstStyle/>
          <a:p>
            <a:pPr algn="just" rtl="0" fontAlgn="base"/>
            <a:r>
              <a:rPr lang="en-US" sz="1400" b="0" i="0" u="none" strike="noStrike" dirty="0">
                <a:solidFill>
                  <a:srgbClr val="000000"/>
                </a:solidFill>
                <a:effectLst/>
                <a:latin typeface="Calibri" panose="020F0502020204030204" pitchFamily="34" charset="0"/>
              </a:rPr>
              <a:t>Barrett, M. D., &amp; </a:t>
            </a:r>
            <a:r>
              <a:rPr lang="en-US" sz="1400" b="0" i="0" u="none" strike="noStrike" dirty="0" err="1">
                <a:solidFill>
                  <a:srgbClr val="000000"/>
                </a:solidFill>
                <a:effectLst/>
                <a:latin typeface="Calibri" panose="020F0502020204030204" pitchFamily="34" charset="0"/>
              </a:rPr>
              <a:t>Diniz</a:t>
            </a:r>
            <a:r>
              <a:rPr lang="en-US" sz="1400" b="0" i="0" u="none" strike="noStrike" dirty="0">
                <a:solidFill>
                  <a:srgbClr val="000000"/>
                </a:solidFill>
                <a:effectLst/>
                <a:latin typeface="Calibri" panose="020F0502020204030204" pitchFamily="34" charset="0"/>
              </a:rPr>
              <a:t>, F. A. (1989). Lexical development in mentally handicapped children. </a:t>
            </a:r>
            <a:r>
              <a:rPr lang="en-US" sz="1400" b="0" i="1" u="none" strike="noStrike" dirty="0">
                <a:solidFill>
                  <a:srgbClr val="000000"/>
                </a:solidFill>
                <a:effectLst/>
                <a:latin typeface="Calibri" panose="020F0502020204030204" pitchFamily="34" charset="0"/>
              </a:rPr>
              <a:t>Language and communication in mentally handicapped people</a:t>
            </a:r>
            <a:r>
              <a:rPr lang="en-US" sz="1400" b="0" i="0" u="none" strike="noStrike" dirty="0">
                <a:solidFill>
                  <a:srgbClr val="000000"/>
                </a:solidFill>
                <a:effectLst/>
                <a:latin typeface="Calibri" panose="020F0502020204030204" pitchFamily="34" charset="0"/>
              </a:rPr>
              <a:t>, 3</a:t>
            </a:r>
            <a:r>
              <a:rPr lang="en-US" sz="1400" b="0" i="0" u="none" strike="noStrike" dirty="0">
                <a:solidFill>
                  <a:srgbClr val="000000"/>
                </a:solidFill>
                <a:effectLst/>
                <a:latin typeface="Cambria Math" panose="02040503050406030204" pitchFamily="18" charset="0"/>
              </a:rPr>
              <a:t>‑</a:t>
            </a:r>
            <a:r>
              <a:rPr lang="en-US" sz="1400" b="0" i="0" u="none" strike="noStrike" dirty="0">
                <a:solidFill>
                  <a:srgbClr val="000000"/>
                </a:solidFill>
                <a:effectLst/>
                <a:latin typeface="Calibri" panose="020F0502020204030204" pitchFamily="34" charset="0"/>
              </a:rPr>
              <a:t>32.</a:t>
            </a:r>
            <a:r>
              <a:rPr lang="fr-BE" sz="1400" b="0" i="0" dirty="0">
                <a:effectLst/>
                <a:latin typeface="Calibri" panose="020F0502020204030204" pitchFamily="34" charset="0"/>
              </a:rPr>
              <a:t>​</a:t>
            </a:r>
            <a:endParaRPr lang="fr-BE" b="0" i="0" dirty="0">
              <a:effectLst/>
            </a:endParaRPr>
          </a:p>
          <a:p>
            <a:pPr algn="just" rtl="0" fontAlgn="base"/>
            <a:r>
              <a:rPr lang="en-US" sz="1400" b="0" i="0" u="none" strike="noStrike" dirty="0">
                <a:solidFill>
                  <a:srgbClr val="000000"/>
                </a:solidFill>
                <a:effectLst/>
                <a:latin typeface="Calibri" panose="020F0502020204030204" pitchFamily="34" charset="0"/>
              </a:rPr>
              <a:t>Bassano, D. (2000). Early development of nouns and verbs in French : Exploring the interface between lexicon and grammar. </a:t>
            </a:r>
            <a:r>
              <a:rPr lang="en-US" sz="1400" b="0" i="1" u="none" strike="noStrike" dirty="0">
                <a:solidFill>
                  <a:srgbClr val="000000"/>
                </a:solidFill>
                <a:effectLst/>
                <a:latin typeface="Calibri" panose="020F0502020204030204" pitchFamily="34" charset="0"/>
              </a:rPr>
              <a:t>Journal of Child Language</a:t>
            </a:r>
            <a:r>
              <a:rPr lang="en-US" sz="1400" b="0" i="0" u="none" strike="noStrike" dirty="0">
                <a:solidFill>
                  <a:srgbClr val="000000"/>
                </a:solidFill>
                <a:effectLst/>
                <a:latin typeface="Calibri" panose="020F0502020204030204" pitchFamily="34" charset="0"/>
              </a:rPr>
              <a:t>, </a:t>
            </a:r>
            <a:r>
              <a:rPr lang="en-US" sz="1400" b="0" i="1" u="none" strike="noStrike" dirty="0">
                <a:solidFill>
                  <a:srgbClr val="000000"/>
                </a:solidFill>
                <a:effectLst/>
                <a:latin typeface="Calibri" panose="020F0502020204030204" pitchFamily="34" charset="0"/>
              </a:rPr>
              <a:t>27</a:t>
            </a:r>
            <a:r>
              <a:rPr lang="en-US" sz="1400" b="0" i="0" u="none" strike="noStrike" dirty="0">
                <a:solidFill>
                  <a:srgbClr val="000000"/>
                </a:solidFill>
                <a:effectLst/>
                <a:latin typeface="Calibri" panose="020F0502020204030204" pitchFamily="34" charset="0"/>
              </a:rPr>
              <a:t>(3), 521</a:t>
            </a:r>
            <a:r>
              <a:rPr lang="en-US" sz="1400" b="0" i="0" u="none" strike="noStrike" dirty="0">
                <a:solidFill>
                  <a:srgbClr val="000000"/>
                </a:solidFill>
                <a:effectLst/>
                <a:latin typeface="Cambria Math" panose="02040503050406030204" pitchFamily="18" charset="0"/>
              </a:rPr>
              <a:t>‑</a:t>
            </a:r>
            <a:r>
              <a:rPr lang="en-US" sz="1400" b="0" i="0" u="none" strike="noStrike" dirty="0">
                <a:solidFill>
                  <a:srgbClr val="000000"/>
                </a:solidFill>
                <a:effectLst/>
                <a:latin typeface="Calibri" panose="020F0502020204030204" pitchFamily="34" charset="0"/>
              </a:rPr>
              <a:t>559. https://doi.org/10.1017/S0305000900004396</a:t>
            </a:r>
            <a:r>
              <a:rPr lang="fr-BE" sz="1400" b="0" i="0" dirty="0">
                <a:effectLst/>
                <a:latin typeface="Calibri" panose="020F0502020204030204" pitchFamily="34" charset="0"/>
              </a:rPr>
              <a:t>​</a:t>
            </a:r>
            <a:endParaRPr lang="fr-BE" b="0" i="0" dirty="0">
              <a:effectLst/>
            </a:endParaRPr>
          </a:p>
          <a:p>
            <a:pPr algn="just" rtl="0" fontAlgn="base"/>
            <a:r>
              <a:rPr lang="en-US" sz="1400" b="0" i="0" u="none" strike="noStrike" dirty="0">
                <a:solidFill>
                  <a:srgbClr val="000000"/>
                </a:solidFill>
                <a:effectLst/>
                <a:latin typeface="Calibri" panose="020F0502020204030204" pitchFamily="34" charset="0"/>
              </a:rPr>
              <a:t>Berglund, E., Eriksson, M., &amp; Johansson, I. (2001). Parental reports of spoken language skills in children with Down syndrome. </a:t>
            </a:r>
            <a:r>
              <a:rPr lang="en-US" sz="1400" b="0" i="1" u="none" strike="noStrike" dirty="0">
                <a:solidFill>
                  <a:srgbClr val="000000"/>
                </a:solidFill>
                <a:effectLst/>
                <a:latin typeface="Calibri" panose="020F0502020204030204" pitchFamily="34" charset="0"/>
              </a:rPr>
              <a:t>Journal of speech, language, and hearing research</a:t>
            </a:r>
            <a:r>
              <a:rPr lang="en-US" sz="1400" b="0" i="0" u="none" strike="noStrike" dirty="0">
                <a:solidFill>
                  <a:srgbClr val="000000"/>
                </a:solidFill>
                <a:effectLst/>
                <a:latin typeface="Calibri" panose="020F0502020204030204" pitchFamily="34" charset="0"/>
              </a:rPr>
              <a:t>.</a:t>
            </a:r>
            <a:r>
              <a:rPr lang="fr-BE" sz="1400" b="0" i="0" dirty="0">
                <a:effectLst/>
                <a:latin typeface="Calibri" panose="020F0502020204030204" pitchFamily="34" charset="0"/>
              </a:rPr>
              <a:t>​</a:t>
            </a:r>
            <a:endParaRPr lang="fr-BE" b="0" i="0" dirty="0">
              <a:effectLst/>
            </a:endParaRPr>
          </a:p>
          <a:p>
            <a:pPr algn="just" rtl="0" fontAlgn="base"/>
            <a:r>
              <a:rPr lang="en-US" sz="1400" b="0" i="0" u="none" strike="noStrike" dirty="0">
                <a:solidFill>
                  <a:srgbClr val="000000"/>
                </a:solidFill>
                <a:effectLst/>
                <a:latin typeface="Calibri" panose="020F0502020204030204" pitchFamily="34" charset="0"/>
              </a:rPr>
              <a:t>Chapman, R. (2006). Language learning in Down syndrome : The speech and language profile compared to adolescents with cognitive impairment of unknown origin. </a:t>
            </a:r>
            <a:r>
              <a:rPr lang="en-US" sz="1400" b="0" i="1" u="none" strike="noStrike" dirty="0">
                <a:solidFill>
                  <a:srgbClr val="000000"/>
                </a:solidFill>
                <a:effectLst/>
                <a:latin typeface="Calibri" panose="020F0502020204030204" pitchFamily="34" charset="0"/>
              </a:rPr>
              <a:t>Down Syndrome Research and Practice</a:t>
            </a:r>
            <a:r>
              <a:rPr lang="en-US" sz="1400" b="0" i="0" u="none" strike="noStrike" dirty="0">
                <a:solidFill>
                  <a:srgbClr val="000000"/>
                </a:solidFill>
                <a:effectLst/>
                <a:latin typeface="Calibri" panose="020F0502020204030204" pitchFamily="34" charset="0"/>
              </a:rPr>
              <a:t>, </a:t>
            </a:r>
            <a:r>
              <a:rPr lang="en-US" sz="1400" b="0" i="1" u="none" strike="noStrike" dirty="0">
                <a:solidFill>
                  <a:srgbClr val="000000"/>
                </a:solidFill>
                <a:effectLst/>
                <a:latin typeface="Calibri" panose="020F0502020204030204" pitchFamily="34" charset="0"/>
              </a:rPr>
              <a:t>10</a:t>
            </a:r>
            <a:r>
              <a:rPr lang="en-US" sz="1400" b="0" i="0" u="none" strike="noStrike" dirty="0">
                <a:solidFill>
                  <a:srgbClr val="000000"/>
                </a:solidFill>
                <a:effectLst/>
                <a:latin typeface="Calibri" panose="020F0502020204030204" pitchFamily="34" charset="0"/>
              </a:rPr>
              <a:t>(2), 61</a:t>
            </a:r>
            <a:r>
              <a:rPr lang="en-US" sz="1400" b="0" i="0" u="none" strike="noStrike" dirty="0">
                <a:solidFill>
                  <a:srgbClr val="000000"/>
                </a:solidFill>
                <a:effectLst/>
                <a:latin typeface="Cambria Math" panose="02040503050406030204" pitchFamily="18" charset="0"/>
              </a:rPr>
              <a:t>‑</a:t>
            </a:r>
            <a:r>
              <a:rPr lang="en-US" sz="1400" b="0" i="0" u="none" strike="noStrike" dirty="0">
                <a:solidFill>
                  <a:srgbClr val="000000"/>
                </a:solidFill>
                <a:effectLst/>
                <a:latin typeface="Calibri" panose="020F0502020204030204" pitchFamily="34" charset="0"/>
              </a:rPr>
              <a:t>66. https://doi.org/10.3104/reports.306</a:t>
            </a:r>
            <a:r>
              <a:rPr lang="fr-BE" sz="1400" b="0" i="0" dirty="0">
                <a:effectLst/>
                <a:latin typeface="Calibri" panose="020F0502020204030204" pitchFamily="34" charset="0"/>
              </a:rPr>
              <a:t>​</a:t>
            </a:r>
            <a:endParaRPr lang="fr-BE" b="0" i="0" dirty="0">
              <a:effectLst/>
            </a:endParaRPr>
          </a:p>
          <a:p>
            <a:pPr algn="just" rtl="0" fontAlgn="base"/>
            <a:r>
              <a:rPr lang="en-US" sz="1400" b="0" i="0" u="none" strike="noStrike" dirty="0">
                <a:solidFill>
                  <a:srgbClr val="000000"/>
                </a:solidFill>
                <a:effectLst/>
                <a:latin typeface="Calibri" panose="020F0502020204030204" pitchFamily="34" charset="0"/>
              </a:rPr>
              <a:t>Chapman Robin S., Bird Elizabeth Kay-Raining, &amp; Schwartz Scott E. (1990). Fast Mapping of Words in Event Contexts by Children with Down Syndrome. </a:t>
            </a:r>
            <a:r>
              <a:rPr lang="en-US" sz="1400" b="0" i="1" u="none" strike="noStrike" dirty="0">
                <a:solidFill>
                  <a:srgbClr val="000000"/>
                </a:solidFill>
                <a:effectLst/>
                <a:latin typeface="Calibri" panose="020F0502020204030204" pitchFamily="34" charset="0"/>
              </a:rPr>
              <a:t>Journal of Speech and Hearing Disorders</a:t>
            </a:r>
            <a:r>
              <a:rPr lang="en-US" sz="1400" b="0" i="0" u="none" strike="noStrike" dirty="0">
                <a:solidFill>
                  <a:srgbClr val="000000"/>
                </a:solidFill>
                <a:effectLst/>
                <a:latin typeface="Calibri" panose="020F0502020204030204" pitchFamily="34" charset="0"/>
              </a:rPr>
              <a:t>, </a:t>
            </a:r>
            <a:r>
              <a:rPr lang="en-US" sz="1400" b="0" i="1" u="none" strike="noStrike" dirty="0">
                <a:solidFill>
                  <a:srgbClr val="000000"/>
                </a:solidFill>
                <a:effectLst/>
                <a:latin typeface="Calibri" panose="020F0502020204030204" pitchFamily="34" charset="0"/>
              </a:rPr>
              <a:t>55</a:t>
            </a:r>
            <a:r>
              <a:rPr lang="en-US" sz="1400" b="0" i="0" u="none" strike="noStrike" dirty="0">
                <a:solidFill>
                  <a:srgbClr val="000000"/>
                </a:solidFill>
                <a:effectLst/>
                <a:latin typeface="Calibri" panose="020F0502020204030204" pitchFamily="34" charset="0"/>
              </a:rPr>
              <a:t>(4), 761</a:t>
            </a:r>
            <a:r>
              <a:rPr lang="en-US" sz="1400" b="0" i="0" u="none" strike="noStrike" dirty="0">
                <a:solidFill>
                  <a:srgbClr val="000000"/>
                </a:solidFill>
                <a:effectLst/>
                <a:latin typeface="Cambria Math" panose="02040503050406030204" pitchFamily="18" charset="0"/>
              </a:rPr>
              <a:t>‑</a:t>
            </a:r>
            <a:r>
              <a:rPr lang="en-US" sz="1400" b="0" i="0" u="none" strike="noStrike" dirty="0">
                <a:solidFill>
                  <a:srgbClr val="000000"/>
                </a:solidFill>
                <a:effectLst/>
                <a:latin typeface="Calibri" panose="020F0502020204030204" pitchFamily="34" charset="0"/>
              </a:rPr>
              <a:t>770. https://doi.org/10.1044/jshd.5504.761</a:t>
            </a:r>
            <a:r>
              <a:rPr lang="fr-BE" sz="1400" b="0" i="0" dirty="0">
                <a:effectLst/>
                <a:latin typeface="Calibri" panose="020F0502020204030204" pitchFamily="34" charset="0"/>
              </a:rPr>
              <a:t>​</a:t>
            </a:r>
            <a:endParaRPr lang="fr-BE" b="0" i="0" dirty="0">
              <a:effectLst/>
            </a:endParaRPr>
          </a:p>
          <a:p>
            <a:pPr algn="just" rtl="0" fontAlgn="base"/>
            <a:r>
              <a:rPr lang="fr-BE" sz="1400" b="0" i="0" u="none" strike="noStrike" dirty="0" err="1">
                <a:solidFill>
                  <a:srgbClr val="000000"/>
                </a:solidFill>
                <a:effectLst/>
                <a:latin typeface="Calibri" panose="020F0502020204030204" pitchFamily="34" charset="0"/>
              </a:rPr>
              <a:t>Comblain</a:t>
            </a:r>
            <a:r>
              <a:rPr lang="fr-BE" sz="1400" b="0" i="0" u="none" strike="noStrike" dirty="0">
                <a:solidFill>
                  <a:srgbClr val="000000"/>
                </a:solidFill>
                <a:effectLst/>
                <a:latin typeface="Calibri" panose="020F0502020204030204" pitchFamily="34" charset="0"/>
              </a:rPr>
              <a:t>, A., &amp; Thibaut, J.-P. (2009). Approche neuropsychologique du syndrome de Down. </a:t>
            </a:r>
            <a:r>
              <a:rPr lang="fr-BE" sz="1400" b="0" i="1" u="none" strike="noStrike" dirty="0">
                <a:solidFill>
                  <a:srgbClr val="000000"/>
                </a:solidFill>
                <a:effectLst/>
                <a:latin typeface="Calibri" panose="020F0502020204030204" pitchFamily="34" charset="0"/>
              </a:rPr>
              <a:t>Manuel de Neuropsychologie du développement</a:t>
            </a:r>
            <a:r>
              <a:rPr lang="fr-BE" sz="1400" b="0" i="0" u="none" strike="noStrike" dirty="0">
                <a:solidFill>
                  <a:srgbClr val="000000"/>
                </a:solidFill>
                <a:effectLst/>
                <a:latin typeface="Calibri" panose="020F0502020204030204" pitchFamily="34" charset="0"/>
              </a:rPr>
              <a:t>, 491</a:t>
            </a:r>
            <a:r>
              <a:rPr lang="fr-BE" sz="1400" b="0" i="0" u="none" strike="noStrike" dirty="0">
                <a:solidFill>
                  <a:srgbClr val="000000"/>
                </a:solidFill>
                <a:effectLst/>
                <a:latin typeface="Cambria Math" panose="02040503050406030204" pitchFamily="18" charset="0"/>
              </a:rPr>
              <a:t>‑</a:t>
            </a:r>
            <a:r>
              <a:rPr lang="fr-BE" sz="1400" b="0" i="0" u="none" strike="noStrike" dirty="0">
                <a:solidFill>
                  <a:srgbClr val="000000"/>
                </a:solidFill>
                <a:effectLst/>
                <a:latin typeface="Calibri" panose="020F0502020204030204" pitchFamily="34" charset="0"/>
              </a:rPr>
              <a:t>522.</a:t>
            </a:r>
            <a:r>
              <a:rPr lang="fr-BE" sz="1400" b="0" i="0" dirty="0">
                <a:effectLst/>
                <a:latin typeface="Calibri" panose="020F0502020204030204" pitchFamily="34" charset="0"/>
              </a:rPr>
              <a:t>​</a:t>
            </a:r>
            <a:endParaRPr lang="fr-BE" b="0" i="0" dirty="0">
              <a:effectLst/>
            </a:endParaRPr>
          </a:p>
          <a:p>
            <a:pPr algn="just" rtl="0" fontAlgn="base"/>
            <a:r>
              <a:rPr lang="fr-BE" sz="1400" b="0" i="0" u="none" strike="noStrike" dirty="0" err="1">
                <a:solidFill>
                  <a:srgbClr val="000000"/>
                </a:solidFill>
                <a:effectLst/>
                <a:latin typeface="Calibri" panose="020F0502020204030204" pitchFamily="34" charset="0"/>
              </a:rPr>
              <a:t>Comblain</a:t>
            </a:r>
            <a:r>
              <a:rPr lang="fr-BE" sz="1400" b="0" i="0" u="none" strike="noStrike" dirty="0">
                <a:solidFill>
                  <a:srgbClr val="000000"/>
                </a:solidFill>
                <a:effectLst/>
                <a:latin typeface="Calibri" panose="020F0502020204030204" pitchFamily="34" charset="0"/>
              </a:rPr>
              <a:t>, A., &amp; Thibaut, J.-P. (2020). Le syndrome de Down. In </a:t>
            </a:r>
            <a:r>
              <a:rPr lang="fr-BE" sz="1400" b="0" i="1" u="none" strike="noStrike" dirty="0">
                <a:solidFill>
                  <a:srgbClr val="000000"/>
                </a:solidFill>
                <a:effectLst/>
                <a:latin typeface="Calibri" panose="020F0502020204030204" pitchFamily="34" charset="0"/>
              </a:rPr>
              <a:t>Traité de Neuropsychologie de l’enfant</a:t>
            </a:r>
            <a:r>
              <a:rPr lang="fr-BE" sz="1400" b="0" i="0" u="none" strike="noStrike" dirty="0">
                <a:solidFill>
                  <a:srgbClr val="000000"/>
                </a:solidFill>
                <a:effectLst/>
                <a:latin typeface="Calibri" panose="020F0502020204030204" pitchFamily="34" charset="0"/>
              </a:rPr>
              <a:t> (p. 378</a:t>
            </a:r>
            <a:r>
              <a:rPr lang="fr-BE" sz="1400" b="0" i="0" u="none" strike="noStrike" dirty="0">
                <a:solidFill>
                  <a:srgbClr val="000000"/>
                </a:solidFill>
                <a:effectLst/>
                <a:latin typeface="Cambria Math" panose="02040503050406030204" pitchFamily="18" charset="0"/>
              </a:rPr>
              <a:t>‑</a:t>
            </a:r>
            <a:r>
              <a:rPr lang="fr-BE" sz="1400" b="0" i="0" u="none" strike="noStrike" dirty="0">
                <a:solidFill>
                  <a:srgbClr val="000000"/>
                </a:solidFill>
                <a:effectLst/>
                <a:latin typeface="Calibri" panose="020F0502020204030204" pitchFamily="34" charset="0"/>
              </a:rPr>
              <a:t>400). De </a:t>
            </a:r>
            <a:r>
              <a:rPr lang="fr-BE" sz="1400" b="0" i="0" u="none" strike="noStrike" dirty="0" err="1">
                <a:solidFill>
                  <a:srgbClr val="000000"/>
                </a:solidFill>
                <a:effectLst/>
                <a:latin typeface="Calibri" panose="020F0502020204030204" pitchFamily="34" charset="0"/>
              </a:rPr>
              <a:t>Boek</a:t>
            </a:r>
            <a:r>
              <a:rPr lang="fr-BE" sz="1400" b="0" i="0" u="none" strike="noStrike" dirty="0">
                <a:solidFill>
                  <a:srgbClr val="000000"/>
                </a:solidFill>
                <a:effectLst/>
                <a:latin typeface="Calibri" panose="020F0502020204030204" pitchFamily="34" charset="0"/>
              </a:rPr>
              <a:t>.</a:t>
            </a:r>
            <a:r>
              <a:rPr lang="fr-BE" sz="1400" b="0" i="0" dirty="0">
                <a:effectLst/>
                <a:latin typeface="Calibri" panose="020F0502020204030204" pitchFamily="34" charset="0"/>
              </a:rPr>
              <a:t>​</a:t>
            </a:r>
            <a:endParaRPr lang="fr-BE" b="0" i="0" dirty="0">
              <a:effectLst/>
            </a:endParaRPr>
          </a:p>
          <a:p>
            <a:pPr algn="just" rtl="0" fontAlgn="base"/>
            <a:r>
              <a:rPr lang="fr-BE" sz="1400" b="0" i="0" u="none" strike="noStrike" dirty="0" err="1">
                <a:solidFill>
                  <a:srgbClr val="000000"/>
                </a:solidFill>
                <a:effectLst/>
                <a:latin typeface="Calibri" panose="020F0502020204030204" pitchFamily="34" charset="0"/>
              </a:rPr>
              <a:t>Comblain</a:t>
            </a:r>
            <a:r>
              <a:rPr lang="fr-BE" sz="1400" b="0" i="0" u="none" strike="noStrike" dirty="0">
                <a:solidFill>
                  <a:srgbClr val="000000"/>
                </a:solidFill>
                <a:effectLst/>
                <a:latin typeface="Calibri" panose="020F0502020204030204" pitchFamily="34" charset="0"/>
              </a:rPr>
              <a:t>, A., Witt, A., &amp; Thibaut, J.-P. (2023). Développement lexical dans le cadre d’une déficience intellectuelle : Le point sur la question. </a:t>
            </a:r>
            <a:r>
              <a:rPr lang="en-US" sz="1400" b="0" i="1" u="none" strike="noStrike" dirty="0" err="1">
                <a:solidFill>
                  <a:srgbClr val="000000"/>
                </a:solidFill>
                <a:effectLst/>
                <a:latin typeface="Calibri" panose="020F0502020204030204" pitchFamily="34" charset="0"/>
              </a:rPr>
              <a:t>Psychologie</a:t>
            </a:r>
            <a:r>
              <a:rPr lang="en-US" sz="1400" b="0" i="1" u="none" strike="noStrike" dirty="0">
                <a:solidFill>
                  <a:srgbClr val="000000"/>
                </a:solidFill>
                <a:effectLst/>
                <a:latin typeface="Calibri" panose="020F0502020204030204" pitchFamily="34" charset="0"/>
              </a:rPr>
              <a:t> </a:t>
            </a:r>
            <a:r>
              <a:rPr lang="en-US" sz="1400" b="0" i="1" u="none" strike="noStrike" dirty="0" err="1">
                <a:solidFill>
                  <a:srgbClr val="000000"/>
                </a:solidFill>
                <a:effectLst/>
                <a:latin typeface="Calibri" panose="020F0502020204030204" pitchFamily="34" charset="0"/>
              </a:rPr>
              <a:t>Française</a:t>
            </a:r>
            <a:r>
              <a:rPr lang="en-US" sz="1400" b="0" i="0" u="none" strike="noStrike" dirty="0">
                <a:solidFill>
                  <a:srgbClr val="000000"/>
                </a:solidFill>
                <a:effectLst/>
                <a:latin typeface="Calibri" panose="020F0502020204030204" pitchFamily="34" charset="0"/>
              </a:rPr>
              <a:t>, </a:t>
            </a:r>
            <a:r>
              <a:rPr lang="en-US" sz="1400" b="0" i="1" u="none" strike="noStrike" dirty="0">
                <a:solidFill>
                  <a:srgbClr val="000000"/>
                </a:solidFill>
                <a:effectLst/>
                <a:latin typeface="Calibri" panose="020F0502020204030204" pitchFamily="34" charset="0"/>
              </a:rPr>
              <a:t>68</a:t>
            </a:r>
            <a:r>
              <a:rPr lang="en-US" sz="1400" b="0" i="0" u="none" strike="noStrike" dirty="0">
                <a:solidFill>
                  <a:srgbClr val="000000"/>
                </a:solidFill>
                <a:effectLst/>
                <a:latin typeface="Calibri" panose="020F0502020204030204" pitchFamily="34" charset="0"/>
              </a:rPr>
              <a:t>(1), 91</a:t>
            </a:r>
            <a:r>
              <a:rPr lang="en-US" sz="1400" b="0" i="0" u="none" strike="noStrike" dirty="0">
                <a:solidFill>
                  <a:srgbClr val="000000"/>
                </a:solidFill>
                <a:effectLst/>
                <a:latin typeface="Cambria Math" panose="02040503050406030204" pitchFamily="18" charset="0"/>
              </a:rPr>
              <a:t>‑</a:t>
            </a:r>
            <a:r>
              <a:rPr lang="en-US" sz="1400" b="0" i="0" u="none" strike="noStrike" dirty="0">
                <a:solidFill>
                  <a:srgbClr val="000000"/>
                </a:solidFill>
                <a:effectLst/>
                <a:latin typeface="Calibri" panose="020F0502020204030204" pitchFamily="34" charset="0"/>
              </a:rPr>
              <a:t>115. https://doi.org/10.1016/j.psfr.2022.03.001</a:t>
            </a:r>
            <a:r>
              <a:rPr lang="fr-BE" sz="1400" b="0" i="0" dirty="0">
                <a:effectLst/>
                <a:latin typeface="Calibri" panose="020F0502020204030204" pitchFamily="34" charset="0"/>
              </a:rPr>
              <a:t>​</a:t>
            </a:r>
            <a:endParaRPr lang="fr-BE" b="0" i="0" dirty="0">
              <a:effectLst/>
            </a:endParaRPr>
          </a:p>
          <a:p>
            <a:pPr algn="just" rtl="0" fontAlgn="base"/>
            <a:r>
              <a:rPr lang="en-US" sz="1400" b="0" i="0" u="none" strike="noStrike" dirty="0" err="1">
                <a:solidFill>
                  <a:srgbClr val="000000"/>
                </a:solidFill>
                <a:effectLst/>
                <a:latin typeface="Calibri" panose="020F0502020204030204" pitchFamily="34" charset="0"/>
              </a:rPr>
              <a:t>Miolo</a:t>
            </a:r>
            <a:r>
              <a:rPr lang="en-US" sz="1400" b="0" i="0" u="none" strike="noStrike" dirty="0">
                <a:solidFill>
                  <a:srgbClr val="000000"/>
                </a:solidFill>
                <a:effectLst/>
                <a:latin typeface="Calibri" panose="020F0502020204030204" pitchFamily="34" charset="0"/>
              </a:rPr>
              <a:t> Giuliana, Chapman Robin S., &amp; </a:t>
            </a:r>
            <a:r>
              <a:rPr lang="en-US" sz="1400" b="0" i="0" u="none" strike="noStrike" dirty="0" err="1">
                <a:solidFill>
                  <a:srgbClr val="000000"/>
                </a:solidFill>
                <a:effectLst/>
                <a:latin typeface="Calibri" panose="020F0502020204030204" pitchFamily="34" charset="0"/>
              </a:rPr>
              <a:t>Sindberg</a:t>
            </a:r>
            <a:r>
              <a:rPr lang="en-US" sz="1400" b="0" i="0" u="none" strike="noStrike" dirty="0">
                <a:solidFill>
                  <a:srgbClr val="000000"/>
                </a:solidFill>
                <a:effectLst/>
                <a:latin typeface="Calibri" panose="020F0502020204030204" pitchFamily="34" charset="0"/>
              </a:rPr>
              <a:t> Heidi A. (2005). Sentence Comprehension in Adolescents With Down Syndrome and Typically Developing Children. </a:t>
            </a:r>
            <a:r>
              <a:rPr lang="en-US" sz="1400" b="0" i="1" u="none" strike="noStrike" dirty="0">
                <a:solidFill>
                  <a:srgbClr val="000000"/>
                </a:solidFill>
                <a:effectLst/>
                <a:latin typeface="Calibri" panose="020F0502020204030204" pitchFamily="34" charset="0"/>
              </a:rPr>
              <a:t>Journal of Speech, Language, and Hearing Research</a:t>
            </a:r>
            <a:r>
              <a:rPr lang="en-US" sz="1400" b="0" i="0" u="none" strike="noStrike" dirty="0">
                <a:solidFill>
                  <a:srgbClr val="000000"/>
                </a:solidFill>
                <a:effectLst/>
                <a:latin typeface="Calibri" panose="020F0502020204030204" pitchFamily="34" charset="0"/>
              </a:rPr>
              <a:t>, </a:t>
            </a:r>
            <a:r>
              <a:rPr lang="en-US" sz="1400" b="0" i="1" u="none" strike="noStrike" dirty="0">
                <a:solidFill>
                  <a:srgbClr val="000000"/>
                </a:solidFill>
                <a:effectLst/>
                <a:latin typeface="Calibri" panose="020F0502020204030204" pitchFamily="34" charset="0"/>
              </a:rPr>
              <a:t>48</a:t>
            </a:r>
            <a:r>
              <a:rPr lang="en-US" sz="1400" b="0" i="0" u="none" strike="noStrike" dirty="0">
                <a:solidFill>
                  <a:srgbClr val="000000"/>
                </a:solidFill>
                <a:effectLst/>
                <a:latin typeface="Calibri" panose="020F0502020204030204" pitchFamily="34" charset="0"/>
              </a:rPr>
              <a:t>(1), 172</a:t>
            </a:r>
            <a:r>
              <a:rPr lang="en-US" sz="1400" b="0" i="0" u="none" strike="noStrike" dirty="0">
                <a:solidFill>
                  <a:srgbClr val="000000"/>
                </a:solidFill>
                <a:effectLst/>
                <a:latin typeface="Cambria Math" panose="02040503050406030204" pitchFamily="18" charset="0"/>
              </a:rPr>
              <a:t>‑</a:t>
            </a:r>
            <a:r>
              <a:rPr lang="en-US" sz="1400" b="0" i="0" u="none" strike="noStrike" dirty="0">
                <a:solidFill>
                  <a:srgbClr val="000000"/>
                </a:solidFill>
                <a:effectLst/>
                <a:latin typeface="Calibri" panose="020F0502020204030204" pitchFamily="34" charset="0"/>
              </a:rPr>
              <a:t>188. https://doi.org/10.1044/1092-4388(2005/013)</a:t>
            </a:r>
            <a:r>
              <a:rPr lang="fr-BE" sz="1400" b="0" i="0" dirty="0">
                <a:effectLst/>
                <a:latin typeface="Calibri" panose="020F0502020204030204" pitchFamily="34" charset="0"/>
              </a:rPr>
              <a:t>​</a:t>
            </a:r>
            <a:endParaRPr lang="fr-BE" b="0" i="0" dirty="0">
              <a:effectLst/>
            </a:endParaRPr>
          </a:p>
          <a:p>
            <a:pPr algn="just" rtl="0" fontAlgn="base"/>
            <a:r>
              <a:rPr lang="fr-BE" sz="1400" b="0" i="0" u="none" strike="noStrike" dirty="0" err="1">
                <a:solidFill>
                  <a:srgbClr val="000000"/>
                </a:solidFill>
                <a:effectLst/>
                <a:latin typeface="Calibri" panose="020F0502020204030204" pitchFamily="34" charset="0"/>
              </a:rPr>
              <a:t>Rondal</a:t>
            </a:r>
            <a:r>
              <a:rPr lang="fr-BE" sz="1400" b="0" i="0" u="none" strike="noStrike" dirty="0">
                <a:solidFill>
                  <a:srgbClr val="000000"/>
                </a:solidFill>
                <a:effectLst/>
                <a:latin typeface="Calibri" panose="020F0502020204030204" pitchFamily="34" charset="0"/>
              </a:rPr>
              <a:t>, J.-A., &amp; </a:t>
            </a:r>
            <a:r>
              <a:rPr lang="fr-BE" sz="1400" b="0" i="0" u="none" strike="noStrike" dirty="0" err="1">
                <a:solidFill>
                  <a:srgbClr val="000000"/>
                </a:solidFill>
                <a:effectLst/>
                <a:latin typeface="Calibri" panose="020F0502020204030204" pitchFamily="34" charset="0"/>
              </a:rPr>
              <a:t>Comblain</a:t>
            </a:r>
            <a:r>
              <a:rPr lang="fr-BE" sz="1400" b="0" i="0" u="none" strike="noStrike" dirty="0">
                <a:solidFill>
                  <a:srgbClr val="000000"/>
                </a:solidFill>
                <a:effectLst/>
                <a:latin typeface="Calibri" panose="020F0502020204030204" pitchFamily="34" charset="0"/>
              </a:rPr>
              <a:t>, A. (1999). </a:t>
            </a:r>
            <a:r>
              <a:rPr lang="en-US" sz="1400" b="0" i="0" u="none" strike="noStrike" dirty="0">
                <a:solidFill>
                  <a:srgbClr val="000000"/>
                </a:solidFill>
                <a:effectLst/>
                <a:latin typeface="Calibri" panose="020F0502020204030204" pitchFamily="34" charset="0"/>
              </a:rPr>
              <a:t>Current perspectives on developmental </a:t>
            </a:r>
            <a:r>
              <a:rPr lang="en-US" sz="1400" b="0" i="0" u="none" strike="noStrike" dirty="0" err="1">
                <a:solidFill>
                  <a:srgbClr val="000000"/>
                </a:solidFill>
                <a:effectLst/>
                <a:latin typeface="Calibri" panose="020F0502020204030204" pitchFamily="34" charset="0"/>
              </a:rPr>
              <a:t>dysphasias</a:t>
            </a:r>
            <a:r>
              <a:rPr lang="en-US" sz="1400" b="0" i="0" u="none" strike="noStrike" dirty="0">
                <a:solidFill>
                  <a:srgbClr val="000000"/>
                </a:solidFill>
                <a:effectLst/>
                <a:latin typeface="Calibri" panose="020F0502020204030204" pitchFamily="34" charset="0"/>
              </a:rPr>
              <a:t>. </a:t>
            </a:r>
            <a:r>
              <a:rPr lang="en-US" sz="1400" b="0" i="1" u="none" strike="noStrike" dirty="0">
                <a:solidFill>
                  <a:srgbClr val="000000"/>
                </a:solidFill>
                <a:effectLst/>
                <a:latin typeface="Calibri" panose="020F0502020204030204" pitchFamily="34" charset="0"/>
              </a:rPr>
              <a:t>Journal of Neurolinguistics</a:t>
            </a:r>
            <a:r>
              <a:rPr lang="en-US" sz="1400" b="0" i="0" u="none" strike="noStrike" dirty="0">
                <a:solidFill>
                  <a:srgbClr val="000000"/>
                </a:solidFill>
                <a:effectLst/>
                <a:latin typeface="Calibri" panose="020F0502020204030204" pitchFamily="34" charset="0"/>
              </a:rPr>
              <a:t>, </a:t>
            </a:r>
            <a:r>
              <a:rPr lang="en-US" sz="1400" b="0" i="1" u="none" strike="noStrike" dirty="0">
                <a:solidFill>
                  <a:srgbClr val="000000"/>
                </a:solidFill>
                <a:effectLst/>
                <a:latin typeface="Calibri" panose="020F0502020204030204" pitchFamily="34" charset="0"/>
              </a:rPr>
              <a:t>12</a:t>
            </a:r>
            <a:r>
              <a:rPr lang="en-US" sz="1400" b="0" i="0" u="none" strike="noStrike" dirty="0">
                <a:solidFill>
                  <a:srgbClr val="000000"/>
                </a:solidFill>
                <a:effectLst/>
                <a:latin typeface="Calibri" panose="020F0502020204030204" pitchFamily="34" charset="0"/>
              </a:rPr>
              <a:t>(3</a:t>
            </a:r>
            <a:r>
              <a:rPr lang="en-US" sz="1400" b="0" i="0" u="none" strike="noStrike" dirty="0">
                <a:solidFill>
                  <a:srgbClr val="000000"/>
                </a:solidFill>
                <a:effectLst/>
                <a:latin typeface="Cambria Math" panose="02040503050406030204" pitchFamily="18" charset="0"/>
              </a:rPr>
              <a:t>‑</a:t>
            </a:r>
            <a:r>
              <a:rPr lang="en-US" sz="1400" b="0" i="0" u="none" strike="noStrike" dirty="0">
                <a:solidFill>
                  <a:srgbClr val="000000"/>
                </a:solidFill>
                <a:effectLst/>
                <a:latin typeface="Calibri" panose="020F0502020204030204" pitchFamily="34" charset="0"/>
              </a:rPr>
              <a:t>4), 181</a:t>
            </a:r>
            <a:r>
              <a:rPr lang="en-US" sz="1400" b="0" i="0" u="none" strike="noStrike" dirty="0">
                <a:solidFill>
                  <a:srgbClr val="000000"/>
                </a:solidFill>
                <a:effectLst/>
                <a:latin typeface="Cambria Math" panose="02040503050406030204" pitchFamily="18" charset="0"/>
              </a:rPr>
              <a:t>‑</a:t>
            </a:r>
            <a:r>
              <a:rPr lang="en-US" sz="1400" b="0" i="0" u="none" strike="noStrike" dirty="0">
                <a:solidFill>
                  <a:srgbClr val="000000"/>
                </a:solidFill>
                <a:effectLst/>
                <a:latin typeface="Calibri" panose="020F0502020204030204" pitchFamily="34" charset="0"/>
              </a:rPr>
              <a:t>212. https://doi.org/10.1016/S0911-6044(99)00014-7</a:t>
            </a:r>
            <a:r>
              <a:rPr lang="fr-BE" sz="1400" b="0" i="0" dirty="0">
                <a:effectLst/>
                <a:latin typeface="Calibri" panose="020F0502020204030204" pitchFamily="34" charset="0"/>
              </a:rPr>
              <a:t>​</a:t>
            </a:r>
            <a:endParaRPr lang="fr-BE" b="0" i="0" dirty="0">
              <a:effectLst/>
            </a:endParaRPr>
          </a:p>
          <a:p>
            <a:pPr algn="l" rtl="0" fontAlgn="base"/>
            <a:r>
              <a:rPr lang="nl-NL" sz="1400" b="0" i="0" u="none" strike="noStrike" dirty="0" err="1">
                <a:solidFill>
                  <a:srgbClr val="000000"/>
                </a:solidFill>
                <a:effectLst/>
                <a:latin typeface="Calibri" panose="020F0502020204030204" pitchFamily="34" charset="0"/>
              </a:rPr>
              <a:t>Zampini</a:t>
            </a:r>
            <a:r>
              <a:rPr lang="nl-NL" sz="1400" b="0" i="0" u="none" strike="noStrike" dirty="0">
                <a:solidFill>
                  <a:srgbClr val="000000"/>
                </a:solidFill>
                <a:effectLst/>
                <a:latin typeface="Calibri" panose="020F0502020204030204" pitchFamily="34" charset="0"/>
              </a:rPr>
              <a:t>, L., &amp; </a:t>
            </a:r>
            <a:r>
              <a:rPr lang="nl-NL" sz="1400" b="0" i="0" u="none" strike="noStrike" dirty="0" err="1">
                <a:solidFill>
                  <a:srgbClr val="000000"/>
                </a:solidFill>
                <a:effectLst/>
                <a:latin typeface="Calibri" panose="020F0502020204030204" pitchFamily="34" charset="0"/>
              </a:rPr>
              <a:t>D’Odorico</a:t>
            </a:r>
            <a:r>
              <a:rPr lang="nl-NL" sz="1400" b="0" i="0" u="none" strike="noStrike" dirty="0">
                <a:solidFill>
                  <a:srgbClr val="000000"/>
                </a:solidFill>
                <a:effectLst/>
                <a:latin typeface="Calibri" panose="020F0502020204030204" pitchFamily="34" charset="0"/>
              </a:rPr>
              <a:t>, L. (2011). </a:t>
            </a:r>
            <a:r>
              <a:rPr lang="nl-NL" sz="1400" b="0" i="0" u="none" strike="noStrike" dirty="0" err="1">
                <a:solidFill>
                  <a:srgbClr val="000000"/>
                </a:solidFill>
                <a:effectLst/>
                <a:latin typeface="Calibri" panose="020F0502020204030204" pitchFamily="34" charset="0"/>
              </a:rPr>
              <a:t>Lexical</a:t>
            </a:r>
            <a:r>
              <a:rPr lang="nl-NL" sz="1400" b="0" i="0" u="none" strike="noStrike" dirty="0">
                <a:solidFill>
                  <a:srgbClr val="000000"/>
                </a:solidFill>
                <a:effectLst/>
                <a:latin typeface="Calibri" panose="020F0502020204030204" pitchFamily="34" charset="0"/>
              </a:rPr>
              <a:t> </a:t>
            </a:r>
            <a:r>
              <a:rPr lang="nl-NL" sz="1400" b="0" i="0" u="none" strike="noStrike" dirty="0" err="1">
                <a:solidFill>
                  <a:srgbClr val="000000"/>
                </a:solidFill>
                <a:effectLst/>
                <a:latin typeface="Calibri" panose="020F0502020204030204" pitchFamily="34" charset="0"/>
              </a:rPr>
              <a:t>and</a:t>
            </a:r>
            <a:r>
              <a:rPr lang="nl-NL" sz="1400" b="0" i="0" u="none" strike="noStrike" dirty="0">
                <a:solidFill>
                  <a:srgbClr val="000000"/>
                </a:solidFill>
                <a:effectLst/>
                <a:latin typeface="Calibri" panose="020F0502020204030204" pitchFamily="34" charset="0"/>
              </a:rPr>
              <a:t> </a:t>
            </a:r>
            <a:r>
              <a:rPr lang="nl-NL" sz="1400" b="0" i="0" u="none" strike="noStrike" dirty="0" err="1">
                <a:solidFill>
                  <a:srgbClr val="000000"/>
                </a:solidFill>
                <a:effectLst/>
                <a:latin typeface="Calibri" panose="020F0502020204030204" pitchFamily="34" charset="0"/>
              </a:rPr>
              <a:t>syntactic</a:t>
            </a:r>
            <a:r>
              <a:rPr lang="nl-NL" sz="1400" b="0" i="0" u="none" strike="noStrike" dirty="0">
                <a:solidFill>
                  <a:srgbClr val="000000"/>
                </a:solidFill>
                <a:effectLst/>
                <a:latin typeface="Calibri" panose="020F0502020204030204" pitchFamily="34" charset="0"/>
              </a:rPr>
              <a:t> development in </a:t>
            </a:r>
            <a:r>
              <a:rPr lang="nl-NL" sz="1400" b="0" i="0" u="none" strike="noStrike" dirty="0" err="1">
                <a:solidFill>
                  <a:srgbClr val="000000"/>
                </a:solidFill>
                <a:effectLst/>
                <a:latin typeface="Calibri" panose="020F0502020204030204" pitchFamily="34" charset="0"/>
              </a:rPr>
              <a:t>Italian</a:t>
            </a:r>
            <a:r>
              <a:rPr lang="nl-NL" sz="1400" b="0" i="0" u="none" strike="noStrike" dirty="0">
                <a:solidFill>
                  <a:srgbClr val="000000"/>
                </a:solidFill>
                <a:effectLst/>
                <a:latin typeface="Calibri" panose="020F0502020204030204" pitchFamily="34" charset="0"/>
              </a:rPr>
              <a:t> </a:t>
            </a:r>
            <a:r>
              <a:rPr lang="nl-NL" sz="1400" b="0" i="0" u="none" strike="noStrike" dirty="0" err="1">
                <a:solidFill>
                  <a:srgbClr val="000000"/>
                </a:solidFill>
                <a:effectLst/>
                <a:latin typeface="Calibri" panose="020F0502020204030204" pitchFamily="34" charset="0"/>
              </a:rPr>
              <a:t>children</a:t>
            </a:r>
            <a:r>
              <a:rPr lang="nl-NL" sz="1400" b="0" i="0" u="none" strike="noStrike" dirty="0">
                <a:solidFill>
                  <a:srgbClr val="000000"/>
                </a:solidFill>
                <a:effectLst/>
                <a:latin typeface="Calibri" panose="020F0502020204030204" pitchFamily="34" charset="0"/>
              </a:rPr>
              <a:t> </a:t>
            </a:r>
            <a:r>
              <a:rPr lang="nl-NL" sz="1400" b="0" i="0" u="none" strike="noStrike" dirty="0" err="1">
                <a:solidFill>
                  <a:srgbClr val="000000"/>
                </a:solidFill>
                <a:effectLst/>
                <a:latin typeface="Calibri" panose="020F0502020204030204" pitchFamily="34" charset="0"/>
              </a:rPr>
              <a:t>with</a:t>
            </a:r>
            <a:r>
              <a:rPr lang="nl-NL" sz="1400" b="0" i="0" u="none" strike="noStrike" dirty="0">
                <a:solidFill>
                  <a:srgbClr val="000000"/>
                </a:solidFill>
                <a:effectLst/>
                <a:latin typeface="Calibri" panose="020F0502020204030204" pitchFamily="34" charset="0"/>
              </a:rPr>
              <a:t> Down’s </a:t>
            </a:r>
            <a:r>
              <a:rPr lang="nl-NL" sz="1400" b="0" i="0" u="none" strike="noStrike" dirty="0" err="1">
                <a:solidFill>
                  <a:srgbClr val="000000"/>
                </a:solidFill>
                <a:effectLst/>
                <a:latin typeface="Calibri" panose="020F0502020204030204" pitchFamily="34" charset="0"/>
              </a:rPr>
              <a:t>syndrome</a:t>
            </a:r>
            <a:r>
              <a:rPr lang="nl-NL" sz="1400" b="0" i="0" u="none" strike="noStrike" dirty="0">
                <a:solidFill>
                  <a:srgbClr val="000000"/>
                </a:solidFill>
                <a:effectLst/>
                <a:latin typeface="Calibri" panose="020F0502020204030204" pitchFamily="34" charset="0"/>
              </a:rPr>
              <a:t>. </a:t>
            </a:r>
            <a:r>
              <a:rPr lang="nl-NL" sz="1400" b="0" i="1" u="none" strike="noStrike" dirty="0">
                <a:solidFill>
                  <a:srgbClr val="000000"/>
                </a:solidFill>
                <a:effectLst/>
                <a:latin typeface="Calibri" panose="020F0502020204030204" pitchFamily="34" charset="0"/>
              </a:rPr>
              <a:t>International Journal of Language &amp; Communication Disorders</a:t>
            </a:r>
            <a:r>
              <a:rPr lang="nl-NL" sz="1400" b="0" i="0" u="none" strike="noStrike" dirty="0">
                <a:solidFill>
                  <a:srgbClr val="000000"/>
                </a:solidFill>
                <a:effectLst/>
                <a:latin typeface="Calibri" panose="020F0502020204030204" pitchFamily="34" charset="0"/>
              </a:rPr>
              <a:t>, </a:t>
            </a:r>
            <a:r>
              <a:rPr lang="nl-NL" sz="1400" b="0" i="1" u="none" strike="noStrike" dirty="0">
                <a:solidFill>
                  <a:srgbClr val="000000"/>
                </a:solidFill>
                <a:effectLst/>
                <a:latin typeface="Calibri" panose="020F0502020204030204" pitchFamily="34" charset="0"/>
              </a:rPr>
              <a:t>46</a:t>
            </a:r>
            <a:r>
              <a:rPr lang="nl-NL" sz="1400" b="0" i="0" u="none" strike="noStrike" dirty="0">
                <a:solidFill>
                  <a:srgbClr val="000000"/>
                </a:solidFill>
                <a:effectLst/>
                <a:latin typeface="Calibri" panose="020F0502020204030204" pitchFamily="34" charset="0"/>
              </a:rPr>
              <a:t>(4), 386</a:t>
            </a:r>
            <a:r>
              <a:rPr lang="nl-NL" sz="1400" b="0" i="0" u="none" strike="noStrike" dirty="0">
                <a:solidFill>
                  <a:srgbClr val="000000"/>
                </a:solidFill>
                <a:effectLst/>
                <a:latin typeface="Cambria Math" panose="02040503050406030204" pitchFamily="18" charset="0"/>
              </a:rPr>
              <a:t>‑</a:t>
            </a:r>
            <a:r>
              <a:rPr lang="nl-NL" sz="1400" b="0" i="0" u="none" strike="noStrike" dirty="0">
                <a:solidFill>
                  <a:srgbClr val="000000"/>
                </a:solidFill>
                <a:effectLst/>
                <a:latin typeface="Calibri" panose="020F0502020204030204" pitchFamily="34" charset="0"/>
              </a:rPr>
              <a:t>396.</a:t>
            </a:r>
            <a:r>
              <a:rPr lang="fr-BE" sz="1400" b="0" i="0" u="none" strike="noStrike" dirty="0">
                <a:solidFill>
                  <a:srgbClr val="000000"/>
                </a:solidFill>
                <a:effectLst/>
                <a:latin typeface="Arial" panose="020B0604020202020204" pitchFamily="34" charset="0"/>
              </a:rPr>
              <a:t> </a:t>
            </a:r>
            <a:r>
              <a:rPr lang="fr-FR" sz="1400" b="0" i="0" dirty="0">
                <a:effectLst/>
                <a:latin typeface="Arial" panose="020B0604020202020204" pitchFamily="34" charset="0"/>
              </a:rPr>
              <a:t>​</a:t>
            </a:r>
            <a:endParaRPr lang="fr-FR" b="0" i="0" dirty="0">
              <a:effectLst/>
            </a:endParaRPr>
          </a:p>
        </p:txBody>
      </p:sp>
    </p:spTree>
    <p:extLst>
      <p:ext uri="{BB962C8B-B14F-4D97-AF65-F5344CB8AC3E}">
        <p14:creationId xmlns:p14="http://schemas.microsoft.com/office/powerpoint/2010/main" val="32680349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111;p2" descr="A blue and yellow logo&#10;&#10;Description automatically generated">
            <a:extLst>
              <a:ext uri="{FF2B5EF4-FFF2-40B4-BE49-F238E27FC236}">
                <a16:creationId xmlns:a16="http://schemas.microsoft.com/office/drawing/2014/main" id="{07D928AC-664B-4772-936D-CB01B239D14A}"/>
              </a:ext>
            </a:extLst>
          </p:cNvPr>
          <p:cNvPicPr preferRelativeResize="0">
            <a:picLocks noGrp="1"/>
          </p:cNvPicPr>
          <p:nvPr>
            <p:ph type="body" idx="1"/>
          </p:nvPr>
        </p:nvPicPr>
        <p:blipFill rotWithShape="1">
          <a:blip r:embed="rId2">
            <a:alphaModFix/>
          </a:blip>
          <a:srcRect/>
          <a:stretch/>
        </p:blipFill>
        <p:spPr>
          <a:xfrm>
            <a:off x="9727200" y="173414"/>
            <a:ext cx="2295525" cy="1285875"/>
          </a:xfrm>
          <a:prstGeom prst="rect">
            <a:avLst/>
          </a:prstGeom>
          <a:noFill/>
          <a:ln>
            <a:noFill/>
          </a:ln>
        </p:spPr>
      </p:pic>
      <p:pic>
        <p:nvPicPr>
          <p:cNvPr id="3" name="Google Shape;112;p2" descr="A group of people with a infinity symbol&#10;&#10;Description automatically generated">
            <a:extLst>
              <a:ext uri="{FF2B5EF4-FFF2-40B4-BE49-F238E27FC236}">
                <a16:creationId xmlns:a16="http://schemas.microsoft.com/office/drawing/2014/main" id="{C08FA873-2774-4595-8104-4443CA2B67BC}"/>
              </a:ext>
            </a:extLst>
          </p:cNvPr>
          <p:cNvPicPr preferRelativeResize="0"/>
          <p:nvPr/>
        </p:nvPicPr>
        <p:blipFill rotWithShape="1">
          <a:blip r:embed="rId3">
            <a:alphaModFix/>
          </a:blip>
          <a:srcRect/>
          <a:stretch/>
        </p:blipFill>
        <p:spPr>
          <a:xfrm>
            <a:off x="404350" y="267475"/>
            <a:ext cx="1466400" cy="1097775"/>
          </a:xfrm>
          <a:prstGeom prst="rect">
            <a:avLst/>
          </a:prstGeom>
          <a:noFill/>
          <a:ln>
            <a:noFill/>
          </a:ln>
        </p:spPr>
      </p:pic>
      <p:sp>
        <p:nvSpPr>
          <p:cNvPr id="4" name="Google Shape;113;p2">
            <a:extLst>
              <a:ext uri="{FF2B5EF4-FFF2-40B4-BE49-F238E27FC236}">
                <a16:creationId xmlns:a16="http://schemas.microsoft.com/office/drawing/2014/main" id="{94D26B86-863F-4B19-B6D6-D1A628A5CEF8}"/>
              </a:ext>
            </a:extLst>
          </p:cNvPr>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5" name="Google Shape;131;p3">
            <a:extLst>
              <a:ext uri="{FF2B5EF4-FFF2-40B4-BE49-F238E27FC236}">
                <a16:creationId xmlns:a16="http://schemas.microsoft.com/office/drawing/2014/main" id="{ACBC40BB-F08E-4E78-8B18-2AB83B293408}"/>
              </a:ext>
            </a:extLst>
          </p:cNvPr>
          <p:cNvSpPr/>
          <p:nvPr/>
        </p:nvSpPr>
        <p:spPr>
          <a:xfrm>
            <a:off x="2163014" y="349013"/>
            <a:ext cx="7291586"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fr" sz="3100" b="1" dirty="0">
                <a:solidFill>
                  <a:srgbClr val="674EA7"/>
                </a:solidFill>
                <a:latin typeface="Calibri"/>
                <a:ea typeface="Calibri"/>
                <a:cs typeface="Calibri"/>
                <a:sym typeface="Calibri"/>
              </a:rPr>
              <a:t>Module 6. Moyens de communication complexes</a:t>
            </a:r>
            <a:endParaRPr sz="5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7" name="Google Shape;115;p2">
            <a:extLst>
              <a:ext uri="{FF2B5EF4-FFF2-40B4-BE49-F238E27FC236}">
                <a16:creationId xmlns:a16="http://schemas.microsoft.com/office/drawing/2014/main" id="{3D5E6EC1-DBBA-478F-829F-2C58F1CDD09C}"/>
              </a:ext>
            </a:extLst>
          </p:cNvPr>
          <p:cNvSpPr/>
          <p:nvPr/>
        </p:nvSpPr>
        <p:spPr>
          <a:xfrm>
            <a:off x="1263535" y="2533541"/>
            <a:ext cx="10038449" cy="2911391"/>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pPr marL="0" marR="0" lvl="0" indent="0">
              <a:spcBef>
                <a:spcPts val="0"/>
              </a:spcBef>
              <a:spcAft>
                <a:spcPts val="0"/>
              </a:spcAft>
              <a:buNone/>
            </a:pPr>
            <a:r>
              <a:rPr lang="fr" sz="3300" b="1" i="0" u="none" strike="noStrike" cap="none" dirty="0">
                <a:solidFill>
                  <a:schemeClr val="dk1"/>
                </a:solidFill>
                <a:latin typeface="Calibri"/>
                <a:ea typeface="Calibri"/>
                <a:cs typeface="Calibri"/>
                <a:sym typeface="Calibri"/>
              </a:rPr>
              <a:t>Chapitre 1 : </a:t>
            </a:r>
            <a:r>
              <a:rPr lang="fr" sz="3300" i="0" u="none" strike="noStrike" cap="none" dirty="0">
                <a:solidFill>
                  <a:schemeClr val="dk1"/>
                </a:solidFill>
                <a:latin typeface="Calibri"/>
                <a:ea typeface="Calibri"/>
                <a:cs typeface="Calibri"/>
                <a:sym typeface="Calibri"/>
              </a:rPr>
              <a:t>CAA – Utilisation d’images et de symboles</a:t>
            </a:r>
            <a:endParaRPr lang="es-ES" dirty="0">
              <a:solidFill>
                <a:schemeClr val="dk1"/>
              </a:solidFill>
            </a:endParaRPr>
          </a:p>
          <a:p>
            <a:pPr marL="0" marR="0" lvl="0" indent="0" rtl="0">
              <a:spcBef>
                <a:spcPts val="0"/>
              </a:spcBef>
              <a:spcAft>
                <a:spcPts val="0"/>
              </a:spcAft>
              <a:buNone/>
            </a:pPr>
            <a:r>
              <a:rPr lang="fr" sz="3300" b="1" dirty="0">
                <a:solidFill>
                  <a:schemeClr val="dk1"/>
                </a:solidFill>
                <a:latin typeface="Calibri"/>
                <a:ea typeface="Calibri"/>
                <a:cs typeface="Calibri"/>
                <a:sym typeface="Calibri"/>
              </a:rPr>
              <a:t>Chapitre 2 </a:t>
            </a:r>
            <a:r>
              <a:rPr lang="fr" sz="3300" dirty="0">
                <a:solidFill>
                  <a:schemeClr val="dk1"/>
                </a:solidFill>
                <a:latin typeface="Calibri"/>
                <a:ea typeface="Calibri"/>
                <a:cs typeface="Calibri"/>
                <a:sym typeface="Calibri"/>
              </a:rPr>
              <a:t>: </a:t>
            </a:r>
            <a:r>
              <a:rPr lang="fr" sz="3300" b="1" dirty="0">
                <a:solidFill>
                  <a:schemeClr val="dk1"/>
                </a:solidFill>
                <a:latin typeface="Calibri"/>
                <a:ea typeface="Calibri"/>
                <a:cs typeface="Calibri"/>
                <a:sym typeface="Calibri"/>
              </a:rPr>
              <a:t>La langue orale</a:t>
            </a:r>
            <a:endParaRPr b="1" dirty="0">
              <a:solidFill>
                <a:schemeClr val="dk1"/>
              </a:solidFill>
            </a:endParaRPr>
          </a:p>
          <a:p>
            <a:r>
              <a:rPr lang="fr" sz="3300" b="1" dirty="0">
                <a:solidFill>
                  <a:schemeClr val="dk1"/>
                </a:solidFill>
                <a:latin typeface="Calibri"/>
                <a:cs typeface="Calibri"/>
              </a:rPr>
              <a:t>Chapitre 3 </a:t>
            </a:r>
            <a:r>
              <a:rPr lang="fr" sz="3300" dirty="0">
                <a:solidFill>
                  <a:schemeClr val="dk1"/>
                </a:solidFill>
                <a:latin typeface="Calibri"/>
                <a:cs typeface="Calibri"/>
              </a:rPr>
              <a:t>: La langue écrite</a:t>
            </a:r>
          </a:p>
          <a:p>
            <a:r>
              <a:rPr lang="fr" sz="3300" b="1" dirty="0">
                <a:solidFill>
                  <a:schemeClr val="dk1"/>
                </a:solidFill>
                <a:latin typeface="Calibri"/>
                <a:cs typeface="Calibri"/>
              </a:rPr>
              <a:t>Chapitre 4 </a:t>
            </a:r>
            <a:r>
              <a:rPr lang="fr" sz="3300" dirty="0">
                <a:solidFill>
                  <a:schemeClr val="dk1"/>
                </a:solidFill>
                <a:latin typeface="Calibri"/>
                <a:cs typeface="Calibri"/>
              </a:rPr>
              <a:t>: Les o</a:t>
            </a:r>
            <a:r>
              <a:rPr lang="fr" sz="3300" dirty="0">
                <a:solidFill>
                  <a:schemeClr val="dk1"/>
                </a:solidFill>
                <a:latin typeface="Calibri" panose="020F0502020204030204" pitchFamily="34" charset="0"/>
                <a:cs typeface="Calibri" panose="020F0502020204030204" pitchFamily="34" charset="0"/>
              </a:rPr>
              <a:t>utils et les plateformes numériques</a:t>
            </a:r>
          </a:p>
          <a:p>
            <a:r>
              <a:rPr lang="fr" sz="3300" b="1" dirty="0">
                <a:solidFill>
                  <a:schemeClr val="dk1"/>
                </a:solidFill>
                <a:latin typeface="Calibri" panose="020F0502020204030204" pitchFamily="34" charset="0"/>
                <a:ea typeface="Arial"/>
                <a:cs typeface="Calibri" panose="020F0502020204030204" pitchFamily="34" charset="0"/>
                <a:sym typeface="Arial"/>
              </a:rPr>
              <a:t>Chapitre 5 : </a:t>
            </a:r>
            <a:r>
              <a:rPr lang="fr" sz="3300" dirty="0">
                <a:solidFill>
                  <a:schemeClr val="dk1"/>
                </a:solidFill>
                <a:latin typeface="Calibri" panose="020F0502020204030204" pitchFamily="34" charset="0"/>
                <a:ea typeface="Arial"/>
                <a:cs typeface="Calibri" panose="020F0502020204030204" pitchFamily="34" charset="0"/>
                <a:sym typeface="Arial"/>
              </a:rPr>
              <a:t>Les </a:t>
            </a:r>
            <a:r>
              <a:rPr lang="fr" sz="3300" dirty="0">
                <a:solidFill>
                  <a:schemeClr val="dk1"/>
                </a:solidFill>
                <a:latin typeface="Calibri" panose="020F0502020204030204" pitchFamily="34" charset="0"/>
                <a:cs typeface="Calibri" panose="020F0502020204030204" pitchFamily="34" charset="0"/>
              </a:rPr>
              <a:t>i</a:t>
            </a:r>
            <a:r>
              <a:rPr lang="fr" sz="3300" dirty="0">
                <a:solidFill>
                  <a:schemeClr val="dk1"/>
                </a:solidFill>
                <a:latin typeface="Calibri" panose="020F0502020204030204" pitchFamily="34" charset="0"/>
                <a:ea typeface="Arial"/>
                <a:cs typeface="Calibri" panose="020F0502020204030204" pitchFamily="34" charset="0"/>
                <a:sym typeface="Arial"/>
              </a:rPr>
              <a:t>nteractions sociales</a:t>
            </a:r>
            <a:endParaRPr sz="18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51568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404350" y="2526647"/>
            <a:ext cx="11088914" cy="1804705"/>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r" sz="2800" b="1" dirty="0">
                <a:solidFill>
                  <a:schemeClr val="dk1"/>
                </a:solidFill>
                <a:latin typeface="Calibri"/>
                <a:cs typeface="Calibri"/>
                <a:sym typeface="Calibri"/>
              </a:rPr>
              <a:t>Objectifs d'apprentissage</a:t>
            </a:r>
          </a:p>
          <a:p>
            <a:pPr marL="457200" lvl="4" indent="-7938">
              <a:buFont typeface="Arial" panose="020B0604020202020204" pitchFamily="34" charset="0"/>
              <a:buChar char="•"/>
            </a:pPr>
            <a:r>
              <a:rPr lang="fr" sz="2400" dirty="0">
                <a:solidFill>
                  <a:schemeClr val="dk1"/>
                </a:solidFill>
                <a:latin typeface="Calibri"/>
                <a:cs typeface="Calibri"/>
              </a:rPr>
              <a:t> Comment la langue orale se développe chez les personnes ayant un TDI</a:t>
            </a:r>
          </a:p>
          <a:p>
            <a:pPr marL="457200" lvl="4" indent="-7938">
              <a:buFont typeface="Arial" panose="020B0604020202020204" pitchFamily="34" charset="0"/>
              <a:buChar char="•"/>
            </a:pPr>
            <a:r>
              <a:rPr lang="fr" sz="2400" dirty="0">
                <a:solidFill>
                  <a:schemeClr val="dk1"/>
                </a:solidFill>
                <a:latin typeface="Calibri"/>
                <a:cs typeface="Calibri"/>
              </a:rPr>
              <a:t> Quelles sont les principales difficultés rencontrées par les personnes avec un TDI dans la communication orale ?</a:t>
            </a:r>
          </a:p>
        </p:txBody>
      </p:sp>
      <p:sp>
        <p:nvSpPr>
          <p:cNvPr id="9" name="Google Shape;131;p3">
            <a:extLst>
              <a:ext uri="{FF2B5EF4-FFF2-40B4-BE49-F238E27FC236}">
                <a16:creationId xmlns:a16="http://schemas.microsoft.com/office/drawing/2014/main" id="{987CD383-02C2-440D-9A4D-287CEC20463F}"/>
              </a:ext>
            </a:extLst>
          </p:cNvPr>
          <p:cNvSpPr/>
          <p:nvPr/>
        </p:nvSpPr>
        <p:spPr>
          <a:xfrm>
            <a:off x="1968575" y="460214"/>
            <a:ext cx="7758625" cy="768979"/>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fr" sz="2800" b="1" dirty="0">
                <a:solidFill>
                  <a:srgbClr val="674EA7"/>
                </a:solidFill>
                <a:latin typeface="Calibri"/>
                <a:ea typeface="Calibri"/>
                <a:cs typeface="Calibri"/>
                <a:sym typeface="Calibri"/>
              </a:rPr>
              <a:t>Module 6.2 Langue orale</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1759538" y="2801712"/>
            <a:ext cx="8176697" cy="2707079"/>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fr" sz="3300" b="1" dirty="0">
                <a:solidFill>
                  <a:schemeClr val="dk1"/>
                </a:solidFill>
                <a:latin typeface="Calibri"/>
                <a:cs typeface="Calibri"/>
                <a:sym typeface="Calibri"/>
              </a:rPr>
              <a:t>Sections</a:t>
            </a:r>
          </a:p>
          <a:p>
            <a:r>
              <a:rPr lang="fr" sz="2000" dirty="0">
                <a:solidFill>
                  <a:schemeClr val="dk1"/>
                </a:solidFill>
              </a:rPr>
              <a:t>6.2.1 Présentation</a:t>
            </a:r>
          </a:p>
          <a:p>
            <a:r>
              <a:rPr lang="fr" sz="2000" dirty="0">
                <a:solidFill>
                  <a:schemeClr val="dk1"/>
                </a:solidFill>
              </a:rPr>
              <a:t>6.2.2 Phonologie et articulation</a:t>
            </a:r>
          </a:p>
          <a:p>
            <a:r>
              <a:rPr lang="fr" sz="2000" dirty="0">
                <a:solidFill>
                  <a:schemeClr val="dk1"/>
                </a:solidFill>
              </a:rPr>
              <a:t>6.2.3 Vocabulaire</a:t>
            </a:r>
          </a:p>
          <a:p>
            <a:r>
              <a:rPr lang="fr" sz="2000" dirty="0">
                <a:solidFill>
                  <a:schemeClr val="dk1"/>
                </a:solidFill>
              </a:rPr>
              <a:t>6.2.4 Morphosyntaxe</a:t>
            </a:r>
          </a:p>
          <a:p>
            <a:r>
              <a:rPr lang="fr" sz="2000" dirty="0">
                <a:solidFill>
                  <a:schemeClr val="dk1"/>
                </a:solidFill>
              </a:rPr>
              <a:t>6.2.5 Pragmatique</a:t>
            </a:r>
          </a:p>
          <a:p>
            <a:endParaRPr lang="en-US" sz="2000" dirty="0">
              <a:solidFill>
                <a:schemeClr val="dk1"/>
              </a:solidFill>
            </a:endParaRPr>
          </a:p>
        </p:txBody>
      </p:sp>
      <p:sp>
        <p:nvSpPr>
          <p:cNvPr id="2" name="Google Shape;131;p3">
            <a:extLst>
              <a:ext uri="{FF2B5EF4-FFF2-40B4-BE49-F238E27FC236}">
                <a16:creationId xmlns:a16="http://schemas.microsoft.com/office/drawing/2014/main" id="{04CB70F1-2A50-613E-875F-5FB100DBC927}"/>
              </a:ext>
            </a:extLst>
          </p:cNvPr>
          <p:cNvSpPr/>
          <p:nvPr/>
        </p:nvSpPr>
        <p:spPr>
          <a:xfrm>
            <a:off x="1968575" y="460214"/>
            <a:ext cx="7758625" cy="768979"/>
          </a:xfrm>
          <a:prstGeom prst="roundRect">
            <a:avLst>
              <a:gd name="adj" fmla="val 16667"/>
            </a:avLst>
          </a:prstGeom>
          <a:no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ctr" rtl="0">
              <a:lnSpc>
                <a:spcPct val="110000"/>
              </a:lnSpc>
              <a:spcBef>
                <a:spcPts val="0"/>
              </a:spcBef>
              <a:spcAft>
                <a:spcPts val="0"/>
              </a:spcAft>
              <a:buClr>
                <a:srgbClr val="674EA7"/>
              </a:buClr>
              <a:buSzPts val="4000"/>
              <a:buFont typeface="Calibri"/>
              <a:buNone/>
            </a:pPr>
            <a:r>
              <a:rPr lang="fr" sz="2800" b="1" dirty="0">
                <a:solidFill>
                  <a:srgbClr val="674EA7"/>
                </a:solidFill>
                <a:latin typeface="Calibri"/>
                <a:ea typeface="Calibri"/>
                <a:cs typeface="Calibri"/>
                <a:sym typeface="Calibri"/>
              </a:rPr>
              <a:t>Module 6.2 Langue orale</a:t>
            </a:r>
            <a:endParaRPr sz="400" dirty="0"/>
          </a:p>
          <a:p>
            <a:pPr marL="0" marR="0" lvl="0" indent="0" algn="ctr" rtl="0">
              <a:spcBef>
                <a:spcPts val="0"/>
              </a:spcBef>
              <a:spcAft>
                <a:spcPts val="0"/>
              </a:spcAft>
              <a:buNone/>
            </a:pPr>
            <a:endParaRPr sz="16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314171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21" name="Rectangle 20">
            <a:extLst>
              <a:ext uri="{FF2B5EF4-FFF2-40B4-BE49-F238E27FC236}">
                <a16:creationId xmlns:a16="http://schemas.microsoft.com/office/drawing/2014/main" id="{CC016589-D512-F601-E002-10808484ED95}"/>
              </a:ext>
            </a:extLst>
          </p:cNvPr>
          <p:cNvSpPr/>
          <p:nvPr/>
        </p:nvSpPr>
        <p:spPr>
          <a:xfrm>
            <a:off x="1753496" y="470783"/>
            <a:ext cx="8259001" cy="561885"/>
          </a:xfrm>
          <a:prstGeom prst="rect">
            <a:avLst/>
          </a:prstGeom>
        </p:spPr>
        <p:txBody>
          <a:bodyPr wrap="square" lIns="91440" tIns="45720" rIns="91440" bIns="45720" anchor="t">
            <a:spAutoFit/>
          </a:bodyPr>
          <a:lstStyle/>
          <a:p>
            <a:pPr algn="ctr">
              <a:lnSpc>
                <a:spcPct val="120000"/>
              </a:lnSpc>
              <a:buClr>
                <a:srgbClr val="674EA7"/>
              </a:buClr>
              <a:buSzPts val="4000"/>
            </a:pPr>
            <a:r>
              <a:rPr lang="fr" sz="2800" b="1">
                <a:solidFill>
                  <a:schemeClr val="accent1"/>
                </a:solidFill>
              </a:rPr>
              <a:t>6.2.1 Présentation</a:t>
            </a:r>
          </a:p>
        </p:txBody>
      </p:sp>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dirty="0"/>
              <a:t>Erasmus+ 2021-1-FR01-KA220-VET-000033251</a:t>
            </a:r>
            <a:endParaRPr dirty="0"/>
          </a:p>
        </p:txBody>
      </p:sp>
      <p:sp>
        <p:nvSpPr>
          <p:cNvPr id="2" name="Rectangle : coins arrondis 1">
            <a:extLst>
              <a:ext uri="{FF2B5EF4-FFF2-40B4-BE49-F238E27FC236}">
                <a16:creationId xmlns:a16="http://schemas.microsoft.com/office/drawing/2014/main" id="{E5FF4A41-67E5-BA03-8939-03A0BB057560}"/>
              </a:ext>
            </a:extLst>
          </p:cNvPr>
          <p:cNvSpPr/>
          <p:nvPr/>
        </p:nvSpPr>
        <p:spPr>
          <a:xfrm>
            <a:off x="629586" y="1984408"/>
            <a:ext cx="2083633" cy="53964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 sz="2000" dirty="0" err="1"/>
              <a:t>Niveau </a:t>
            </a:r>
            <a:endParaRPr lang="fr-FR" sz="2000" dirty="0"/>
          </a:p>
        </p:txBody>
      </p:sp>
      <p:sp>
        <p:nvSpPr>
          <p:cNvPr id="3" name="Rectangle : coins arrondis 2">
            <a:extLst>
              <a:ext uri="{FF2B5EF4-FFF2-40B4-BE49-F238E27FC236}">
                <a16:creationId xmlns:a16="http://schemas.microsoft.com/office/drawing/2014/main" id="{8907BD3A-4CAF-597E-EFC6-271BB2D3D407}"/>
              </a:ext>
            </a:extLst>
          </p:cNvPr>
          <p:cNvSpPr/>
          <p:nvPr/>
        </p:nvSpPr>
        <p:spPr>
          <a:xfrm>
            <a:off x="629584" y="3807880"/>
            <a:ext cx="2083633" cy="842681"/>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 sz="2000" dirty="0"/>
              <a:t>Niveau de la signification</a:t>
            </a:r>
            <a:endParaRPr lang="fr-FR" sz="2000" dirty="0"/>
          </a:p>
        </p:txBody>
      </p:sp>
      <p:sp>
        <p:nvSpPr>
          <p:cNvPr id="5" name="Rectangle : coins arrondis 4">
            <a:extLst>
              <a:ext uri="{FF2B5EF4-FFF2-40B4-BE49-F238E27FC236}">
                <a16:creationId xmlns:a16="http://schemas.microsoft.com/office/drawing/2014/main" id="{2FF776B2-3487-2548-EBF9-08D7EFDBEFF6}"/>
              </a:ext>
            </a:extLst>
          </p:cNvPr>
          <p:cNvSpPr/>
          <p:nvPr/>
        </p:nvSpPr>
        <p:spPr>
          <a:xfrm>
            <a:off x="629584" y="5644251"/>
            <a:ext cx="2083633" cy="658875"/>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 sz="2000" dirty="0"/>
              <a:t>Niveau contextuel</a:t>
            </a:r>
            <a:endParaRPr lang="fr-FR" sz="2000" dirty="0"/>
          </a:p>
        </p:txBody>
      </p:sp>
      <p:sp>
        <p:nvSpPr>
          <p:cNvPr id="6" name="Rectangle : coins arrondis 5">
            <a:extLst>
              <a:ext uri="{FF2B5EF4-FFF2-40B4-BE49-F238E27FC236}">
                <a16:creationId xmlns:a16="http://schemas.microsoft.com/office/drawing/2014/main" id="{FA16F50E-82AF-4C5E-25AC-DE338141F63E}"/>
              </a:ext>
            </a:extLst>
          </p:cNvPr>
          <p:cNvSpPr/>
          <p:nvPr/>
        </p:nvSpPr>
        <p:spPr>
          <a:xfrm>
            <a:off x="3677591" y="1594662"/>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 sz="2000" dirty="0" err="1">
                <a:solidFill>
                  <a:schemeClr val="tx1">
                    <a:lumMod val="85000"/>
                    <a:lumOff val="15000"/>
                  </a:schemeClr>
                </a:solidFill>
              </a:rPr>
              <a:t>Phonétique</a:t>
            </a:r>
            <a:endParaRPr lang="fr-FR" sz="2000" dirty="0">
              <a:solidFill>
                <a:schemeClr val="tx1">
                  <a:lumMod val="85000"/>
                  <a:lumOff val="15000"/>
                </a:schemeClr>
              </a:solidFill>
            </a:endParaRPr>
          </a:p>
        </p:txBody>
      </p:sp>
      <p:sp>
        <p:nvSpPr>
          <p:cNvPr id="7" name="Rectangle : coins arrondis 6">
            <a:extLst>
              <a:ext uri="{FF2B5EF4-FFF2-40B4-BE49-F238E27FC236}">
                <a16:creationId xmlns:a16="http://schemas.microsoft.com/office/drawing/2014/main" id="{B8C6AB80-FA38-FFD7-F2A6-07122A644B08}"/>
              </a:ext>
            </a:extLst>
          </p:cNvPr>
          <p:cNvSpPr/>
          <p:nvPr/>
        </p:nvSpPr>
        <p:spPr>
          <a:xfrm>
            <a:off x="3677591" y="2363288"/>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 sz="2000" dirty="0" err="1">
                <a:solidFill>
                  <a:schemeClr val="tx1">
                    <a:lumMod val="85000"/>
                    <a:lumOff val="15000"/>
                  </a:schemeClr>
                </a:solidFill>
              </a:rPr>
              <a:t>Phonologie</a:t>
            </a:r>
            <a:endParaRPr lang="fr-FR" sz="2000" dirty="0">
              <a:solidFill>
                <a:schemeClr val="tx1">
                  <a:lumMod val="85000"/>
                  <a:lumOff val="15000"/>
                </a:schemeClr>
              </a:solidFill>
            </a:endParaRPr>
          </a:p>
        </p:txBody>
      </p:sp>
      <p:sp>
        <p:nvSpPr>
          <p:cNvPr id="8" name="Rectangle : coins arrondis 7">
            <a:extLst>
              <a:ext uri="{FF2B5EF4-FFF2-40B4-BE49-F238E27FC236}">
                <a16:creationId xmlns:a16="http://schemas.microsoft.com/office/drawing/2014/main" id="{8732B77A-EC9A-3656-C510-27A8AC6FC131}"/>
              </a:ext>
            </a:extLst>
          </p:cNvPr>
          <p:cNvSpPr/>
          <p:nvPr/>
        </p:nvSpPr>
        <p:spPr>
          <a:xfrm>
            <a:off x="3677590" y="3429000"/>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 sz="2000" dirty="0" err="1">
                <a:solidFill>
                  <a:schemeClr val="tx1">
                    <a:lumMod val="85000"/>
                    <a:lumOff val="15000"/>
                  </a:schemeClr>
                </a:solidFill>
              </a:rPr>
              <a:t>Lexique</a:t>
            </a:r>
            <a:endParaRPr lang="fr-FR" sz="2000" dirty="0">
              <a:solidFill>
                <a:schemeClr val="tx1">
                  <a:lumMod val="85000"/>
                  <a:lumOff val="15000"/>
                </a:schemeClr>
              </a:solidFill>
            </a:endParaRPr>
          </a:p>
        </p:txBody>
      </p:sp>
      <p:sp>
        <p:nvSpPr>
          <p:cNvPr id="9" name="Rectangle : coins arrondis 8">
            <a:extLst>
              <a:ext uri="{FF2B5EF4-FFF2-40B4-BE49-F238E27FC236}">
                <a16:creationId xmlns:a16="http://schemas.microsoft.com/office/drawing/2014/main" id="{D9C0B252-3C58-FD4F-07BC-0EDE47D80A8D}"/>
              </a:ext>
            </a:extLst>
          </p:cNvPr>
          <p:cNvSpPr/>
          <p:nvPr/>
        </p:nvSpPr>
        <p:spPr>
          <a:xfrm>
            <a:off x="3677590" y="4110917"/>
            <a:ext cx="2083632"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 sz="2000" dirty="0" err="1">
                <a:solidFill>
                  <a:schemeClr val="tx1">
                    <a:lumMod val="85000"/>
                    <a:lumOff val="15000"/>
                  </a:schemeClr>
                </a:solidFill>
              </a:rPr>
              <a:t>Morphologie</a:t>
            </a:r>
            <a:endParaRPr lang="fr-FR" sz="2000" dirty="0">
              <a:solidFill>
                <a:schemeClr val="tx1">
                  <a:lumMod val="85000"/>
                  <a:lumOff val="15000"/>
                </a:schemeClr>
              </a:solidFill>
            </a:endParaRPr>
          </a:p>
        </p:txBody>
      </p:sp>
      <p:sp>
        <p:nvSpPr>
          <p:cNvPr id="10" name="Rectangle : coins arrondis 9">
            <a:extLst>
              <a:ext uri="{FF2B5EF4-FFF2-40B4-BE49-F238E27FC236}">
                <a16:creationId xmlns:a16="http://schemas.microsoft.com/office/drawing/2014/main" id="{4D8DCAF6-3EE0-44D2-0BC5-3C5D4B97CFF7}"/>
              </a:ext>
            </a:extLst>
          </p:cNvPr>
          <p:cNvSpPr/>
          <p:nvPr/>
        </p:nvSpPr>
        <p:spPr>
          <a:xfrm>
            <a:off x="3677588" y="4792834"/>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 sz="2000" dirty="0" err="1">
                <a:solidFill>
                  <a:schemeClr val="tx1">
                    <a:lumMod val="85000"/>
                    <a:lumOff val="15000"/>
                  </a:schemeClr>
                </a:solidFill>
              </a:rPr>
              <a:t>Syntaxe</a:t>
            </a:r>
            <a:endParaRPr lang="fr-FR" sz="2000" dirty="0">
              <a:solidFill>
                <a:schemeClr val="tx1">
                  <a:lumMod val="85000"/>
                  <a:lumOff val="15000"/>
                </a:schemeClr>
              </a:solidFill>
            </a:endParaRPr>
          </a:p>
        </p:txBody>
      </p:sp>
      <p:sp>
        <p:nvSpPr>
          <p:cNvPr id="11" name="Rectangle : coins arrondis 10">
            <a:extLst>
              <a:ext uri="{FF2B5EF4-FFF2-40B4-BE49-F238E27FC236}">
                <a16:creationId xmlns:a16="http://schemas.microsoft.com/office/drawing/2014/main" id="{2601BB95-4E14-D1F1-47FE-C5B85220668C}"/>
              </a:ext>
            </a:extLst>
          </p:cNvPr>
          <p:cNvSpPr/>
          <p:nvPr/>
        </p:nvSpPr>
        <p:spPr>
          <a:xfrm>
            <a:off x="3677588" y="5703866"/>
            <a:ext cx="2083633" cy="539646"/>
          </a:xfrm>
          <a:prstGeom prst="round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 sz="2000" dirty="0" err="1">
                <a:solidFill>
                  <a:schemeClr val="tx1">
                    <a:lumMod val="85000"/>
                    <a:lumOff val="15000"/>
                  </a:schemeClr>
                </a:solidFill>
              </a:rPr>
              <a:t>Pragmatique</a:t>
            </a:r>
            <a:endParaRPr lang="fr-FR" sz="2000" dirty="0">
              <a:solidFill>
                <a:schemeClr val="tx1">
                  <a:lumMod val="85000"/>
                  <a:lumOff val="15000"/>
                </a:schemeClr>
              </a:solidFill>
            </a:endParaRPr>
          </a:p>
        </p:txBody>
      </p:sp>
      <p:cxnSp>
        <p:nvCxnSpPr>
          <p:cNvPr id="13" name="Connecteur droit avec flèche 12">
            <a:extLst>
              <a:ext uri="{FF2B5EF4-FFF2-40B4-BE49-F238E27FC236}">
                <a16:creationId xmlns:a16="http://schemas.microsoft.com/office/drawing/2014/main" id="{EB217A01-4AD2-91A9-E6BC-CE5B27620032}"/>
              </a:ext>
            </a:extLst>
          </p:cNvPr>
          <p:cNvCxnSpPr>
            <a:endCxn id="6" idx="1"/>
          </p:cNvCxnSpPr>
          <p:nvPr/>
        </p:nvCxnSpPr>
        <p:spPr>
          <a:xfrm flipV="1">
            <a:off x="2713218" y="1864485"/>
            <a:ext cx="964373" cy="349742"/>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6FA7D1D3-4025-4D38-BA5F-76E0E9E2BEA5}"/>
              </a:ext>
            </a:extLst>
          </p:cNvPr>
          <p:cNvCxnSpPr>
            <a:cxnSpLocks/>
            <a:stCxn id="2" idx="3"/>
            <a:endCxn id="7" idx="1"/>
          </p:cNvCxnSpPr>
          <p:nvPr/>
        </p:nvCxnSpPr>
        <p:spPr>
          <a:xfrm>
            <a:off x="2713219" y="2254231"/>
            <a:ext cx="964372" cy="37888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8296FBA9-6FCB-E6CC-FA2F-5A144D88B48B}"/>
              </a:ext>
            </a:extLst>
          </p:cNvPr>
          <p:cNvCxnSpPr>
            <a:cxnSpLocks/>
            <a:endCxn id="10" idx="1"/>
          </p:cNvCxnSpPr>
          <p:nvPr/>
        </p:nvCxnSpPr>
        <p:spPr>
          <a:xfrm>
            <a:off x="2730703" y="4457376"/>
            <a:ext cx="946885" cy="605281"/>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BBDCA639-1F27-F325-E6DF-113CC6AE31E9}"/>
              </a:ext>
            </a:extLst>
          </p:cNvPr>
          <p:cNvCxnSpPr>
            <a:cxnSpLocks/>
            <a:endCxn id="8" idx="1"/>
          </p:cNvCxnSpPr>
          <p:nvPr/>
        </p:nvCxnSpPr>
        <p:spPr>
          <a:xfrm flipV="1">
            <a:off x="2713217" y="3698823"/>
            <a:ext cx="964373" cy="467086"/>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870C8250-92F6-9618-1320-21B843811BC5}"/>
              </a:ext>
            </a:extLst>
          </p:cNvPr>
          <p:cNvCxnSpPr>
            <a:cxnSpLocks/>
            <a:endCxn id="9" idx="1"/>
          </p:cNvCxnSpPr>
          <p:nvPr/>
        </p:nvCxnSpPr>
        <p:spPr>
          <a:xfrm>
            <a:off x="2730703" y="4380740"/>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22559405-C3EE-2218-3BB7-28CC59F6EF29}"/>
              </a:ext>
            </a:extLst>
          </p:cNvPr>
          <p:cNvCxnSpPr>
            <a:cxnSpLocks/>
          </p:cNvCxnSpPr>
          <p:nvPr/>
        </p:nvCxnSpPr>
        <p:spPr>
          <a:xfrm>
            <a:off x="2730703"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id="{75CBE5B1-DBDD-7108-E7F5-B372E052B6B2}"/>
              </a:ext>
            </a:extLst>
          </p:cNvPr>
          <p:cNvCxnSpPr>
            <a:cxnSpLocks/>
          </p:cNvCxnSpPr>
          <p:nvPr/>
        </p:nvCxnSpPr>
        <p:spPr>
          <a:xfrm>
            <a:off x="5907112" y="1864485"/>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a:extLst>
              <a:ext uri="{FF2B5EF4-FFF2-40B4-BE49-F238E27FC236}">
                <a16:creationId xmlns:a16="http://schemas.microsoft.com/office/drawing/2014/main" id="{45340ED7-3A60-897E-247B-75EC64A78BD2}"/>
              </a:ext>
            </a:extLst>
          </p:cNvPr>
          <p:cNvCxnSpPr>
            <a:cxnSpLocks/>
          </p:cNvCxnSpPr>
          <p:nvPr/>
        </p:nvCxnSpPr>
        <p:spPr>
          <a:xfrm>
            <a:off x="5907112" y="263311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a:extLst>
              <a:ext uri="{FF2B5EF4-FFF2-40B4-BE49-F238E27FC236}">
                <a16:creationId xmlns:a16="http://schemas.microsoft.com/office/drawing/2014/main" id="{36B9FAE7-3379-2F60-C793-32BA1BA89C95}"/>
              </a:ext>
            </a:extLst>
          </p:cNvPr>
          <p:cNvCxnSpPr>
            <a:cxnSpLocks/>
          </p:cNvCxnSpPr>
          <p:nvPr/>
        </p:nvCxnSpPr>
        <p:spPr>
          <a:xfrm>
            <a:off x="5907112" y="3698823"/>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a:extLst>
              <a:ext uri="{FF2B5EF4-FFF2-40B4-BE49-F238E27FC236}">
                <a16:creationId xmlns:a16="http://schemas.microsoft.com/office/drawing/2014/main" id="{3A6169CD-35D9-DCC4-8D49-9D45BD71834E}"/>
              </a:ext>
            </a:extLst>
          </p:cNvPr>
          <p:cNvCxnSpPr>
            <a:cxnSpLocks/>
          </p:cNvCxnSpPr>
          <p:nvPr/>
        </p:nvCxnSpPr>
        <p:spPr>
          <a:xfrm>
            <a:off x="5907111" y="4333947"/>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cteur droit avec flèche 29">
            <a:extLst>
              <a:ext uri="{FF2B5EF4-FFF2-40B4-BE49-F238E27FC236}">
                <a16:creationId xmlns:a16="http://schemas.microsoft.com/office/drawing/2014/main" id="{10D12046-E102-DE0E-E41D-25F1C3F20A6D}"/>
              </a:ext>
            </a:extLst>
          </p:cNvPr>
          <p:cNvCxnSpPr>
            <a:cxnSpLocks/>
          </p:cNvCxnSpPr>
          <p:nvPr/>
        </p:nvCxnSpPr>
        <p:spPr>
          <a:xfrm>
            <a:off x="5907110" y="4969071"/>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a:extLst>
              <a:ext uri="{FF2B5EF4-FFF2-40B4-BE49-F238E27FC236}">
                <a16:creationId xmlns:a16="http://schemas.microsoft.com/office/drawing/2014/main" id="{B79305E6-CD56-3241-4320-8DC3C8B9C25F}"/>
              </a:ext>
            </a:extLst>
          </p:cNvPr>
          <p:cNvCxnSpPr>
            <a:cxnSpLocks/>
          </p:cNvCxnSpPr>
          <p:nvPr/>
        </p:nvCxnSpPr>
        <p:spPr>
          <a:xfrm>
            <a:off x="5907109" y="5973689"/>
            <a:ext cx="946887" cy="0"/>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32" name="ZoneTexte 31">
            <a:extLst>
              <a:ext uri="{FF2B5EF4-FFF2-40B4-BE49-F238E27FC236}">
                <a16:creationId xmlns:a16="http://schemas.microsoft.com/office/drawing/2014/main" id="{681234E7-850B-3BD0-22B5-168C028377ED}"/>
              </a:ext>
            </a:extLst>
          </p:cNvPr>
          <p:cNvSpPr txBox="1"/>
          <p:nvPr/>
        </p:nvSpPr>
        <p:spPr>
          <a:xfrm>
            <a:off x="6999887" y="1687055"/>
            <a:ext cx="1774845" cy="369332"/>
          </a:xfrm>
          <a:prstGeom prst="rect">
            <a:avLst/>
          </a:prstGeom>
          <a:noFill/>
        </p:spPr>
        <p:txBody>
          <a:bodyPr wrap="none" rtlCol="0">
            <a:spAutoFit/>
          </a:bodyPr>
          <a:lstStyle/>
          <a:p>
            <a:r>
              <a:rPr lang="fr" sz="1800" dirty="0">
                <a:solidFill>
                  <a:schemeClr val="tx1">
                    <a:lumMod val="85000"/>
                    <a:lumOff val="15000"/>
                  </a:schemeClr>
                </a:solidFill>
              </a:rPr>
              <a:t>Étude des sons</a:t>
            </a:r>
            <a:endParaRPr lang="fr-FR" sz="1800" dirty="0">
              <a:solidFill>
                <a:schemeClr val="tx1">
                  <a:lumMod val="85000"/>
                  <a:lumOff val="15000"/>
                </a:schemeClr>
              </a:solidFill>
            </a:endParaRPr>
          </a:p>
        </p:txBody>
      </p:sp>
      <p:sp>
        <p:nvSpPr>
          <p:cNvPr id="33" name="ZoneTexte 32">
            <a:extLst>
              <a:ext uri="{FF2B5EF4-FFF2-40B4-BE49-F238E27FC236}">
                <a16:creationId xmlns:a16="http://schemas.microsoft.com/office/drawing/2014/main" id="{7C12D119-364E-6DAA-8F86-0C6351EE7FB9}"/>
              </a:ext>
            </a:extLst>
          </p:cNvPr>
          <p:cNvSpPr txBox="1"/>
          <p:nvPr/>
        </p:nvSpPr>
        <p:spPr>
          <a:xfrm>
            <a:off x="6999887" y="2493004"/>
            <a:ext cx="4095993" cy="369332"/>
          </a:xfrm>
          <a:prstGeom prst="rect">
            <a:avLst/>
          </a:prstGeom>
          <a:noFill/>
        </p:spPr>
        <p:txBody>
          <a:bodyPr wrap="none" rtlCol="0">
            <a:spAutoFit/>
          </a:bodyPr>
          <a:lstStyle/>
          <a:p>
            <a:r>
              <a:rPr lang="fr" sz="1800" dirty="0">
                <a:solidFill>
                  <a:schemeClr val="tx1">
                    <a:lumMod val="85000"/>
                    <a:lumOff val="15000"/>
                  </a:schemeClr>
                </a:solidFill>
              </a:rPr>
              <a:t>Organisation et combinaison des sons</a:t>
            </a:r>
          </a:p>
        </p:txBody>
      </p:sp>
      <p:sp>
        <p:nvSpPr>
          <p:cNvPr id="34" name="ZoneTexte 33">
            <a:extLst>
              <a:ext uri="{FF2B5EF4-FFF2-40B4-BE49-F238E27FC236}">
                <a16:creationId xmlns:a16="http://schemas.microsoft.com/office/drawing/2014/main" id="{35C6C502-8534-C6E8-BC59-0723A92E73E2}"/>
              </a:ext>
            </a:extLst>
          </p:cNvPr>
          <p:cNvSpPr txBox="1"/>
          <p:nvPr/>
        </p:nvSpPr>
        <p:spPr>
          <a:xfrm>
            <a:off x="7045949" y="3497957"/>
            <a:ext cx="1338828" cy="369332"/>
          </a:xfrm>
          <a:prstGeom prst="rect">
            <a:avLst/>
          </a:prstGeom>
          <a:noFill/>
        </p:spPr>
        <p:txBody>
          <a:bodyPr wrap="none" rtlCol="0">
            <a:spAutoFit/>
          </a:bodyPr>
          <a:lstStyle/>
          <a:p>
            <a:r>
              <a:rPr lang="fr" sz="1800" dirty="0" err="1">
                <a:solidFill>
                  <a:schemeClr val="tx1">
                    <a:lumMod val="85000"/>
                    <a:lumOff val="15000"/>
                  </a:schemeClr>
                </a:solidFill>
              </a:rPr>
              <a:t>Vocabulaire</a:t>
            </a:r>
            <a:endParaRPr lang="fr-FR" sz="1800" dirty="0">
              <a:solidFill>
                <a:schemeClr val="tx1">
                  <a:lumMod val="85000"/>
                  <a:lumOff val="15000"/>
                </a:schemeClr>
              </a:solidFill>
            </a:endParaRPr>
          </a:p>
        </p:txBody>
      </p:sp>
      <p:sp>
        <p:nvSpPr>
          <p:cNvPr id="35" name="ZoneTexte 34">
            <a:extLst>
              <a:ext uri="{FF2B5EF4-FFF2-40B4-BE49-F238E27FC236}">
                <a16:creationId xmlns:a16="http://schemas.microsoft.com/office/drawing/2014/main" id="{6F061FAF-9914-EDA1-B4BD-5E4EA7A63490}"/>
              </a:ext>
            </a:extLst>
          </p:cNvPr>
          <p:cNvSpPr txBox="1"/>
          <p:nvPr/>
        </p:nvSpPr>
        <p:spPr>
          <a:xfrm>
            <a:off x="6999887" y="4110917"/>
            <a:ext cx="2167155" cy="646331"/>
          </a:xfrm>
          <a:prstGeom prst="rect">
            <a:avLst/>
          </a:prstGeom>
          <a:noFill/>
        </p:spPr>
        <p:txBody>
          <a:bodyPr wrap="square" rtlCol="0">
            <a:spAutoFit/>
          </a:bodyPr>
          <a:lstStyle/>
          <a:p>
            <a:r>
              <a:rPr lang="fr" sz="1800" dirty="0">
                <a:solidFill>
                  <a:schemeClr val="tx1">
                    <a:lumMod val="85000"/>
                    <a:lumOff val="15000"/>
                  </a:schemeClr>
                </a:solidFill>
              </a:rPr>
              <a:t>Types et formes des mots </a:t>
            </a:r>
            <a:endParaRPr lang="fr-FR" sz="1800" dirty="0">
              <a:solidFill>
                <a:schemeClr val="tx1">
                  <a:lumMod val="85000"/>
                  <a:lumOff val="15000"/>
                </a:schemeClr>
              </a:solidFill>
            </a:endParaRPr>
          </a:p>
        </p:txBody>
      </p:sp>
      <p:sp>
        <p:nvSpPr>
          <p:cNvPr id="36" name="ZoneTexte 35">
            <a:extLst>
              <a:ext uri="{FF2B5EF4-FFF2-40B4-BE49-F238E27FC236}">
                <a16:creationId xmlns:a16="http://schemas.microsoft.com/office/drawing/2014/main" id="{914A7303-7B4A-1B20-7E17-A9C1BC40F2E8}"/>
              </a:ext>
            </a:extLst>
          </p:cNvPr>
          <p:cNvSpPr txBox="1"/>
          <p:nvPr/>
        </p:nvSpPr>
        <p:spPr>
          <a:xfrm>
            <a:off x="6953823" y="4821821"/>
            <a:ext cx="2441694" cy="369332"/>
          </a:xfrm>
          <a:prstGeom prst="rect">
            <a:avLst/>
          </a:prstGeom>
          <a:noFill/>
        </p:spPr>
        <p:txBody>
          <a:bodyPr wrap="none" rtlCol="0">
            <a:spAutoFit/>
          </a:bodyPr>
          <a:lstStyle/>
          <a:p>
            <a:r>
              <a:rPr lang="fr" sz="1800" dirty="0">
                <a:solidFill>
                  <a:schemeClr val="tx1">
                    <a:lumMod val="85000"/>
                    <a:lumOff val="15000"/>
                  </a:schemeClr>
                </a:solidFill>
              </a:rPr>
              <a:t>Structure des phrases</a:t>
            </a:r>
          </a:p>
        </p:txBody>
      </p:sp>
      <p:sp>
        <p:nvSpPr>
          <p:cNvPr id="37" name="ZoneTexte 36">
            <a:extLst>
              <a:ext uri="{FF2B5EF4-FFF2-40B4-BE49-F238E27FC236}">
                <a16:creationId xmlns:a16="http://schemas.microsoft.com/office/drawing/2014/main" id="{C6A4DD57-F014-05A5-F39A-A4ECFB93D6B6}"/>
              </a:ext>
            </a:extLst>
          </p:cNvPr>
          <p:cNvSpPr txBox="1"/>
          <p:nvPr/>
        </p:nvSpPr>
        <p:spPr>
          <a:xfrm>
            <a:off x="7045949" y="5789023"/>
            <a:ext cx="2685351" cy="369332"/>
          </a:xfrm>
          <a:prstGeom prst="rect">
            <a:avLst/>
          </a:prstGeom>
          <a:noFill/>
        </p:spPr>
        <p:txBody>
          <a:bodyPr wrap="none" rtlCol="0">
            <a:spAutoFit/>
          </a:bodyPr>
          <a:lstStyle/>
          <a:p>
            <a:r>
              <a:rPr lang="fr" sz="1800" dirty="0">
                <a:solidFill>
                  <a:schemeClr val="tx1">
                    <a:lumMod val="85000"/>
                    <a:lumOff val="15000"/>
                  </a:schemeClr>
                </a:solidFill>
              </a:rPr>
              <a:t>Signification en contexte</a:t>
            </a:r>
            <a:endParaRPr lang="fr-FR" sz="1800" dirty="0">
              <a:solidFill>
                <a:schemeClr val="tx1">
                  <a:lumMod val="85000"/>
                  <a:lumOff val="15000"/>
                </a:schemeClr>
              </a:solidFill>
            </a:endParaRPr>
          </a:p>
        </p:txBody>
      </p:sp>
      <p:sp>
        <p:nvSpPr>
          <p:cNvPr id="40" name="Bulle rectangulaire à coins arrondis 39">
            <a:extLst>
              <a:ext uri="{FF2B5EF4-FFF2-40B4-BE49-F238E27FC236}">
                <a16:creationId xmlns:a16="http://schemas.microsoft.com/office/drawing/2014/main" id="{7BA794CD-4AAF-7023-C47B-E05D4494A4B8}"/>
              </a:ext>
            </a:extLst>
          </p:cNvPr>
          <p:cNvSpPr/>
          <p:nvPr/>
        </p:nvSpPr>
        <p:spPr>
          <a:xfrm>
            <a:off x="6953825" y="3429000"/>
            <a:ext cx="2603172" cy="1903480"/>
          </a:xfrm>
          <a:prstGeom prst="wedgeRoundRectCallout">
            <a:avLst>
              <a:gd name="adj1" fmla="val 62664"/>
              <a:gd name="adj2" fmla="val -23339"/>
              <a:gd name="adj3" fmla="val 16667"/>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ZoneTexte 40">
            <a:extLst>
              <a:ext uri="{FF2B5EF4-FFF2-40B4-BE49-F238E27FC236}">
                <a16:creationId xmlns:a16="http://schemas.microsoft.com/office/drawing/2014/main" id="{E2F3E036-3B4D-74FF-5E1E-1D679771784F}"/>
              </a:ext>
            </a:extLst>
          </p:cNvPr>
          <p:cNvSpPr txBox="1"/>
          <p:nvPr/>
        </p:nvSpPr>
        <p:spPr>
          <a:xfrm>
            <a:off x="9984037" y="3670178"/>
            <a:ext cx="1159292" cy="369332"/>
          </a:xfrm>
          <a:prstGeom prst="rect">
            <a:avLst/>
          </a:prstGeom>
          <a:noFill/>
        </p:spPr>
        <p:txBody>
          <a:bodyPr wrap="none" rtlCol="0">
            <a:spAutoFit/>
          </a:bodyPr>
          <a:lstStyle/>
          <a:p>
            <a:r>
              <a:rPr lang="fr" sz="1800" dirty="0" err="1">
                <a:solidFill>
                  <a:schemeClr val="tx1">
                    <a:lumMod val="85000"/>
                    <a:lumOff val="15000"/>
                  </a:schemeClr>
                </a:solidFill>
              </a:rPr>
              <a:t>Grammaire</a:t>
            </a:r>
            <a:endParaRPr lang="fr-FR" sz="1800" dirty="0">
              <a:solidFill>
                <a:schemeClr val="tx1">
                  <a:lumMod val="85000"/>
                  <a:lumOff val="15000"/>
                </a:schemeClr>
              </a:solidFill>
            </a:endParaRPr>
          </a:p>
        </p:txBody>
      </p:sp>
    </p:spTree>
    <p:extLst>
      <p:ext uri="{BB962C8B-B14F-4D97-AF65-F5344CB8AC3E}">
        <p14:creationId xmlns:p14="http://schemas.microsoft.com/office/powerpoint/2010/main" val="4137831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dirty="0"/>
              <a:t>Erasmus+ 2021-1-FR01-KA220-VET-000033251</a:t>
            </a:r>
            <a:endParaRPr dirty="0"/>
          </a:p>
        </p:txBody>
      </p:sp>
      <p:graphicFrame>
        <p:nvGraphicFramePr>
          <p:cNvPr id="4" name="Tableau 3">
            <a:extLst>
              <a:ext uri="{FF2B5EF4-FFF2-40B4-BE49-F238E27FC236}">
                <a16:creationId xmlns:a16="http://schemas.microsoft.com/office/drawing/2014/main" id="{B150A205-AFD9-14BA-B19C-5E13EB444B6B}"/>
              </a:ext>
            </a:extLst>
          </p:cNvPr>
          <p:cNvGraphicFramePr>
            <a:graphicFrameLocks noGrp="1"/>
          </p:cNvGraphicFramePr>
          <p:nvPr>
            <p:extLst>
              <p:ext uri="{D42A27DB-BD31-4B8C-83A1-F6EECF244321}">
                <p14:modId xmlns:p14="http://schemas.microsoft.com/office/powerpoint/2010/main" val="3273615997"/>
              </p:ext>
            </p:extLst>
          </p:nvPr>
        </p:nvGraphicFramePr>
        <p:xfrm>
          <a:off x="404350" y="1667738"/>
          <a:ext cx="11362930" cy="4185666"/>
        </p:xfrm>
        <a:graphic>
          <a:graphicData uri="http://schemas.openxmlformats.org/drawingml/2006/table">
            <a:tbl>
              <a:tblPr firstRow="1" bandRow="1">
                <a:tableStyleId>{5C22544A-7EE6-4342-B048-85BDC9FD1C3A}</a:tableStyleId>
              </a:tblPr>
              <a:tblGrid>
                <a:gridCol w="3628005">
                  <a:extLst>
                    <a:ext uri="{9D8B030D-6E8A-4147-A177-3AD203B41FA5}">
                      <a16:colId xmlns:a16="http://schemas.microsoft.com/office/drawing/2014/main" val="562142222"/>
                    </a:ext>
                  </a:extLst>
                </a:gridCol>
                <a:gridCol w="7734925">
                  <a:extLst>
                    <a:ext uri="{9D8B030D-6E8A-4147-A177-3AD203B41FA5}">
                      <a16:colId xmlns:a16="http://schemas.microsoft.com/office/drawing/2014/main" val="799712139"/>
                    </a:ext>
                  </a:extLst>
                </a:gridCol>
              </a:tblGrid>
              <a:tr h="372000">
                <a:tc>
                  <a:txBody>
                    <a:bodyPr/>
                    <a:lstStyle/>
                    <a:p>
                      <a:pPr algn="ctr">
                        <a:lnSpc>
                          <a:spcPct val="120000"/>
                        </a:lnSpc>
                        <a:spcBef>
                          <a:spcPts val="600"/>
                        </a:spcBef>
                      </a:pPr>
                      <a:r>
                        <a:rPr lang="fr" sz="1800" dirty="0"/>
                        <a:t>Composante </a:t>
                      </a:r>
                      <a:r>
                        <a:rPr lang="fr" sz="1800" dirty="0" err="1"/>
                        <a:t>linguistique</a:t>
                      </a:r>
                    </a:p>
                    <a:p>
                      <a:pPr algn="ctr">
                        <a:lnSpc>
                          <a:spcPct val="120000"/>
                        </a:lnSpc>
                        <a:spcBef>
                          <a:spcPts val="600"/>
                        </a:spcBef>
                      </a:pPr>
                      <a:endParaRPr lang="fr-FR" sz="1800" dirty="0"/>
                    </a:p>
                  </a:txBody>
                  <a:tcPr/>
                </a:tc>
                <a:tc>
                  <a:txBody>
                    <a:bodyPr/>
                    <a:lstStyle/>
                    <a:p>
                      <a:pPr algn="ctr">
                        <a:lnSpc>
                          <a:spcPct val="120000"/>
                        </a:lnSpc>
                        <a:spcBef>
                          <a:spcPts val="600"/>
                        </a:spcBef>
                      </a:pPr>
                      <a:r>
                        <a:rPr lang="fr" sz="1800" dirty="0" err="1"/>
                        <a:t>Symptomatologie</a:t>
                      </a:r>
                      <a:endParaRPr lang="fr-FR" sz="1800" dirty="0"/>
                    </a:p>
                  </a:txBody>
                  <a:tcPr/>
                </a:tc>
                <a:extLst>
                  <a:ext uri="{0D108BD9-81ED-4DB2-BD59-A6C34878D82A}">
                    <a16:rowId xmlns:a16="http://schemas.microsoft.com/office/drawing/2014/main" val="3777333059"/>
                  </a:ext>
                </a:extLst>
              </a:tr>
              <a:tr h="372000">
                <a:tc>
                  <a:txBody>
                    <a:bodyPr/>
                    <a:lstStyle/>
                    <a:p>
                      <a:pPr algn="ctr">
                        <a:lnSpc>
                          <a:spcPct val="120000"/>
                        </a:lnSpc>
                        <a:spcBef>
                          <a:spcPts val="600"/>
                        </a:spcBef>
                      </a:pPr>
                      <a:r>
                        <a:rPr lang="fr" sz="1800" dirty="0"/>
                        <a:t>Articulation et discrimination auditive</a:t>
                      </a:r>
                    </a:p>
                    <a:p>
                      <a:pPr algn="ctr">
                        <a:lnSpc>
                          <a:spcPct val="120000"/>
                        </a:lnSpc>
                        <a:spcBef>
                          <a:spcPts val="600"/>
                        </a:spcBef>
                      </a:pPr>
                      <a:r>
                        <a:rPr lang="fr" sz="1800" dirty="0"/>
                        <a:t>↓</a:t>
                      </a:r>
                    </a:p>
                    <a:p>
                      <a:pPr algn="ctr">
                        <a:lnSpc>
                          <a:spcPct val="120000"/>
                        </a:lnSpc>
                        <a:spcBef>
                          <a:spcPts val="600"/>
                        </a:spcBef>
                        <a:spcAft>
                          <a:spcPts val="0"/>
                        </a:spcAft>
                      </a:pPr>
                      <a:r>
                        <a:rPr lang="fr" sz="1800" b="1" dirty="0">
                          <a:solidFill>
                            <a:schemeClr val="bg2">
                              <a:lumMod val="90000"/>
                              <a:lumOff val="10000"/>
                            </a:schemeClr>
                          </a:solidFill>
                        </a:rPr>
                        <a:t>Niveau des sons</a:t>
                      </a:r>
                      <a:endParaRPr lang="fr-FR" sz="1800" b="1" dirty="0">
                        <a:solidFill>
                          <a:schemeClr val="bg2">
                            <a:lumMod val="90000"/>
                            <a:lumOff val="10000"/>
                          </a:schemeClr>
                        </a:solidFill>
                      </a:endParaRPr>
                    </a:p>
                    <a:p>
                      <a:pPr algn="ctr">
                        <a:lnSpc>
                          <a:spcPct val="120000"/>
                        </a:lnSpc>
                        <a:spcBef>
                          <a:spcPts val="0"/>
                        </a:spcBef>
                        <a:spcAft>
                          <a:spcPts val="0"/>
                        </a:spcAft>
                      </a:pPr>
                      <a:endParaRPr lang="fr-FR" sz="1800" b="1" dirty="0">
                        <a:solidFill>
                          <a:schemeClr val="bg2">
                            <a:lumMod val="90000"/>
                            <a:lumOff val="10000"/>
                          </a:schemeClr>
                        </a:solidFill>
                      </a:endParaRPr>
                    </a:p>
                  </a:txBody>
                  <a:tcPr/>
                </a:tc>
                <a:tc>
                  <a:txBody>
                    <a:bodyPr/>
                    <a:lstStyle/>
                    <a:p>
                      <a:pPr>
                        <a:lnSpc>
                          <a:spcPct val="120000"/>
                        </a:lnSpc>
                        <a:spcBef>
                          <a:spcPts val="600"/>
                        </a:spcBef>
                      </a:pPr>
                      <a:r>
                        <a:rPr lang="fr" sz="1800" b="0" i="0" u="none" strike="noStrike" cap="none" dirty="0">
                          <a:solidFill>
                            <a:schemeClr val="dk1"/>
                          </a:solidFill>
                          <a:effectLst/>
                          <a:latin typeface="+mn-lt"/>
                          <a:ea typeface="+mn-ea"/>
                          <a:cs typeface="+mn-cs"/>
                          <a:sym typeface="Arial"/>
                        </a:rPr>
                        <a:t>Difficultés articulatoires et co-articulatoires avec les phonèmes les plus complexes (ex. consonne constrictive comme /f/, /s/, etc. nécessitant la maîtrise et le contrôle des muscles oro-faciaux)</a:t>
                      </a:r>
                      <a:endParaRPr lang="fr-BE" sz="1800" b="0" i="0" u="none" strike="noStrike" cap="none" dirty="0">
                        <a:solidFill>
                          <a:schemeClr val="dk1"/>
                        </a:solidFill>
                        <a:effectLst/>
                        <a:latin typeface="+mn-lt"/>
                        <a:ea typeface="+mn-ea"/>
                        <a:cs typeface="+mn-cs"/>
                        <a:sym typeface="Arial"/>
                      </a:endParaRPr>
                    </a:p>
                    <a:p>
                      <a:pPr>
                        <a:lnSpc>
                          <a:spcPct val="120000"/>
                        </a:lnSpc>
                        <a:spcBef>
                          <a:spcPts val="600"/>
                        </a:spcBef>
                      </a:pPr>
                      <a:r>
                        <a:rPr lang="fr" sz="1800" b="0" i="0" u="none" strike="noStrike" cap="none" dirty="0">
                          <a:solidFill>
                            <a:schemeClr val="dk1"/>
                          </a:solidFill>
                          <a:effectLst/>
                          <a:latin typeface="+mn-lt"/>
                          <a:ea typeface="+mn-ea"/>
                          <a:cs typeface="+mn-cs"/>
                          <a:sym typeface="Arial"/>
                        </a:rPr>
                        <a:t>Développement lent et parfois incomplet de la discrimination auditive</a:t>
                      </a:r>
                      <a:r>
                        <a:rPr lang="fr" sz="1800" dirty="0">
                          <a:effectLst/>
                        </a:rPr>
                        <a:t> </a:t>
                      </a:r>
                      <a:endParaRPr lang="fr-FR" sz="1800" dirty="0"/>
                    </a:p>
                  </a:txBody>
                  <a:tcPr/>
                </a:tc>
                <a:extLst>
                  <a:ext uri="{0D108BD9-81ED-4DB2-BD59-A6C34878D82A}">
                    <a16:rowId xmlns:a16="http://schemas.microsoft.com/office/drawing/2014/main" val="3377094984"/>
                  </a:ext>
                </a:extLst>
              </a:tr>
              <a:tr h="372000">
                <a:tc>
                  <a:txBody>
                    <a:bodyPr/>
                    <a:lstStyle/>
                    <a:p>
                      <a:pPr algn="ctr">
                        <a:lnSpc>
                          <a:spcPct val="120000"/>
                        </a:lnSpc>
                        <a:spcBef>
                          <a:spcPts val="600"/>
                        </a:spcBef>
                      </a:pPr>
                      <a:r>
                        <a:rPr lang="fr" sz="1800" dirty="0" err="1"/>
                        <a:t>Lexique </a:t>
                      </a:r>
                      <a:r>
                        <a:rPr lang="fr" sz="1800" dirty="0"/>
                        <a:t>et </a:t>
                      </a:r>
                      <a:r>
                        <a:rPr lang="fr" sz="1800" dirty="0" err="1"/>
                        <a:t>sémantique</a:t>
                      </a:r>
                      <a:endParaRPr lang="fr-FR" sz="1800" dirty="0"/>
                    </a:p>
                    <a:p>
                      <a:pPr marL="0" marR="0" lvl="0" indent="0" algn="ctr" defTabSz="914400" rtl="0" eaLnBrk="1" fontAlgn="auto" latinLnBrk="0" hangingPunct="1">
                        <a:lnSpc>
                          <a:spcPct val="120000"/>
                        </a:lnSpc>
                        <a:spcBef>
                          <a:spcPts val="600"/>
                        </a:spcBef>
                        <a:spcAft>
                          <a:spcPts val="0"/>
                        </a:spcAft>
                        <a:buClr>
                          <a:srgbClr val="000000"/>
                        </a:buClr>
                        <a:buSzTx/>
                        <a:buFont typeface="Arial"/>
                        <a:buNone/>
                        <a:tabLst/>
                        <a:defRPr/>
                      </a:pPr>
                      <a:r>
                        <a:rPr lang="fr" sz="1800" dirty="0"/>
                        <a:t>↓</a:t>
                      </a:r>
                    </a:p>
                    <a:p>
                      <a:pPr marL="0" marR="0" lvl="0" indent="0" algn="ctr" defTabSz="914400" rtl="0" eaLnBrk="1" fontAlgn="auto" latinLnBrk="0" hangingPunct="1">
                        <a:lnSpc>
                          <a:spcPct val="120000"/>
                        </a:lnSpc>
                        <a:spcBef>
                          <a:spcPts val="600"/>
                        </a:spcBef>
                        <a:spcAft>
                          <a:spcPts val="0"/>
                        </a:spcAft>
                        <a:buClr>
                          <a:srgbClr val="000000"/>
                        </a:buClr>
                        <a:buSzTx/>
                        <a:buFont typeface="Arial"/>
                        <a:buNone/>
                        <a:tabLst/>
                        <a:defRPr/>
                      </a:pPr>
                      <a:r>
                        <a:rPr lang="fr" sz="1800" b="1" dirty="0">
                          <a:solidFill>
                            <a:schemeClr val="bg2">
                              <a:lumMod val="90000"/>
                              <a:lumOff val="10000"/>
                            </a:schemeClr>
                          </a:solidFill>
                        </a:rPr>
                        <a:t>Niveau de la signification</a:t>
                      </a:r>
                      <a:endParaRPr lang="fr-FR" sz="1800" b="1" dirty="0">
                        <a:solidFill>
                          <a:schemeClr val="bg2">
                            <a:lumMod val="90000"/>
                            <a:lumOff val="10000"/>
                          </a:schemeClr>
                        </a:solidFill>
                      </a:endParaRPr>
                    </a:p>
                    <a:p>
                      <a:pPr marL="0" marR="0" lvl="0" indent="0" algn="ctr" defTabSz="914400" rtl="0" eaLnBrk="1" fontAlgn="auto" latinLnBrk="0" hangingPunct="1">
                        <a:lnSpc>
                          <a:spcPct val="120000"/>
                        </a:lnSpc>
                        <a:spcBef>
                          <a:spcPts val="0"/>
                        </a:spcBef>
                        <a:spcAft>
                          <a:spcPts val="0"/>
                        </a:spcAft>
                        <a:buClr>
                          <a:srgbClr val="000000"/>
                        </a:buClr>
                        <a:buSzTx/>
                        <a:buFont typeface="Arial"/>
                        <a:buNone/>
                        <a:tabLst/>
                        <a:defRPr/>
                      </a:pPr>
                      <a:endParaRPr lang="fr-FR" sz="1800" b="1" dirty="0">
                        <a:solidFill>
                          <a:schemeClr val="bg2">
                            <a:lumMod val="90000"/>
                            <a:lumOff val="10000"/>
                          </a:schemeClr>
                        </a:solidFill>
                      </a:endParaRPr>
                    </a:p>
                  </a:txBody>
                  <a:tcPr/>
                </a:tc>
                <a:tc>
                  <a:txBody>
                    <a:bodyPr/>
                    <a:lstStyle/>
                    <a:p>
                      <a:pPr>
                        <a:lnSpc>
                          <a:spcPct val="120000"/>
                        </a:lnSpc>
                        <a:spcBef>
                          <a:spcPts val="600"/>
                        </a:spcBef>
                      </a:pPr>
                      <a:r>
                        <a:rPr lang="fr" sz="1800" b="0" i="0" u="none" strike="noStrike" cap="none" dirty="0">
                          <a:solidFill>
                            <a:schemeClr val="dk1"/>
                          </a:solidFill>
                          <a:effectLst/>
                          <a:latin typeface="+mn-lt"/>
                          <a:ea typeface="+mn-ea"/>
                          <a:cs typeface="+mn-cs"/>
                          <a:sym typeface="Arial"/>
                        </a:rPr>
                        <a:t>Lexique réduit en termes de nombre de mots et de caractéristiques sémantiques associées à ces mots (par exemple, problèmes de construction de catégories ou de généralisation de noms à des éléments similaires dans une même catégorie)</a:t>
                      </a:r>
                      <a:endParaRPr lang="fr-FR" sz="1800" dirty="0"/>
                    </a:p>
                  </a:txBody>
                  <a:tcPr/>
                </a:tc>
                <a:extLst>
                  <a:ext uri="{0D108BD9-81ED-4DB2-BD59-A6C34878D82A}">
                    <a16:rowId xmlns:a16="http://schemas.microsoft.com/office/drawing/2014/main" val="3199580143"/>
                  </a:ext>
                </a:extLst>
              </a:tr>
            </a:tbl>
          </a:graphicData>
        </a:graphic>
      </p:graphicFrame>
    </p:spTree>
    <p:extLst>
      <p:ext uri="{BB962C8B-B14F-4D97-AF65-F5344CB8AC3E}">
        <p14:creationId xmlns:p14="http://schemas.microsoft.com/office/powerpoint/2010/main" val="26606273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dirty="0"/>
              <a:t>Erasmus+ 2021-1-FR01-KA220-VET-000033251</a:t>
            </a:r>
            <a:endParaRPr dirty="0"/>
          </a:p>
        </p:txBody>
      </p:sp>
      <p:graphicFrame>
        <p:nvGraphicFramePr>
          <p:cNvPr id="4" name="Tableau 3">
            <a:extLst>
              <a:ext uri="{FF2B5EF4-FFF2-40B4-BE49-F238E27FC236}">
                <a16:creationId xmlns:a16="http://schemas.microsoft.com/office/drawing/2014/main" id="{B150A205-AFD9-14BA-B19C-5E13EB444B6B}"/>
              </a:ext>
            </a:extLst>
          </p:cNvPr>
          <p:cNvGraphicFramePr>
            <a:graphicFrameLocks noGrp="1"/>
          </p:cNvGraphicFramePr>
          <p:nvPr>
            <p:extLst>
              <p:ext uri="{D42A27DB-BD31-4B8C-83A1-F6EECF244321}">
                <p14:modId xmlns:p14="http://schemas.microsoft.com/office/powerpoint/2010/main" val="2041984659"/>
              </p:ext>
            </p:extLst>
          </p:nvPr>
        </p:nvGraphicFramePr>
        <p:xfrm>
          <a:off x="404350" y="2063273"/>
          <a:ext cx="11362930" cy="3060700"/>
        </p:xfrm>
        <a:graphic>
          <a:graphicData uri="http://schemas.openxmlformats.org/drawingml/2006/table">
            <a:tbl>
              <a:tblPr firstRow="1" bandRow="1">
                <a:tableStyleId>{5C22544A-7EE6-4342-B048-85BDC9FD1C3A}</a:tableStyleId>
              </a:tblPr>
              <a:tblGrid>
                <a:gridCol w="3628005">
                  <a:extLst>
                    <a:ext uri="{9D8B030D-6E8A-4147-A177-3AD203B41FA5}">
                      <a16:colId xmlns:a16="http://schemas.microsoft.com/office/drawing/2014/main" val="562142222"/>
                    </a:ext>
                  </a:extLst>
                </a:gridCol>
                <a:gridCol w="7734925">
                  <a:extLst>
                    <a:ext uri="{9D8B030D-6E8A-4147-A177-3AD203B41FA5}">
                      <a16:colId xmlns:a16="http://schemas.microsoft.com/office/drawing/2014/main" val="799712139"/>
                    </a:ext>
                  </a:extLst>
                </a:gridCol>
              </a:tblGrid>
              <a:tr h="372000">
                <a:tc>
                  <a:txBody>
                    <a:bodyPr/>
                    <a:lstStyle/>
                    <a:p>
                      <a:pPr algn="ctr">
                        <a:lnSpc>
                          <a:spcPct val="120000"/>
                        </a:lnSpc>
                        <a:spcBef>
                          <a:spcPts val="600"/>
                        </a:spcBef>
                      </a:pPr>
                      <a:r>
                        <a:rPr lang="fr" sz="1800" dirty="0"/>
                        <a:t>Composante </a:t>
                      </a:r>
                      <a:r>
                        <a:rPr lang="fr" sz="1800" dirty="0" err="1"/>
                        <a:t>linguistique</a:t>
                      </a:r>
                    </a:p>
                    <a:p>
                      <a:pPr algn="ctr">
                        <a:lnSpc>
                          <a:spcPct val="120000"/>
                        </a:lnSpc>
                        <a:spcBef>
                          <a:spcPts val="600"/>
                        </a:spcBef>
                      </a:pPr>
                      <a:endParaRPr lang="fr-FR" sz="1800" dirty="0"/>
                    </a:p>
                  </a:txBody>
                  <a:tcPr/>
                </a:tc>
                <a:tc>
                  <a:txBody>
                    <a:bodyPr/>
                    <a:lstStyle/>
                    <a:p>
                      <a:pPr algn="ctr">
                        <a:lnSpc>
                          <a:spcPct val="120000"/>
                        </a:lnSpc>
                        <a:spcBef>
                          <a:spcPts val="600"/>
                        </a:spcBef>
                      </a:pPr>
                      <a:r>
                        <a:rPr lang="fr" sz="1800" dirty="0" err="1"/>
                        <a:t>Symptomatologie</a:t>
                      </a:r>
                      <a:endParaRPr lang="fr-FR" sz="1800" dirty="0"/>
                    </a:p>
                  </a:txBody>
                  <a:tcPr/>
                </a:tc>
                <a:extLst>
                  <a:ext uri="{0D108BD9-81ED-4DB2-BD59-A6C34878D82A}">
                    <a16:rowId xmlns:a16="http://schemas.microsoft.com/office/drawing/2014/main" val="3777333059"/>
                  </a:ext>
                </a:extLst>
              </a:tr>
              <a:tr h="372000">
                <a:tc>
                  <a:txBody>
                    <a:bodyPr/>
                    <a:lstStyle/>
                    <a:p>
                      <a:pPr algn="ctr">
                        <a:lnSpc>
                          <a:spcPct val="120000"/>
                        </a:lnSpc>
                        <a:spcBef>
                          <a:spcPts val="600"/>
                        </a:spcBef>
                      </a:pPr>
                      <a:r>
                        <a:rPr lang="fr" sz="1800" dirty="0" err="1"/>
                        <a:t>Morphosyntaxe</a:t>
                      </a:r>
                      <a:endParaRPr lang="fr-FR" sz="1800" dirty="0"/>
                    </a:p>
                    <a:p>
                      <a:pPr algn="ctr">
                        <a:lnSpc>
                          <a:spcPct val="120000"/>
                        </a:lnSpc>
                        <a:spcBef>
                          <a:spcPts val="600"/>
                        </a:spcBef>
                      </a:pPr>
                      <a:r>
                        <a:rPr lang="fr" sz="1800" dirty="0"/>
                        <a:t>↓</a:t>
                      </a:r>
                    </a:p>
                    <a:p>
                      <a:pPr algn="ctr">
                        <a:lnSpc>
                          <a:spcPct val="120000"/>
                        </a:lnSpc>
                        <a:spcBef>
                          <a:spcPts val="600"/>
                        </a:spcBef>
                        <a:spcAft>
                          <a:spcPts val="0"/>
                        </a:spcAft>
                      </a:pPr>
                      <a:r>
                        <a:rPr lang="fr" sz="1800" b="1" dirty="0">
                          <a:solidFill>
                            <a:schemeClr val="bg2">
                              <a:lumMod val="90000"/>
                              <a:lumOff val="10000"/>
                            </a:schemeClr>
                          </a:solidFill>
                        </a:rPr>
                        <a:t>Niveau de la signification </a:t>
                      </a:r>
                    </a:p>
                    <a:p>
                      <a:pPr algn="ctr">
                        <a:lnSpc>
                          <a:spcPct val="120000"/>
                        </a:lnSpc>
                        <a:spcBef>
                          <a:spcPts val="600"/>
                        </a:spcBef>
                        <a:spcAft>
                          <a:spcPts val="0"/>
                        </a:spcAft>
                      </a:pPr>
                      <a:endParaRPr lang="fr-FR" sz="1800" b="1" dirty="0">
                        <a:solidFill>
                          <a:schemeClr val="bg2">
                            <a:lumMod val="90000"/>
                            <a:lumOff val="10000"/>
                          </a:schemeClr>
                        </a:solidFill>
                      </a:endParaRPr>
                    </a:p>
                    <a:p>
                      <a:pPr algn="ctr">
                        <a:lnSpc>
                          <a:spcPct val="120000"/>
                        </a:lnSpc>
                        <a:spcBef>
                          <a:spcPts val="0"/>
                        </a:spcBef>
                        <a:spcAft>
                          <a:spcPts val="0"/>
                        </a:spcAft>
                      </a:pPr>
                      <a:endParaRPr lang="fr-FR" sz="1800" b="1" dirty="0">
                        <a:solidFill>
                          <a:schemeClr val="bg2">
                            <a:lumMod val="90000"/>
                            <a:lumOff val="10000"/>
                          </a:schemeClr>
                        </a:solidFill>
                      </a:endParaRPr>
                    </a:p>
                  </a:txBody>
                  <a:tcPr/>
                </a:tc>
                <a:tc>
                  <a:txBody>
                    <a:bodyPr/>
                    <a:lstStyle/>
                    <a:p>
                      <a:pPr>
                        <a:lnSpc>
                          <a:spcPct val="120000"/>
                        </a:lnSpc>
                        <a:spcBef>
                          <a:spcPts val="600"/>
                        </a:spcBef>
                      </a:pPr>
                      <a:r>
                        <a:rPr lang="fr" sz="1800" b="0" i="0" u="none" strike="noStrike" cap="none" dirty="0">
                          <a:solidFill>
                            <a:schemeClr val="dk1"/>
                          </a:solidFill>
                          <a:effectLst/>
                          <a:latin typeface="+mn-lt"/>
                          <a:ea typeface="+mn-ea"/>
                          <a:cs typeface="+mn-cs"/>
                          <a:sym typeface="Arial"/>
                        </a:rPr>
                        <a:t>Longueur réduite et complexité structurelle des énoncés</a:t>
                      </a:r>
                      <a:endParaRPr lang="fr-BE" sz="1800" b="0" i="0" u="none" strike="noStrike" cap="none" dirty="0">
                        <a:solidFill>
                          <a:schemeClr val="dk1"/>
                        </a:solidFill>
                        <a:effectLst/>
                        <a:latin typeface="+mn-lt"/>
                        <a:ea typeface="+mn-ea"/>
                        <a:cs typeface="+mn-cs"/>
                        <a:sym typeface="Arial"/>
                      </a:endParaRPr>
                    </a:p>
                    <a:p>
                      <a:pPr>
                        <a:lnSpc>
                          <a:spcPct val="120000"/>
                        </a:lnSpc>
                        <a:spcBef>
                          <a:spcPts val="600"/>
                        </a:spcBef>
                      </a:pPr>
                      <a:r>
                        <a:rPr lang="fr" sz="1800" b="0" i="0" u="none" strike="noStrike" cap="none" dirty="0">
                          <a:solidFill>
                            <a:schemeClr val="dk1"/>
                          </a:solidFill>
                          <a:effectLst/>
                          <a:latin typeface="+mn-lt"/>
                          <a:ea typeface="+mn-ea"/>
                          <a:cs typeface="+mn-cs"/>
                          <a:sym typeface="Arial"/>
                        </a:rPr>
                        <a:t>Déficit en morphologie flexionnelle (par exemple, marquage du pluriel sur les noms et les verbes, marquage du temps des verbes, etc.)</a:t>
                      </a:r>
                      <a:endParaRPr lang="fr-BE" sz="1800" b="0" i="0" u="none" strike="noStrike" cap="none" dirty="0">
                        <a:solidFill>
                          <a:schemeClr val="dk1"/>
                        </a:solidFill>
                        <a:effectLst/>
                        <a:latin typeface="+mn-lt"/>
                        <a:ea typeface="+mn-ea"/>
                        <a:cs typeface="+mn-cs"/>
                        <a:sym typeface="Arial"/>
                      </a:endParaRPr>
                    </a:p>
                    <a:p>
                      <a:pPr>
                        <a:lnSpc>
                          <a:spcPct val="120000"/>
                        </a:lnSpc>
                        <a:spcBef>
                          <a:spcPts val="600"/>
                        </a:spcBef>
                      </a:pPr>
                      <a:r>
                        <a:rPr lang="fr" sz="1800" b="0" i="0" u="none" strike="noStrike" cap="none" dirty="0">
                          <a:solidFill>
                            <a:schemeClr val="dk1"/>
                          </a:solidFill>
                          <a:effectLst/>
                          <a:latin typeface="+mn-lt"/>
                          <a:ea typeface="+mn-ea"/>
                          <a:cs typeface="+mn-cs"/>
                          <a:sym typeface="Arial"/>
                        </a:rPr>
                        <a:t>Mauvaise compréhension et production de phrases complexes et composées</a:t>
                      </a:r>
                    </a:p>
                    <a:p>
                      <a:pPr>
                        <a:lnSpc>
                          <a:spcPct val="120000"/>
                        </a:lnSpc>
                        <a:spcBef>
                          <a:spcPts val="600"/>
                        </a:spcBef>
                      </a:pPr>
                      <a:r>
                        <a:rPr lang="fr" sz="1800" dirty="0">
                          <a:effectLst/>
                        </a:rPr>
                        <a:t>  </a:t>
                      </a:r>
                      <a:endParaRPr lang="fr-FR" sz="1800" dirty="0"/>
                    </a:p>
                  </a:txBody>
                  <a:tcPr/>
                </a:tc>
                <a:extLst>
                  <a:ext uri="{0D108BD9-81ED-4DB2-BD59-A6C34878D82A}">
                    <a16:rowId xmlns:a16="http://schemas.microsoft.com/office/drawing/2014/main" val="3377094984"/>
                  </a:ext>
                </a:extLst>
              </a:tr>
            </a:tbl>
          </a:graphicData>
        </a:graphic>
      </p:graphicFrame>
    </p:spTree>
    <p:extLst>
      <p:ext uri="{BB962C8B-B14F-4D97-AF65-F5344CB8AC3E}">
        <p14:creationId xmlns:p14="http://schemas.microsoft.com/office/powerpoint/2010/main" val="24368794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dirty="0"/>
              <a:t>Erasmus+ 2021-1-FR01-KA220-VET-000033251</a:t>
            </a:r>
            <a:endParaRPr dirty="0"/>
          </a:p>
        </p:txBody>
      </p:sp>
      <p:graphicFrame>
        <p:nvGraphicFramePr>
          <p:cNvPr id="4" name="Tableau 3">
            <a:extLst>
              <a:ext uri="{FF2B5EF4-FFF2-40B4-BE49-F238E27FC236}">
                <a16:creationId xmlns:a16="http://schemas.microsoft.com/office/drawing/2014/main" id="{B150A205-AFD9-14BA-B19C-5E13EB444B6B}"/>
              </a:ext>
            </a:extLst>
          </p:cNvPr>
          <p:cNvGraphicFramePr>
            <a:graphicFrameLocks noGrp="1"/>
          </p:cNvGraphicFramePr>
          <p:nvPr>
            <p:extLst>
              <p:ext uri="{D42A27DB-BD31-4B8C-83A1-F6EECF244321}">
                <p14:modId xmlns:p14="http://schemas.microsoft.com/office/powerpoint/2010/main" val="1043602488"/>
              </p:ext>
            </p:extLst>
          </p:nvPr>
        </p:nvGraphicFramePr>
        <p:xfrm>
          <a:off x="404350" y="1667738"/>
          <a:ext cx="11362930" cy="3856482"/>
        </p:xfrm>
        <a:graphic>
          <a:graphicData uri="http://schemas.openxmlformats.org/drawingml/2006/table">
            <a:tbl>
              <a:tblPr firstRow="1" bandRow="1">
                <a:tableStyleId>{5C22544A-7EE6-4342-B048-85BDC9FD1C3A}</a:tableStyleId>
              </a:tblPr>
              <a:tblGrid>
                <a:gridCol w="3628005">
                  <a:extLst>
                    <a:ext uri="{9D8B030D-6E8A-4147-A177-3AD203B41FA5}">
                      <a16:colId xmlns:a16="http://schemas.microsoft.com/office/drawing/2014/main" val="562142222"/>
                    </a:ext>
                  </a:extLst>
                </a:gridCol>
                <a:gridCol w="7734925">
                  <a:extLst>
                    <a:ext uri="{9D8B030D-6E8A-4147-A177-3AD203B41FA5}">
                      <a16:colId xmlns:a16="http://schemas.microsoft.com/office/drawing/2014/main" val="799712139"/>
                    </a:ext>
                  </a:extLst>
                </a:gridCol>
              </a:tblGrid>
              <a:tr h="372000">
                <a:tc>
                  <a:txBody>
                    <a:bodyPr/>
                    <a:lstStyle/>
                    <a:p>
                      <a:pPr algn="ctr">
                        <a:lnSpc>
                          <a:spcPct val="120000"/>
                        </a:lnSpc>
                        <a:spcBef>
                          <a:spcPts val="600"/>
                        </a:spcBef>
                      </a:pPr>
                      <a:r>
                        <a:rPr lang="fr" sz="1800" dirty="0"/>
                        <a:t>Composante </a:t>
                      </a:r>
                      <a:r>
                        <a:rPr lang="fr" sz="1800" dirty="0" err="1"/>
                        <a:t>linguistique</a:t>
                      </a:r>
                    </a:p>
                    <a:p>
                      <a:pPr algn="ctr">
                        <a:lnSpc>
                          <a:spcPct val="120000"/>
                        </a:lnSpc>
                        <a:spcBef>
                          <a:spcPts val="600"/>
                        </a:spcBef>
                      </a:pPr>
                      <a:endParaRPr lang="fr-FR" sz="1800" dirty="0"/>
                    </a:p>
                  </a:txBody>
                  <a:tcPr/>
                </a:tc>
                <a:tc>
                  <a:txBody>
                    <a:bodyPr/>
                    <a:lstStyle/>
                    <a:p>
                      <a:pPr algn="ctr">
                        <a:lnSpc>
                          <a:spcPct val="120000"/>
                        </a:lnSpc>
                        <a:spcBef>
                          <a:spcPts val="600"/>
                        </a:spcBef>
                      </a:pPr>
                      <a:r>
                        <a:rPr lang="fr" sz="1800" dirty="0" err="1"/>
                        <a:t>Symptomatologie</a:t>
                      </a:r>
                      <a:endParaRPr lang="fr-FR" sz="1800" dirty="0"/>
                    </a:p>
                  </a:txBody>
                  <a:tcPr/>
                </a:tc>
                <a:extLst>
                  <a:ext uri="{0D108BD9-81ED-4DB2-BD59-A6C34878D82A}">
                    <a16:rowId xmlns:a16="http://schemas.microsoft.com/office/drawing/2014/main" val="3777333059"/>
                  </a:ext>
                </a:extLst>
              </a:tr>
              <a:tr h="372000">
                <a:tc>
                  <a:txBody>
                    <a:bodyPr/>
                    <a:lstStyle/>
                    <a:p>
                      <a:pPr algn="ctr">
                        <a:lnSpc>
                          <a:spcPct val="120000"/>
                        </a:lnSpc>
                        <a:spcBef>
                          <a:spcPts val="600"/>
                        </a:spcBef>
                      </a:pPr>
                      <a:r>
                        <a:rPr lang="fr" sz="1800" dirty="0" err="1"/>
                        <a:t>Pragmatique</a:t>
                      </a:r>
                      <a:endParaRPr lang="fr-FR" sz="1800" dirty="0"/>
                    </a:p>
                    <a:p>
                      <a:pPr algn="ctr">
                        <a:lnSpc>
                          <a:spcPct val="120000"/>
                        </a:lnSpc>
                        <a:spcBef>
                          <a:spcPts val="600"/>
                        </a:spcBef>
                      </a:pPr>
                      <a:r>
                        <a:rPr lang="fr" sz="1800" dirty="0"/>
                        <a:t>↓</a:t>
                      </a:r>
                    </a:p>
                    <a:p>
                      <a:pPr algn="ctr">
                        <a:lnSpc>
                          <a:spcPct val="120000"/>
                        </a:lnSpc>
                        <a:spcBef>
                          <a:spcPts val="600"/>
                        </a:spcBef>
                        <a:spcAft>
                          <a:spcPts val="0"/>
                        </a:spcAft>
                      </a:pPr>
                      <a:r>
                        <a:rPr lang="fr" sz="1800" b="1" dirty="0">
                          <a:solidFill>
                            <a:schemeClr val="bg2">
                              <a:lumMod val="90000"/>
                              <a:lumOff val="10000"/>
                            </a:schemeClr>
                          </a:solidFill>
                        </a:rPr>
                        <a:t>Niveau des sons</a:t>
                      </a:r>
                      <a:endParaRPr lang="fr-FR" sz="1800" b="1" dirty="0">
                        <a:solidFill>
                          <a:schemeClr val="bg2">
                            <a:lumMod val="90000"/>
                            <a:lumOff val="10000"/>
                          </a:schemeClr>
                        </a:solidFill>
                      </a:endParaRPr>
                    </a:p>
                    <a:p>
                      <a:pPr algn="ctr">
                        <a:lnSpc>
                          <a:spcPct val="120000"/>
                        </a:lnSpc>
                        <a:spcBef>
                          <a:spcPts val="0"/>
                        </a:spcBef>
                        <a:spcAft>
                          <a:spcPts val="0"/>
                        </a:spcAft>
                      </a:pPr>
                      <a:endParaRPr lang="fr-FR" sz="1800" b="1" dirty="0">
                        <a:solidFill>
                          <a:schemeClr val="bg2">
                            <a:lumMod val="90000"/>
                            <a:lumOff val="10000"/>
                          </a:schemeClr>
                        </a:solidFill>
                      </a:endParaRPr>
                    </a:p>
                  </a:txBody>
                  <a:tcPr/>
                </a:tc>
                <a:tc>
                  <a:txBody>
                    <a:bodyPr/>
                    <a:lstStyle/>
                    <a:p>
                      <a:pPr>
                        <a:lnSpc>
                          <a:spcPct val="120000"/>
                        </a:lnSpc>
                        <a:spcBef>
                          <a:spcPts val="600"/>
                        </a:spcBef>
                      </a:pPr>
                      <a:r>
                        <a:rPr lang="fr" sz="1800" b="0" i="0" u="none" strike="noStrike" cap="none" dirty="0">
                          <a:solidFill>
                            <a:schemeClr val="dk1"/>
                          </a:solidFill>
                          <a:effectLst/>
                          <a:latin typeface="+mn-lt"/>
                          <a:ea typeface="+mn-ea"/>
                          <a:cs typeface="+mn-cs"/>
                          <a:sym typeface="Arial"/>
                        </a:rPr>
                        <a:t>Développement lent de compétences pragmatiques avancées (ex. : développer un sujet de conversation, participer à une conversation, demandes interpersonnelles, suivi des interactions verbales avec d'autres personnes, communication référentielle).</a:t>
                      </a:r>
                      <a:r>
                        <a:rPr lang="fr" sz="1800" dirty="0">
                          <a:effectLst/>
                        </a:rPr>
                        <a:t>  </a:t>
                      </a:r>
                      <a:endParaRPr lang="fr-FR" sz="1800" dirty="0"/>
                    </a:p>
                  </a:txBody>
                  <a:tcPr/>
                </a:tc>
                <a:extLst>
                  <a:ext uri="{0D108BD9-81ED-4DB2-BD59-A6C34878D82A}">
                    <a16:rowId xmlns:a16="http://schemas.microsoft.com/office/drawing/2014/main" val="3377094984"/>
                  </a:ext>
                </a:extLst>
              </a:tr>
              <a:tr h="372000">
                <a:tc>
                  <a:txBody>
                    <a:bodyPr/>
                    <a:lstStyle/>
                    <a:p>
                      <a:pPr algn="ctr">
                        <a:lnSpc>
                          <a:spcPct val="120000"/>
                        </a:lnSpc>
                        <a:spcBef>
                          <a:spcPts val="600"/>
                        </a:spcBef>
                      </a:pPr>
                      <a:r>
                        <a:rPr lang="fr" sz="1800" dirty="0"/>
                        <a:t>Organisation discursive</a:t>
                      </a:r>
                    </a:p>
                    <a:p>
                      <a:pPr marL="0" marR="0" lvl="0" indent="0" algn="ctr" defTabSz="914400" rtl="0" eaLnBrk="1" fontAlgn="auto" latinLnBrk="0" hangingPunct="1">
                        <a:lnSpc>
                          <a:spcPct val="120000"/>
                        </a:lnSpc>
                        <a:spcBef>
                          <a:spcPts val="600"/>
                        </a:spcBef>
                        <a:spcAft>
                          <a:spcPts val="0"/>
                        </a:spcAft>
                        <a:buClr>
                          <a:srgbClr val="000000"/>
                        </a:buClr>
                        <a:buSzTx/>
                        <a:buFont typeface="Arial"/>
                        <a:buNone/>
                        <a:tabLst/>
                        <a:defRPr/>
                      </a:pPr>
                      <a:r>
                        <a:rPr lang="fr" sz="1800" dirty="0"/>
                        <a:t>↓</a:t>
                      </a:r>
                    </a:p>
                    <a:p>
                      <a:pPr marL="0" marR="0" lvl="0" indent="0" algn="ctr" defTabSz="914400" rtl="0" eaLnBrk="1" fontAlgn="auto" latinLnBrk="0" hangingPunct="1">
                        <a:lnSpc>
                          <a:spcPct val="120000"/>
                        </a:lnSpc>
                        <a:spcBef>
                          <a:spcPts val="600"/>
                        </a:spcBef>
                        <a:spcAft>
                          <a:spcPts val="0"/>
                        </a:spcAft>
                        <a:buClr>
                          <a:srgbClr val="000000"/>
                        </a:buClr>
                        <a:buSzTx/>
                        <a:buFont typeface="Arial"/>
                        <a:buNone/>
                        <a:tabLst/>
                        <a:defRPr/>
                      </a:pPr>
                      <a:r>
                        <a:rPr lang="fr-FR" sz="1800" b="1" dirty="0">
                          <a:solidFill>
                            <a:schemeClr val="bg2">
                              <a:lumMod val="90000"/>
                              <a:lumOff val="10000"/>
                            </a:schemeClr>
                          </a:solidFill>
                        </a:rPr>
                        <a:t>Niveau contextuel</a:t>
                      </a:r>
                    </a:p>
                    <a:p>
                      <a:pPr marL="0" marR="0" lvl="0" indent="0" algn="ctr" defTabSz="914400" rtl="0" eaLnBrk="1" fontAlgn="auto" latinLnBrk="0" hangingPunct="1">
                        <a:lnSpc>
                          <a:spcPct val="120000"/>
                        </a:lnSpc>
                        <a:spcBef>
                          <a:spcPts val="0"/>
                        </a:spcBef>
                        <a:spcAft>
                          <a:spcPts val="0"/>
                        </a:spcAft>
                        <a:buClr>
                          <a:srgbClr val="000000"/>
                        </a:buClr>
                        <a:buSzTx/>
                        <a:buFont typeface="Arial"/>
                        <a:buNone/>
                        <a:tabLst/>
                        <a:defRPr/>
                      </a:pPr>
                      <a:endParaRPr lang="fr-FR" sz="1800" b="1" dirty="0">
                        <a:solidFill>
                          <a:schemeClr val="bg2">
                            <a:lumMod val="90000"/>
                            <a:lumOff val="10000"/>
                          </a:schemeClr>
                        </a:solidFill>
                      </a:endParaRPr>
                    </a:p>
                  </a:txBody>
                  <a:tcPr/>
                </a:tc>
                <a:tc>
                  <a:txBody>
                    <a:bodyPr/>
                    <a:lstStyle/>
                    <a:p>
                      <a:pPr>
                        <a:lnSpc>
                          <a:spcPct val="120000"/>
                        </a:lnSpc>
                        <a:spcBef>
                          <a:spcPts val="600"/>
                        </a:spcBef>
                      </a:pPr>
                      <a:r>
                        <a:rPr lang="fr" sz="1800" b="0" i="0" u="none" strike="noStrike" cap="none" dirty="0">
                          <a:solidFill>
                            <a:schemeClr val="dk1"/>
                          </a:solidFill>
                          <a:effectLst/>
                          <a:latin typeface="+mn-lt"/>
                          <a:ea typeface="+mn-ea"/>
                          <a:cs typeface="+mn-cs"/>
                          <a:sym typeface="Arial"/>
                        </a:rPr>
                        <a:t>Macrostructures linguistiques sous-développées</a:t>
                      </a:r>
                      <a:endParaRPr lang="fr-BE" sz="1800" b="0" i="0" u="none" strike="noStrike" cap="none" dirty="0">
                        <a:solidFill>
                          <a:schemeClr val="dk1"/>
                        </a:solidFill>
                        <a:effectLst/>
                        <a:latin typeface="+mn-lt"/>
                        <a:ea typeface="+mn-ea"/>
                        <a:cs typeface="+mn-cs"/>
                        <a:sym typeface="Arial"/>
                      </a:endParaRPr>
                    </a:p>
                    <a:p>
                      <a:pPr>
                        <a:lnSpc>
                          <a:spcPct val="120000"/>
                        </a:lnSpc>
                        <a:spcBef>
                          <a:spcPts val="600"/>
                        </a:spcBef>
                      </a:pPr>
                      <a:r>
                        <a:rPr lang="fr" sz="1800" b="0" i="0" u="none" strike="noStrike" cap="none" dirty="0">
                          <a:solidFill>
                            <a:schemeClr val="dk1"/>
                          </a:solidFill>
                          <a:effectLst/>
                          <a:latin typeface="+mn-lt"/>
                          <a:ea typeface="+mn-ea"/>
                          <a:cs typeface="+mn-cs"/>
                          <a:sym typeface="Arial"/>
                        </a:rPr>
                        <a:t>Le discours manque de cohérence et de cohésion, avec des difficultés à relier les idées entre elles</a:t>
                      </a:r>
                      <a:r>
                        <a:rPr lang="fr" sz="1800" dirty="0">
                          <a:effectLst/>
                        </a:rPr>
                        <a:t> </a:t>
                      </a:r>
                      <a:endParaRPr lang="fr-FR" sz="1800" dirty="0"/>
                    </a:p>
                  </a:txBody>
                  <a:tcPr/>
                </a:tc>
                <a:extLst>
                  <a:ext uri="{0D108BD9-81ED-4DB2-BD59-A6C34878D82A}">
                    <a16:rowId xmlns:a16="http://schemas.microsoft.com/office/drawing/2014/main" val="3199580143"/>
                  </a:ext>
                </a:extLst>
              </a:tr>
            </a:tbl>
          </a:graphicData>
        </a:graphic>
      </p:graphicFrame>
    </p:spTree>
    <p:extLst>
      <p:ext uri="{BB962C8B-B14F-4D97-AF65-F5344CB8AC3E}">
        <p14:creationId xmlns:p14="http://schemas.microsoft.com/office/powerpoint/2010/main" val="39504382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53F338C9-55EF-8E33-A37F-B5157267F3F3}"/>
            </a:ext>
          </a:extLst>
        </p:cNvPr>
        <p:cNvGrpSpPr/>
        <p:nvPr/>
      </p:nvGrpSpPr>
      <p:grpSpPr>
        <a:xfrm>
          <a:off x="0" y="0"/>
          <a:ext cx="0" cy="0"/>
          <a:chOff x="0" y="0"/>
          <a:chExt cx="0" cy="0"/>
        </a:xfrm>
      </p:grpSpPr>
      <p:pic>
        <p:nvPicPr>
          <p:cNvPr id="111" name="Google Shape;111;p2" descr="A blue and yellow logo&#10;&#10;Description automatically generated">
            <a:extLst>
              <a:ext uri="{FF2B5EF4-FFF2-40B4-BE49-F238E27FC236}">
                <a16:creationId xmlns:a16="http://schemas.microsoft.com/office/drawing/2014/main" id="{06334853-0B1D-071F-D6BC-0D9C10FB9FE1}"/>
              </a:ext>
            </a:extLst>
          </p:cNvPr>
          <p:cNvPicPr preferRelativeResize="0">
            <a:picLocks noGrp="1" noChangeAspect="1"/>
          </p:cNvPicPr>
          <p:nvPr>
            <p:ph type="body" idx="1"/>
          </p:nvPr>
        </p:nvPicPr>
        <p:blipFill rotWithShape="1">
          <a:blip r:embed="rId3">
            <a:alphaModFix/>
          </a:blip>
          <a:stretch/>
        </p:blipFill>
        <p:spPr>
          <a:xfrm>
            <a:off x="10012497" y="338390"/>
            <a:ext cx="1992853" cy="1116000"/>
          </a:xfrm>
          <a:prstGeom prst="rect">
            <a:avLst/>
          </a:prstGeom>
          <a:noFill/>
          <a:ln>
            <a:noFill/>
          </a:ln>
        </p:spPr>
      </p:pic>
      <p:sp>
        <p:nvSpPr>
          <p:cNvPr id="114" name="Google Shape;114;p2">
            <a:extLst>
              <a:ext uri="{FF2B5EF4-FFF2-40B4-BE49-F238E27FC236}">
                <a16:creationId xmlns:a16="http://schemas.microsoft.com/office/drawing/2014/main" id="{EA60F509-A27E-0690-6B47-EBD53584EF4B}"/>
              </a:ext>
            </a:extLst>
          </p:cNvPr>
          <p:cNvSpPr txBox="1">
            <a:spLocks noGrp="1"/>
          </p:cNvSpPr>
          <p:nvPr>
            <p:ph type="sldNum" idx="12"/>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pic>
        <p:nvPicPr>
          <p:cNvPr id="112" name="Google Shape;112;p2" descr="A group of people with a infinity symbol&#10;&#10;Description automatically generated">
            <a:extLst>
              <a:ext uri="{FF2B5EF4-FFF2-40B4-BE49-F238E27FC236}">
                <a16:creationId xmlns:a16="http://schemas.microsoft.com/office/drawing/2014/main" id="{C3123B29-F161-F52B-5E33-E20633F96BA2}"/>
              </a:ext>
            </a:extLst>
          </p:cNvPr>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a:extLst>
              <a:ext uri="{FF2B5EF4-FFF2-40B4-BE49-F238E27FC236}">
                <a16:creationId xmlns:a16="http://schemas.microsoft.com/office/drawing/2014/main" id="{73D8EE94-5D86-8EB1-3E40-D0E560173120}"/>
              </a:ext>
            </a:extLst>
          </p:cNvPr>
          <p:cNvSpPr txBox="1">
            <a:spLocks noGrp="1"/>
          </p:cNvSpPr>
          <p:nvPr>
            <p:ph type="ftr" idx="11"/>
          </p:nvPr>
        </p:nvSpPr>
        <p:spPr>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fr" dirty="0"/>
              <a:t>Erasmus+ 2021-1-FR01-KA220-VET-000033251</a:t>
            </a:r>
            <a:endParaRPr dirty="0"/>
          </a:p>
        </p:txBody>
      </p:sp>
      <p:pic>
        <p:nvPicPr>
          <p:cNvPr id="2" name="Image 1" descr="Une image contenant texte, ligne, diagramme, Police&#10;&#10;Description générée automatiquement">
            <a:extLst>
              <a:ext uri="{FF2B5EF4-FFF2-40B4-BE49-F238E27FC236}">
                <a16:creationId xmlns:a16="http://schemas.microsoft.com/office/drawing/2014/main" id="{1C84B155-F28D-DC03-5E90-BBD9F732F986}"/>
              </a:ext>
            </a:extLst>
          </p:cNvPr>
          <p:cNvPicPr>
            <a:picLocks noChangeAspect="1"/>
          </p:cNvPicPr>
          <p:nvPr/>
        </p:nvPicPr>
        <p:blipFill>
          <a:blip r:embed="rId5"/>
          <a:stretch>
            <a:fillRect/>
          </a:stretch>
        </p:blipFill>
        <p:spPr>
          <a:xfrm>
            <a:off x="256283" y="2398426"/>
            <a:ext cx="11662973" cy="3795033"/>
          </a:xfrm>
          <a:prstGeom prst="rect">
            <a:avLst/>
          </a:prstGeom>
        </p:spPr>
      </p:pic>
      <p:sp>
        <p:nvSpPr>
          <p:cNvPr id="5" name="ZoneTexte 4">
            <a:extLst>
              <a:ext uri="{FF2B5EF4-FFF2-40B4-BE49-F238E27FC236}">
                <a16:creationId xmlns:a16="http://schemas.microsoft.com/office/drawing/2014/main" id="{414BEC74-7E29-2737-BEC2-A8A9810AEAFA}"/>
              </a:ext>
            </a:extLst>
          </p:cNvPr>
          <p:cNvSpPr txBox="1"/>
          <p:nvPr/>
        </p:nvSpPr>
        <p:spPr>
          <a:xfrm>
            <a:off x="2674812" y="1182722"/>
            <a:ext cx="7337685" cy="923330"/>
          </a:xfrm>
          <a:prstGeom prst="rect">
            <a:avLst/>
          </a:prstGeom>
          <a:noFill/>
        </p:spPr>
        <p:txBody>
          <a:bodyPr wrap="square">
            <a:spAutoFit/>
          </a:bodyPr>
          <a:lstStyle/>
          <a:p>
            <a:r>
              <a:rPr lang="fr" sz="1800" dirty="0">
                <a:solidFill>
                  <a:schemeClr val="bg2">
                    <a:lumMod val="90000"/>
                    <a:lumOff val="10000"/>
                  </a:schemeClr>
                </a:solidFill>
                <a:effectLst/>
                <a:latin typeface="+mn-lt"/>
                <a:ea typeface="Calibri" panose="020F0502020204030204" pitchFamily="34" charset="0"/>
                <a:cs typeface="Times New Roman" panose="02020603050405020304" pitchFamily="18" charset="0"/>
              </a:rPr>
              <a:t>Des divergences avec le développement des enfants neurotypiques peuvent être observées dès la période préverbale, c'est-à-dire au cours de la première année de vie de l'enfant, avant l'apparition des premiers mots.</a:t>
            </a:r>
            <a:r>
              <a:rPr lang="fr" sz="1800" dirty="0">
                <a:solidFill>
                  <a:schemeClr val="bg2">
                    <a:lumMod val="90000"/>
                    <a:lumOff val="10000"/>
                  </a:schemeClr>
                </a:solidFill>
                <a:effectLst/>
                <a:latin typeface="+mn-lt"/>
              </a:rPr>
              <a:t> </a:t>
            </a:r>
            <a:endParaRPr lang="fr-FR" sz="1800" dirty="0">
              <a:solidFill>
                <a:schemeClr val="bg2">
                  <a:lumMod val="90000"/>
                  <a:lumOff val="10000"/>
                </a:schemeClr>
              </a:solidFill>
              <a:latin typeface="+mn-lt"/>
            </a:endParaRPr>
          </a:p>
        </p:txBody>
      </p:sp>
    </p:spTree>
    <p:extLst>
      <p:ext uri="{BB962C8B-B14F-4D97-AF65-F5344CB8AC3E}">
        <p14:creationId xmlns:p14="http://schemas.microsoft.com/office/powerpoint/2010/main" val="1263998295"/>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Props1.xml><?xml version="1.0" encoding="utf-8"?>
<ds:datastoreItem xmlns:ds="http://schemas.openxmlformats.org/officeDocument/2006/customXml" ds:itemID="{00590CE5-7C06-452D-9D0E-8BFB3B0BF2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3.xml><?xml version="1.0" encoding="utf-8"?>
<ds:datastoreItem xmlns:ds="http://schemas.openxmlformats.org/officeDocument/2006/customXml" ds:itemID="{152B3263-EF49-4234-9689-D9203774EBA0}">
  <ds:schemaRefs>
    <ds:schemaRef ds:uri="http://schemas.microsoft.com/office/2006/documentManagement/types"/>
    <ds:schemaRef ds:uri="7a866126-7c09-4654-844e-0d48a974f41d"/>
    <ds:schemaRef ds:uri="http://schemas.microsoft.com/office/2006/metadata/properties"/>
    <ds:schemaRef ds:uri="http://www.w3.org/XML/1998/namespace"/>
    <ds:schemaRef ds:uri="http://purl.org/dc/dcmitype/"/>
    <ds:schemaRef ds:uri="http://purl.org/dc/elements/1.1/"/>
    <ds:schemaRef ds:uri="http://schemas.microsoft.com/office/infopath/2007/PartnerControls"/>
    <ds:schemaRef ds:uri="http://schemas.openxmlformats.org/package/2006/metadata/core-properties"/>
    <ds:schemaRef ds:uri="833f7f52-ca37-4ad5-a460-7ba203df2864"/>
    <ds:schemaRef ds:uri="http://purl.org/dc/terms/"/>
  </ds:schemaRefs>
</ds:datastoreItem>
</file>

<file path=docProps/app.xml><?xml version="1.0" encoding="utf-8"?>
<Properties xmlns="http://schemas.openxmlformats.org/officeDocument/2006/extended-properties" xmlns:vt="http://schemas.openxmlformats.org/officeDocument/2006/docPropsVTypes">
  <TotalTime>6936</TotalTime>
  <Words>1200</Words>
  <Application>Microsoft Office PowerPoint</Application>
  <PresentationFormat>Grand écran</PresentationFormat>
  <Paragraphs>111</Paragraphs>
  <Slides>10</Slides>
  <Notes>9</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10</vt:i4>
      </vt:variant>
    </vt:vector>
  </HeadingPairs>
  <TitlesOfParts>
    <vt:vector size="14" baseType="lpstr">
      <vt:lpstr>Arial</vt:lpstr>
      <vt:lpstr>Calibri</vt:lpstr>
      <vt:lpstr>Cambria Math</vt:lpstr>
      <vt:lpstr>AdornVTI</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CHRISTELLE DECLERCQ</cp:lastModifiedBy>
  <cp:revision>27</cp:revision>
  <dcterms:created xsi:type="dcterms:W3CDTF">2023-11-23T08:37:25Z</dcterms:created>
  <dcterms:modified xsi:type="dcterms:W3CDTF">2024-11-28T10:21:38Z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