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4"/>
  </p:notesMasterIdLst>
  <p:sldIdLst>
    <p:sldId id="256" r:id="rId5"/>
    <p:sldId id="295" r:id="rId6"/>
    <p:sldId id="310" r:id="rId7"/>
    <p:sldId id="308" r:id="rId8"/>
    <p:sldId id="305" r:id="rId9"/>
    <p:sldId id="306" r:id="rId10"/>
    <p:sldId id="307" r:id="rId11"/>
    <p:sldId id="309" r:id="rId12"/>
    <p:sldId id="304" r:id="rId13"/>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tion par défaut" id="{5C8A68AD-58F7-45B9-8596-745488C5561C}">
          <p14:sldIdLst>
            <p14:sldId id="256"/>
          </p14:sldIdLst>
        </p14:section>
        <p14:section name="Section sans titre" id="{3BF96D62-0261-4BD7-9F14-3FBCCEE910C5}">
          <p14:sldIdLst>
            <p14:sldId id="295"/>
            <p14:sldId id="310"/>
            <p14:sldId id="308"/>
            <p14:sldId id="305"/>
            <p14:sldId id="306"/>
            <p14:sldId id="307"/>
            <p14:sldId id="309"/>
            <p14:sldId id="304"/>
          </p14:sldIdLst>
        </p14:section>
      </p14:sectionLst>
    </p:ext>
    <p:ext uri="{EFAFB233-063F-42B5-8137-9DF3F51BA10A}">
      <p15:sldGuideLst xmlns:p15="http://schemas.microsoft.com/office/powerpoint/2012/main"/>
    </p:ext>
    <p:ext uri="GoogleSlidesCustomDataVersion2">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3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4C55"/>
    <a:srgbClr val="346A8C"/>
    <a:srgbClr val="4184AD"/>
    <a:srgbClr val="5597BF"/>
    <a:srgbClr val="0B6F6F"/>
    <a:srgbClr val="468FA0"/>
    <a:srgbClr val="4F7CC5"/>
    <a:srgbClr val="60B484"/>
    <a:srgbClr val="235B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9BE6CDA-511A-4E29-B8C5-B72E0C87BBFB}" v="289" dt="2024-11-28T10:21:48.231"/>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180" autoAdjust="0"/>
  </p:normalViewPr>
  <p:slideViewPr>
    <p:cSldViewPr snapToGrid="0">
      <p:cViewPr varScale="1">
        <p:scale>
          <a:sx n="55" d="100"/>
          <a:sy n="55" d="100"/>
        </p:scale>
        <p:origin x="1314" y="78"/>
      </p:cViewPr>
      <p:guideLst/>
    </p:cSldViewPr>
  </p:slideViewPr>
  <p:notesTextViewPr>
    <p:cViewPr>
      <p:scale>
        <a:sx n="125" d="100"/>
        <a:sy n="125"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3" Type="http://schemas.openxmlformats.org/officeDocument/2006/relationships/customXml" Target="../customXml/item3.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33"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36" Type="http://schemas.microsoft.com/office/2016/11/relationships/changesInfo" Target="changesInfos/changesInfo1.xml"/><Relationship Id="rId10" Type="http://schemas.openxmlformats.org/officeDocument/2006/relationships/slide" Target="slides/slide6.xml"/><Relationship Id="rId31"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ELLE DECLERCQ" userId="6105ae43-a600-46e8-812e-1762419aa502" providerId="ADAL" clId="{59BE6CDA-511A-4E29-B8C5-B72E0C87BBFB}"/>
    <pc:docChg chg="undo custSel modSld">
      <pc:chgData name="CHRISTELLE DECLERCQ" userId="6105ae43-a600-46e8-812e-1762419aa502" providerId="ADAL" clId="{59BE6CDA-511A-4E29-B8C5-B72E0C87BBFB}" dt="2024-11-28T10:21:48.231" v="580"/>
      <pc:docMkLst>
        <pc:docMk/>
      </pc:docMkLst>
      <pc:sldChg chg="addSp delSp modSp mod">
        <pc:chgData name="CHRISTELLE DECLERCQ" userId="6105ae43-a600-46e8-812e-1762419aa502" providerId="ADAL" clId="{59BE6CDA-511A-4E29-B8C5-B72E0C87BBFB}" dt="2024-11-28T10:21:48.231" v="580"/>
        <pc:sldMkLst>
          <pc:docMk/>
          <pc:sldMk cId="0" sldId="256"/>
        </pc:sldMkLst>
        <pc:spChg chg="add del mod">
          <ac:chgData name="CHRISTELLE DECLERCQ" userId="6105ae43-a600-46e8-812e-1762419aa502" providerId="ADAL" clId="{59BE6CDA-511A-4E29-B8C5-B72E0C87BBFB}" dt="2024-11-23T22:05:15.889" v="577" actId="478"/>
          <ac:spMkLst>
            <pc:docMk/>
            <pc:sldMk cId="0" sldId="256"/>
            <ac:spMk id="3" creationId="{37C770AC-C9DA-49A9-A5CC-53AB4F509988}"/>
          </ac:spMkLst>
        </pc:spChg>
        <pc:spChg chg="add mod">
          <ac:chgData name="CHRISTELLE DECLERCQ" userId="6105ae43-a600-46e8-812e-1762419aa502" providerId="ADAL" clId="{59BE6CDA-511A-4E29-B8C5-B72E0C87BBFB}" dt="2024-11-23T21:42:42.324" v="3"/>
          <ac:spMkLst>
            <pc:docMk/>
            <pc:sldMk cId="0" sldId="256"/>
            <ac:spMk id="13" creationId="{5AEBF689-C822-45C7-8A3F-4442FAFCCDC7}"/>
          </ac:spMkLst>
        </pc:spChg>
        <pc:spChg chg="add del mod">
          <ac:chgData name="CHRISTELLE DECLERCQ" userId="6105ae43-a600-46e8-812e-1762419aa502" providerId="ADAL" clId="{59BE6CDA-511A-4E29-B8C5-B72E0C87BBFB}" dt="2024-11-28T10:21:47.956" v="579" actId="478"/>
          <ac:spMkLst>
            <pc:docMk/>
            <pc:sldMk cId="0" sldId="256"/>
            <ac:spMk id="15" creationId="{12F556B2-DAED-40D6-97C7-B490D498DF53}"/>
          </ac:spMkLst>
        </pc:spChg>
        <pc:spChg chg="add mod">
          <ac:chgData name="CHRISTELLE DECLERCQ" userId="6105ae43-a600-46e8-812e-1762419aa502" providerId="ADAL" clId="{59BE6CDA-511A-4E29-B8C5-B72E0C87BBFB}" dt="2024-11-23T21:42:51.524" v="5"/>
          <ac:spMkLst>
            <pc:docMk/>
            <pc:sldMk cId="0" sldId="256"/>
            <ac:spMk id="16" creationId="{609C1ECE-9CAB-4B06-AF39-2C68D75644B6}"/>
          </ac:spMkLst>
        </pc:spChg>
        <pc:spChg chg="add mod">
          <ac:chgData name="CHRISTELLE DECLERCQ" userId="6105ae43-a600-46e8-812e-1762419aa502" providerId="ADAL" clId="{59BE6CDA-511A-4E29-B8C5-B72E0C87BBFB}" dt="2024-11-28T10:21:48.231" v="580"/>
          <ac:spMkLst>
            <pc:docMk/>
            <pc:sldMk cId="0" sldId="256"/>
            <ac:spMk id="17" creationId="{7FF8B082-2BA7-4017-A049-2A1A3B6BF908}"/>
          </ac:spMkLst>
        </pc:spChg>
        <pc:spChg chg="add del">
          <ac:chgData name="CHRISTELLE DECLERCQ" userId="6105ae43-a600-46e8-812e-1762419aa502" providerId="ADAL" clId="{59BE6CDA-511A-4E29-B8C5-B72E0C87BBFB}" dt="2024-11-23T22:05:07.456" v="576" actId="478"/>
          <ac:spMkLst>
            <pc:docMk/>
            <pc:sldMk cId="0" sldId="256"/>
            <ac:spMk id="96" creationId="{00000000-0000-0000-0000-000000000000}"/>
          </ac:spMkLst>
        </pc:spChg>
        <pc:spChg chg="add del">
          <ac:chgData name="CHRISTELLE DECLERCQ" userId="6105ae43-a600-46e8-812e-1762419aa502" providerId="ADAL" clId="{59BE6CDA-511A-4E29-B8C5-B72E0C87BBFB}" dt="2024-11-23T21:42:32.239" v="1" actId="478"/>
          <ac:spMkLst>
            <pc:docMk/>
            <pc:sldMk cId="0" sldId="256"/>
            <ac:spMk id="97" creationId="{00000000-0000-0000-0000-000000000000}"/>
          </ac:spMkLst>
        </pc:spChg>
        <pc:spChg chg="del">
          <ac:chgData name="CHRISTELLE DECLERCQ" userId="6105ae43-a600-46e8-812e-1762419aa502" providerId="ADAL" clId="{59BE6CDA-511A-4E29-B8C5-B72E0C87BBFB}" dt="2024-11-23T21:42:50.267" v="4" actId="478"/>
          <ac:spMkLst>
            <pc:docMk/>
            <pc:sldMk cId="0" sldId="256"/>
            <ac:spMk id="99" creationId="{00000000-0000-0000-0000-000000000000}"/>
          </ac:spMkLst>
        </pc:spChg>
        <pc:spChg chg="del">
          <ac:chgData name="CHRISTELLE DECLERCQ" userId="6105ae43-a600-46e8-812e-1762419aa502" providerId="ADAL" clId="{59BE6CDA-511A-4E29-B8C5-B72E0C87BBFB}" dt="2024-11-23T21:42:41.889" v="2" actId="478"/>
          <ac:spMkLst>
            <pc:docMk/>
            <pc:sldMk cId="0" sldId="256"/>
            <ac:spMk id="105" creationId="{00000000-0000-0000-0000-000000000000}"/>
          </ac:spMkLst>
        </pc:spChg>
        <pc:picChg chg="add mod">
          <ac:chgData name="CHRISTELLE DECLERCQ" userId="6105ae43-a600-46e8-812e-1762419aa502" providerId="ADAL" clId="{59BE6CDA-511A-4E29-B8C5-B72E0C87BBFB}" dt="2024-11-25T13:37:41.447" v="578"/>
          <ac:picMkLst>
            <pc:docMk/>
            <pc:sldMk cId="0" sldId="256"/>
            <ac:picMk id="14" creationId="{6AAE7E02-C37F-4409-AF5B-59CCC8A7B427}"/>
          </ac:picMkLst>
        </pc:picChg>
      </pc:sldChg>
      <pc:sldChg chg="modSp mod modNotesTx">
        <pc:chgData name="CHRISTELLE DECLERCQ" userId="6105ae43-a600-46e8-812e-1762419aa502" providerId="ADAL" clId="{59BE6CDA-511A-4E29-B8C5-B72E0C87BBFB}" dt="2024-11-23T21:44:59.892" v="75" actId="20577"/>
        <pc:sldMkLst>
          <pc:docMk/>
          <pc:sldMk cId="4137831345" sldId="295"/>
        </pc:sldMkLst>
        <pc:spChg chg="mod">
          <ac:chgData name="CHRISTELLE DECLERCQ" userId="6105ae43-a600-46e8-812e-1762419aa502" providerId="ADAL" clId="{59BE6CDA-511A-4E29-B8C5-B72E0C87BBFB}" dt="2024-11-23T21:43:15.591" v="7" actId="20577"/>
          <ac:spMkLst>
            <pc:docMk/>
            <pc:sldMk cId="4137831345" sldId="295"/>
            <ac:spMk id="26" creationId="{819F4443-F19A-D1A1-A1AF-F68331236057}"/>
          </ac:spMkLst>
        </pc:spChg>
        <pc:spChg chg="mod">
          <ac:chgData name="CHRISTELLE DECLERCQ" userId="6105ae43-a600-46e8-812e-1762419aa502" providerId="ADAL" clId="{59BE6CDA-511A-4E29-B8C5-B72E0C87BBFB}" dt="2024-11-23T21:43:40.143" v="15" actId="20577"/>
          <ac:spMkLst>
            <pc:docMk/>
            <pc:sldMk cId="4137831345" sldId="295"/>
            <ac:spMk id="27" creationId="{DCC778C1-5570-38ED-A55B-DE4A1965D3AF}"/>
          </ac:spMkLst>
        </pc:spChg>
      </pc:sldChg>
      <pc:sldChg chg="addSp delSp modSp mod">
        <pc:chgData name="CHRISTELLE DECLERCQ" userId="6105ae43-a600-46e8-812e-1762419aa502" providerId="ADAL" clId="{59BE6CDA-511A-4E29-B8C5-B72E0C87BBFB}" dt="2024-11-23T22:04:05.268" v="574"/>
        <pc:sldMkLst>
          <pc:docMk/>
          <pc:sldMk cId="3268034983" sldId="304"/>
        </pc:sldMkLst>
        <pc:spChg chg="del">
          <ac:chgData name="CHRISTELLE DECLERCQ" userId="6105ae43-a600-46e8-812e-1762419aa502" providerId="ADAL" clId="{59BE6CDA-511A-4E29-B8C5-B72E0C87BBFB}" dt="2024-11-23T22:04:04.036" v="573" actId="478"/>
          <ac:spMkLst>
            <pc:docMk/>
            <pc:sldMk cId="3268034983" sldId="304"/>
            <ac:spMk id="4" creationId="{4EB90FE7-238F-2EED-E322-C288C8BCDD9A}"/>
          </ac:spMkLst>
        </pc:spChg>
        <pc:spChg chg="add mod">
          <ac:chgData name="CHRISTELLE DECLERCQ" userId="6105ae43-a600-46e8-812e-1762419aa502" providerId="ADAL" clId="{59BE6CDA-511A-4E29-B8C5-B72E0C87BBFB}" dt="2024-11-23T22:04:05.268" v="574"/>
          <ac:spMkLst>
            <pc:docMk/>
            <pc:sldMk cId="3268034983" sldId="304"/>
            <ac:spMk id="8" creationId="{5AC5A97A-B929-4F8F-A368-3F60C88A69B1}"/>
          </ac:spMkLst>
        </pc:spChg>
      </pc:sldChg>
      <pc:sldChg chg="modSp mod modNotesTx">
        <pc:chgData name="CHRISTELLE DECLERCQ" userId="6105ae43-a600-46e8-812e-1762419aa502" providerId="ADAL" clId="{59BE6CDA-511A-4E29-B8C5-B72E0C87BBFB}" dt="2024-11-23T21:50:18.403" v="301" actId="20577"/>
        <pc:sldMkLst>
          <pc:docMk/>
          <pc:sldMk cId="483982314" sldId="305"/>
        </pc:sldMkLst>
        <pc:graphicFrameChg chg="mod modGraphic">
          <ac:chgData name="CHRISTELLE DECLERCQ" userId="6105ae43-a600-46e8-812e-1762419aa502" providerId="ADAL" clId="{59BE6CDA-511A-4E29-B8C5-B72E0C87BBFB}" dt="2024-11-23T21:49:41.538" v="293" actId="14100"/>
          <ac:graphicFrameMkLst>
            <pc:docMk/>
            <pc:sldMk cId="483982314" sldId="305"/>
            <ac:graphicFrameMk id="2" creationId="{67D52500-39CB-039F-BD86-28D436021D5F}"/>
          </ac:graphicFrameMkLst>
        </pc:graphicFrameChg>
      </pc:sldChg>
      <pc:sldChg chg="modSp">
        <pc:chgData name="CHRISTELLE DECLERCQ" userId="6105ae43-a600-46e8-812e-1762419aa502" providerId="ADAL" clId="{59BE6CDA-511A-4E29-B8C5-B72E0C87BBFB}" dt="2024-11-23T21:56:23.706" v="483" actId="20577"/>
        <pc:sldMkLst>
          <pc:docMk/>
          <pc:sldMk cId="1892453267" sldId="306"/>
        </pc:sldMkLst>
        <pc:graphicFrameChg chg="mod">
          <ac:chgData name="CHRISTELLE DECLERCQ" userId="6105ae43-a600-46e8-812e-1762419aa502" providerId="ADAL" clId="{59BE6CDA-511A-4E29-B8C5-B72E0C87BBFB}" dt="2024-11-23T21:56:23.706" v="483" actId="20577"/>
          <ac:graphicFrameMkLst>
            <pc:docMk/>
            <pc:sldMk cId="1892453267" sldId="306"/>
            <ac:graphicFrameMk id="7" creationId="{7DBE2919-B7EF-F122-953A-490414BC2DF6}"/>
          </ac:graphicFrameMkLst>
        </pc:graphicFrameChg>
      </pc:sldChg>
      <pc:sldChg chg="modSp mod">
        <pc:chgData name="CHRISTELLE DECLERCQ" userId="6105ae43-a600-46e8-812e-1762419aa502" providerId="ADAL" clId="{59BE6CDA-511A-4E29-B8C5-B72E0C87BBFB}" dt="2024-11-23T21:59:54.617" v="513" actId="20577"/>
        <pc:sldMkLst>
          <pc:docMk/>
          <pc:sldMk cId="3376089213" sldId="307"/>
        </pc:sldMkLst>
        <pc:spChg chg="mod">
          <ac:chgData name="CHRISTELLE DECLERCQ" userId="6105ae43-a600-46e8-812e-1762419aa502" providerId="ADAL" clId="{59BE6CDA-511A-4E29-B8C5-B72E0C87BBFB}" dt="2024-11-23T21:57:41.617" v="485" actId="20577"/>
          <ac:spMkLst>
            <pc:docMk/>
            <pc:sldMk cId="3376089213" sldId="307"/>
            <ac:spMk id="3" creationId="{7171DD60-2BC7-99E1-D756-F3D61AE97626}"/>
          </ac:spMkLst>
        </pc:spChg>
        <pc:graphicFrameChg chg="mod">
          <ac:chgData name="CHRISTELLE DECLERCQ" userId="6105ae43-a600-46e8-812e-1762419aa502" providerId="ADAL" clId="{59BE6CDA-511A-4E29-B8C5-B72E0C87BBFB}" dt="2024-11-23T21:59:54.617" v="513" actId="20577"/>
          <ac:graphicFrameMkLst>
            <pc:docMk/>
            <pc:sldMk cId="3376089213" sldId="307"/>
            <ac:graphicFrameMk id="2" creationId="{C01DD383-92D5-A630-7E39-5202FBC6ECA7}"/>
          </ac:graphicFrameMkLst>
        </pc:graphicFrameChg>
      </pc:sldChg>
      <pc:sldChg chg="modSp mod">
        <pc:chgData name="CHRISTELLE DECLERCQ" userId="6105ae43-a600-46e8-812e-1762419aa502" providerId="ADAL" clId="{59BE6CDA-511A-4E29-B8C5-B72E0C87BBFB}" dt="2024-11-23T21:55:06.282" v="385" actId="20577"/>
        <pc:sldMkLst>
          <pc:docMk/>
          <pc:sldMk cId="28372896" sldId="308"/>
        </pc:sldMkLst>
        <pc:spChg chg="mod">
          <ac:chgData name="CHRISTELLE DECLERCQ" userId="6105ae43-a600-46e8-812e-1762419aa502" providerId="ADAL" clId="{59BE6CDA-511A-4E29-B8C5-B72E0C87BBFB}" dt="2024-11-23T21:48:35.451" v="244" actId="20577"/>
          <ac:spMkLst>
            <pc:docMk/>
            <pc:sldMk cId="28372896" sldId="308"/>
            <ac:spMk id="5" creationId="{6F6D7C7C-8314-991D-8674-B929E886B82C}"/>
          </ac:spMkLst>
        </pc:spChg>
        <pc:spChg chg="mod">
          <ac:chgData name="CHRISTELLE DECLERCQ" userId="6105ae43-a600-46e8-812e-1762419aa502" providerId="ADAL" clId="{59BE6CDA-511A-4E29-B8C5-B72E0C87BBFB}" dt="2024-11-23T21:49:26.142" v="292" actId="20577"/>
          <ac:spMkLst>
            <pc:docMk/>
            <pc:sldMk cId="28372896" sldId="308"/>
            <ac:spMk id="7" creationId="{B13F844A-B022-615E-9C9A-DECBF738AE5F}"/>
          </ac:spMkLst>
        </pc:spChg>
        <pc:graphicFrameChg chg="mod">
          <ac:chgData name="CHRISTELLE DECLERCQ" userId="6105ae43-a600-46e8-812e-1762419aa502" providerId="ADAL" clId="{59BE6CDA-511A-4E29-B8C5-B72E0C87BBFB}" dt="2024-11-23T21:55:06.282" v="385" actId="20577"/>
          <ac:graphicFrameMkLst>
            <pc:docMk/>
            <pc:sldMk cId="28372896" sldId="308"/>
            <ac:graphicFrameMk id="2" creationId="{DAF269A1-8E2F-9BD0-A1DD-BE78D5CAB5BF}"/>
          </ac:graphicFrameMkLst>
        </pc:graphicFrameChg>
      </pc:sldChg>
      <pc:sldChg chg="modSp mod modNotesTx">
        <pc:chgData name="CHRISTELLE DECLERCQ" userId="6105ae43-a600-46e8-812e-1762419aa502" providerId="ADAL" clId="{59BE6CDA-511A-4E29-B8C5-B72E0C87BBFB}" dt="2024-11-23T22:02:59.813" v="572" actId="404"/>
        <pc:sldMkLst>
          <pc:docMk/>
          <pc:sldMk cId="2068582243" sldId="309"/>
        </pc:sldMkLst>
        <pc:spChg chg="mod">
          <ac:chgData name="CHRISTELLE DECLERCQ" userId="6105ae43-a600-46e8-812e-1762419aa502" providerId="ADAL" clId="{59BE6CDA-511A-4E29-B8C5-B72E0C87BBFB}" dt="2024-11-23T22:00:14.708" v="521" actId="20577"/>
          <ac:spMkLst>
            <pc:docMk/>
            <pc:sldMk cId="2068582243" sldId="309"/>
            <ac:spMk id="5" creationId="{2E653F23-592B-BC6D-A472-C6908DECF9C8}"/>
          </ac:spMkLst>
        </pc:spChg>
        <pc:spChg chg="mod">
          <ac:chgData name="CHRISTELLE DECLERCQ" userId="6105ae43-a600-46e8-812e-1762419aa502" providerId="ADAL" clId="{59BE6CDA-511A-4E29-B8C5-B72E0C87BBFB}" dt="2024-11-23T22:02:59.813" v="572" actId="404"/>
          <ac:spMkLst>
            <pc:docMk/>
            <pc:sldMk cId="2068582243" sldId="309"/>
            <ac:spMk id="10" creationId="{7B97359B-6CB2-EBF2-AFAF-257071C97C89}"/>
          </ac:spMkLst>
        </pc:spChg>
      </pc:sldChg>
      <pc:sldChg chg="modNotesTx">
        <pc:chgData name="CHRISTELLE DECLERCQ" userId="6105ae43-a600-46e8-812e-1762419aa502" providerId="ADAL" clId="{59BE6CDA-511A-4E29-B8C5-B72E0C87BBFB}" dt="2024-11-23T21:46:14.011" v="165" actId="20577"/>
        <pc:sldMkLst>
          <pc:docMk/>
          <pc:sldMk cId="2396479554" sldId="310"/>
        </pc:sldMkLst>
      </pc:sldChg>
    </pc:docChg>
  </pc:docChgLst>
  <pc:docChgLst>
    <pc:chgData name="Comblain Annick" userId="0ff4da1e-1371-4eaf-8c34-52bef2e4889c" providerId="ADAL" clId="{2A996FB3-1564-1141-8BF7-C60DE2021B5F}"/>
    <pc:docChg chg="custSel modSld">
      <pc:chgData name="Comblain Annick" userId="0ff4da1e-1371-4eaf-8c34-52bef2e4889c" providerId="ADAL" clId="{2A996FB3-1564-1141-8BF7-C60DE2021B5F}" dt="2024-07-22T07:32:11.398" v="11"/>
      <pc:docMkLst>
        <pc:docMk/>
      </pc:docMkLst>
      <pc:sldChg chg="addSp delSp modSp mod">
        <pc:chgData name="Comblain Annick" userId="0ff4da1e-1371-4eaf-8c34-52bef2e4889c" providerId="ADAL" clId="{2A996FB3-1564-1141-8BF7-C60DE2021B5F}" dt="2024-07-22T07:32:11.398" v="11"/>
        <pc:sldMkLst>
          <pc:docMk/>
          <pc:sldMk cId="4137831345" sldId="295"/>
        </pc:sldMkLst>
        <pc:spChg chg="add mod">
          <ac:chgData name="Comblain Annick" userId="0ff4da1e-1371-4eaf-8c34-52bef2e4889c" providerId="ADAL" clId="{2A996FB3-1564-1141-8BF7-C60DE2021B5F}" dt="2024-07-22T07:32:11.398" v="11"/>
          <ac:spMkLst>
            <pc:docMk/>
            <pc:sldMk cId="4137831345" sldId="295"/>
            <ac:spMk id="4" creationId="{452305F4-5F03-38E3-4B0F-7AAE9CC6C6F3}"/>
          </ac:spMkLst>
        </pc:spChg>
        <pc:spChg chg="mod">
          <ac:chgData name="Comblain Annick" userId="0ff4da1e-1371-4eaf-8c34-52bef2e4889c" providerId="ADAL" clId="{2A996FB3-1564-1141-8BF7-C60DE2021B5F}" dt="2024-07-22T07:32:08.201" v="10" actId="20577"/>
          <ac:spMkLst>
            <pc:docMk/>
            <pc:sldMk cId="4137831345" sldId="295"/>
            <ac:spMk id="12" creationId="{71CF575C-5C6C-97FF-85F9-137A911EA590}"/>
          </ac:spMkLst>
        </pc:spChg>
        <pc:spChg chg="del">
          <ac:chgData name="Comblain Annick" userId="0ff4da1e-1371-4eaf-8c34-52bef2e4889c" providerId="ADAL" clId="{2A996FB3-1564-1141-8BF7-C60DE2021B5F}" dt="2024-07-22T07:32:03.405" v="0" actId="21"/>
          <ac:spMkLst>
            <pc:docMk/>
            <pc:sldMk cId="4137831345" sldId="295"/>
            <ac:spMk id="34" creationId="{107FCF76-6CF7-5B93-32B8-D9F2FF1145A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869558-C1B8-0F4F-BA5A-7816AEA51011}" type="doc">
      <dgm:prSet loTypeId="urn:microsoft.com/office/officeart/2009/3/layout/SubStepProcess" loCatId="" qsTypeId="urn:microsoft.com/office/officeart/2005/8/quickstyle/simple2" qsCatId="simple" csTypeId="urn:microsoft.com/office/officeart/2005/8/colors/accent1_1" csCatId="accent1" phldr="1"/>
      <dgm:spPr/>
      <dgm:t>
        <a:bodyPr/>
        <a:lstStyle/>
        <a:p>
          <a:endParaRPr lang="fr-FR"/>
        </a:p>
      </dgm:t>
    </dgm:pt>
    <dgm:pt modelId="{0C0A6B5C-996F-744D-AF1F-1D2F13FDF5F7}">
      <dgm:prSet phldrT="[Texte]" custT="1"/>
      <dgm:spPr/>
      <dgm:t>
        <a:bodyPr/>
        <a:lstStyle/>
        <a:p>
          <a:r>
            <a:rPr lang="fr-FR" sz="2000" dirty="0"/>
            <a:t>H</a:t>
          </a:r>
          <a:r>
            <a:rPr lang="fr" sz="2000" dirty="0"/>
            <a:t>ypotonie orofaciale</a:t>
          </a:r>
          <a:endParaRPr lang="fr-FR" sz="2000" dirty="0"/>
        </a:p>
      </dgm:t>
    </dgm:pt>
    <dgm:pt modelId="{FF46EFF2-25F6-9540-A8FE-E0B7B62319E2}" type="parTrans" cxnId="{515CD367-4DB2-824C-87C2-F3FC68D73DBD}">
      <dgm:prSet/>
      <dgm:spPr/>
      <dgm:t>
        <a:bodyPr/>
        <a:lstStyle/>
        <a:p>
          <a:endParaRPr lang="fr-FR" sz="2000"/>
        </a:p>
      </dgm:t>
    </dgm:pt>
    <dgm:pt modelId="{0A0E9E1B-0A42-DB42-8003-47DB133FB13B}" type="sibTrans" cxnId="{515CD367-4DB2-824C-87C2-F3FC68D73DBD}">
      <dgm:prSet/>
      <dgm:spPr/>
      <dgm:t>
        <a:bodyPr/>
        <a:lstStyle/>
        <a:p>
          <a:endParaRPr lang="fr-FR" sz="2000"/>
        </a:p>
      </dgm:t>
    </dgm:pt>
    <dgm:pt modelId="{1A6BFDE4-039C-D24C-9188-1EFEF1B5FD06}">
      <dgm:prSet phldrT="[Texte]" custT="1"/>
      <dgm:spPr/>
      <dgm:t>
        <a:bodyPr/>
        <a:lstStyle/>
        <a:p>
          <a:r>
            <a:rPr lang="fr" sz="2000" err="1"/>
            <a:t>implique</a:t>
          </a:r>
          <a:endParaRPr lang="fr-FR" sz="2000"/>
        </a:p>
      </dgm:t>
    </dgm:pt>
    <dgm:pt modelId="{60473EB7-389D-B546-B914-5574B2FF044E}" type="parTrans" cxnId="{647F6E9C-C79D-004B-9F81-6FA24B02AABE}">
      <dgm:prSet/>
      <dgm:spPr/>
      <dgm:t>
        <a:bodyPr/>
        <a:lstStyle/>
        <a:p>
          <a:endParaRPr lang="fr-FR" sz="2000"/>
        </a:p>
      </dgm:t>
    </dgm:pt>
    <dgm:pt modelId="{AE848DDD-A4D8-C64A-BDC3-B8501460E2ED}" type="sibTrans" cxnId="{647F6E9C-C79D-004B-9F81-6FA24B02AABE}">
      <dgm:prSet/>
      <dgm:spPr/>
      <dgm:t>
        <a:bodyPr/>
        <a:lstStyle/>
        <a:p>
          <a:endParaRPr lang="fr-FR" sz="2000"/>
        </a:p>
      </dgm:t>
    </dgm:pt>
    <dgm:pt modelId="{0E64D88E-C6B7-0B49-8B3A-25C16576E08B}">
      <dgm:prSet phldrT="[Texte]" custT="1"/>
      <dgm:spPr/>
      <dgm:t>
        <a:bodyPr/>
        <a:lstStyle/>
        <a:p>
          <a:r>
            <a:rPr lang="fr" sz="2000" dirty="0"/>
            <a:t>Difficultés de mastication</a:t>
          </a:r>
          <a:endParaRPr lang="fr-FR" sz="2000" dirty="0"/>
        </a:p>
      </dgm:t>
    </dgm:pt>
    <dgm:pt modelId="{3ED8DEA6-126A-FB43-8895-B828053A52F3}" type="parTrans" cxnId="{600A3AC3-3BEA-5D44-BEF0-4275D8F6D49A}">
      <dgm:prSet/>
      <dgm:spPr/>
      <dgm:t>
        <a:bodyPr/>
        <a:lstStyle/>
        <a:p>
          <a:endParaRPr lang="fr-FR" sz="2000"/>
        </a:p>
      </dgm:t>
    </dgm:pt>
    <dgm:pt modelId="{0796FF45-55A4-C349-9F62-C0D838D354FD}" type="sibTrans" cxnId="{600A3AC3-3BEA-5D44-BEF0-4275D8F6D49A}">
      <dgm:prSet/>
      <dgm:spPr/>
      <dgm:t>
        <a:bodyPr/>
        <a:lstStyle/>
        <a:p>
          <a:endParaRPr lang="fr-FR" sz="2000"/>
        </a:p>
      </dgm:t>
    </dgm:pt>
    <dgm:pt modelId="{5FF17B9F-9950-5144-992E-2AF2D592EA8A}">
      <dgm:prSet phldrT="[Texte]" custT="1"/>
      <dgm:spPr/>
      <dgm:t>
        <a:bodyPr/>
        <a:lstStyle/>
        <a:p>
          <a:r>
            <a:rPr lang="fr" sz="2000" dirty="0"/>
            <a:t>Difficulté pour fermer les lèvres et garder nourriture dans la bouche</a:t>
          </a:r>
          <a:endParaRPr lang="fr-FR" sz="2000" dirty="0"/>
        </a:p>
      </dgm:t>
    </dgm:pt>
    <dgm:pt modelId="{97D1A1B3-9E84-6142-9CE4-9CBE2D4178E8}" type="parTrans" cxnId="{7CC89F15-2350-E042-B69D-C4AA627FF52B}">
      <dgm:prSet/>
      <dgm:spPr/>
      <dgm:t>
        <a:bodyPr/>
        <a:lstStyle/>
        <a:p>
          <a:endParaRPr lang="fr-FR" sz="2000"/>
        </a:p>
      </dgm:t>
    </dgm:pt>
    <dgm:pt modelId="{0730F68E-F9D9-1049-8A9B-696886529F4A}" type="sibTrans" cxnId="{7CC89F15-2350-E042-B69D-C4AA627FF52B}">
      <dgm:prSet/>
      <dgm:spPr/>
      <dgm:t>
        <a:bodyPr/>
        <a:lstStyle/>
        <a:p>
          <a:endParaRPr lang="fr-FR" sz="2000"/>
        </a:p>
      </dgm:t>
    </dgm:pt>
    <dgm:pt modelId="{726751BD-7987-7342-86C0-34DFC73333F1}" type="pres">
      <dgm:prSet presAssocID="{20869558-C1B8-0F4F-BA5A-7816AEA51011}" presName="Name0" presStyleCnt="0">
        <dgm:presLayoutVars>
          <dgm:chMax val="7"/>
          <dgm:dir/>
          <dgm:animOne val="branch"/>
        </dgm:presLayoutVars>
      </dgm:prSet>
      <dgm:spPr/>
    </dgm:pt>
    <dgm:pt modelId="{45AE9683-22AF-3143-931B-B434C02DF417}" type="pres">
      <dgm:prSet presAssocID="{0C0A6B5C-996F-744D-AF1F-1D2F13FDF5F7}" presName="parTx1" presStyleLbl="node1" presStyleIdx="0" presStyleCnt="3"/>
      <dgm:spPr/>
    </dgm:pt>
    <dgm:pt modelId="{B52EC8BF-0A3A-D949-8F33-6CA2470C3D69}" type="pres">
      <dgm:prSet presAssocID="{0C0A6B5C-996F-744D-AF1F-1D2F13FDF5F7}" presName="spPre1" presStyleCnt="0"/>
      <dgm:spPr/>
    </dgm:pt>
    <dgm:pt modelId="{93F06010-9A48-6446-8A97-0A05914F60F6}" type="pres">
      <dgm:prSet presAssocID="{0C0A6B5C-996F-744D-AF1F-1D2F13FDF5F7}" presName="chLin1" presStyleCnt="0"/>
      <dgm:spPr/>
    </dgm:pt>
    <dgm:pt modelId="{9F352F75-64E8-1542-A0CF-87FCB458CF13}" type="pres">
      <dgm:prSet presAssocID="{60473EB7-389D-B546-B914-5574B2FF044E}" presName="Name11" presStyleLbl="parChTrans1D1" presStyleIdx="0" presStyleCnt="4"/>
      <dgm:spPr/>
    </dgm:pt>
    <dgm:pt modelId="{36DE581C-9B3D-B042-9903-655779164701}" type="pres">
      <dgm:prSet presAssocID="{60473EB7-389D-B546-B914-5574B2FF044E}" presName="Name31" presStyleLbl="parChTrans1D1" presStyleIdx="1" presStyleCnt="4"/>
      <dgm:spPr/>
    </dgm:pt>
    <dgm:pt modelId="{5D4E1CC3-E5E5-7C4A-9C20-51A9B80E2086}" type="pres">
      <dgm:prSet presAssocID="{1A6BFDE4-039C-D24C-9188-1EFEF1B5FD06}" presName="top1" presStyleCnt="0"/>
      <dgm:spPr/>
    </dgm:pt>
    <dgm:pt modelId="{B23229A5-EF30-C24E-AEC2-64E9369DD9B1}" type="pres">
      <dgm:prSet presAssocID="{1A6BFDE4-039C-D24C-9188-1EFEF1B5FD06}" presName="txAndLines1" presStyleCnt="0"/>
      <dgm:spPr/>
    </dgm:pt>
    <dgm:pt modelId="{B83FAF0B-F8FD-494F-B226-A1CBB7623D93}" type="pres">
      <dgm:prSet presAssocID="{1A6BFDE4-039C-D24C-9188-1EFEF1B5FD06}" presName="anchor1" presStyleCnt="0"/>
      <dgm:spPr/>
    </dgm:pt>
    <dgm:pt modelId="{2F658EA3-6A21-7A45-9B8A-21B7C1C4D3A3}" type="pres">
      <dgm:prSet presAssocID="{1A6BFDE4-039C-D24C-9188-1EFEF1B5FD06}" presName="backup1" presStyleCnt="0"/>
      <dgm:spPr/>
    </dgm:pt>
    <dgm:pt modelId="{03A4FCA5-F4D5-4345-B901-C1015FAD6238}" type="pres">
      <dgm:prSet presAssocID="{1A6BFDE4-039C-D24C-9188-1EFEF1B5FD06}" presName="preLine1" presStyleLbl="parChTrans1D1" presStyleIdx="2" presStyleCnt="4"/>
      <dgm:spPr/>
    </dgm:pt>
    <dgm:pt modelId="{6AFC4106-E95B-484C-94A8-5C75333F0DCA}" type="pres">
      <dgm:prSet presAssocID="{1A6BFDE4-039C-D24C-9188-1EFEF1B5FD06}" presName="desTx1" presStyleLbl="revTx" presStyleIdx="0" presStyleCnt="0">
        <dgm:presLayoutVars>
          <dgm:bulletEnabled val="1"/>
        </dgm:presLayoutVars>
      </dgm:prSet>
      <dgm:spPr/>
    </dgm:pt>
    <dgm:pt modelId="{B35D2D12-0751-F043-9AD5-04001D85CC94}" type="pres">
      <dgm:prSet presAssocID="{1A6BFDE4-039C-D24C-9188-1EFEF1B5FD06}" presName="postLine1" presStyleLbl="parChTrans1D1" presStyleIdx="3" presStyleCnt="4"/>
      <dgm:spPr/>
    </dgm:pt>
    <dgm:pt modelId="{46869374-9828-2F4A-9D76-DB8CB51656D6}" type="pres">
      <dgm:prSet presAssocID="{0C0A6B5C-996F-744D-AF1F-1D2F13FDF5F7}" presName="spPost1" presStyleCnt="0"/>
      <dgm:spPr/>
    </dgm:pt>
    <dgm:pt modelId="{8D58EA45-4203-E446-A1AE-D71B60A5F6B1}" type="pres">
      <dgm:prSet presAssocID="{0E64D88E-C6B7-0B49-8B3A-25C16576E08B}" presName="parTx2" presStyleLbl="node1" presStyleIdx="1" presStyleCnt="3"/>
      <dgm:spPr/>
    </dgm:pt>
    <dgm:pt modelId="{88A92687-F863-2B49-B26D-3F66F54F8F8A}" type="pres">
      <dgm:prSet presAssocID="{5FF17B9F-9950-5144-992E-2AF2D592EA8A}" presName="parTx3" presStyleLbl="node1" presStyleIdx="2" presStyleCnt="3"/>
      <dgm:spPr/>
    </dgm:pt>
  </dgm:ptLst>
  <dgm:cxnLst>
    <dgm:cxn modelId="{73A6DA07-C882-CA48-8B08-BF571B3541B2}" type="presOf" srcId="{0E64D88E-C6B7-0B49-8B3A-25C16576E08B}" destId="{8D58EA45-4203-E446-A1AE-D71B60A5F6B1}" srcOrd="0" destOrd="0" presId="urn:microsoft.com/office/officeart/2009/3/layout/SubStepProcess"/>
    <dgm:cxn modelId="{7CC89F15-2350-E042-B69D-C4AA627FF52B}" srcId="{20869558-C1B8-0F4F-BA5A-7816AEA51011}" destId="{5FF17B9F-9950-5144-992E-2AF2D592EA8A}" srcOrd="2" destOrd="0" parTransId="{97D1A1B3-9E84-6142-9CE4-9CBE2D4178E8}" sibTransId="{0730F68E-F9D9-1049-8A9B-696886529F4A}"/>
    <dgm:cxn modelId="{515CD367-4DB2-824C-87C2-F3FC68D73DBD}" srcId="{20869558-C1B8-0F4F-BA5A-7816AEA51011}" destId="{0C0A6B5C-996F-744D-AF1F-1D2F13FDF5F7}" srcOrd="0" destOrd="0" parTransId="{FF46EFF2-25F6-9540-A8FE-E0B7B62319E2}" sibTransId="{0A0E9E1B-0A42-DB42-8003-47DB133FB13B}"/>
    <dgm:cxn modelId="{1D234E4A-FABD-2A46-BA7D-7A88174141EA}" type="presOf" srcId="{5FF17B9F-9950-5144-992E-2AF2D592EA8A}" destId="{88A92687-F863-2B49-B26D-3F66F54F8F8A}" srcOrd="0" destOrd="0" presId="urn:microsoft.com/office/officeart/2009/3/layout/SubStepProcess"/>
    <dgm:cxn modelId="{74A8FF90-5C7C-4C42-AE3B-3941FD0E4BC5}" type="presOf" srcId="{20869558-C1B8-0F4F-BA5A-7816AEA51011}" destId="{726751BD-7987-7342-86C0-34DFC73333F1}" srcOrd="0" destOrd="0" presId="urn:microsoft.com/office/officeart/2009/3/layout/SubStepProcess"/>
    <dgm:cxn modelId="{647F6E9C-C79D-004B-9F81-6FA24B02AABE}" srcId="{0C0A6B5C-996F-744D-AF1F-1D2F13FDF5F7}" destId="{1A6BFDE4-039C-D24C-9188-1EFEF1B5FD06}" srcOrd="0" destOrd="0" parTransId="{60473EB7-389D-B546-B914-5574B2FF044E}" sibTransId="{AE848DDD-A4D8-C64A-BDC3-B8501460E2ED}"/>
    <dgm:cxn modelId="{600A3AC3-3BEA-5D44-BEF0-4275D8F6D49A}" srcId="{20869558-C1B8-0F4F-BA5A-7816AEA51011}" destId="{0E64D88E-C6B7-0B49-8B3A-25C16576E08B}" srcOrd="1" destOrd="0" parTransId="{3ED8DEA6-126A-FB43-8895-B828053A52F3}" sibTransId="{0796FF45-55A4-C349-9F62-C0D838D354FD}"/>
    <dgm:cxn modelId="{950C51E0-4139-0C4C-BC09-0C9CCCEB4B4B}" type="presOf" srcId="{1A6BFDE4-039C-D24C-9188-1EFEF1B5FD06}" destId="{6AFC4106-E95B-484C-94A8-5C75333F0DCA}" srcOrd="0" destOrd="0" presId="urn:microsoft.com/office/officeart/2009/3/layout/SubStepProcess"/>
    <dgm:cxn modelId="{36C56EEA-BB88-ED42-834D-AAF35DED9C9C}" type="presOf" srcId="{0C0A6B5C-996F-744D-AF1F-1D2F13FDF5F7}" destId="{45AE9683-22AF-3143-931B-B434C02DF417}" srcOrd="0" destOrd="0" presId="urn:microsoft.com/office/officeart/2009/3/layout/SubStepProcess"/>
    <dgm:cxn modelId="{B24BB627-E33B-9C4F-A657-EA8882DC886C}" type="presParOf" srcId="{726751BD-7987-7342-86C0-34DFC73333F1}" destId="{45AE9683-22AF-3143-931B-B434C02DF417}" srcOrd="0" destOrd="0" presId="urn:microsoft.com/office/officeart/2009/3/layout/SubStepProcess"/>
    <dgm:cxn modelId="{ACCFF6A2-BCA2-744B-9F02-260CF024F1D9}" type="presParOf" srcId="{726751BD-7987-7342-86C0-34DFC73333F1}" destId="{B52EC8BF-0A3A-D949-8F33-6CA2470C3D69}" srcOrd="1" destOrd="0" presId="urn:microsoft.com/office/officeart/2009/3/layout/SubStepProcess"/>
    <dgm:cxn modelId="{3D63D854-A74F-C046-9274-7CB8D3584DF4}" type="presParOf" srcId="{726751BD-7987-7342-86C0-34DFC73333F1}" destId="{93F06010-9A48-6446-8A97-0A05914F60F6}" srcOrd="2" destOrd="0" presId="urn:microsoft.com/office/officeart/2009/3/layout/SubStepProcess"/>
    <dgm:cxn modelId="{8184F463-7E89-504E-853F-9BDCA786229A}" type="presParOf" srcId="{93F06010-9A48-6446-8A97-0A05914F60F6}" destId="{9F352F75-64E8-1542-A0CF-87FCB458CF13}" srcOrd="0" destOrd="0" presId="urn:microsoft.com/office/officeart/2009/3/layout/SubStepProcess"/>
    <dgm:cxn modelId="{55E20D54-5D06-6342-AE40-AB0274631B92}" type="presParOf" srcId="{93F06010-9A48-6446-8A97-0A05914F60F6}" destId="{36DE581C-9B3D-B042-9903-655779164701}" srcOrd="1" destOrd="0" presId="urn:microsoft.com/office/officeart/2009/3/layout/SubStepProcess"/>
    <dgm:cxn modelId="{244AE0B7-A640-0145-8AF3-5FF91CB03837}" type="presParOf" srcId="{93F06010-9A48-6446-8A97-0A05914F60F6}" destId="{5D4E1CC3-E5E5-7C4A-9C20-51A9B80E2086}" srcOrd="2" destOrd="0" presId="urn:microsoft.com/office/officeart/2009/3/layout/SubStepProcess"/>
    <dgm:cxn modelId="{7957C4FD-AFFA-7849-B862-6FCDC931859B}" type="presParOf" srcId="{93F06010-9A48-6446-8A97-0A05914F60F6}" destId="{B23229A5-EF30-C24E-AEC2-64E9369DD9B1}" srcOrd="3" destOrd="0" presId="urn:microsoft.com/office/officeart/2009/3/layout/SubStepProcess"/>
    <dgm:cxn modelId="{4E648B0A-50CD-5849-B151-50F4A31693F6}" type="presParOf" srcId="{B23229A5-EF30-C24E-AEC2-64E9369DD9B1}" destId="{B83FAF0B-F8FD-494F-B226-A1CBB7623D93}" srcOrd="0" destOrd="0" presId="urn:microsoft.com/office/officeart/2009/3/layout/SubStepProcess"/>
    <dgm:cxn modelId="{B18B1F86-C475-0E4B-8224-7AED1E6EB5AA}" type="presParOf" srcId="{B23229A5-EF30-C24E-AEC2-64E9369DD9B1}" destId="{2F658EA3-6A21-7A45-9B8A-21B7C1C4D3A3}" srcOrd="1" destOrd="0" presId="urn:microsoft.com/office/officeart/2009/3/layout/SubStepProcess"/>
    <dgm:cxn modelId="{25060BE1-7682-6E4C-9955-EF6EF876DD89}" type="presParOf" srcId="{B23229A5-EF30-C24E-AEC2-64E9369DD9B1}" destId="{03A4FCA5-F4D5-4345-B901-C1015FAD6238}" srcOrd="2" destOrd="0" presId="urn:microsoft.com/office/officeart/2009/3/layout/SubStepProcess"/>
    <dgm:cxn modelId="{09150537-F4AD-2D40-9C93-8019D523DC14}" type="presParOf" srcId="{B23229A5-EF30-C24E-AEC2-64E9369DD9B1}" destId="{6AFC4106-E95B-484C-94A8-5C75333F0DCA}" srcOrd="3" destOrd="0" presId="urn:microsoft.com/office/officeart/2009/3/layout/SubStepProcess"/>
    <dgm:cxn modelId="{FB6F8EDC-143F-AC45-9CA2-A4957FC17454}" type="presParOf" srcId="{B23229A5-EF30-C24E-AEC2-64E9369DD9B1}" destId="{B35D2D12-0751-F043-9AD5-04001D85CC94}" srcOrd="4" destOrd="0" presId="urn:microsoft.com/office/officeart/2009/3/layout/SubStepProcess"/>
    <dgm:cxn modelId="{49833D75-F241-7342-89C6-D3064A14C53F}" type="presParOf" srcId="{726751BD-7987-7342-86C0-34DFC73333F1}" destId="{46869374-9828-2F4A-9D76-DB8CB51656D6}" srcOrd="3" destOrd="0" presId="urn:microsoft.com/office/officeart/2009/3/layout/SubStepProcess"/>
    <dgm:cxn modelId="{712DFF63-E037-0241-9BBA-699D3BB6B455}" type="presParOf" srcId="{726751BD-7987-7342-86C0-34DFC73333F1}" destId="{8D58EA45-4203-E446-A1AE-D71B60A5F6B1}" srcOrd="4" destOrd="0" presId="urn:microsoft.com/office/officeart/2009/3/layout/SubStepProcess"/>
    <dgm:cxn modelId="{F926F7BD-8975-8340-B873-0C4AB5703C0E}" type="presParOf" srcId="{726751BD-7987-7342-86C0-34DFC73333F1}" destId="{88A92687-F863-2B49-B26D-3F66F54F8F8A}" srcOrd="5" destOrd="0" presId="urn:microsoft.com/office/officeart/2009/3/layout/SubStepProces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2ACAED-9CC8-3340-AADF-AA901710A4F2}" type="doc">
      <dgm:prSet loTypeId="urn:microsoft.com/office/officeart/2005/8/layout/default" loCatId="" qsTypeId="urn:microsoft.com/office/officeart/2005/8/quickstyle/simple1" qsCatId="simple" csTypeId="urn:microsoft.com/office/officeart/2005/8/colors/accent1_4" csCatId="accent1" phldr="1"/>
      <dgm:spPr/>
      <dgm:t>
        <a:bodyPr/>
        <a:lstStyle/>
        <a:p>
          <a:endParaRPr lang="fr-FR"/>
        </a:p>
      </dgm:t>
    </dgm:pt>
    <dgm:pt modelId="{ED0BBE49-D45E-A045-8974-14050F597C9E}">
      <dgm:prSet phldrT="[Texte]"/>
      <dgm:spPr/>
      <dgm:t>
        <a:bodyPr/>
        <a:lstStyle/>
        <a:p>
          <a:r>
            <a:rPr lang="fr" dirty="0"/>
            <a:t>Caractéristiques de la voix (par exemple voix enrouée)</a:t>
          </a:r>
        </a:p>
      </dgm:t>
    </dgm:pt>
    <dgm:pt modelId="{DF42B06D-37D3-8B44-A53F-DB141BAB2759}" type="parTrans" cxnId="{7126D19A-B7EB-FC45-991E-566DCA04B3A2}">
      <dgm:prSet/>
      <dgm:spPr/>
      <dgm:t>
        <a:bodyPr/>
        <a:lstStyle/>
        <a:p>
          <a:endParaRPr lang="fr-FR"/>
        </a:p>
      </dgm:t>
    </dgm:pt>
    <dgm:pt modelId="{D7073CC6-3C96-1B41-A81B-382FA686DD01}" type="sibTrans" cxnId="{7126D19A-B7EB-FC45-991E-566DCA04B3A2}">
      <dgm:prSet/>
      <dgm:spPr/>
      <dgm:t>
        <a:bodyPr/>
        <a:lstStyle/>
        <a:p>
          <a:endParaRPr lang="fr-FR"/>
        </a:p>
      </dgm:t>
    </dgm:pt>
    <dgm:pt modelId="{90A5FFF8-FC9A-FA40-B862-A9680F12099F}">
      <dgm:prSet phldrT="[Texte]"/>
      <dgm:spPr/>
      <dgm:t>
        <a:bodyPr/>
        <a:lstStyle/>
        <a:p>
          <a:r>
            <a:rPr lang="fr" dirty="0"/>
            <a:t>anomalies anatomiques influençant le volume de la cavité buccale → impact sur la voix, la nasalité, etc.</a:t>
          </a:r>
        </a:p>
      </dgm:t>
    </dgm:pt>
    <dgm:pt modelId="{78B14668-D2D3-2042-AA3B-37C6448F5EEE}" type="parTrans" cxnId="{63FFB9E2-7D05-7D42-8998-6FA8F687E4D5}">
      <dgm:prSet/>
      <dgm:spPr/>
      <dgm:t>
        <a:bodyPr/>
        <a:lstStyle/>
        <a:p>
          <a:endParaRPr lang="fr-FR"/>
        </a:p>
      </dgm:t>
    </dgm:pt>
    <dgm:pt modelId="{D271B9EB-E8AD-8A4C-B87F-6A1BBCEBE5EA}" type="sibTrans" cxnId="{63FFB9E2-7D05-7D42-8998-6FA8F687E4D5}">
      <dgm:prSet/>
      <dgm:spPr/>
      <dgm:t>
        <a:bodyPr/>
        <a:lstStyle/>
        <a:p>
          <a:endParaRPr lang="fr-FR"/>
        </a:p>
      </dgm:t>
    </dgm:pt>
    <dgm:pt modelId="{7968A912-81DA-4E4B-8CE5-64B10A39E581}">
      <dgm:prSet phldrT="[Texte]"/>
      <dgm:spPr/>
      <dgm:t>
        <a:bodyPr/>
        <a:lstStyle/>
        <a:p>
          <a:r>
            <a:rPr lang="fr" dirty="0"/>
            <a:t>Perturbation de la fluence → bégaiement</a:t>
          </a:r>
          <a:endParaRPr lang="fr-FR" dirty="0"/>
        </a:p>
      </dgm:t>
    </dgm:pt>
    <dgm:pt modelId="{7D42D7DA-1EA4-D646-96E9-702727CC4B63}" type="parTrans" cxnId="{66ACE0D5-C1A2-C149-9BBA-32C20A3CA166}">
      <dgm:prSet/>
      <dgm:spPr/>
      <dgm:t>
        <a:bodyPr/>
        <a:lstStyle/>
        <a:p>
          <a:endParaRPr lang="fr-FR"/>
        </a:p>
      </dgm:t>
    </dgm:pt>
    <dgm:pt modelId="{D9B29682-0F64-4B41-90A0-4C00F2160AC3}" type="sibTrans" cxnId="{66ACE0D5-C1A2-C149-9BBA-32C20A3CA166}">
      <dgm:prSet/>
      <dgm:spPr/>
      <dgm:t>
        <a:bodyPr/>
        <a:lstStyle/>
        <a:p>
          <a:endParaRPr lang="fr-FR"/>
        </a:p>
      </dgm:t>
    </dgm:pt>
    <dgm:pt modelId="{FD6B6802-652B-AB47-8F77-919ED90FF57D}">
      <dgm:prSet phldrT="[Texte]"/>
      <dgm:spPr/>
      <dgm:t>
        <a:bodyPr/>
        <a:lstStyle/>
        <a:p>
          <a:r>
            <a:rPr lang="fr" dirty="0"/>
            <a:t>Troubles articulatoires fréquents et répertoire des sons incomplets</a:t>
          </a:r>
          <a:endParaRPr lang="fr-FR" dirty="0"/>
        </a:p>
      </dgm:t>
    </dgm:pt>
    <dgm:pt modelId="{8A1138C4-F138-B94D-BC2D-AF244E652447}" type="parTrans" cxnId="{DC49FAF5-AE10-4344-BC9F-061C8C12E839}">
      <dgm:prSet/>
      <dgm:spPr/>
      <dgm:t>
        <a:bodyPr/>
        <a:lstStyle/>
        <a:p>
          <a:endParaRPr lang="fr-FR"/>
        </a:p>
      </dgm:t>
    </dgm:pt>
    <dgm:pt modelId="{679C5F60-E2CE-974A-82E2-F58AD6419308}" type="sibTrans" cxnId="{DC49FAF5-AE10-4344-BC9F-061C8C12E839}">
      <dgm:prSet/>
      <dgm:spPr/>
      <dgm:t>
        <a:bodyPr/>
        <a:lstStyle/>
        <a:p>
          <a:endParaRPr lang="fr-FR"/>
        </a:p>
      </dgm:t>
    </dgm:pt>
    <dgm:pt modelId="{9B337336-0800-204F-969E-3F90A89B322A}">
      <dgm:prSet phldrT="[Texte]"/>
      <dgm:spPr/>
      <dgm:t>
        <a:bodyPr/>
        <a:lstStyle/>
        <a:p>
          <a:r>
            <a:rPr lang="fr" dirty="0"/>
            <a:t>Particularités de la prosodie </a:t>
          </a:r>
        </a:p>
      </dgm:t>
    </dgm:pt>
    <dgm:pt modelId="{BDF5C06A-7490-4A4C-9C00-6B4DFDA65475}" type="parTrans" cxnId="{2584198A-F1E8-D845-B7F7-9BE9E8E5E5A0}">
      <dgm:prSet/>
      <dgm:spPr/>
      <dgm:t>
        <a:bodyPr/>
        <a:lstStyle/>
        <a:p>
          <a:endParaRPr lang="fr-FR"/>
        </a:p>
      </dgm:t>
    </dgm:pt>
    <dgm:pt modelId="{CFE7249E-507D-A64B-BF5D-09B4DE7E66FD}" type="sibTrans" cxnId="{2584198A-F1E8-D845-B7F7-9BE9E8E5E5A0}">
      <dgm:prSet/>
      <dgm:spPr/>
      <dgm:t>
        <a:bodyPr/>
        <a:lstStyle/>
        <a:p>
          <a:endParaRPr lang="fr-FR"/>
        </a:p>
      </dgm:t>
    </dgm:pt>
    <dgm:pt modelId="{9C69ACB5-43AC-0149-85A4-DCA77D393E43}" type="pres">
      <dgm:prSet presAssocID="{B22ACAED-9CC8-3340-AADF-AA901710A4F2}" presName="diagram" presStyleCnt="0">
        <dgm:presLayoutVars>
          <dgm:dir/>
          <dgm:resizeHandles val="exact"/>
        </dgm:presLayoutVars>
      </dgm:prSet>
      <dgm:spPr/>
    </dgm:pt>
    <dgm:pt modelId="{DC00E1BA-E155-BC45-8BC3-D0A1A41B9C7B}" type="pres">
      <dgm:prSet presAssocID="{ED0BBE49-D45E-A045-8974-14050F597C9E}" presName="node" presStyleLbl="node1" presStyleIdx="0" presStyleCnt="5">
        <dgm:presLayoutVars>
          <dgm:bulletEnabled val="1"/>
        </dgm:presLayoutVars>
      </dgm:prSet>
      <dgm:spPr/>
    </dgm:pt>
    <dgm:pt modelId="{34399378-C26E-3846-B3D0-C6C2BE63B69A}" type="pres">
      <dgm:prSet presAssocID="{D7073CC6-3C96-1B41-A81B-382FA686DD01}" presName="sibTrans" presStyleCnt="0"/>
      <dgm:spPr/>
    </dgm:pt>
    <dgm:pt modelId="{E01697CA-3F01-3C45-91C6-F61C07F3F8A5}" type="pres">
      <dgm:prSet presAssocID="{90A5FFF8-FC9A-FA40-B862-A9680F12099F}" presName="node" presStyleLbl="node1" presStyleIdx="1" presStyleCnt="5">
        <dgm:presLayoutVars>
          <dgm:bulletEnabled val="1"/>
        </dgm:presLayoutVars>
      </dgm:prSet>
      <dgm:spPr/>
    </dgm:pt>
    <dgm:pt modelId="{30101E67-AA27-FA4C-A884-F4C0E1CC5A3E}" type="pres">
      <dgm:prSet presAssocID="{D271B9EB-E8AD-8A4C-B87F-6A1BBCEBE5EA}" presName="sibTrans" presStyleCnt="0"/>
      <dgm:spPr/>
    </dgm:pt>
    <dgm:pt modelId="{AC1EA78E-97C3-8B40-BB4E-807E1D9A7B55}" type="pres">
      <dgm:prSet presAssocID="{7968A912-81DA-4E4B-8CE5-64B10A39E581}" presName="node" presStyleLbl="node1" presStyleIdx="2" presStyleCnt="5">
        <dgm:presLayoutVars>
          <dgm:bulletEnabled val="1"/>
        </dgm:presLayoutVars>
      </dgm:prSet>
      <dgm:spPr/>
    </dgm:pt>
    <dgm:pt modelId="{10769881-CBC1-7A4E-A4AF-FEACBAB3ED29}" type="pres">
      <dgm:prSet presAssocID="{D9B29682-0F64-4B41-90A0-4C00F2160AC3}" presName="sibTrans" presStyleCnt="0"/>
      <dgm:spPr/>
    </dgm:pt>
    <dgm:pt modelId="{6F91BF1D-76A1-8F41-8AB1-A96AC29F5C25}" type="pres">
      <dgm:prSet presAssocID="{FD6B6802-652B-AB47-8F77-919ED90FF57D}" presName="node" presStyleLbl="node1" presStyleIdx="3" presStyleCnt="5">
        <dgm:presLayoutVars>
          <dgm:bulletEnabled val="1"/>
        </dgm:presLayoutVars>
      </dgm:prSet>
      <dgm:spPr/>
    </dgm:pt>
    <dgm:pt modelId="{B14AB163-E9C2-2140-A7ED-039AE371D57F}" type="pres">
      <dgm:prSet presAssocID="{679C5F60-E2CE-974A-82E2-F58AD6419308}" presName="sibTrans" presStyleCnt="0"/>
      <dgm:spPr/>
    </dgm:pt>
    <dgm:pt modelId="{DD577019-5476-614A-929C-B85B3AAD2D49}" type="pres">
      <dgm:prSet presAssocID="{9B337336-0800-204F-969E-3F90A89B322A}" presName="node" presStyleLbl="node1" presStyleIdx="4" presStyleCnt="5">
        <dgm:presLayoutVars>
          <dgm:bulletEnabled val="1"/>
        </dgm:presLayoutVars>
      </dgm:prSet>
      <dgm:spPr/>
    </dgm:pt>
  </dgm:ptLst>
  <dgm:cxnLst>
    <dgm:cxn modelId="{4693760F-4707-FB40-A8A2-96C4EA40A333}" type="presOf" srcId="{9B337336-0800-204F-969E-3F90A89B322A}" destId="{DD577019-5476-614A-929C-B85B3AAD2D49}" srcOrd="0" destOrd="0" presId="urn:microsoft.com/office/officeart/2005/8/layout/default"/>
    <dgm:cxn modelId="{8A255637-D16B-3D42-ACAB-6911EECF44D2}" type="presOf" srcId="{B22ACAED-9CC8-3340-AADF-AA901710A4F2}" destId="{9C69ACB5-43AC-0149-85A4-DCA77D393E43}" srcOrd="0" destOrd="0" presId="urn:microsoft.com/office/officeart/2005/8/layout/default"/>
    <dgm:cxn modelId="{2584198A-F1E8-D845-B7F7-9BE9E8E5E5A0}" srcId="{B22ACAED-9CC8-3340-AADF-AA901710A4F2}" destId="{9B337336-0800-204F-969E-3F90A89B322A}" srcOrd="4" destOrd="0" parTransId="{BDF5C06A-7490-4A4C-9C00-6B4DFDA65475}" sibTransId="{CFE7249E-507D-A64B-BF5D-09B4DE7E66FD}"/>
    <dgm:cxn modelId="{7126D19A-B7EB-FC45-991E-566DCA04B3A2}" srcId="{B22ACAED-9CC8-3340-AADF-AA901710A4F2}" destId="{ED0BBE49-D45E-A045-8974-14050F597C9E}" srcOrd="0" destOrd="0" parTransId="{DF42B06D-37D3-8B44-A53F-DB141BAB2759}" sibTransId="{D7073CC6-3C96-1B41-A81B-382FA686DD01}"/>
    <dgm:cxn modelId="{381F67C4-7D6C-5346-AE6D-CA50347B5F02}" type="presOf" srcId="{90A5FFF8-FC9A-FA40-B862-A9680F12099F}" destId="{E01697CA-3F01-3C45-91C6-F61C07F3F8A5}" srcOrd="0" destOrd="0" presId="urn:microsoft.com/office/officeart/2005/8/layout/default"/>
    <dgm:cxn modelId="{42AA13C5-F29A-5940-AA71-1D172FA3F403}" type="presOf" srcId="{7968A912-81DA-4E4B-8CE5-64B10A39E581}" destId="{AC1EA78E-97C3-8B40-BB4E-807E1D9A7B55}" srcOrd="0" destOrd="0" presId="urn:microsoft.com/office/officeart/2005/8/layout/default"/>
    <dgm:cxn modelId="{66ACE0D5-C1A2-C149-9BBA-32C20A3CA166}" srcId="{B22ACAED-9CC8-3340-AADF-AA901710A4F2}" destId="{7968A912-81DA-4E4B-8CE5-64B10A39E581}" srcOrd="2" destOrd="0" parTransId="{7D42D7DA-1EA4-D646-96E9-702727CC4B63}" sibTransId="{D9B29682-0F64-4B41-90A0-4C00F2160AC3}"/>
    <dgm:cxn modelId="{4F1AD6D6-4F1D-144D-8F51-1BC7581D12D1}" type="presOf" srcId="{ED0BBE49-D45E-A045-8974-14050F597C9E}" destId="{DC00E1BA-E155-BC45-8BC3-D0A1A41B9C7B}" srcOrd="0" destOrd="0" presId="urn:microsoft.com/office/officeart/2005/8/layout/default"/>
    <dgm:cxn modelId="{EB8394DF-28B3-1544-9053-D87358F5B2A5}" type="presOf" srcId="{FD6B6802-652B-AB47-8F77-919ED90FF57D}" destId="{6F91BF1D-76A1-8F41-8AB1-A96AC29F5C25}" srcOrd="0" destOrd="0" presId="urn:microsoft.com/office/officeart/2005/8/layout/default"/>
    <dgm:cxn modelId="{63FFB9E2-7D05-7D42-8998-6FA8F687E4D5}" srcId="{B22ACAED-9CC8-3340-AADF-AA901710A4F2}" destId="{90A5FFF8-FC9A-FA40-B862-A9680F12099F}" srcOrd="1" destOrd="0" parTransId="{78B14668-D2D3-2042-AA3B-37C6448F5EEE}" sibTransId="{D271B9EB-E8AD-8A4C-B87F-6A1BBCEBE5EA}"/>
    <dgm:cxn modelId="{DC49FAF5-AE10-4344-BC9F-061C8C12E839}" srcId="{B22ACAED-9CC8-3340-AADF-AA901710A4F2}" destId="{FD6B6802-652B-AB47-8F77-919ED90FF57D}" srcOrd="3" destOrd="0" parTransId="{8A1138C4-F138-B94D-BC2D-AF244E652447}" sibTransId="{679C5F60-E2CE-974A-82E2-F58AD6419308}"/>
    <dgm:cxn modelId="{21BF6AC8-672C-2E4F-A08C-618DD295D6B1}" type="presParOf" srcId="{9C69ACB5-43AC-0149-85A4-DCA77D393E43}" destId="{DC00E1BA-E155-BC45-8BC3-D0A1A41B9C7B}" srcOrd="0" destOrd="0" presId="urn:microsoft.com/office/officeart/2005/8/layout/default"/>
    <dgm:cxn modelId="{A21C229F-86E3-F04A-8127-29ADA4750703}" type="presParOf" srcId="{9C69ACB5-43AC-0149-85A4-DCA77D393E43}" destId="{34399378-C26E-3846-B3D0-C6C2BE63B69A}" srcOrd="1" destOrd="0" presId="urn:microsoft.com/office/officeart/2005/8/layout/default"/>
    <dgm:cxn modelId="{F87E64CF-BEAE-C84D-AD28-5E28FA5EDD7E}" type="presParOf" srcId="{9C69ACB5-43AC-0149-85A4-DCA77D393E43}" destId="{E01697CA-3F01-3C45-91C6-F61C07F3F8A5}" srcOrd="2" destOrd="0" presId="urn:microsoft.com/office/officeart/2005/8/layout/default"/>
    <dgm:cxn modelId="{52C085DA-B2EB-8041-ACD2-92A84DB2F1BC}" type="presParOf" srcId="{9C69ACB5-43AC-0149-85A4-DCA77D393E43}" destId="{30101E67-AA27-FA4C-A884-F4C0E1CC5A3E}" srcOrd="3" destOrd="0" presId="urn:microsoft.com/office/officeart/2005/8/layout/default"/>
    <dgm:cxn modelId="{9406B315-3867-F940-B6AE-21E7EED51F38}" type="presParOf" srcId="{9C69ACB5-43AC-0149-85A4-DCA77D393E43}" destId="{AC1EA78E-97C3-8B40-BB4E-807E1D9A7B55}" srcOrd="4" destOrd="0" presId="urn:microsoft.com/office/officeart/2005/8/layout/default"/>
    <dgm:cxn modelId="{A641833F-E81A-D34D-BCED-C815F04D071E}" type="presParOf" srcId="{9C69ACB5-43AC-0149-85A4-DCA77D393E43}" destId="{10769881-CBC1-7A4E-A4AF-FEACBAB3ED29}" srcOrd="5" destOrd="0" presId="urn:microsoft.com/office/officeart/2005/8/layout/default"/>
    <dgm:cxn modelId="{27876123-F128-EE47-942A-6C95253EB923}" type="presParOf" srcId="{9C69ACB5-43AC-0149-85A4-DCA77D393E43}" destId="{6F91BF1D-76A1-8F41-8AB1-A96AC29F5C25}" srcOrd="6" destOrd="0" presId="urn:microsoft.com/office/officeart/2005/8/layout/default"/>
    <dgm:cxn modelId="{0C7F7C3D-64A3-E648-8375-AC836207E022}" type="presParOf" srcId="{9C69ACB5-43AC-0149-85A4-DCA77D393E43}" destId="{B14AB163-E9C2-2140-A7ED-039AE371D57F}" srcOrd="7" destOrd="0" presId="urn:microsoft.com/office/officeart/2005/8/layout/default"/>
    <dgm:cxn modelId="{AA31DAF9-3F25-7743-B7F9-F7C5E8AF6641}" type="presParOf" srcId="{9C69ACB5-43AC-0149-85A4-DCA77D393E43}" destId="{DD577019-5476-614A-929C-B85B3AAD2D49}" srcOrd="8"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5ACA4B5-F2CE-0E4D-A97D-D3E3EF25D547}" type="doc">
      <dgm:prSet loTypeId="urn:microsoft.com/office/officeart/2005/8/layout/arrow2" loCatId="" qsTypeId="urn:microsoft.com/office/officeart/2005/8/quickstyle/simple1" qsCatId="simple" csTypeId="urn:microsoft.com/office/officeart/2005/8/colors/accent1_2" csCatId="accent1" phldr="1"/>
      <dgm:spPr/>
    </dgm:pt>
    <dgm:pt modelId="{6E676A53-2210-5144-9BAA-E24A38F20CB3}">
      <dgm:prSet phldrT="[Texte]"/>
      <dgm:spPr/>
      <dgm:t>
        <a:bodyPr/>
        <a:lstStyle/>
        <a:p>
          <a:r>
            <a:rPr lang="fr" dirty="0"/>
            <a:t>4 à 7 ans → moins intelligible que les enfants de même âge chronologique et même sexe</a:t>
          </a:r>
          <a:endParaRPr lang="fr-FR" dirty="0"/>
        </a:p>
      </dgm:t>
    </dgm:pt>
    <dgm:pt modelId="{FD74843A-C6DE-5349-A00F-876ABD2B99B4}" type="parTrans" cxnId="{8B909564-D447-9649-8AD2-5B178A647E9B}">
      <dgm:prSet/>
      <dgm:spPr/>
      <dgm:t>
        <a:bodyPr/>
        <a:lstStyle/>
        <a:p>
          <a:endParaRPr lang="fr-FR"/>
        </a:p>
      </dgm:t>
    </dgm:pt>
    <dgm:pt modelId="{699E8A87-11C1-BE42-ABB0-561626F7E582}" type="sibTrans" cxnId="{8B909564-D447-9649-8AD2-5B178A647E9B}">
      <dgm:prSet/>
      <dgm:spPr/>
      <dgm:t>
        <a:bodyPr/>
        <a:lstStyle/>
        <a:p>
          <a:endParaRPr lang="fr-FR"/>
        </a:p>
      </dgm:t>
    </dgm:pt>
    <dgm:pt modelId="{F123E7B5-438B-BC40-9EF2-E3613F0170EB}">
      <dgm:prSet phldrT="[Texte]"/>
      <dgm:spPr/>
      <dgm:t>
        <a:bodyPr/>
        <a:lstStyle/>
        <a:p>
          <a:r>
            <a:rPr lang="fr" dirty="0"/>
            <a:t>14 ans</a:t>
          </a:r>
          <a:endParaRPr lang="fr-FR" dirty="0"/>
        </a:p>
        <a:p>
          <a:r>
            <a:rPr lang="fr" dirty="0"/>
            <a:t>100% des garçons inintelligibles</a:t>
          </a:r>
          <a:endParaRPr lang="fr-FR" dirty="0"/>
        </a:p>
        <a:p>
          <a:r>
            <a:rPr lang="fr" dirty="0"/>
            <a:t>95% des filles inintelligibles</a:t>
          </a:r>
          <a:endParaRPr lang="fr-FR" dirty="0"/>
        </a:p>
      </dgm:t>
    </dgm:pt>
    <dgm:pt modelId="{7D02770D-2357-644F-B18B-C60551717CD5}" type="parTrans" cxnId="{73AB8BC5-D0FF-9A4B-8A82-7073B9A97853}">
      <dgm:prSet/>
      <dgm:spPr/>
      <dgm:t>
        <a:bodyPr/>
        <a:lstStyle/>
        <a:p>
          <a:endParaRPr lang="fr-FR"/>
        </a:p>
      </dgm:t>
    </dgm:pt>
    <dgm:pt modelId="{1B094F3A-C9F9-9F46-BA8F-01D948377064}" type="sibTrans" cxnId="{73AB8BC5-D0FF-9A4B-8A82-7073B9A97853}">
      <dgm:prSet/>
      <dgm:spPr/>
      <dgm:t>
        <a:bodyPr/>
        <a:lstStyle/>
        <a:p>
          <a:endParaRPr lang="fr-FR"/>
        </a:p>
      </dgm:t>
    </dgm:pt>
    <dgm:pt modelId="{25E4D217-00CF-0542-AF4C-04BF13C337C9}">
      <dgm:prSet phldrT="[Texte]"/>
      <dgm:spPr/>
      <dgm:t>
        <a:bodyPr/>
        <a:lstStyle/>
        <a:p>
          <a:r>
            <a:rPr lang="fr" dirty="0"/>
            <a:t>&gt; 14 ans</a:t>
          </a:r>
          <a:endParaRPr lang="fr-FR" dirty="0"/>
        </a:p>
        <a:p>
          <a:r>
            <a:rPr lang="fr" dirty="0"/>
            <a:t>74% des garçons restent inintelligibles</a:t>
          </a:r>
          <a:endParaRPr lang="fr-FR" dirty="0"/>
        </a:p>
        <a:p>
          <a:r>
            <a:rPr lang="fr" dirty="0"/>
            <a:t>49% de filles restent inintelligibles</a:t>
          </a:r>
          <a:endParaRPr lang="fr-FR" dirty="0"/>
        </a:p>
      </dgm:t>
    </dgm:pt>
    <dgm:pt modelId="{217C0591-4285-DC45-9680-3ECD749C7EFC}" type="parTrans" cxnId="{05334651-9E5D-1A4C-AAD0-D64EDF81CA89}">
      <dgm:prSet/>
      <dgm:spPr/>
      <dgm:t>
        <a:bodyPr/>
        <a:lstStyle/>
        <a:p>
          <a:endParaRPr lang="fr-FR"/>
        </a:p>
      </dgm:t>
    </dgm:pt>
    <dgm:pt modelId="{254FFDE7-9C81-C947-9434-EE32A546B234}" type="sibTrans" cxnId="{05334651-9E5D-1A4C-AAD0-D64EDF81CA89}">
      <dgm:prSet/>
      <dgm:spPr/>
      <dgm:t>
        <a:bodyPr/>
        <a:lstStyle/>
        <a:p>
          <a:endParaRPr lang="fr-FR"/>
        </a:p>
      </dgm:t>
    </dgm:pt>
    <dgm:pt modelId="{5B4BE820-E4F8-2F42-9C47-E5C4F369B2DF}" type="pres">
      <dgm:prSet presAssocID="{05ACA4B5-F2CE-0E4D-A97D-D3E3EF25D547}" presName="arrowDiagram" presStyleCnt="0">
        <dgm:presLayoutVars>
          <dgm:chMax val="5"/>
          <dgm:dir/>
          <dgm:resizeHandles val="exact"/>
        </dgm:presLayoutVars>
      </dgm:prSet>
      <dgm:spPr/>
    </dgm:pt>
    <dgm:pt modelId="{71E98DB0-5A22-AF47-B2D6-A9C5422CE93C}" type="pres">
      <dgm:prSet presAssocID="{05ACA4B5-F2CE-0E4D-A97D-D3E3EF25D547}" presName="arrow" presStyleLbl="bgShp" presStyleIdx="0" presStyleCnt="1"/>
      <dgm:spPr/>
    </dgm:pt>
    <dgm:pt modelId="{36C174C5-E3FC-E641-8432-698EBFF2BC91}" type="pres">
      <dgm:prSet presAssocID="{05ACA4B5-F2CE-0E4D-A97D-D3E3EF25D547}" presName="arrowDiagram3" presStyleCnt="0"/>
      <dgm:spPr/>
    </dgm:pt>
    <dgm:pt modelId="{A162AB43-FC6E-5A4D-B4A6-95F54F70E1AA}" type="pres">
      <dgm:prSet presAssocID="{6E676A53-2210-5144-9BAA-E24A38F20CB3}" presName="bullet3a" presStyleLbl="node1" presStyleIdx="0" presStyleCnt="3"/>
      <dgm:spPr/>
    </dgm:pt>
    <dgm:pt modelId="{FE84ECA2-5070-2041-A02A-EB723B02D463}" type="pres">
      <dgm:prSet presAssocID="{6E676A53-2210-5144-9BAA-E24A38F20CB3}" presName="textBox3a" presStyleLbl="revTx" presStyleIdx="0" presStyleCnt="3">
        <dgm:presLayoutVars>
          <dgm:bulletEnabled val="1"/>
        </dgm:presLayoutVars>
      </dgm:prSet>
      <dgm:spPr/>
    </dgm:pt>
    <dgm:pt modelId="{F324F31B-71A2-7740-93C4-ACBD4BAE4E83}" type="pres">
      <dgm:prSet presAssocID="{F123E7B5-438B-BC40-9EF2-E3613F0170EB}" presName="bullet3b" presStyleLbl="node1" presStyleIdx="1" presStyleCnt="3"/>
      <dgm:spPr/>
    </dgm:pt>
    <dgm:pt modelId="{BB2C56EB-51B6-9140-AEBA-52912B3FC5E2}" type="pres">
      <dgm:prSet presAssocID="{F123E7B5-438B-BC40-9EF2-E3613F0170EB}" presName="textBox3b" presStyleLbl="revTx" presStyleIdx="1" presStyleCnt="3">
        <dgm:presLayoutVars>
          <dgm:bulletEnabled val="1"/>
        </dgm:presLayoutVars>
      </dgm:prSet>
      <dgm:spPr/>
    </dgm:pt>
    <dgm:pt modelId="{74200370-F284-D842-AC14-6407E4BFDA0E}" type="pres">
      <dgm:prSet presAssocID="{25E4D217-00CF-0542-AF4C-04BF13C337C9}" presName="bullet3c" presStyleLbl="node1" presStyleIdx="2" presStyleCnt="3"/>
      <dgm:spPr/>
    </dgm:pt>
    <dgm:pt modelId="{2419DB92-FFEB-B543-8848-AAD69C481110}" type="pres">
      <dgm:prSet presAssocID="{25E4D217-00CF-0542-AF4C-04BF13C337C9}" presName="textBox3c" presStyleLbl="revTx" presStyleIdx="2" presStyleCnt="3">
        <dgm:presLayoutVars>
          <dgm:bulletEnabled val="1"/>
        </dgm:presLayoutVars>
      </dgm:prSet>
      <dgm:spPr/>
    </dgm:pt>
  </dgm:ptLst>
  <dgm:cxnLst>
    <dgm:cxn modelId="{A57C810E-DE08-9F42-BEB6-5280D1E42DFC}" type="presOf" srcId="{6E676A53-2210-5144-9BAA-E24A38F20CB3}" destId="{FE84ECA2-5070-2041-A02A-EB723B02D463}" srcOrd="0" destOrd="0" presId="urn:microsoft.com/office/officeart/2005/8/layout/arrow2"/>
    <dgm:cxn modelId="{8B909564-D447-9649-8AD2-5B178A647E9B}" srcId="{05ACA4B5-F2CE-0E4D-A97D-D3E3EF25D547}" destId="{6E676A53-2210-5144-9BAA-E24A38F20CB3}" srcOrd="0" destOrd="0" parTransId="{FD74843A-C6DE-5349-A00F-876ABD2B99B4}" sibTransId="{699E8A87-11C1-BE42-ABB0-561626F7E582}"/>
    <dgm:cxn modelId="{05334651-9E5D-1A4C-AAD0-D64EDF81CA89}" srcId="{05ACA4B5-F2CE-0E4D-A97D-D3E3EF25D547}" destId="{25E4D217-00CF-0542-AF4C-04BF13C337C9}" srcOrd="2" destOrd="0" parTransId="{217C0591-4285-DC45-9680-3ECD749C7EFC}" sibTransId="{254FFDE7-9C81-C947-9434-EE32A546B234}"/>
    <dgm:cxn modelId="{FE79D685-CF61-9D41-8731-17CB2744A10A}" type="presOf" srcId="{F123E7B5-438B-BC40-9EF2-E3613F0170EB}" destId="{BB2C56EB-51B6-9140-AEBA-52912B3FC5E2}" srcOrd="0" destOrd="0" presId="urn:microsoft.com/office/officeart/2005/8/layout/arrow2"/>
    <dgm:cxn modelId="{208536B5-4416-9C42-979B-5AEB5E7732EF}" type="presOf" srcId="{25E4D217-00CF-0542-AF4C-04BF13C337C9}" destId="{2419DB92-FFEB-B543-8848-AAD69C481110}" srcOrd="0" destOrd="0" presId="urn:microsoft.com/office/officeart/2005/8/layout/arrow2"/>
    <dgm:cxn modelId="{73AB8BC5-D0FF-9A4B-8A82-7073B9A97853}" srcId="{05ACA4B5-F2CE-0E4D-A97D-D3E3EF25D547}" destId="{F123E7B5-438B-BC40-9EF2-E3613F0170EB}" srcOrd="1" destOrd="0" parTransId="{7D02770D-2357-644F-B18B-C60551717CD5}" sibTransId="{1B094F3A-C9F9-9F46-BA8F-01D948377064}"/>
    <dgm:cxn modelId="{C72938EC-1E8F-7C4C-8721-23D79B79CA56}" type="presOf" srcId="{05ACA4B5-F2CE-0E4D-A97D-D3E3EF25D547}" destId="{5B4BE820-E4F8-2F42-9C47-E5C4F369B2DF}" srcOrd="0" destOrd="0" presId="urn:microsoft.com/office/officeart/2005/8/layout/arrow2"/>
    <dgm:cxn modelId="{26717014-037C-5749-A3AA-8D4B6063B865}" type="presParOf" srcId="{5B4BE820-E4F8-2F42-9C47-E5C4F369B2DF}" destId="{71E98DB0-5A22-AF47-B2D6-A9C5422CE93C}" srcOrd="0" destOrd="0" presId="urn:microsoft.com/office/officeart/2005/8/layout/arrow2"/>
    <dgm:cxn modelId="{C5036542-5478-5A4D-A100-67B2F95EDC73}" type="presParOf" srcId="{5B4BE820-E4F8-2F42-9C47-E5C4F369B2DF}" destId="{36C174C5-E3FC-E641-8432-698EBFF2BC91}" srcOrd="1" destOrd="0" presId="urn:microsoft.com/office/officeart/2005/8/layout/arrow2"/>
    <dgm:cxn modelId="{1F8AE54A-D2EC-9846-BCE0-65137CAED6B7}" type="presParOf" srcId="{36C174C5-E3FC-E641-8432-698EBFF2BC91}" destId="{A162AB43-FC6E-5A4D-B4A6-95F54F70E1AA}" srcOrd="0" destOrd="0" presId="urn:microsoft.com/office/officeart/2005/8/layout/arrow2"/>
    <dgm:cxn modelId="{4CF67D68-FBB6-534C-A53B-22E4400D2A71}" type="presParOf" srcId="{36C174C5-E3FC-E641-8432-698EBFF2BC91}" destId="{FE84ECA2-5070-2041-A02A-EB723B02D463}" srcOrd="1" destOrd="0" presId="urn:microsoft.com/office/officeart/2005/8/layout/arrow2"/>
    <dgm:cxn modelId="{5998AF98-6CF6-9341-88AF-5803FA00DFD5}" type="presParOf" srcId="{36C174C5-E3FC-E641-8432-698EBFF2BC91}" destId="{F324F31B-71A2-7740-93C4-ACBD4BAE4E83}" srcOrd="2" destOrd="0" presId="urn:microsoft.com/office/officeart/2005/8/layout/arrow2"/>
    <dgm:cxn modelId="{BF11EC74-4F2E-D042-80FD-130232192277}" type="presParOf" srcId="{36C174C5-E3FC-E641-8432-698EBFF2BC91}" destId="{BB2C56EB-51B6-9140-AEBA-52912B3FC5E2}" srcOrd="3" destOrd="0" presId="urn:microsoft.com/office/officeart/2005/8/layout/arrow2"/>
    <dgm:cxn modelId="{B0DE4AE4-F519-C34D-9DBE-26F090757987}" type="presParOf" srcId="{36C174C5-E3FC-E641-8432-698EBFF2BC91}" destId="{74200370-F284-D842-AC14-6407E4BFDA0E}" srcOrd="4" destOrd="0" presId="urn:microsoft.com/office/officeart/2005/8/layout/arrow2"/>
    <dgm:cxn modelId="{A23F8BBD-241F-5244-8682-374C490D7DB5}" type="presParOf" srcId="{36C174C5-E3FC-E641-8432-698EBFF2BC91}" destId="{2419DB92-FFEB-B543-8848-AAD69C481110}" srcOrd="5" destOrd="0" presId="urn:microsoft.com/office/officeart/2005/8/layout/arrow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AE9683-22AF-3143-931B-B434C02DF417}">
      <dsp:nvSpPr>
        <dsp:cNvPr id="0" name=""/>
        <dsp:cNvSpPr/>
      </dsp:nvSpPr>
      <dsp:spPr>
        <a:xfrm>
          <a:off x="5520" y="25766"/>
          <a:ext cx="2288548" cy="2288548"/>
        </a:xfrm>
        <a:prstGeom prst="ellipse">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fr-FR" sz="2000" kern="1200" dirty="0"/>
            <a:t>H</a:t>
          </a:r>
          <a:r>
            <a:rPr lang="fr" sz="2000" kern="1200" dirty="0"/>
            <a:t>ypotonie orofaciale</a:t>
          </a:r>
          <a:endParaRPr lang="fr-FR" sz="2000" kern="1200" dirty="0"/>
        </a:p>
      </dsp:txBody>
      <dsp:txXfrm>
        <a:off x="340670" y="360916"/>
        <a:ext cx="1618248" cy="1618248"/>
      </dsp:txXfrm>
    </dsp:sp>
    <dsp:sp modelId="{9F352F75-64E8-1542-A0CF-87FCB458CF13}">
      <dsp:nvSpPr>
        <dsp:cNvPr id="0" name=""/>
        <dsp:cNvSpPr/>
      </dsp:nvSpPr>
      <dsp:spPr>
        <a:xfrm rot="2558555">
          <a:off x="2263201" y="1485860"/>
          <a:ext cx="747611" cy="0"/>
        </a:xfrm>
        <a:custGeom>
          <a:avLst/>
          <a:gdLst/>
          <a:ahLst/>
          <a:cxnLst/>
          <a:rect l="0" t="0" r="0" b="0"/>
          <a:pathLst>
            <a:path>
              <a:moveTo>
                <a:pt x="0" y="0"/>
              </a:moveTo>
              <a:lnTo>
                <a:pt x="747611"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6DE581C-9B3D-B042-9903-655779164701}">
      <dsp:nvSpPr>
        <dsp:cNvPr id="0" name=""/>
        <dsp:cNvSpPr/>
      </dsp:nvSpPr>
      <dsp:spPr>
        <a:xfrm rot="8241445">
          <a:off x="5244951" y="1485860"/>
          <a:ext cx="747611" cy="0"/>
        </a:xfrm>
        <a:custGeom>
          <a:avLst/>
          <a:gdLst/>
          <a:ahLst/>
          <a:cxnLst/>
          <a:rect l="0" t="0" r="0" b="0"/>
          <a:pathLst>
            <a:path>
              <a:moveTo>
                <a:pt x="0" y="0"/>
              </a:moveTo>
              <a:lnTo>
                <a:pt x="747611"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3A4FCA5-F4D5-4345-B901-C1015FAD6238}">
      <dsp:nvSpPr>
        <dsp:cNvPr id="0" name=""/>
        <dsp:cNvSpPr/>
      </dsp:nvSpPr>
      <dsp:spPr>
        <a:xfrm>
          <a:off x="2911976" y="1739084"/>
          <a:ext cx="267499"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FC4106-E95B-484C-94A8-5C75333F0DCA}">
      <dsp:nvSpPr>
        <dsp:cNvPr id="0" name=""/>
        <dsp:cNvSpPr/>
      </dsp:nvSpPr>
      <dsp:spPr>
        <a:xfrm>
          <a:off x="3179475" y="1170041"/>
          <a:ext cx="1896812" cy="113808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fr" sz="2000" kern="1200" err="1"/>
            <a:t>implique</a:t>
          </a:r>
          <a:endParaRPr lang="fr-FR" sz="2000" kern="1200"/>
        </a:p>
      </dsp:txBody>
      <dsp:txXfrm>
        <a:off x="3179475" y="1170041"/>
        <a:ext cx="1896812" cy="1138087"/>
      </dsp:txXfrm>
    </dsp:sp>
    <dsp:sp modelId="{B35D2D12-0751-F043-9AD5-04001D85CC94}">
      <dsp:nvSpPr>
        <dsp:cNvPr id="0" name=""/>
        <dsp:cNvSpPr/>
      </dsp:nvSpPr>
      <dsp:spPr>
        <a:xfrm>
          <a:off x="5076288" y="1739084"/>
          <a:ext cx="267499"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58EA45-4203-E446-A1AE-D71B60A5F6B1}">
      <dsp:nvSpPr>
        <dsp:cNvPr id="0" name=""/>
        <dsp:cNvSpPr/>
      </dsp:nvSpPr>
      <dsp:spPr>
        <a:xfrm>
          <a:off x="5961696" y="25766"/>
          <a:ext cx="2288548" cy="2288548"/>
        </a:xfrm>
        <a:prstGeom prst="ellipse">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fr" sz="2000" kern="1200" dirty="0"/>
            <a:t>Difficultés de mastication</a:t>
          </a:r>
          <a:endParaRPr lang="fr-FR" sz="2000" kern="1200" dirty="0"/>
        </a:p>
      </dsp:txBody>
      <dsp:txXfrm>
        <a:off x="6296846" y="360916"/>
        <a:ext cx="1618248" cy="1618248"/>
      </dsp:txXfrm>
    </dsp:sp>
    <dsp:sp modelId="{88A92687-F863-2B49-B26D-3F66F54F8F8A}">
      <dsp:nvSpPr>
        <dsp:cNvPr id="0" name=""/>
        <dsp:cNvSpPr/>
      </dsp:nvSpPr>
      <dsp:spPr>
        <a:xfrm>
          <a:off x="8250244" y="25766"/>
          <a:ext cx="2288548" cy="2288548"/>
        </a:xfrm>
        <a:prstGeom prst="ellipse">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fr" sz="2000" kern="1200" dirty="0"/>
            <a:t>Difficulté pour fermer les lèvres et garder nourriture dans la bouche</a:t>
          </a:r>
          <a:endParaRPr lang="fr-FR" sz="2000" kern="1200" dirty="0"/>
        </a:p>
      </dsp:txBody>
      <dsp:txXfrm>
        <a:off x="8585394" y="360916"/>
        <a:ext cx="1618248" cy="16182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00E1BA-E155-BC45-8BC3-D0A1A41B9C7B}">
      <dsp:nvSpPr>
        <dsp:cNvPr id="0" name=""/>
        <dsp:cNvSpPr/>
      </dsp:nvSpPr>
      <dsp:spPr>
        <a:xfrm>
          <a:off x="0" y="393250"/>
          <a:ext cx="2998032" cy="1798819"/>
        </a:xfrm>
        <a:prstGeom prst="rect">
          <a:avLst/>
        </a:prstGeom>
        <a:solidFill>
          <a:schemeClr val="accent1">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fr" sz="2100" kern="1200" dirty="0"/>
            <a:t>Caractéristiques de la voix (par exemple voix enrouée)</a:t>
          </a:r>
        </a:p>
      </dsp:txBody>
      <dsp:txXfrm>
        <a:off x="0" y="393250"/>
        <a:ext cx="2998032" cy="1798819"/>
      </dsp:txXfrm>
    </dsp:sp>
    <dsp:sp modelId="{E01697CA-3F01-3C45-91C6-F61C07F3F8A5}">
      <dsp:nvSpPr>
        <dsp:cNvPr id="0" name=""/>
        <dsp:cNvSpPr/>
      </dsp:nvSpPr>
      <dsp:spPr>
        <a:xfrm>
          <a:off x="3297836" y="393250"/>
          <a:ext cx="2998032" cy="1798819"/>
        </a:xfrm>
        <a:prstGeom prst="rect">
          <a:avLst/>
        </a:prstGeom>
        <a:solidFill>
          <a:schemeClr val="accent1">
            <a:shade val="50000"/>
            <a:hueOff val="-12437"/>
            <a:satOff val="-416"/>
            <a:lumOff val="1601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fr" sz="2100" kern="1200" dirty="0"/>
            <a:t>anomalies anatomiques influençant le volume de la cavité buccale → impact sur la voix, la nasalité, etc.</a:t>
          </a:r>
        </a:p>
      </dsp:txBody>
      <dsp:txXfrm>
        <a:off x="3297836" y="393250"/>
        <a:ext cx="2998032" cy="1798819"/>
      </dsp:txXfrm>
    </dsp:sp>
    <dsp:sp modelId="{AC1EA78E-97C3-8B40-BB4E-807E1D9A7B55}">
      <dsp:nvSpPr>
        <dsp:cNvPr id="0" name=""/>
        <dsp:cNvSpPr/>
      </dsp:nvSpPr>
      <dsp:spPr>
        <a:xfrm>
          <a:off x="6595672" y="393250"/>
          <a:ext cx="2998032" cy="1798819"/>
        </a:xfrm>
        <a:prstGeom prst="rect">
          <a:avLst/>
        </a:prstGeom>
        <a:solidFill>
          <a:schemeClr val="accent1">
            <a:shade val="50000"/>
            <a:hueOff val="-24873"/>
            <a:satOff val="-833"/>
            <a:lumOff val="320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fr" sz="2100" kern="1200" dirty="0"/>
            <a:t>Perturbation de la fluence → bégaiement</a:t>
          </a:r>
          <a:endParaRPr lang="fr-FR" sz="2100" kern="1200" dirty="0"/>
        </a:p>
      </dsp:txBody>
      <dsp:txXfrm>
        <a:off x="6595672" y="393250"/>
        <a:ext cx="2998032" cy="1798819"/>
      </dsp:txXfrm>
    </dsp:sp>
    <dsp:sp modelId="{6F91BF1D-76A1-8F41-8AB1-A96AC29F5C25}">
      <dsp:nvSpPr>
        <dsp:cNvPr id="0" name=""/>
        <dsp:cNvSpPr/>
      </dsp:nvSpPr>
      <dsp:spPr>
        <a:xfrm>
          <a:off x="1648918" y="2491873"/>
          <a:ext cx="2998032" cy="1798819"/>
        </a:xfrm>
        <a:prstGeom prst="rect">
          <a:avLst/>
        </a:prstGeom>
        <a:solidFill>
          <a:schemeClr val="accent1">
            <a:shade val="50000"/>
            <a:hueOff val="-24873"/>
            <a:satOff val="-833"/>
            <a:lumOff val="320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fr" sz="2100" kern="1200" dirty="0"/>
            <a:t>Troubles articulatoires fréquents et répertoire des sons incomplets</a:t>
          </a:r>
          <a:endParaRPr lang="fr-FR" sz="2100" kern="1200" dirty="0"/>
        </a:p>
      </dsp:txBody>
      <dsp:txXfrm>
        <a:off x="1648918" y="2491873"/>
        <a:ext cx="2998032" cy="1798819"/>
      </dsp:txXfrm>
    </dsp:sp>
    <dsp:sp modelId="{DD577019-5476-614A-929C-B85B3AAD2D49}">
      <dsp:nvSpPr>
        <dsp:cNvPr id="0" name=""/>
        <dsp:cNvSpPr/>
      </dsp:nvSpPr>
      <dsp:spPr>
        <a:xfrm>
          <a:off x="4946754" y="2491873"/>
          <a:ext cx="2998032" cy="1798819"/>
        </a:xfrm>
        <a:prstGeom prst="rect">
          <a:avLst/>
        </a:prstGeom>
        <a:solidFill>
          <a:schemeClr val="accent1">
            <a:shade val="50000"/>
            <a:hueOff val="-12437"/>
            <a:satOff val="-416"/>
            <a:lumOff val="1601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fr" sz="2100" kern="1200" dirty="0"/>
            <a:t>Particularités de la prosodie </a:t>
          </a:r>
        </a:p>
      </dsp:txBody>
      <dsp:txXfrm>
        <a:off x="4946754" y="2491873"/>
        <a:ext cx="2998032" cy="179881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E98DB0-5A22-AF47-B2D6-A9C5422CE93C}">
      <dsp:nvSpPr>
        <dsp:cNvPr id="0" name=""/>
        <dsp:cNvSpPr/>
      </dsp:nvSpPr>
      <dsp:spPr>
        <a:xfrm>
          <a:off x="1586076" y="0"/>
          <a:ext cx="8130814" cy="5081759"/>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162AB43-FC6E-5A4D-B4A6-95F54F70E1AA}">
      <dsp:nvSpPr>
        <dsp:cNvPr id="0" name=""/>
        <dsp:cNvSpPr/>
      </dsp:nvSpPr>
      <dsp:spPr>
        <a:xfrm>
          <a:off x="2618690" y="3507430"/>
          <a:ext cx="211401" cy="21140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E84ECA2-5070-2041-A02A-EB723B02D463}">
      <dsp:nvSpPr>
        <dsp:cNvPr id="0" name=""/>
        <dsp:cNvSpPr/>
      </dsp:nvSpPr>
      <dsp:spPr>
        <a:xfrm>
          <a:off x="2724390" y="3613130"/>
          <a:ext cx="1894479" cy="1468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2017" tIns="0" rIns="0" bIns="0" numCol="1" spcCol="1270" anchor="t" anchorCtr="0">
          <a:noAutofit/>
        </a:bodyPr>
        <a:lstStyle/>
        <a:p>
          <a:pPr marL="0" lvl="0" indent="0" algn="l" defTabSz="800100">
            <a:lnSpc>
              <a:spcPct val="90000"/>
            </a:lnSpc>
            <a:spcBef>
              <a:spcPct val="0"/>
            </a:spcBef>
            <a:spcAft>
              <a:spcPct val="35000"/>
            </a:spcAft>
            <a:buNone/>
          </a:pPr>
          <a:r>
            <a:rPr lang="fr" sz="1800" kern="1200" dirty="0"/>
            <a:t>4 à 7 ans → moins intelligible que les enfants de même âge chronologique et même sexe</a:t>
          </a:r>
          <a:endParaRPr lang="fr-FR" sz="1800" kern="1200" dirty="0"/>
        </a:p>
      </dsp:txBody>
      <dsp:txXfrm>
        <a:off x="2724390" y="3613130"/>
        <a:ext cx="1894479" cy="1468628"/>
      </dsp:txXfrm>
    </dsp:sp>
    <dsp:sp modelId="{F324F31B-71A2-7740-93C4-ACBD4BAE4E83}">
      <dsp:nvSpPr>
        <dsp:cNvPr id="0" name=""/>
        <dsp:cNvSpPr/>
      </dsp:nvSpPr>
      <dsp:spPr>
        <a:xfrm>
          <a:off x="4484712" y="2126207"/>
          <a:ext cx="382148" cy="38214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2C56EB-51B6-9140-AEBA-52912B3FC5E2}">
      <dsp:nvSpPr>
        <dsp:cNvPr id="0" name=""/>
        <dsp:cNvSpPr/>
      </dsp:nvSpPr>
      <dsp:spPr>
        <a:xfrm>
          <a:off x="4675786" y="2317282"/>
          <a:ext cx="1951395" cy="27644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2492" tIns="0" rIns="0" bIns="0" numCol="1" spcCol="1270" anchor="t" anchorCtr="0">
          <a:noAutofit/>
        </a:bodyPr>
        <a:lstStyle/>
        <a:p>
          <a:pPr marL="0" lvl="0" indent="0" algn="l" defTabSz="800100">
            <a:lnSpc>
              <a:spcPct val="90000"/>
            </a:lnSpc>
            <a:spcBef>
              <a:spcPct val="0"/>
            </a:spcBef>
            <a:spcAft>
              <a:spcPct val="35000"/>
            </a:spcAft>
            <a:buNone/>
          </a:pPr>
          <a:r>
            <a:rPr lang="fr" sz="1800" kern="1200" dirty="0"/>
            <a:t>14 ans</a:t>
          </a:r>
          <a:endParaRPr lang="fr-FR" sz="1800" kern="1200" dirty="0"/>
        </a:p>
        <a:p>
          <a:pPr marL="0" lvl="0" indent="0" algn="l" defTabSz="800100">
            <a:lnSpc>
              <a:spcPct val="90000"/>
            </a:lnSpc>
            <a:spcBef>
              <a:spcPct val="0"/>
            </a:spcBef>
            <a:spcAft>
              <a:spcPct val="35000"/>
            </a:spcAft>
            <a:buNone/>
          </a:pPr>
          <a:r>
            <a:rPr lang="fr" sz="1800" kern="1200" dirty="0"/>
            <a:t>100% des garçons inintelligibles</a:t>
          </a:r>
          <a:endParaRPr lang="fr-FR" sz="1800" kern="1200" dirty="0"/>
        </a:p>
        <a:p>
          <a:pPr marL="0" lvl="0" indent="0" algn="l" defTabSz="800100">
            <a:lnSpc>
              <a:spcPct val="90000"/>
            </a:lnSpc>
            <a:spcBef>
              <a:spcPct val="0"/>
            </a:spcBef>
            <a:spcAft>
              <a:spcPct val="35000"/>
            </a:spcAft>
            <a:buNone/>
          </a:pPr>
          <a:r>
            <a:rPr lang="fr" sz="1800" kern="1200" dirty="0"/>
            <a:t>95% des filles inintelligibles</a:t>
          </a:r>
          <a:endParaRPr lang="fr-FR" sz="1800" kern="1200" dirty="0"/>
        </a:p>
      </dsp:txBody>
      <dsp:txXfrm>
        <a:off x="4675786" y="2317282"/>
        <a:ext cx="1951395" cy="2764476"/>
      </dsp:txXfrm>
    </dsp:sp>
    <dsp:sp modelId="{74200370-F284-D842-AC14-6407E4BFDA0E}">
      <dsp:nvSpPr>
        <dsp:cNvPr id="0" name=""/>
        <dsp:cNvSpPr/>
      </dsp:nvSpPr>
      <dsp:spPr>
        <a:xfrm>
          <a:off x="6728816" y="1285685"/>
          <a:ext cx="528502" cy="52850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419DB92-FFEB-B543-8848-AAD69C481110}">
      <dsp:nvSpPr>
        <dsp:cNvPr id="0" name=""/>
        <dsp:cNvSpPr/>
      </dsp:nvSpPr>
      <dsp:spPr>
        <a:xfrm>
          <a:off x="6993068" y="1549936"/>
          <a:ext cx="1951395" cy="35318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0043" tIns="0" rIns="0" bIns="0" numCol="1" spcCol="1270" anchor="t" anchorCtr="0">
          <a:noAutofit/>
        </a:bodyPr>
        <a:lstStyle/>
        <a:p>
          <a:pPr marL="0" lvl="0" indent="0" algn="l" defTabSz="800100">
            <a:lnSpc>
              <a:spcPct val="90000"/>
            </a:lnSpc>
            <a:spcBef>
              <a:spcPct val="0"/>
            </a:spcBef>
            <a:spcAft>
              <a:spcPct val="35000"/>
            </a:spcAft>
            <a:buNone/>
          </a:pPr>
          <a:r>
            <a:rPr lang="fr" sz="1800" kern="1200" dirty="0"/>
            <a:t>&gt; 14 ans</a:t>
          </a:r>
          <a:endParaRPr lang="fr-FR" sz="1800" kern="1200" dirty="0"/>
        </a:p>
        <a:p>
          <a:pPr marL="0" lvl="0" indent="0" algn="l" defTabSz="800100">
            <a:lnSpc>
              <a:spcPct val="90000"/>
            </a:lnSpc>
            <a:spcBef>
              <a:spcPct val="0"/>
            </a:spcBef>
            <a:spcAft>
              <a:spcPct val="35000"/>
            </a:spcAft>
            <a:buNone/>
          </a:pPr>
          <a:r>
            <a:rPr lang="fr" sz="1800" kern="1200" dirty="0"/>
            <a:t>74% des garçons restent inintelligibles</a:t>
          </a:r>
          <a:endParaRPr lang="fr-FR" sz="1800" kern="1200" dirty="0"/>
        </a:p>
        <a:p>
          <a:pPr marL="0" lvl="0" indent="0" algn="l" defTabSz="800100">
            <a:lnSpc>
              <a:spcPct val="90000"/>
            </a:lnSpc>
            <a:spcBef>
              <a:spcPct val="0"/>
            </a:spcBef>
            <a:spcAft>
              <a:spcPct val="35000"/>
            </a:spcAft>
            <a:buNone/>
          </a:pPr>
          <a:r>
            <a:rPr lang="fr" sz="1800" kern="1200" dirty="0"/>
            <a:t>49% de filles restent inintelligibles</a:t>
          </a:r>
          <a:endParaRPr lang="fr-FR" sz="1800" kern="1200" dirty="0"/>
        </a:p>
      </dsp:txBody>
      <dsp:txXfrm>
        <a:off x="6993068" y="1549936"/>
        <a:ext cx="1951395" cy="3531822"/>
      </dsp:txXfrm>
    </dsp:sp>
  </dsp:spTree>
</dsp:drawing>
</file>

<file path=ppt/diagrams/layout1.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fr" dirty="0"/>
              <a:t>Nous sommes au niveau de la production et de la discrimination des sons de la parole.</a:t>
            </a:r>
          </a:p>
          <a:p>
            <a:pPr marL="158750" indent="0" algn="just">
              <a:lnSpc>
                <a:spcPct val="150000"/>
              </a:lnSpc>
              <a:spcBef>
                <a:spcPts val="600"/>
              </a:spcBef>
              <a:buFontTx/>
              <a:buNone/>
            </a:pPr>
            <a:r>
              <a:rPr lang="fr" dirty="0"/>
              <a:t>La qualité de la production sonore est souvent altérée. Les sons sont imprécis, déformés ou, dans le cas de certains sons complexes, absents du répertoire de sons des personnes atteintes de TDI.</a:t>
            </a:r>
          </a:p>
          <a:p>
            <a:pPr marL="158750" indent="0" algn="just">
              <a:lnSpc>
                <a:spcPct val="150000"/>
              </a:lnSpc>
              <a:spcBef>
                <a:spcPts val="600"/>
              </a:spcBef>
              <a:buFontTx/>
              <a:buNone/>
            </a:pPr>
            <a:r>
              <a:rPr lang="fr" dirty="0"/>
              <a:t>La conséquence sera un retard dans l'émergence du babillage et des premières combinaisons de sons permettant de former des syllabes.</a:t>
            </a:r>
          </a:p>
          <a:p>
            <a:pPr marL="158750" indent="0" algn="just">
              <a:lnSpc>
                <a:spcPct val="150000"/>
              </a:lnSpc>
              <a:spcBef>
                <a:spcPts val="600"/>
              </a:spcBef>
              <a:buFontTx/>
              <a:buNone/>
            </a:pPr>
            <a:r>
              <a:rPr lang="fr" dirty="0"/>
              <a:t>Une bonne discrimination est souvent gêné par une perte auditive plus ou moins significative.</a:t>
            </a: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722962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fr" sz="1800" dirty="0">
                <a:effectLst/>
                <a:latin typeface="Calibri" panose="020F0502020204030204" pitchFamily="34" charset="0"/>
                <a:ea typeface="Calibri" panose="020F0502020204030204" pitchFamily="34" charset="0"/>
                <a:cs typeface="Times New Roman" panose="02020603050405020304" pitchFamily="18" charset="0"/>
              </a:rPr>
              <a:t>La parole et le langage, dans les TDI, sont souvent marqués par un manque d'intelligibilité, surtout lorsque des anomalies oro-faciales sont présentes comme c'est le cas dans le syndrome de Down et dans de nombreux syndromes génétiques.</a:t>
            </a:r>
          </a:p>
          <a:p>
            <a:pPr marL="158750" indent="0" algn="just">
              <a:lnSpc>
                <a:spcPct val="150000"/>
              </a:lnSpc>
              <a:spcBef>
                <a:spcPts val="600"/>
              </a:spcBef>
              <a:buFontTx/>
              <a:buNone/>
            </a:pPr>
            <a:r>
              <a:rPr lang="fr" sz="1800" dirty="0">
                <a:effectLst/>
                <a:latin typeface="Calibri" panose="020F0502020204030204" pitchFamily="34" charset="0"/>
                <a:ea typeface="Calibri" panose="020F0502020204030204" pitchFamily="34" charset="0"/>
                <a:cs typeface="Times New Roman" panose="02020603050405020304" pitchFamily="18" charset="0"/>
              </a:rPr>
              <a:t>La présente figure adaptée de (Faye et al., 2004) illustre le syndrome bucco-facial qui se retrouve dans beaucoup de syndromes associés à un TDI.</a:t>
            </a:r>
            <a:r>
              <a:rPr lang="fr" dirty="0">
                <a:effectLst/>
              </a:rPr>
              <a:t> </a:t>
            </a:r>
          </a:p>
          <a:p>
            <a:pPr marL="158750" indent="0" algn="just">
              <a:lnSpc>
                <a:spcPct val="150000"/>
              </a:lnSpc>
              <a:spcBef>
                <a:spcPts val="600"/>
              </a:spcBef>
              <a:buFontTx/>
              <a:buNone/>
            </a:pPr>
            <a:endParaRPr lang="fr-BE" dirty="0">
              <a:effectLst/>
            </a:endParaRPr>
          </a:p>
          <a:p>
            <a:pPr marL="342900" lvl="0" indent="-342900" algn="just">
              <a:lnSpc>
                <a:spcPct val="150000"/>
              </a:lnSpc>
              <a:buFont typeface="Calibri" panose="020F0502020204030204" pitchFamily="34" charset="0"/>
              <a:buChar char="-"/>
            </a:pPr>
            <a:r>
              <a:rPr lang="fr" sz="1800" kern="100" dirty="0">
                <a:effectLst/>
                <a:latin typeface="Calibri" panose="020F0502020204030204" pitchFamily="34" charset="0"/>
                <a:ea typeface="Calibri" panose="020F0502020204030204" pitchFamily="34" charset="0"/>
                <a:cs typeface="Times New Roman" panose="02020603050405020304" pitchFamily="18" charset="0"/>
              </a:rPr>
              <a:t>L'hypotonie des structures faciales peut entraîner des problèmes d'alimentation (par exemple, des problèmes de succion chez les nourrissons) et parfois une sélectivité alimentaire.</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Calibri" panose="020F0502020204030204" pitchFamily="34" charset="0"/>
              <a:buChar char="-"/>
            </a:pPr>
            <a:r>
              <a:rPr lang="fr" sz="1800" kern="100" dirty="0">
                <a:effectLst/>
                <a:latin typeface="Calibri" panose="020F0502020204030204" pitchFamily="34" charset="0"/>
                <a:ea typeface="Calibri" panose="020F0502020204030204" pitchFamily="34" charset="0"/>
                <a:cs typeface="Times New Roman" panose="02020603050405020304" pitchFamily="18" charset="0"/>
              </a:rPr>
              <a:t>L'étroitesse du palais et de la cavité buccale en général altère les cavités de résonance et affecte ainsi la qualité des sons de la parole.</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Calibri" panose="020F0502020204030204" pitchFamily="34" charset="0"/>
              <a:buChar char="-"/>
            </a:pPr>
            <a:r>
              <a:rPr lang="fr" sz="1800" kern="100" dirty="0">
                <a:effectLst/>
                <a:latin typeface="Calibri" panose="020F0502020204030204" pitchFamily="34" charset="0"/>
                <a:ea typeface="Calibri" panose="020F0502020204030204" pitchFamily="34" charset="0"/>
                <a:cs typeface="Times New Roman" panose="02020603050405020304" pitchFamily="18" charset="0"/>
              </a:rPr>
              <a:t>L'hypotonie de la langue associée à une relative macroglossie chez les personnes trisomiques a également un impact sur la qualité des sons de la parole et contribue à un manque d'intelligibilité.</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1920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fr" sz="1800" kern="100">
                <a:effectLst/>
                <a:latin typeface="Calibri" panose="020F0502020204030204" pitchFamily="34" charset="0"/>
                <a:ea typeface="Calibri" panose="020F0502020204030204" pitchFamily="34" charset="0"/>
                <a:cs typeface="Times New Roman" panose="02020603050405020304" pitchFamily="18" charset="0"/>
              </a:rPr>
              <a:t>Sans entrer dans les détails, la présence du syndrome bucco-facial a également un impact majeur sur la santé des personnes.</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spcBef>
                <a:spcPts val="600"/>
              </a:spcBef>
              <a:buFont typeface="Calibri" panose="020F0502020204030204" pitchFamily="34" charset="0"/>
              <a:buChar char="-"/>
            </a:pPr>
            <a:r>
              <a:rPr lang="fr" sz="1800" kern="100">
                <a:effectLst/>
                <a:latin typeface="Calibri" panose="020F0502020204030204" pitchFamily="34" charset="0"/>
                <a:ea typeface="Calibri" panose="020F0502020204030204" pitchFamily="34" charset="0"/>
                <a:cs typeface="Times New Roman" panose="02020603050405020304" pitchFamily="18" charset="0"/>
              </a:rPr>
              <a:t>Les anomalies dentaires, les dépôts alimentaires dus à une mauvaise hygiène dentaire et les problèmes immunologiques contribuent tous au développement des caries.</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50000"/>
              </a:lnSpc>
              <a:buFont typeface="Calibri" panose="020F0502020204030204" pitchFamily="34" charset="0"/>
              <a:buChar char="-"/>
            </a:pPr>
            <a:r>
              <a:rPr lang="fr" sz="1800" kern="100">
                <a:effectLst/>
                <a:latin typeface="Calibri" panose="020F0502020204030204" pitchFamily="34" charset="0"/>
                <a:ea typeface="Calibri" panose="020F0502020204030204" pitchFamily="34" charset="0"/>
                <a:cs typeface="Times New Roman" panose="02020603050405020304" pitchFamily="18" charset="0"/>
              </a:rPr>
              <a:t>L'hypotonie des structures faciales peut entraîner des problèmes d'alimentation (par exemple, des problèmes de succion chez les nourrissons) et parfois une sélectivité alimentaire.</a:t>
            </a:r>
            <a:endParaRPr lang="nl-BE"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034599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fr" sz="1800" kern="100" dirty="0">
                <a:effectLst/>
                <a:latin typeface="Calibri" panose="020F0502020204030204" pitchFamily="34" charset="0"/>
                <a:ea typeface="Calibri" panose="020F0502020204030204" pitchFamily="34" charset="0"/>
                <a:cs typeface="Times New Roman" panose="02020603050405020304" pitchFamily="18" charset="0"/>
              </a:rPr>
              <a:t>Revenons à l'intelligibilité de la parole. Si elle est largement influencée, comme on vient de le voir, par les caractéristiques morphologiques du visage, c'est-à-dire les caractéristiques du locuteur, elle dépend également du contexte de production (par exemple, en situation de stress, d'excitation, etc. ) et du récepteur (c'est-à-dire ses capacités auditives).</a:t>
            </a:r>
          </a:p>
          <a:p>
            <a:pPr marL="158750" indent="0" algn="just">
              <a:lnSpc>
                <a:spcPct val="150000"/>
              </a:lnSpc>
              <a:spcBef>
                <a:spcPts val="600"/>
              </a:spcBef>
              <a:buFontTx/>
              <a:buNone/>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fr" sz="1800" kern="100" dirty="0">
                <a:effectLst/>
                <a:latin typeface="Calibri" panose="020F0502020204030204" pitchFamily="34" charset="0"/>
                <a:ea typeface="Calibri" panose="020F0502020204030204" pitchFamily="34" charset="0"/>
                <a:cs typeface="Times New Roman" panose="02020603050405020304" pitchFamily="18" charset="0"/>
              </a:rPr>
              <a:t>Il n'est pas rare que des problèmes d'audition s'ajoutent à un tableau déjà sombre (par exemple, chez les personnes trisomiques, ils sont présents dans 2/3 des cas). Selon l’étendue de la perte auditive et selon qu’elle est unilatérale ou bilatérale, la communication et la compréhension du langage seront affectées. Le tableau suivant présente l'impact de la perte auditive sur le développement du langage et dans la vie quotidienne (Classification IBA : Bureau International d' Audiophonologie )</a:t>
            </a:r>
          </a:p>
          <a:p>
            <a:pPr marL="158750" indent="0" algn="just">
              <a:lnSpc>
                <a:spcPct val="150000"/>
              </a:lnSpc>
              <a:spcBef>
                <a:spcPts val="600"/>
              </a:spcBef>
              <a:buFontTx/>
              <a:buNone/>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fr" sz="1800" dirty="0">
                <a:effectLst/>
                <a:latin typeface="Calibri" panose="020F0502020204030204" pitchFamily="34" charset="0"/>
                <a:ea typeface="Calibri" panose="020F0502020204030204" pitchFamily="34" charset="0"/>
                <a:cs typeface="Times New Roman" panose="02020603050405020304" pitchFamily="18" charset="0"/>
              </a:rPr>
              <a:t>Le défi pour le développement du langage sera d’identifier le plus tôt possible la présence d’une perte auditive et d’en déterminer l’étendue. Ces facteurs sont essentiels pour que la personne reçoive des soins appropriés. Malheureusement, la présence d’un IDD ne facilite pas l’approche médicale de l’évaluation auditive. En bref, autant que l’étendue de la perte auditive, le moment de son apparition est déterminant pour le pronostic développemental. Plus la perte auditive est précoce, plus l’impact sur le développement de la parole et du langage est important.</a:t>
            </a:r>
            <a:r>
              <a:rPr lang="fr" sz="3200" dirty="0">
                <a:effectLst/>
              </a:rPr>
              <a:t> </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endParaRPr lang="nl-BE"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78240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fr" sz="1800">
                <a:effectLst/>
                <a:latin typeface="Calibri" panose="020F0502020204030204" pitchFamily="34" charset="0"/>
                <a:ea typeface="Calibri" panose="020F0502020204030204" pitchFamily="34" charset="0"/>
                <a:cs typeface="Times New Roman" panose="02020603050405020304" pitchFamily="18" charset="0"/>
              </a:rPr>
              <a:t>Chez les personnes trisomiques, l'intelligibilité est également fortement affectée par les caractéristiques de la voix, notamment l'enrouement, les anomalies anatomiques influençant le volume des cavités de résonance, les troubles de la fluidité, les troubles articulatoires fréquents et les caractéristiques prosodiques (Kent &amp; Vorperian, 2013).</a:t>
            </a:r>
            <a:endParaRPr lang="nl-BE"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473364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fr" sz="1800" kern="100">
                <a:effectLst/>
                <a:latin typeface="Calibri" panose="020F0502020204030204" pitchFamily="34" charset="0"/>
                <a:ea typeface="Calibri" panose="020F0502020204030204" pitchFamily="34" charset="0"/>
                <a:cs typeface="Times New Roman" panose="02020603050405020304" pitchFamily="18" charset="0"/>
              </a:rPr>
              <a:t>L'intelligibilité augmente avec l'âge chronologique ; les progrès sont plus marqués entre 4 et 16 ans. Plus précisément, les enfants trisomiques âgés de 4 à 7 ans sont globalement moins intelligibles que les enfants du même âge chronologique et du même sexe. Ainsi, 100 % des garçons et 95 % des filles trisomiques de moins de 14 ans sont difficiles à comprendre. Au-delà de 14 ans, 74 % des garçons et seulement 49 % des filles sont moins intelligibles que les enfants de la population générale âgés de 6 à 7 ans.</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21482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fr" sz="1800" kern="100" dirty="0">
                <a:effectLst/>
                <a:latin typeface="Calibri" panose="020F0502020204030204" pitchFamily="34" charset="0"/>
                <a:ea typeface="Calibri" panose="020F0502020204030204" pitchFamily="34" charset="0"/>
                <a:cs typeface="Times New Roman" panose="02020603050405020304" pitchFamily="18" charset="0"/>
              </a:rPr>
              <a:t>Il existe un délai d'environ 2 mois dans l'apparition du babillage, c'est-à-dire la production de syllabes impliquant la combinaison des sons (Lynch et al., 1995).</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fr" sz="1800" kern="100" dirty="0">
                <a:effectLst/>
                <a:latin typeface="Calibri" panose="020F0502020204030204" pitchFamily="34" charset="0"/>
                <a:ea typeface="Calibri" panose="020F0502020204030204" pitchFamily="34" charset="0"/>
                <a:cs typeface="Times New Roman" panose="02020603050405020304" pitchFamily="18" charset="0"/>
              </a:rPr>
              <a:t>La production de syllabes consonne-voyelle apparaît vers 9 mois chez les bébés trisomiques, alors qu'elle peut déjà être observée vers 7 mois chez les enfants d'âge normal. Cette réduction de syllabe est non seulement retardée par rapport à l'enfant typique, mais elle est également moins stable (Lynch et al., 1995) en raison de l'hypotonie de la sphère orofaciale décrite ci-dessus.</a:t>
            </a:r>
          </a:p>
          <a:p>
            <a:pPr marL="158750" marR="0" lvl="0" indent="0" algn="just" defTabSz="914400" rtl="0" eaLnBrk="1" fontAlgn="auto" latinLnBrk="0" hangingPunct="1">
              <a:lnSpc>
                <a:spcPct val="150000"/>
              </a:lnSpc>
              <a:spcBef>
                <a:spcPts val="600"/>
              </a:spcBef>
              <a:spcAft>
                <a:spcPts val="0"/>
              </a:spcAft>
              <a:buClr>
                <a:srgbClr val="000000"/>
              </a:buClr>
              <a:buSzPts val="1100"/>
              <a:buFontTx/>
              <a:buNone/>
              <a:tabLst/>
              <a:defRPr/>
            </a:pPr>
            <a:r>
              <a:rPr lang="fr" sz="1800" kern="100" dirty="0">
                <a:effectLst/>
                <a:latin typeface="Calibri" panose="020F0502020204030204" pitchFamily="34" charset="0"/>
                <a:ea typeface="Calibri" panose="020F0502020204030204" pitchFamily="34" charset="0"/>
                <a:cs typeface="Times New Roman" panose="02020603050405020304" pitchFamily="18" charset="0"/>
              </a:rPr>
              <a:t>Cette hypotonie réduit la vitesse et la précision des mouvements articulatoires (Dodd &amp; Thompson, 2001 ; Stoel -Gammon, 1997). Malgré une variabilité interindividuelle considérable, la production ultérieure de mots est généralement marquée par la suppression de syllabes non accentuées, la réduction des groupes de consonnes, la substitution, l'omission ou l'ajout de phonèmes. Ces différentes erreurs, qui tendent généralement à simplifier la production, sont encore présentes à l'âge adulte (Dodd &amp; Thompson, 2001).</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0936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buFontTx/>
              <a:buNone/>
            </a:pPr>
            <a:endParaRPr/>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33822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png"/><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png"/><Relationship Id="rId7" Type="http://schemas.openxmlformats.org/officeDocument/2006/relationships/diagramQuickStyle" Target="../diagrams/quickStyle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3.png"/><Relationship Id="rId7" Type="http://schemas.openxmlformats.org/officeDocument/2006/relationships/diagramQuickStyle" Target="../diagrams/quickStyle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fr" sz="3200" cap="none"/>
              <a:t> </a:t>
            </a:r>
            <a:endParaRPr/>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3" name="Google Shape;105;p1">
            <a:extLst>
              <a:ext uri="{FF2B5EF4-FFF2-40B4-BE49-F238E27FC236}">
                <a16:creationId xmlns:a16="http://schemas.microsoft.com/office/drawing/2014/main" id="{5AEBF689-C822-45C7-8A3F-4442FAFCCDC7}"/>
              </a:ext>
            </a:extLst>
          </p:cNvPr>
          <p:cNvSpPr txBox="1"/>
          <p:nvPr/>
        </p:nvSpPr>
        <p:spPr>
          <a:xfrm>
            <a:off x="7121406" y="1034814"/>
            <a:ext cx="4092221" cy="1200288"/>
          </a:xfrm>
          <a:prstGeom prst="rect">
            <a:avLst/>
          </a:prstGeom>
          <a:noFill/>
          <a:ln>
            <a:noFill/>
          </a:ln>
        </p:spPr>
        <p:txBody>
          <a:bodyPr spcFirstLastPara="1" wrap="square" lIns="91425" tIns="45700" rIns="91425" bIns="45700" anchor="t" anchorCtr="0">
            <a:spAutoFit/>
          </a:bodyPr>
          <a:lstStyle/>
          <a:p>
            <a:pPr lvl="0" algn="ctr"/>
            <a:r>
              <a:rPr lang="fr-FR" sz="1800" dirty="0">
                <a:solidFill>
                  <a:schemeClr val="dk1"/>
                </a:solidFill>
                <a:latin typeface="Calibri"/>
                <a:ea typeface="Calibri"/>
                <a:cs typeface="Calibri"/>
                <a:sym typeface="Calibri"/>
              </a:rPr>
              <a:t>Formation destinée aux professionnels travaillant avec les personnes ayant un TDI pou soutenir le développement des </a:t>
            </a:r>
            <a:r>
              <a:rPr lang="fr-FR" sz="1800" b="1" dirty="0">
                <a:solidFill>
                  <a:schemeClr val="dk1"/>
                </a:solidFill>
                <a:latin typeface="Calibri"/>
                <a:ea typeface="Calibri"/>
                <a:cs typeface="Calibri"/>
                <a:sym typeface="Calibri"/>
              </a:rPr>
              <a:t>compétences en communication</a:t>
            </a:r>
            <a:endParaRPr lang="fr-FR" sz="1800" b="1" dirty="0">
              <a:solidFill>
                <a:schemeClr val="dk1"/>
              </a:solidFill>
            </a:endParaRPr>
          </a:p>
        </p:txBody>
      </p:sp>
      <p:sp>
        <p:nvSpPr>
          <p:cNvPr id="16" name="Google Shape;99;p1">
            <a:extLst>
              <a:ext uri="{FF2B5EF4-FFF2-40B4-BE49-F238E27FC236}">
                <a16:creationId xmlns:a16="http://schemas.microsoft.com/office/drawing/2014/main" id="{609C1ECE-9CAB-4B06-AF39-2C68D75644B6}"/>
              </a:ext>
            </a:extLst>
          </p:cNvPr>
          <p:cNvSpPr txBox="1">
            <a:spLocks/>
          </p:cNvSpPr>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ctr" rtl="0">
              <a:lnSpc>
                <a:spcPct val="10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ctr" rtl="0">
              <a:lnSpc>
                <a:spcPct val="110000"/>
              </a:lnSpc>
              <a:spcBef>
                <a:spcPts val="500"/>
              </a:spcBef>
              <a:spcAft>
                <a:spcPts val="0"/>
              </a:spcAft>
              <a:buClr>
                <a:schemeClr val="dk2"/>
              </a:buClr>
              <a:buSzPts val="1700"/>
              <a:buFont typeface="Arial"/>
              <a:buNone/>
              <a:defRPr sz="2000" b="0" i="0" u="none" strike="noStrike" cap="none">
                <a:solidFill>
                  <a:schemeClr val="dk2"/>
                </a:solidFill>
                <a:latin typeface="Arial"/>
                <a:ea typeface="Arial"/>
                <a:cs typeface="Arial"/>
                <a:sym typeface="Arial"/>
              </a:defRPr>
            </a:lvl2pPr>
            <a:lvl3pPr marL="1371600" marR="0" lvl="2" indent="-228600" algn="ctr" rtl="0">
              <a:lnSpc>
                <a:spcPct val="110000"/>
              </a:lnSpc>
              <a:spcBef>
                <a:spcPts val="50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3pPr>
            <a:lvl4pPr marL="1828800" marR="0" lvl="3" indent="-317500" algn="ctr"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4pPr>
            <a:lvl5pPr marL="2286000" marR="0" lvl="4" indent="-228600" algn="ctr"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5pPr>
            <a:lvl6pPr marL="2743200" marR="0" lvl="5"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L="3200400" marR="0" lvl="6"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L="3657600" marR="0" lvl="7"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L="4114800" marR="0" lvl="8" indent="-342900"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pPr marL="0" indent="0">
              <a:spcBef>
                <a:spcPts val="0"/>
              </a:spcBef>
              <a:buClr>
                <a:srgbClr val="674EA7"/>
              </a:buClr>
              <a:buSzPts val="6000"/>
              <a:buFont typeface="Calibri"/>
              <a:buNone/>
            </a:pPr>
            <a:r>
              <a:rPr lang="fr-FR" sz="6000" b="1">
                <a:solidFill>
                  <a:srgbClr val="674EA7"/>
                </a:solidFill>
                <a:latin typeface="Calibri"/>
                <a:ea typeface="Calibri"/>
                <a:cs typeface="Calibri"/>
                <a:sym typeface="Calibri"/>
              </a:rPr>
              <a:t>Module 6</a:t>
            </a:r>
            <a:endParaRPr lang="fr-FR" sz="6000">
              <a:solidFill>
                <a:srgbClr val="674EA7"/>
              </a:solidFill>
              <a:latin typeface="Calibri"/>
              <a:ea typeface="Calibri"/>
              <a:cs typeface="Calibri"/>
              <a:sym typeface="Calibri"/>
            </a:endParaRPr>
          </a:p>
          <a:p>
            <a:pPr marL="0" indent="0">
              <a:buClr>
                <a:srgbClr val="674EA7"/>
              </a:buClr>
              <a:buSzPts val="3200"/>
            </a:pPr>
            <a:r>
              <a:rPr lang="fr-FR" sz="3200" b="1">
                <a:solidFill>
                  <a:srgbClr val="674EA7"/>
                </a:solidFill>
                <a:latin typeface="Calibri"/>
                <a:cs typeface="Calibri"/>
              </a:rPr>
              <a:t>Moyens de communication complexes</a:t>
            </a:r>
          </a:p>
          <a:p>
            <a:pPr marL="0" indent="0">
              <a:lnSpc>
                <a:spcPct val="110000"/>
              </a:lnSpc>
            </a:pPr>
            <a:br>
              <a:rPr lang="fr-FR"/>
            </a:br>
            <a:endParaRPr lang="fr-FR"/>
          </a:p>
          <a:p>
            <a:pPr marL="0" indent="0">
              <a:lnSpc>
                <a:spcPct val="110000"/>
              </a:lnSpc>
            </a:pPr>
            <a:br>
              <a:rPr lang="fr-FR"/>
            </a:br>
            <a:endParaRPr lang="fr-FR" dirty="0"/>
          </a:p>
        </p:txBody>
      </p:sp>
      <p:pic>
        <p:nvPicPr>
          <p:cNvPr id="14" name="Image 13">
            <a:extLst>
              <a:ext uri="{FF2B5EF4-FFF2-40B4-BE49-F238E27FC236}">
                <a16:creationId xmlns:a16="http://schemas.microsoft.com/office/drawing/2014/main" id="{6AAE7E02-C37F-4409-AF5B-59CCC8A7B427}"/>
              </a:ext>
            </a:extLst>
          </p:cNvPr>
          <p:cNvPicPr>
            <a:picLocks noChangeAspect="1"/>
          </p:cNvPicPr>
          <p:nvPr/>
        </p:nvPicPr>
        <p:blipFill>
          <a:blip r:embed="rId4"/>
          <a:stretch>
            <a:fillRect/>
          </a:stretch>
        </p:blipFill>
        <p:spPr>
          <a:xfrm>
            <a:off x="285277" y="5485784"/>
            <a:ext cx="1231614" cy="1296000"/>
          </a:xfrm>
          <a:prstGeom prst="rect">
            <a:avLst/>
          </a:prstGeom>
        </p:spPr>
      </p:pic>
      <p:sp>
        <p:nvSpPr>
          <p:cNvPr id="17" name="ZoneTexte 14">
            <a:extLst>
              <a:ext uri="{FF2B5EF4-FFF2-40B4-BE49-F238E27FC236}">
                <a16:creationId xmlns:a16="http://schemas.microsoft.com/office/drawing/2014/main" id="{7FF8B082-2BA7-4017-A049-2A1A3B6BF908}"/>
              </a:ext>
            </a:extLst>
          </p:cNvPr>
          <p:cNvSpPr txBox="1"/>
          <p:nvPr/>
        </p:nvSpPr>
        <p:spPr>
          <a:xfrm>
            <a:off x="1802168" y="6487235"/>
            <a:ext cx="10139988" cy="332467"/>
          </a:xfrm>
          <a:prstGeom prst="rect">
            <a:avLst/>
          </a:prstGeom>
          <a:noFill/>
        </p:spPr>
        <p:txBody>
          <a:bodyPr wrap="square">
            <a:noAutofit/>
          </a:body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85"/>
          </a:xfrm>
          <a:prstGeom prst="rect">
            <a:avLst/>
          </a:prstGeom>
        </p:spPr>
        <p:txBody>
          <a:bodyPr wrap="square">
            <a:spAutoFit/>
          </a:bodyPr>
          <a:lstStyle/>
          <a:p>
            <a:pPr algn="ctr">
              <a:lnSpc>
                <a:spcPct val="120000"/>
              </a:lnSpc>
              <a:buClr>
                <a:srgbClr val="674EA7"/>
              </a:buClr>
              <a:buSzPts val="4000"/>
            </a:pPr>
            <a:r>
              <a:rPr lang="fr" sz="2800" b="1">
                <a:solidFill>
                  <a:schemeClr val="accent1"/>
                </a:solidFill>
              </a:rPr>
              <a:t>6.2.2 Phonologie et articulation</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grpSp>
        <p:nvGrpSpPr>
          <p:cNvPr id="2" name="Groupe 1">
            <a:extLst>
              <a:ext uri="{FF2B5EF4-FFF2-40B4-BE49-F238E27FC236}">
                <a16:creationId xmlns:a16="http://schemas.microsoft.com/office/drawing/2014/main" id="{57EF2A9A-2D7F-5BF5-3AEB-372D4087FEEE}"/>
              </a:ext>
            </a:extLst>
          </p:cNvPr>
          <p:cNvGrpSpPr/>
          <p:nvPr/>
        </p:nvGrpSpPr>
        <p:grpSpPr>
          <a:xfrm>
            <a:off x="629584" y="1594662"/>
            <a:ext cx="10513745" cy="4650370"/>
            <a:chOff x="629584" y="1594662"/>
            <a:chExt cx="10513745" cy="4650370"/>
          </a:xfrm>
        </p:grpSpPr>
        <p:sp>
          <p:nvSpPr>
            <p:cNvPr id="3" name="Rectangle : coins arrondis 2">
              <a:extLst>
                <a:ext uri="{FF2B5EF4-FFF2-40B4-BE49-F238E27FC236}">
                  <a16:creationId xmlns:a16="http://schemas.microsoft.com/office/drawing/2014/main" id="{2C585AF2-8775-F1EF-53AE-6320DD464FCD}"/>
                </a:ext>
              </a:extLst>
            </p:cNvPr>
            <p:cNvSpPr/>
            <p:nvPr/>
          </p:nvSpPr>
          <p:spPr>
            <a:xfrm>
              <a:off x="629586" y="1984408"/>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 sz="2000" err="1"/>
                <a:t>Niveau </a:t>
              </a:r>
              <a:endParaRPr lang="fr-FR" sz="2000"/>
            </a:p>
          </p:txBody>
        </p:sp>
        <p:sp>
          <p:nvSpPr>
            <p:cNvPr id="5" name="Rectangle : coins arrondis 4">
              <a:extLst>
                <a:ext uri="{FF2B5EF4-FFF2-40B4-BE49-F238E27FC236}">
                  <a16:creationId xmlns:a16="http://schemas.microsoft.com/office/drawing/2014/main" id="{91EF5479-C298-E1E9-E71C-51B4BC1CC096}"/>
                </a:ext>
              </a:extLst>
            </p:cNvPr>
            <p:cNvSpPr/>
            <p:nvPr/>
          </p:nvSpPr>
          <p:spPr>
            <a:xfrm>
              <a:off x="629584" y="4064124"/>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 sz="2000" err="1"/>
                <a:t>Signification</a:t>
              </a:r>
              <a:r>
                <a:rPr lang="fr" sz="2000"/>
                <a:t> </a:t>
              </a:r>
              <a:r>
                <a:rPr lang="fr" sz="2000" err="1"/>
                <a:t>niveau</a:t>
              </a:r>
              <a:endParaRPr lang="fr-FR" sz="2000"/>
            </a:p>
          </p:txBody>
        </p:sp>
        <p:sp>
          <p:nvSpPr>
            <p:cNvPr id="6" name="Rectangle : coins arrondis 5">
              <a:extLst>
                <a:ext uri="{FF2B5EF4-FFF2-40B4-BE49-F238E27FC236}">
                  <a16:creationId xmlns:a16="http://schemas.microsoft.com/office/drawing/2014/main" id="{1C4B4F8A-A83F-D930-E75D-1B5F1BF3E829}"/>
                </a:ext>
              </a:extLst>
            </p:cNvPr>
            <p:cNvSpPr/>
            <p:nvPr/>
          </p:nvSpPr>
          <p:spPr>
            <a:xfrm>
              <a:off x="629585" y="5705386"/>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 sz="2000" err="1"/>
                <a:t>Contexte</a:t>
              </a:r>
              <a:r>
                <a:rPr lang="fr" sz="2000"/>
                <a:t> </a:t>
              </a:r>
              <a:r>
                <a:rPr lang="fr" sz="2000" err="1"/>
                <a:t>niveau</a:t>
              </a:r>
              <a:endParaRPr lang="fr-FR" sz="2000"/>
            </a:p>
          </p:txBody>
        </p:sp>
        <p:sp>
          <p:nvSpPr>
            <p:cNvPr id="7" name="Rectangle : coins arrondis 6">
              <a:extLst>
                <a:ext uri="{FF2B5EF4-FFF2-40B4-BE49-F238E27FC236}">
                  <a16:creationId xmlns:a16="http://schemas.microsoft.com/office/drawing/2014/main" id="{38A49FEF-45EE-4AFB-00B6-11681F060A2F}"/>
                </a:ext>
              </a:extLst>
            </p:cNvPr>
            <p:cNvSpPr/>
            <p:nvPr/>
          </p:nvSpPr>
          <p:spPr>
            <a:xfrm>
              <a:off x="3677591" y="1594662"/>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 sz="2000" err="1">
                  <a:solidFill>
                    <a:schemeClr val="tx1">
                      <a:lumMod val="85000"/>
                      <a:lumOff val="15000"/>
                    </a:schemeClr>
                  </a:solidFill>
                </a:rPr>
                <a:t>Phonétique</a:t>
              </a:r>
              <a:endParaRPr lang="fr-FR" sz="2000">
                <a:solidFill>
                  <a:schemeClr val="tx1">
                    <a:lumMod val="85000"/>
                    <a:lumOff val="15000"/>
                  </a:schemeClr>
                </a:solidFill>
              </a:endParaRPr>
            </a:p>
          </p:txBody>
        </p:sp>
        <p:sp>
          <p:nvSpPr>
            <p:cNvPr id="8" name="Rectangle : coins arrondis 7">
              <a:extLst>
                <a:ext uri="{FF2B5EF4-FFF2-40B4-BE49-F238E27FC236}">
                  <a16:creationId xmlns:a16="http://schemas.microsoft.com/office/drawing/2014/main" id="{2821B09A-8F21-3301-033C-EEA0BAD71A83}"/>
                </a:ext>
              </a:extLst>
            </p:cNvPr>
            <p:cNvSpPr/>
            <p:nvPr/>
          </p:nvSpPr>
          <p:spPr>
            <a:xfrm>
              <a:off x="3677591" y="2363288"/>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 sz="2000" err="1">
                  <a:solidFill>
                    <a:schemeClr val="tx1">
                      <a:lumMod val="85000"/>
                      <a:lumOff val="15000"/>
                    </a:schemeClr>
                  </a:solidFill>
                </a:rPr>
                <a:t>Phonologie</a:t>
              </a:r>
              <a:endParaRPr lang="fr-FR" sz="2000">
                <a:solidFill>
                  <a:schemeClr val="tx1">
                    <a:lumMod val="85000"/>
                    <a:lumOff val="15000"/>
                  </a:schemeClr>
                </a:solidFill>
              </a:endParaRPr>
            </a:p>
          </p:txBody>
        </p:sp>
        <p:sp>
          <p:nvSpPr>
            <p:cNvPr id="9" name="Rectangle : coins arrondis 8">
              <a:extLst>
                <a:ext uri="{FF2B5EF4-FFF2-40B4-BE49-F238E27FC236}">
                  <a16:creationId xmlns:a16="http://schemas.microsoft.com/office/drawing/2014/main" id="{17EC7723-4BCD-285A-91B4-B7168C81E302}"/>
                </a:ext>
              </a:extLst>
            </p:cNvPr>
            <p:cNvSpPr/>
            <p:nvPr/>
          </p:nvSpPr>
          <p:spPr>
            <a:xfrm>
              <a:off x="3677590" y="3429000"/>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 sz="2000" err="1">
                  <a:solidFill>
                    <a:schemeClr val="tx1">
                      <a:lumMod val="85000"/>
                      <a:lumOff val="15000"/>
                    </a:schemeClr>
                  </a:solidFill>
                </a:rPr>
                <a:t>Lexique</a:t>
              </a:r>
              <a:endParaRPr lang="fr-FR" sz="2000">
                <a:solidFill>
                  <a:schemeClr val="tx1">
                    <a:lumMod val="85000"/>
                    <a:lumOff val="15000"/>
                  </a:schemeClr>
                </a:solidFill>
              </a:endParaRPr>
            </a:p>
          </p:txBody>
        </p:sp>
        <p:sp>
          <p:nvSpPr>
            <p:cNvPr id="10" name="Rectangle : coins arrondis 9">
              <a:extLst>
                <a:ext uri="{FF2B5EF4-FFF2-40B4-BE49-F238E27FC236}">
                  <a16:creationId xmlns:a16="http://schemas.microsoft.com/office/drawing/2014/main" id="{DA19C6A0-3CB9-A44F-4FAA-A56E976912B2}"/>
                </a:ext>
              </a:extLst>
            </p:cNvPr>
            <p:cNvSpPr/>
            <p:nvPr/>
          </p:nvSpPr>
          <p:spPr>
            <a:xfrm>
              <a:off x="3677590" y="4110917"/>
              <a:ext cx="2083632"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 sz="2000" err="1">
                  <a:solidFill>
                    <a:schemeClr val="tx1">
                      <a:lumMod val="85000"/>
                      <a:lumOff val="15000"/>
                    </a:schemeClr>
                  </a:solidFill>
                </a:rPr>
                <a:t>Morphologie</a:t>
              </a:r>
              <a:endParaRPr lang="fr-FR" sz="2000">
                <a:solidFill>
                  <a:schemeClr val="tx1">
                    <a:lumMod val="85000"/>
                    <a:lumOff val="15000"/>
                  </a:schemeClr>
                </a:solidFill>
              </a:endParaRPr>
            </a:p>
          </p:txBody>
        </p:sp>
        <p:sp>
          <p:nvSpPr>
            <p:cNvPr id="11" name="Rectangle : coins arrondis 10">
              <a:extLst>
                <a:ext uri="{FF2B5EF4-FFF2-40B4-BE49-F238E27FC236}">
                  <a16:creationId xmlns:a16="http://schemas.microsoft.com/office/drawing/2014/main" id="{B6952429-AAC5-FBE5-18F8-8AE1C76F24AB}"/>
                </a:ext>
              </a:extLst>
            </p:cNvPr>
            <p:cNvSpPr/>
            <p:nvPr/>
          </p:nvSpPr>
          <p:spPr>
            <a:xfrm>
              <a:off x="3677588" y="4792834"/>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 sz="2000" err="1">
                  <a:solidFill>
                    <a:schemeClr val="tx1">
                      <a:lumMod val="85000"/>
                      <a:lumOff val="15000"/>
                    </a:schemeClr>
                  </a:solidFill>
                </a:rPr>
                <a:t>Syntaxe</a:t>
              </a:r>
              <a:endParaRPr lang="fr-FR" sz="2000">
                <a:solidFill>
                  <a:schemeClr val="tx1">
                    <a:lumMod val="85000"/>
                    <a:lumOff val="15000"/>
                  </a:schemeClr>
                </a:solidFill>
              </a:endParaRPr>
            </a:p>
          </p:txBody>
        </p:sp>
        <p:sp>
          <p:nvSpPr>
            <p:cNvPr id="12" name="Rectangle : coins arrondis 11">
              <a:extLst>
                <a:ext uri="{FF2B5EF4-FFF2-40B4-BE49-F238E27FC236}">
                  <a16:creationId xmlns:a16="http://schemas.microsoft.com/office/drawing/2014/main" id="{71CF575C-5C6C-97FF-85F9-137A911EA590}"/>
                </a:ext>
              </a:extLst>
            </p:cNvPr>
            <p:cNvSpPr/>
            <p:nvPr/>
          </p:nvSpPr>
          <p:spPr>
            <a:xfrm>
              <a:off x="3677588" y="5703866"/>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 sz="2000" err="1">
                  <a:solidFill>
                    <a:schemeClr val="tx1">
                      <a:lumMod val="85000"/>
                      <a:lumOff val="15000"/>
                    </a:schemeClr>
                  </a:solidFill>
                </a:rPr>
                <a:t>Pragmatique</a:t>
              </a:r>
              <a:endParaRPr lang="fr-FR" sz="2000">
                <a:solidFill>
                  <a:schemeClr val="tx1">
                    <a:lumMod val="85000"/>
                    <a:lumOff val="15000"/>
                  </a:schemeClr>
                </a:solidFill>
              </a:endParaRPr>
            </a:p>
          </p:txBody>
        </p:sp>
        <p:cxnSp>
          <p:nvCxnSpPr>
            <p:cNvPr id="13" name="Connecteur droit avec flèche 12">
              <a:extLst>
                <a:ext uri="{FF2B5EF4-FFF2-40B4-BE49-F238E27FC236}">
                  <a16:creationId xmlns:a16="http://schemas.microsoft.com/office/drawing/2014/main" id="{48962B90-99C4-707B-1B9F-BDE6380AC5C9}"/>
                </a:ext>
              </a:extLst>
            </p:cNvPr>
            <p:cNvCxnSpPr>
              <a:endCxn id="7" idx="1"/>
            </p:cNvCxnSpPr>
            <p:nvPr/>
          </p:nvCxnSpPr>
          <p:spPr>
            <a:xfrm flipV="1">
              <a:off x="2713218" y="1864485"/>
              <a:ext cx="964373" cy="349742"/>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C7EF3681-AC9B-D1EC-7358-7DAD4DF986FF}"/>
                </a:ext>
              </a:extLst>
            </p:cNvPr>
            <p:cNvCxnSpPr>
              <a:cxnSpLocks/>
              <a:stCxn id="3" idx="3"/>
              <a:endCxn id="8" idx="1"/>
            </p:cNvCxnSpPr>
            <p:nvPr/>
          </p:nvCxnSpPr>
          <p:spPr>
            <a:xfrm>
              <a:off x="2713219" y="2254231"/>
              <a:ext cx="964372" cy="37888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D2F084C2-DA14-76F8-9E85-6F581909E41B}"/>
                </a:ext>
              </a:extLst>
            </p:cNvPr>
            <p:cNvCxnSpPr>
              <a:cxnSpLocks/>
              <a:endCxn id="11" idx="1"/>
            </p:cNvCxnSpPr>
            <p:nvPr/>
          </p:nvCxnSpPr>
          <p:spPr>
            <a:xfrm>
              <a:off x="2730703" y="4457376"/>
              <a:ext cx="946885" cy="60528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a:extLst>
                <a:ext uri="{FF2B5EF4-FFF2-40B4-BE49-F238E27FC236}">
                  <a16:creationId xmlns:a16="http://schemas.microsoft.com/office/drawing/2014/main" id="{A9FA0A18-E79C-1F5C-496D-9D52DEA3347F}"/>
                </a:ext>
              </a:extLst>
            </p:cNvPr>
            <p:cNvCxnSpPr>
              <a:cxnSpLocks/>
              <a:endCxn id="9" idx="1"/>
            </p:cNvCxnSpPr>
            <p:nvPr/>
          </p:nvCxnSpPr>
          <p:spPr>
            <a:xfrm flipV="1">
              <a:off x="2713217" y="3698823"/>
              <a:ext cx="964373" cy="467086"/>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a:extLst>
                <a:ext uri="{FF2B5EF4-FFF2-40B4-BE49-F238E27FC236}">
                  <a16:creationId xmlns:a16="http://schemas.microsoft.com/office/drawing/2014/main" id="{9F094758-1D90-7C8C-5B5D-5C71788D0F18}"/>
                </a:ext>
              </a:extLst>
            </p:cNvPr>
            <p:cNvCxnSpPr>
              <a:cxnSpLocks/>
              <a:endCxn id="10" idx="1"/>
            </p:cNvCxnSpPr>
            <p:nvPr/>
          </p:nvCxnSpPr>
          <p:spPr>
            <a:xfrm>
              <a:off x="2730703" y="4380740"/>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C006E62D-CD61-8C79-80B4-B72B9BAE7952}"/>
                </a:ext>
              </a:extLst>
            </p:cNvPr>
            <p:cNvCxnSpPr>
              <a:cxnSpLocks/>
            </p:cNvCxnSpPr>
            <p:nvPr/>
          </p:nvCxnSpPr>
          <p:spPr>
            <a:xfrm>
              <a:off x="2730703" y="597368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D6D6B404-BF4A-56EB-69CC-5F2B52B52788}"/>
                </a:ext>
              </a:extLst>
            </p:cNvPr>
            <p:cNvCxnSpPr>
              <a:cxnSpLocks/>
            </p:cNvCxnSpPr>
            <p:nvPr/>
          </p:nvCxnSpPr>
          <p:spPr>
            <a:xfrm>
              <a:off x="5907112" y="1864485"/>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a:extLst>
                <a:ext uri="{FF2B5EF4-FFF2-40B4-BE49-F238E27FC236}">
                  <a16:creationId xmlns:a16="http://schemas.microsoft.com/office/drawing/2014/main" id="{5E315CFA-DE55-D573-9C71-33D300A31226}"/>
                </a:ext>
              </a:extLst>
            </p:cNvPr>
            <p:cNvCxnSpPr>
              <a:cxnSpLocks/>
            </p:cNvCxnSpPr>
            <p:nvPr/>
          </p:nvCxnSpPr>
          <p:spPr>
            <a:xfrm>
              <a:off x="5907112" y="263311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57DBED1C-BDF1-C991-6922-3E2093D14364}"/>
                </a:ext>
              </a:extLst>
            </p:cNvPr>
            <p:cNvCxnSpPr>
              <a:cxnSpLocks/>
            </p:cNvCxnSpPr>
            <p:nvPr/>
          </p:nvCxnSpPr>
          <p:spPr>
            <a:xfrm>
              <a:off x="5907112" y="3698823"/>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a:extLst>
                <a:ext uri="{FF2B5EF4-FFF2-40B4-BE49-F238E27FC236}">
                  <a16:creationId xmlns:a16="http://schemas.microsoft.com/office/drawing/2014/main" id="{6401B0C1-1E60-7ABE-D5CF-A9C13CFEF63E}"/>
                </a:ext>
              </a:extLst>
            </p:cNvPr>
            <p:cNvCxnSpPr>
              <a:cxnSpLocks/>
            </p:cNvCxnSpPr>
            <p:nvPr/>
          </p:nvCxnSpPr>
          <p:spPr>
            <a:xfrm>
              <a:off x="5907111" y="4333947"/>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id="{22296F7E-9504-2756-D6DF-F6F636C7E93C}"/>
                </a:ext>
              </a:extLst>
            </p:cNvPr>
            <p:cNvCxnSpPr>
              <a:cxnSpLocks/>
            </p:cNvCxnSpPr>
            <p:nvPr/>
          </p:nvCxnSpPr>
          <p:spPr>
            <a:xfrm>
              <a:off x="5907110" y="496907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B877E094-7B92-7907-4494-088F83187D74}"/>
                </a:ext>
              </a:extLst>
            </p:cNvPr>
            <p:cNvCxnSpPr>
              <a:cxnSpLocks/>
            </p:cNvCxnSpPr>
            <p:nvPr/>
          </p:nvCxnSpPr>
          <p:spPr>
            <a:xfrm>
              <a:off x="5907109" y="597368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26" name="ZoneTexte 25">
              <a:extLst>
                <a:ext uri="{FF2B5EF4-FFF2-40B4-BE49-F238E27FC236}">
                  <a16:creationId xmlns:a16="http://schemas.microsoft.com/office/drawing/2014/main" id="{819F4443-F19A-D1A1-A1AF-F68331236057}"/>
                </a:ext>
              </a:extLst>
            </p:cNvPr>
            <p:cNvSpPr txBox="1"/>
            <p:nvPr/>
          </p:nvSpPr>
          <p:spPr>
            <a:xfrm>
              <a:off x="6999887" y="1687055"/>
              <a:ext cx="1774845" cy="369332"/>
            </a:xfrm>
            <a:prstGeom prst="rect">
              <a:avLst/>
            </a:prstGeom>
            <a:noFill/>
          </p:spPr>
          <p:txBody>
            <a:bodyPr wrap="none" rtlCol="0">
              <a:spAutoFit/>
            </a:bodyPr>
            <a:lstStyle/>
            <a:p>
              <a:r>
                <a:rPr lang="fr" sz="1800" dirty="0">
                  <a:solidFill>
                    <a:schemeClr val="tx1">
                      <a:lumMod val="85000"/>
                      <a:lumOff val="15000"/>
                    </a:schemeClr>
                  </a:solidFill>
                </a:rPr>
                <a:t>Étude des sons</a:t>
              </a:r>
              <a:endParaRPr lang="fr-FR" sz="1800" dirty="0">
                <a:solidFill>
                  <a:schemeClr val="tx1">
                    <a:lumMod val="85000"/>
                    <a:lumOff val="15000"/>
                  </a:schemeClr>
                </a:solidFill>
              </a:endParaRPr>
            </a:p>
          </p:txBody>
        </p:sp>
        <p:sp>
          <p:nvSpPr>
            <p:cNvPr id="27" name="ZoneTexte 26">
              <a:extLst>
                <a:ext uri="{FF2B5EF4-FFF2-40B4-BE49-F238E27FC236}">
                  <a16:creationId xmlns:a16="http://schemas.microsoft.com/office/drawing/2014/main" id="{DCC778C1-5570-38ED-A55B-DE4A1965D3AF}"/>
                </a:ext>
              </a:extLst>
            </p:cNvPr>
            <p:cNvSpPr txBox="1"/>
            <p:nvPr/>
          </p:nvSpPr>
          <p:spPr>
            <a:xfrm>
              <a:off x="6999887" y="2493004"/>
              <a:ext cx="4095993" cy="369332"/>
            </a:xfrm>
            <a:prstGeom prst="rect">
              <a:avLst/>
            </a:prstGeom>
            <a:noFill/>
          </p:spPr>
          <p:txBody>
            <a:bodyPr wrap="none" rtlCol="0">
              <a:spAutoFit/>
            </a:bodyPr>
            <a:lstStyle/>
            <a:p>
              <a:r>
                <a:rPr lang="fr" sz="1800" dirty="0">
                  <a:solidFill>
                    <a:schemeClr val="tx1">
                      <a:lumMod val="85000"/>
                      <a:lumOff val="15000"/>
                    </a:schemeClr>
                  </a:solidFill>
                </a:rPr>
                <a:t>Organisation et combinaison des sons</a:t>
              </a:r>
            </a:p>
          </p:txBody>
        </p:sp>
        <p:sp>
          <p:nvSpPr>
            <p:cNvPr id="28" name="ZoneTexte 27">
              <a:extLst>
                <a:ext uri="{FF2B5EF4-FFF2-40B4-BE49-F238E27FC236}">
                  <a16:creationId xmlns:a16="http://schemas.microsoft.com/office/drawing/2014/main" id="{26DDB3BA-EA2C-9EC4-20BA-9E3E0735BC96}"/>
                </a:ext>
              </a:extLst>
            </p:cNvPr>
            <p:cNvSpPr txBox="1"/>
            <p:nvPr/>
          </p:nvSpPr>
          <p:spPr>
            <a:xfrm>
              <a:off x="6953825" y="3479452"/>
              <a:ext cx="1338828" cy="369332"/>
            </a:xfrm>
            <a:prstGeom prst="rect">
              <a:avLst/>
            </a:prstGeom>
            <a:noFill/>
          </p:spPr>
          <p:txBody>
            <a:bodyPr wrap="none" rtlCol="0">
              <a:spAutoFit/>
            </a:bodyPr>
            <a:lstStyle/>
            <a:p>
              <a:r>
                <a:rPr lang="fr" sz="1800" err="1">
                  <a:solidFill>
                    <a:schemeClr val="tx1">
                      <a:lumMod val="85000"/>
                      <a:lumOff val="15000"/>
                    </a:schemeClr>
                  </a:solidFill>
                </a:rPr>
                <a:t>Vocabulaire</a:t>
              </a:r>
              <a:endParaRPr lang="fr-FR" sz="1800">
                <a:solidFill>
                  <a:schemeClr val="tx1">
                    <a:lumMod val="85000"/>
                    <a:lumOff val="15000"/>
                  </a:schemeClr>
                </a:solidFill>
              </a:endParaRPr>
            </a:p>
          </p:txBody>
        </p:sp>
        <p:sp>
          <p:nvSpPr>
            <p:cNvPr id="29" name="ZoneTexte 28">
              <a:extLst>
                <a:ext uri="{FF2B5EF4-FFF2-40B4-BE49-F238E27FC236}">
                  <a16:creationId xmlns:a16="http://schemas.microsoft.com/office/drawing/2014/main" id="{B44D21ED-EFB7-9133-1654-9E687B519908}"/>
                </a:ext>
              </a:extLst>
            </p:cNvPr>
            <p:cNvSpPr txBox="1"/>
            <p:nvPr/>
          </p:nvSpPr>
          <p:spPr>
            <a:xfrm>
              <a:off x="6999887" y="4110917"/>
              <a:ext cx="2557110" cy="369332"/>
            </a:xfrm>
            <a:prstGeom prst="rect">
              <a:avLst/>
            </a:prstGeom>
            <a:noFill/>
          </p:spPr>
          <p:txBody>
            <a:bodyPr wrap="none" rtlCol="0">
              <a:spAutoFit/>
            </a:bodyPr>
            <a:lstStyle/>
            <a:p>
              <a:r>
                <a:rPr lang="fr" sz="1800">
                  <a:solidFill>
                    <a:schemeClr val="tx1">
                      <a:lumMod val="85000"/>
                      <a:lumOff val="15000"/>
                    </a:schemeClr>
                  </a:solidFill>
                </a:rPr>
                <a:t>Types et </a:t>
              </a:r>
              <a:r>
                <a:rPr lang="fr" sz="1800" err="1">
                  <a:solidFill>
                    <a:schemeClr val="tx1">
                      <a:lumMod val="85000"/>
                      <a:lumOff val="15000"/>
                    </a:schemeClr>
                  </a:solidFill>
                </a:rPr>
                <a:t>formes </a:t>
              </a:r>
              <a:endParaRPr lang="fr-FR" sz="1800">
                <a:solidFill>
                  <a:schemeClr val="tx1">
                    <a:lumMod val="85000"/>
                    <a:lumOff val="15000"/>
                  </a:schemeClr>
                </a:solidFill>
              </a:endParaRPr>
            </a:p>
          </p:txBody>
        </p:sp>
        <p:sp>
          <p:nvSpPr>
            <p:cNvPr id="30" name="ZoneTexte 29">
              <a:extLst>
                <a:ext uri="{FF2B5EF4-FFF2-40B4-BE49-F238E27FC236}">
                  <a16:creationId xmlns:a16="http://schemas.microsoft.com/office/drawing/2014/main" id="{824BBF24-6221-D93D-A2A8-7EAE56A0790B}"/>
                </a:ext>
              </a:extLst>
            </p:cNvPr>
            <p:cNvSpPr txBox="1"/>
            <p:nvPr/>
          </p:nvSpPr>
          <p:spPr>
            <a:xfrm>
              <a:off x="6953825" y="4707677"/>
              <a:ext cx="2121093" cy="369332"/>
            </a:xfrm>
            <a:prstGeom prst="rect">
              <a:avLst/>
            </a:prstGeom>
            <a:noFill/>
          </p:spPr>
          <p:txBody>
            <a:bodyPr wrap="none" rtlCol="0">
              <a:spAutoFit/>
            </a:bodyPr>
            <a:lstStyle/>
            <a:p>
              <a:r>
                <a:rPr lang="fr" sz="1800">
                  <a:solidFill>
                    <a:schemeClr val="tx1">
                      <a:lumMod val="85000"/>
                      <a:lumOff val="15000"/>
                    </a:schemeClr>
                  </a:solidFill>
                </a:rPr>
                <a:t>Structure de phrase</a:t>
              </a:r>
            </a:p>
          </p:txBody>
        </p:sp>
        <p:sp>
          <p:nvSpPr>
            <p:cNvPr id="31" name="ZoneTexte 30">
              <a:extLst>
                <a:ext uri="{FF2B5EF4-FFF2-40B4-BE49-F238E27FC236}">
                  <a16:creationId xmlns:a16="http://schemas.microsoft.com/office/drawing/2014/main" id="{9661E33F-4796-413D-44EA-F5F70BF1A7DD}"/>
                </a:ext>
              </a:extLst>
            </p:cNvPr>
            <p:cNvSpPr txBox="1"/>
            <p:nvPr/>
          </p:nvSpPr>
          <p:spPr>
            <a:xfrm>
              <a:off x="7045949" y="5789023"/>
              <a:ext cx="2121093" cy="369332"/>
            </a:xfrm>
            <a:prstGeom prst="rect">
              <a:avLst/>
            </a:prstGeom>
            <a:noFill/>
          </p:spPr>
          <p:txBody>
            <a:bodyPr wrap="none" rtlCol="0">
              <a:spAutoFit/>
            </a:bodyPr>
            <a:lstStyle/>
            <a:p>
              <a:r>
                <a:rPr lang="fr" sz="1800" err="1">
                  <a:solidFill>
                    <a:schemeClr val="tx1">
                      <a:lumMod val="85000"/>
                      <a:lumOff val="15000"/>
                    </a:schemeClr>
                  </a:solidFill>
                </a:rPr>
                <a:t>Signification </a:t>
              </a:r>
              <a:r>
                <a:rPr lang="fr" sz="1800">
                  <a:solidFill>
                    <a:schemeClr val="tx1">
                      <a:lumMod val="85000"/>
                      <a:lumOff val="15000"/>
                    </a:schemeClr>
                  </a:solidFill>
                </a:rPr>
                <a:t>dans </a:t>
              </a:r>
              <a:r>
                <a:rPr lang="fr" sz="1800" err="1">
                  <a:solidFill>
                    <a:schemeClr val="tx1">
                      <a:lumMod val="85000"/>
                      <a:lumOff val="15000"/>
                    </a:schemeClr>
                  </a:solidFill>
                </a:rPr>
                <a:t>le contexte</a:t>
              </a:r>
              <a:endParaRPr lang="fr-FR" sz="1800">
                <a:solidFill>
                  <a:schemeClr val="tx1">
                    <a:lumMod val="85000"/>
                    <a:lumOff val="15000"/>
                  </a:schemeClr>
                </a:solidFill>
              </a:endParaRPr>
            </a:p>
          </p:txBody>
        </p:sp>
        <p:sp>
          <p:nvSpPr>
            <p:cNvPr id="32" name="Bulle rectangulaire à coins arrondis 31">
              <a:extLst>
                <a:ext uri="{FF2B5EF4-FFF2-40B4-BE49-F238E27FC236}">
                  <a16:creationId xmlns:a16="http://schemas.microsoft.com/office/drawing/2014/main" id="{2A0E1908-C3B4-129F-54E5-37F8E3417F5B}"/>
                </a:ext>
              </a:extLst>
            </p:cNvPr>
            <p:cNvSpPr/>
            <p:nvPr/>
          </p:nvSpPr>
          <p:spPr>
            <a:xfrm>
              <a:off x="6953825" y="3429000"/>
              <a:ext cx="2603172" cy="1903480"/>
            </a:xfrm>
            <a:prstGeom prst="wedgeRoundRectCallout">
              <a:avLst>
                <a:gd name="adj1" fmla="val 62664"/>
                <a:gd name="adj2" fmla="val -23339"/>
                <a:gd name="adj3" fmla="val 16667"/>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ZoneTexte 32">
              <a:extLst>
                <a:ext uri="{FF2B5EF4-FFF2-40B4-BE49-F238E27FC236}">
                  <a16:creationId xmlns:a16="http://schemas.microsoft.com/office/drawing/2014/main" id="{1FEA15D4-5F73-51D9-D9D5-8143DFD9BB62}"/>
                </a:ext>
              </a:extLst>
            </p:cNvPr>
            <p:cNvSpPr txBox="1"/>
            <p:nvPr/>
          </p:nvSpPr>
          <p:spPr>
            <a:xfrm>
              <a:off x="9984037" y="3670178"/>
              <a:ext cx="1159292" cy="369332"/>
            </a:xfrm>
            <a:prstGeom prst="rect">
              <a:avLst/>
            </a:prstGeom>
            <a:noFill/>
          </p:spPr>
          <p:txBody>
            <a:bodyPr wrap="none" rtlCol="0">
              <a:spAutoFit/>
            </a:bodyPr>
            <a:lstStyle/>
            <a:p>
              <a:r>
                <a:rPr lang="fr" sz="1800" err="1">
                  <a:solidFill>
                    <a:schemeClr val="tx1">
                      <a:lumMod val="85000"/>
                      <a:lumOff val="15000"/>
                    </a:schemeClr>
                  </a:solidFill>
                </a:rPr>
                <a:t>Grammaire</a:t>
              </a:r>
              <a:endParaRPr lang="fr-FR" sz="1800">
                <a:solidFill>
                  <a:schemeClr val="tx1">
                    <a:lumMod val="85000"/>
                    <a:lumOff val="15000"/>
                  </a:schemeClr>
                </a:solidFill>
              </a:endParaRPr>
            </a:p>
          </p:txBody>
        </p:sp>
      </p:grpSp>
      <p:sp>
        <p:nvSpPr>
          <p:cNvPr id="4" name="Bulle rectangulaire à coins arrondis 3">
            <a:extLst>
              <a:ext uri="{FF2B5EF4-FFF2-40B4-BE49-F238E27FC236}">
                <a16:creationId xmlns:a16="http://schemas.microsoft.com/office/drawing/2014/main" id="{452305F4-5F03-38E3-4B0F-7AAE9CC6C6F3}"/>
              </a:ext>
            </a:extLst>
          </p:cNvPr>
          <p:cNvSpPr/>
          <p:nvPr/>
        </p:nvSpPr>
        <p:spPr>
          <a:xfrm>
            <a:off x="272744" y="3204554"/>
            <a:ext cx="11119442" cy="3081071"/>
          </a:xfrm>
          <a:prstGeom prst="wedgeRoundRectCallout">
            <a:avLst>
              <a:gd name="adj1" fmla="val 22521"/>
              <a:gd name="adj2" fmla="val 49742"/>
              <a:gd name="adj3" fmla="val 16667"/>
            </a:avLst>
          </a:prstGeom>
          <a:solidFill>
            <a:schemeClr val="tx2">
              <a:lumMod val="90000"/>
              <a:alpha val="68495"/>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41378313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4" name="Image 3" descr="Une image contenant texte, diagramme, ligne, Police&#10;&#10;Description générée automatiquement">
            <a:extLst>
              <a:ext uri="{FF2B5EF4-FFF2-40B4-BE49-F238E27FC236}">
                <a16:creationId xmlns:a16="http://schemas.microsoft.com/office/drawing/2014/main" id="{550D0D9D-D343-CD1D-CB15-BD1BDBE2551A}"/>
              </a:ext>
            </a:extLst>
          </p:cNvPr>
          <p:cNvPicPr>
            <a:picLocks noChangeAspect="1"/>
          </p:cNvPicPr>
          <p:nvPr/>
        </p:nvPicPr>
        <p:blipFill>
          <a:blip r:embed="rId3">
            <a:grayscl/>
          </a:blip>
          <a:stretch>
            <a:fillRect/>
          </a:stretch>
        </p:blipFill>
        <p:spPr>
          <a:xfrm>
            <a:off x="1137549" y="1086076"/>
            <a:ext cx="10152599" cy="5374181"/>
          </a:xfrm>
          <a:prstGeom prst="rect">
            <a:avLst/>
          </a:prstGeom>
        </p:spPr>
      </p:pic>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4">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5">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2" name="Rectangle 1">
            <a:extLst>
              <a:ext uri="{FF2B5EF4-FFF2-40B4-BE49-F238E27FC236}">
                <a16:creationId xmlns:a16="http://schemas.microsoft.com/office/drawing/2014/main" id="{0D5BCFF6-2C24-B6C0-CC8D-DEBC76A37BB1}"/>
              </a:ext>
            </a:extLst>
          </p:cNvPr>
          <p:cNvSpPr/>
          <p:nvPr/>
        </p:nvSpPr>
        <p:spPr>
          <a:xfrm>
            <a:off x="1767351" y="415363"/>
            <a:ext cx="8259001" cy="937949"/>
          </a:xfrm>
          <a:prstGeom prst="rect">
            <a:avLst/>
          </a:prstGeom>
        </p:spPr>
        <p:txBody>
          <a:bodyPr wrap="square">
            <a:spAutoFit/>
          </a:bodyPr>
          <a:lstStyle/>
          <a:p>
            <a:pPr algn="ctr">
              <a:lnSpc>
                <a:spcPct val="120000"/>
              </a:lnSpc>
              <a:buClr>
                <a:srgbClr val="674EA7"/>
              </a:buClr>
              <a:buSzPts val="4000"/>
            </a:pPr>
            <a:r>
              <a:rPr lang="fr" sz="2400" b="1">
                <a:solidFill>
                  <a:schemeClr val="accent1"/>
                </a:solidFill>
              </a:rPr>
              <a:t>Syndrome bucco-facial : l'impact sur les structures articulatoires</a:t>
            </a:r>
          </a:p>
        </p:txBody>
      </p:sp>
    </p:spTree>
    <p:extLst>
      <p:ext uri="{BB962C8B-B14F-4D97-AF65-F5344CB8AC3E}">
        <p14:creationId xmlns:p14="http://schemas.microsoft.com/office/powerpoint/2010/main" val="23964795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3" name="Rectangle 2">
            <a:extLst>
              <a:ext uri="{FF2B5EF4-FFF2-40B4-BE49-F238E27FC236}">
                <a16:creationId xmlns:a16="http://schemas.microsoft.com/office/drawing/2014/main" id="{7171DD60-2BC7-99E1-D756-F3D61AE97626}"/>
              </a:ext>
            </a:extLst>
          </p:cNvPr>
          <p:cNvSpPr/>
          <p:nvPr/>
        </p:nvSpPr>
        <p:spPr>
          <a:xfrm>
            <a:off x="1753496" y="470783"/>
            <a:ext cx="8259001" cy="494751"/>
          </a:xfrm>
          <a:prstGeom prst="rect">
            <a:avLst/>
          </a:prstGeom>
        </p:spPr>
        <p:txBody>
          <a:bodyPr wrap="square">
            <a:spAutoFit/>
          </a:bodyPr>
          <a:lstStyle/>
          <a:p>
            <a:pPr algn="ctr">
              <a:lnSpc>
                <a:spcPct val="120000"/>
              </a:lnSpc>
              <a:buClr>
                <a:srgbClr val="674EA7"/>
              </a:buClr>
              <a:buSzPts val="4000"/>
            </a:pPr>
            <a:r>
              <a:rPr lang="fr" sz="2400" b="1">
                <a:solidFill>
                  <a:schemeClr val="accent1"/>
                </a:solidFill>
              </a:rPr>
              <a:t>Syndrome bucco-facial et qualité de vie : effet secondaire</a:t>
            </a:r>
          </a:p>
        </p:txBody>
      </p:sp>
      <p:graphicFrame>
        <p:nvGraphicFramePr>
          <p:cNvPr id="2" name="Diagramme 1">
            <a:extLst>
              <a:ext uri="{FF2B5EF4-FFF2-40B4-BE49-F238E27FC236}">
                <a16:creationId xmlns:a16="http://schemas.microsoft.com/office/drawing/2014/main" id="{DAF269A1-8E2F-9BD0-A1DD-BE78D5CAB5BF}"/>
              </a:ext>
            </a:extLst>
          </p:cNvPr>
          <p:cNvGraphicFramePr/>
          <p:nvPr>
            <p:extLst>
              <p:ext uri="{D42A27DB-BD31-4B8C-83A1-F6EECF244321}">
                <p14:modId xmlns:p14="http://schemas.microsoft.com/office/powerpoint/2010/main" val="95670673"/>
              </p:ext>
            </p:extLst>
          </p:nvPr>
        </p:nvGraphicFramePr>
        <p:xfrm>
          <a:off x="823843" y="1420489"/>
          <a:ext cx="10544313" cy="234008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ZoneTexte 3">
            <a:extLst>
              <a:ext uri="{FF2B5EF4-FFF2-40B4-BE49-F238E27FC236}">
                <a16:creationId xmlns:a16="http://schemas.microsoft.com/office/drawing/2014/main" id="{B7CCA52B-6140-98A4-16F8-F84D1AEEA598}"/>
              </a:ext>
            </a:extLst>
          </p:cNvPr>
          <p:cNvSpPr txBox="1"/>
          <p:nvPr/>
        </p:nvSpPr>
        <p:spPr>
          <a:xfrm>
            <a:off x="3028013" y="3087519"/>
            <a:ext cx="678391" cy="1107996"/>
          </a:xfrm>
          <a:prstGeom prst="rect">
            <a:avLst/>
          </a:prstGeom>
          <a:noFill/>
        </p:spPr>
        <p:txBody>
          <a:bodyPr wrap="none" rtlCol="0">
            <a:spAutoFit/>
          </a:bodyPr>
          <a:lstStyle/>
          <a:p>
            <a:r>
              <a:rPr lang="fr" sz="6600" b="1">
                <a:solidFill>
                  <a:schemeClr val="tx2">
                    <a:lumMod val="25000"/>
                  </a:schemeClr>
                </a:solidFill>
              </a:rPr>
              <a:t>+</a:t>
            </a:r>
          </a:p>
        </p:txBody>
      </p:sp>
      <p:sp>
        <p:nvSpPr>
          <p:cNvPr id="5" name="ZoneTexte 4">
            <a:extLst>
              <a:ext uri="{FF2B5EF4-FFF2-40B4-BE49-F238E27FC236}">
                <a16:creationId xmlns:a16="http://schemas.microsoft.com/office/drawing/2014/main" id="{6F6D7C7C-8314-991D-8674-B929E886B82C}"/>
              </a:ext>
            </a:extLst>
          </p:cNvPr>
          <p:cNvSpPr txBox="1"/>
          <p:nvPr/>
        </p:nvSpPr>
        <p:spPr>
          <a:xfrm>
            <a:off x="539646" y="3975686"/>
            <a:ext cx="7103227" cy="1391407"/>
          </a:xfrm>
          <a:prstGeom prst="rect">
            <a:avLst/>
          </a:prstGeom>
          <a:noFill/>
        </p:spPr>
        <p:txBody>
          <a:bodyPr wrap="none" rtlCol="0">
            <a:spAutoFit/>
          </a:bodyPr>
          <a:lstStyle/>
          <a:p>
            <a:pPr>
              <a:lnSpc>
                <a:spcPct val="120000"/>
              </a:lnSpc>
            </a:pPr>
            <a:r>
              <a:rPr lang="fr" sz="1800" dirty="0"/>
              <a:t>Hypersensibilité tactile de la sphère buccale</a:t>
            </a:r>
            <a:endParaRPr lang="fr-FR" sz="1800" dirty="0"/>
          </a:p>
          <a:p>
            <a:pPr marL="501650" indent="-266700">
              <a:lnSpc>
                <a:spcPct val="120000"/>
              </a:lnSpc>
              <a:buFont typeface="Arial" panose="020B0604020202020204" pitchFamily="34" charset="0"/>
              <a:buChar char="•"/>
            </a:pPr>
            <a:r>
              <a:rPr lang="fr" sz="1800" dirty="0"/>
              <a:t>Contact avec certaines textures vécues comme insupportables</a:t>
            </a:r>
            <a:endParaRPr lang="fr-FR" sz="1800" dirty="0"/>
          </a:p>
          <a:p>
            <a:pPr marL="501650" indent="-266700">
              <a:lnSpc>
                <a:spcPct val="120000"/>
              </a:lnSpc>
              <a:buFont typeface="Arial" panose="020B0604020202020204" pitchFamily="34" charset="0"/>
              <a:buChar char="•"/>
            </a:pPr>
            <a:r>
              <a:rPr lang="fr" sz="1800" dirty="0"/>
              <a:t>Sélectivité </a:t>
            </a:r>
            <a:endParaRPr lang="fr-FR" sz="1800" dirty="0"/>
          </a:p>
          <a:p>
            <a:pPr marL="501650" indent="-266700">
              <a:lnSpc>
                <a:spcPct val="120000"/>
              </a:lnSpc>
              <a:buFont typeface="Arial" panose="020B0604020202020204" pitchFamily="34" charset="0"/>
              <a:buChar char="•"/>
            </a:pPr>
            <a:r>
              <a:rPr lang="fr" sz="1800" dirty="0"/>
              <a:t>Renforce le réflexe de nausée</a:t>
            </a:r>
          </a:p>
        </p:txBody>
      </p:sp>
      <p:sp>
        <p:nvSpPr>
          <p:cNvPr id="6" name="ZoneTexte 5">
            <a:extLst>
              <a:ext uri="{FF2B5EF4-FFF2-40B4-BE49-F238E27FC236}">
                <a16:creationId xmlns:a16="http://schemas.microsoft.com/office/drawing/2014/main" id="{50AD040C-EC38-1471-1BDE-F6D9B82C9051}"/>
              </a:ext>
            </a:extLst>
          </p:cNvPr>
          <p:cNvSpPr txBox="1"/>
          <p:nvPr/>
        </p:nvSpPr>
        <p:spPr>
          <a:xfrm>
            <a:off x="3028012" y="5137036"/>
            <a:ext cx="678391" cy="1107996"/>
          </a:xfrm>
          <a:prstGeom prst="rect">
            <a:avLst/>
          </a:prstGeom>
          <a:noFill/>
        </p:spPr>
        <p:txBody>
          <a:bodyPr wrap="none" rtlCol="0">
            <a:spAutoFit/>
          </a:bodyPr>
          <a:lstStyle/>
          <a:p>
            <a:r>
              <a:rPr lang="fr" sz="6600" b="1">
                <a:solidFill>
                  <a:schemeClr val="tx2">
                    <a:lumMod val="25000"/>
                  </a:schemeClr>
                </a:solidFill>
              </a:rPr>
              <a:t>+</a:t>
            </a:r>
          </a:p>
        </p:txBody>
      </p:sp>
      <p:sp>
        <p:nvSpPr>
          <p:cNvPr id="7" name="ZoneTexte 6">
            <a:extLst>
              <a:ext uri="{FF2B5EF4-FFF2-40B4-BE49-F238E27FC236}">
                <a16:creationId xmlns:a16="http://schemas.microsoft.com/office/drawing/2014/main" id="{B13F844A-B022-615E-9C9A-DECBF738AE5F}"/>
              </a:ext>
            </a:extLst>
          </p:cNvPr>
          <p:cNvSpPr txBox="1"/>
          <p:nvPr/>
        </p:nvSpPr>
        <p:spPr>
          <a:xfrm>
            <a:off x="539646" y="5971227"/>
            <a:ext cx="10661893" cy="369332"/>
          </a:xfrm>
          <a:prstGeom prst="rect">
            <a:avLst/>
          </a:prstGeom>
          <a:noFill/>
        </p:spPr>
        <p:txBody>
          <a:bodyPr wrap="none" rtlCol="0">
            <a:spAutoFit/>
          </a:bodyPr>
          <a:lstStyle/>
          <a:p>
            <a:r>
              <a:rPr lang="fr" sz="1800" dirty="0"/>
              <a:t>Problèmes fréquents pour avaler caractérisés par de fausses route avec les aliments liquides et solides</a:t>
            </a:r>
            <a:endParaRPr lang="fr-FR" sz="1800" dirty="0"/>
          </a:p>
        </p:txBody>
      </p:sp>
    </p:spTree>
    <p:extLst>
      <p:ext uri="{BB962C8B-B14F-4D97-AF65-F5344CB8AC3E}">
        <p14:creationId xmlns:p14="http://schemas.microsoft.com/office/powerpoint/2010/main" val="283728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pic>
        <p:nvPicPr>
          <p:cNvPr id="1026" name="Picture 2" descr="Généré à partir de l’invite">
            <a:extLst>
              <a:ext uri="{FF2B5EF4-FFF2-40B4-BE49-F238E27FC236}">
                <a16:creationId xmlns:a16="http://schemas.microsoft.com/office/drawing/2014/main" id="{D06FB434-B43A-4E7A-C2C5-F7B14BD922C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4350" y="2046157"/>
            <a:ext cx="3365292" cy="336529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graphicFrame>
        <p:nvGraphicFramePr>
          <p:cNvPr id="2" name="Tableau 1">
            <a:extLst>
              <a:ext uri="{FF2B5EF4-FFF2-40B4-BE49-F238E27FC236}">
                <a16:creationId xmlns:a16="http://schemas.microsoft.com/office/drawing/2014/main" id="{67D52500-39CB-039F-BD86-28D436021D5F}"/>
              </a:ext>
            </a:extLst>
          </p:cNvPr>
          <p:cNvGraphicFramePr>
            <a:graphicFrameLocks noGrp="1"/>
          </p:cNvGraphicFramePr>
          <p:nvPr>
            <p:extLst>
              <p:ext uri="{D42A27DB-BD31-4B8C-83A1-F6EECF244321}">
                <p14:modId xmlns:p14="http://schemas.microsoft.com/office/powerpoint/2010/main" val="1290154235"/>
              </p:ext>
            </p:extLst>
          </p:nvPr>
        </p:nvGraphicFramePr>
        <p:xfrm>
          <a:off x="3957404" y="1256429"/>
          <a:ext cx="7613274" cy="4988601"/>
        </p:xfrm>
        <a:graphic>
          <a:graphicData uri="http://schemas.openxmlformats.org/drawingml/2006/table">
            <a:tbl>
              <a:tblPr firstRow="1" firstCol="1" bandRow="1">
                <a:tableStyleId>{5C22544A-7EE6-4342-B048-85BDC9FD1C3A}</a:tableStyleId>
              </a:tblPr>
              <a:tblGrid>
                <a:gridCol w="1068515">
                  <a:extLst>
                    <a:ext uri="{9D8B030D-6E8A-4147-A177-3AD203B41FA5}">
                      <a16:colId xmlns:a16="http://schemas.microsoft.com/office/drawing/2014/main" val="2618226522"/>
                    </a:ext>
                  </a:extLst>
                </a:gridCol>
                <a:gridCol w="1771350">
                  <a:extLst>
                    <a:ext uri="{9D8B030D-6E8A-4147-A177-3AD203B41FA5}">
                      <a16:colId xmlns:a16="http://schemas.microsoft.com/office/drawing/2014/main" val="4063592613"/>
                    </a:ext>
                  </a:extLst>
                </a:gridCol>
                <a:gridCol w="2870091">
                  <a:extLst>
                    <a:ext uri="{9D8B030D-6E8A-4147-A177-3AD203B41FA5}">
                      <a16:colId xmlns:a16="http://schemas.microsoft.com/office/drawing/2014/main" val="2187673573"/>
                    </a:ext>
                  </a:extLst>
                </a:gridCol>
                <a:gridCol w="1903318">
                  <a:extLst>
                    <a:ext uri="{9D8B030D-6E8A-4147-A177-3AD203B41FA5}">
                      <a16:colId xmlns:a16="http://schemas.microsoft.com/office/drawing/2014/main" val="651040547"/>
                    </a:ext>
                  </a:extLst>
                </a:gridCol>
              </a:tblGrid>
              <a:tr h="363237">
                <a:tc>
                  <a:txBody>
                    <a:bodyPr/>
                    <a:lstStyle/>
                    <a:p>
                      <a:pPr algn="ctr">
                        <a:lnSpc>
                          <a:spcPct val="120000"/>
                        </a:lnSpc>
                        <a:spcBef>
                          <a:spcPts val="600"/>
                        </a:spcBef>
                      </a:pPr>
                      <a:r>
                        <a:rPr lang="fr" sz="1800" kern="100">
                          <a:effectLst/>
                        </a:rPr>
                        <a:t>Perte</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20000"/>
                        </a:lnSpc>
                        <a:spcBef>
                          <a:spcPts val="600"/>
                        </a:spcBef>
                      </a:pPr>
                      <a:r>
                        <a:rPr lang="fr" sz="1800" kern="100">
                          <a:effectLst/>
                        </a:rPr>
                        <a:t>Classification</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gn="ctr">
                        <a:lnSpc>
                          <a:spcPct val="120000"/>
                        </a:lnSpc>
                        <a:spcBef>
                          <a:spcPts val="600"/>
                        </a:spcBef>
                      </a:pPr>
                      <a:r>
                        <a:rPr lang="fr" sz="1800" kern="100">
                          <a:effectLst/>
                        </a:rPr>
                        <a:t>Conséquences</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fr-FR"/>
                    </a:p>
                  </a:txBody>
                  <a:tcPr/>
                </a:tc>
                <a:extLst>
                  <a:ext uri="{0D108BD9-81ED-4DB2-BD59-A6C34878D82A}">
                    <a16:rowId xmlns:a16="http://schemas.microsoft.com/office/drawing/2014/main" val="4136660284"/>
                  </a:ext>
                </a:extLst>
              </a:tr>
              <a:tr h="1102811">
                <a:tc>
                  <a:txBody>
                    <a:bodyPr/>
                    <a:lstStyle/>
                    <a:p>
                      <a:pPr algn="just">
                        <a:lnSpc>
                          <a:spcPct val="120000"/>
                        </a:lnSpc>
                        <a:spcBef>
                          <a:spcPts val="600"/>
                        </a:spcBef>
                      </a:pPr>
                      <a:r>
                        <a:rPr lang="fr" sz="1800" kern="100">
                          <a:effectLst/>
                        </a:rPr>
                        <a:t>10-40 bB</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20000"/>
                        </a:lnSpc>
                        <a:spcBef>
                          <a:spcPts val="600"/>
                        </a:spcBef>
                      </a:pPr>
                      <a:r>
                        <a:rPr lang="fr" sz="1800" kern="100">
                          <a:effectLst/>
                        </a:rPr>
                        <a:t>Bénin</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20000"/>
                        </a:lnSpc>
                        <a:spcBef>
                          <a:spcPts val="600"/>
                        </a:spcBef>
                      </a:pPr>
                      <a:r>
                        <a:rPr lang="fr" sz="1800" kern="100">
                          <a:effectLst/>
                        </a:rPr>
                        <a:t>Mauvaise prononciation des consonnes</a:t>
                      </a:r>
                      <a:endParaRPr lang="fr-BE" sz="1800" kern="100">
                        <a:effectLst/>
                      </a:endParaRPr>
                    </a:p>
                    <a:p>
                      <a:pPr algn="l">
                        <a:lnSpc>
                          <a:spcPct val="120000"/>
                        </a:lnSpc>
                        <a:spcBef>
                          <a:spcPts val="600"/>
                        </a:spcBef>
                      </a:pPr>
                      <a:r>
                        <a:rPr lang="fr" sz="1800" kern="100">
                          <a:effectLst/>
                        </a:rPr>
                        <a:t>Difficultés à l'école</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rowSpan="3">
                  <a:txBody>
                    <a:bodyPr/>
                    <a:lstStyle/>
                    <a:p>
                      <a:pPr algn="just">
                        <a:lnSpc>
                          <a:spcPct val="120000"/>
                        </a:lnSpc>
                        <a:spcBef>
                          <a:spcPts val="600"/>
                        </a:spcBef>
                      </a:pPr>
                      <a:r>
                        <a:rPr lang="fr" sz="1800" kern="100">
                          <a:effectLst/>
                        </a:rPr>
                        <a:t> </a:t>
                      </a:r>
                      <a:endParaRPr lang="fr-BE" sz="1800" kern="100">
                        <a:effectLst/>
                      </a:endParaRPr>
                    </a:p>
                    <a:p>
                      <a:pPr algn="just">
                        <a:lnSpc>
                          <a:spcPct val="120000"/>
                        </a:lnSpc>
                        <a:spcBef>
                          <a:spcPts val="600"/>
                        </a:spcBef>
                      </a:pPr>
                      <a:r>
                        <a:rPr lang="fr" sz="1800" kern="100">
                          <a:effectLst/>
                        </a:rPr>
                        <a:t> </a:t>
                      </a:r>
                      <a:endParaRPr lang="fr-BE" sz="1800" kern="100">
                        <a:effectLst/>
                      </a:endParaRPr>
                    </a:p>
                    <a:p>
                      <a:pPr algn="ctr">
                        <a:lnSpc>
                          <a:spcPct val="120000"/>
                        </a:lnSpc>
                        <a:spcBef>
                          <a:spcPts val="600"/>
                        </a:spcBef>
                      </a:pPr>
                      <a:r>
                        <a:rPr lang="fr" sz="1800" kern="100">
                          <a:effectLst/>
                        </a:rPr>
                        <a:t>Langue acquise spontanément mais imparfaitement</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22829338"/>
                  </a:ext>
                </a:extLst>
              </a:tr>
              <a:tr h="1451875">
                <a:tc>
                  <a:txBody>
                    <a:bodyPr/>
                    <a:lstStyle/>
                    <a:p>
                      <a:pPr algn="just">
                        <a:lnSpc>
                          <a:spcPct val="120000"/>
                        </a:lnSpc>
                        <a:spcBef>
                          <a:spcPts val="600"/>
                        </a:spcBef>
                      </a:pPr>
                      <a:r>
                        <a:rPr lang="fr" sz="1800" kern="100">
                          <a:effectLst/>
                        </a:rPr>
                        <a:t>40-70dB</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20000"/>
                        </a:lnSpc>
                        <a:spcBef>
                          <a:spcPts val="600"/>
                        </a:spcBef>
                      </a:pPr>
                      <a:r>
                        <a:rPr lang="fr" sz="1800" kern="100">
                          <a:effectLst/>
                        </a:rPr>
                        <a:t>Modéré</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20000"/>
                        </a:lnSpc>
                        <a:spcBef>
                          <a:spcPts val="600"/>
                        </a:spcBef>
                      </a:pPr>
                      <a:r>
                        <a:rPr lang="fr" sz="1800" kern="100">
                          <a:effectLst/>
                        </a:rPr>
                        <a:t>Apparition tardive du langage</a:t>
                      </a:r>
                      <a:endParaRPr lang="fr-BE" sz="1800" kern="100">
                        <a:effectLst/>
                      </a:endParaRPr>
                    </a:p>
                    <a:p>
                      <a:pPr algn="l">
                        <a:lnSpc>
                          <a:spcPct val="120000"/>
                        </a:lnSpc>
                        <a:spcBef>
                          <a:spcPts val="600"/>
                        </a:spcBef>
                      </a:pPr>
                      <a:r>
                        <a:rPr lang="fr" sz="1800" kern="100">
                          <a:effectLst/>
                        </a:rPr>
                        <a:t>De nombreuses confusions de phonèmes</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vMerge="1">
                  <a:txBody>
                    <a:bodyPr/>
                    <a:lstStyle/>
                    <a:p>
                      <a:endParaRPr lang="fr-FR"/>
                    </a:p>
                  </a:txBody>
                  <a:tcPr/>
                </a:tc>
                <a:extLst>
                  <a:ext uri="{0D108BD9-81ED-4DB2-BD59-A6C34878D82A}">
                    <a16:rowId xmlns:a16="http://schemas.microsoft.com/office/drawing/2014/main" val="2297912923"/>
                  </a:ext>
                </a:extLst>
              </a:tr>
              <a:tr h="893498">
                <a:tc>
                  <a:txBody>
                    <a:bodyPr/>
                    <a:lstStyle/>
                    <a:p>
                      <a:pPr algn="just">
                        <a:lnSpc>
                          <a:spcPct val="120000"/>
                        </a:lnSpc>
                        <a:spcBef>
                          <a:spcPts val="600"/>
                        </a:spcBef>
                      </a:pPr>
                      <a:r>
                        <a:rPr lang="fr" sz="1800" kern="100">
                          <a:effectLst/>
                        </a:rPr>
                        <a:t>70-90dB</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20000"/>
                        </a:lnSpc>
                        <a:spcBef>
                          <a:spcPts val="600"/>
                        </a:spcBef>
                      </a:pPr>
                      <a:r>
                        <a:rPr lang="fr" sz="1800" kern="100">
                          <a:effectLst/>
                        </a:rPr>
                        <a:t>Grave</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20000"/>
                        </a:lnSpc>
                        <a:spcBef>
                          <a:spcPts val="600"/>
                        </a:spcBef>
                      </a:pPr>
                      <a:r>
                        <a:rPr lang="fr" sz="1800" kern="100">
                          <a:effectLst/>
                        </a:rPr>
                        <a:t>Identification du bruit</a:t>
                      </a:r>
                      <a:endParaRPr lang="fr-BE" sz="1800" kern="100">
                        <a:effectLst/>
                      </a:endParaRPr>
                    </a:p>
                    <a:p>
                      <a:pPr algn="l">
                        <a:lnSpc>
                          <a:spcPct val="120000"/>
                        </a:lnSpc>
                        <a:spcBef>
                          <a:spcPts val="600"/>
                        </a:spcBef>
                      </a:pPr>
                      <a:r>
                        <a:rPr lang="fr" sz="1800" kern="100">
                          <a:effectLst/>
                        </a:rPr>
                        <a:t>Perception d'une voix forte</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vMerge="1">
                  <a:txBody>
                    <a:bodyPr/>
                    <a:lstStyle/>
                    <a:p>
                      <a:endParaRPr lang="fr-FR"/>
                    </a:p>
                  </a:txBody>
                  <a:tcPr/>
                </a:tc>
                <a:extLst>
                  <a:ext uri="{0D108BD9-81ED-4DB2-BD59-A6C34878D82A}">
                    <a16:rowId xmlns:a16="http://schemas.microsoft.com/office/drawing/2014/main" val="1999502502"/>
                  </a:ext>
                </a:extLst>
              </a:tr>
              <a:tr h="1177180">
                <a:tc>
                  <a:txBody>
                    <a:bodyPr/>
                    <a:lstStyle/>
                    <a:p>
                      <a:pPr algn="just">
                        <a:lnSpc>
                          <a:spcPct val="120000"/>
                        </a:lnSpc>
                        <a:spcBef>
                          <a:spcPts val="600"/>
                        </a:spcBef>
                      </a:pPr>
                      <a:r>
                        <a:rPr lang="fr" sz="1800" kern="100">
                          <a:effectLst/>
                        </a:rPr>
                        <a:t>&gt;90dB</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20000"/>
                        </a:lnSpc>
                        <a:spcBef>
                          <a:spcPts val="600"/>
                        </a:spcBef>
                      </a:pPr>
                      <a:r>
                        <a:rPr lang="fr" sz="1800" kern="100">
                          <a:effectLst/>
                        </a:rPr>
                        <a:t>Profond</a:t>
                      </a:r>
                      <a:endParaRPr lang="fr-BE"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20000"/>
                        </a:lnSpc>
                        <a:spcBef>
                          <a:spcPts val="600"/>
                        </a:spcBef>
                      </a:pPr>
                      <a:r>
                        <a:rPr lang="fr" sz="1800" kern="100" dirty="0">
                          <a:effectLst/>
                        </a:rPr>
                        <a:t>Aucune parole n'est perçue</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20000"/>
                        </a:lnSpc>
                        <a:spcBef>
                          <a:spcPts val="600"/>
                        </a:spcBef>
                      </a:pPr>
                      <a:r>
                        <a:rPr lang="fr" sz="1800" kern="100" dirty="0">
                          <a:effectLst/>
                        </a:rPr>
                        <a:t>Langue non acquise spontanément</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36295588"/>
                  </a:ext>
                </a:extLst>
              </a:tr>
            </a:tbl>
          </a:graphicData>
        </a:graphic>
      </p:graphicFrame>
      <p:sp>
        <p:nvSpPr>
          <p:cNvPr id="3" name="Rectangle 2">
            <a:extLst>
              <a:ext uri="{FF2B5EF4-FFF2-40B4-BE49-F238E27FC236}">
                <a16:creationId xmlns:a16="http://schemas.microsoft.com/office/drawing/2014/main" id="{7171DD60-2BC7-99E1-D756-F3D61AE97626}"/>
              </a:ext>
            </a:extLst>
          </p:cNvPr>
          <p:cNvSpPr/>
          <p:nvPr/>
        </p:nvSpPr>
        <p:spPr>
          <a:xfrm>
            <a:off x="1753496" y="470783"/>
            <a:ext cx="8259001" cy="494751"/>
          </a:xfrm>
          <a:prstGeom prst="rect">
            <a:avLst/>
          </a:prstGeom>
        </p:spPr>
        <p:txBody>
          <a:bodyPr wrap="square">
            <a:spAutoFit/>
          </a:bodyPr>
          <a:lstStyle/>
          <a:p>
            <a:pPr algn="ctr">
              <a:lnSpc>
                <a:spcPct val="120000"/>
              </a:lnSpc>
              <a:buClr>
                <a:srgbClr val="674EA7"/>
              </a:buClr>
              <a:buSzPts val="4000"/>
            </a:pPr>
            <a:r>
              <a:rPr lang="fr" sz="2400" b="1">
                <a:solidFill>
                  <a:schemeClr val="accent1"/>
                </a:solidFill>
              </a:rPr>
              <a:t>Perte auditive fréquente</a:t>
            </a:r>
          </a:p>
        </p:txBody>
      </p:sp>
    </p:spTree>
    <p:extLst>
      <p:ext uri="{BB962C8B-B14F-4D97-AF65-F5344CB8AC3E}">
        <p14:creationId xmlns:p14="http://schemas.microsoft.com/office/powerpoint/2010/main" val="483982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3" name="Rectangle 2">
            <a:extLst>
              <a:ext uri="{FF2B5EF4-FFF2-40B4-BE49-F238E27FC236}">
                <a16:creationId xmlns:a16="http://schemas.microsoft.com/office/drawing/2014/main" id="{7171DD60-2BC7-99E1-D756-F3D61AE97626}"/>
              </a:ext>
            </a:extLst>
          </p:cNvPr>
          <p:cNvSpPr/>
          <p:nvPr/>
        </p:nvSpPr>
        <p:spPr>
          <a:xfrm>
            <a:off x="1753496" y="470783"/>
            <a:ext cx="8259001" cy="494751"/>
          </a:xfrm>
          <a:prstGeom prst="rect">
            <a:avLst/>
          </a:prstGeom>
        </p:spPr>
        <p:txBody>
          <a:bodyPr wrap="square">
            <a:spAutoFit/>
          </a:bodyPr>
          <a:lstStyle/>
          <a:p>
            <a:pPr algn="ctr">
              <a:lnSpc>
                <a:spcPct val="120000"/>
              </a:lnSpc>
              <a:buClr>
                <a:srgbClr val="674EA7"/>
              </a:buClr>
              <a:buSzPts val="4000"/>
            </a:pPr>
            <a:r>
              <a:rPr lang="fr" sz="2400" b="1">
                <a:solidFill>
                  <a:schemeClr val="accent1"/>
                </a:solidFill>
              </a:rPr>
              <a:t>Caractéristiques productives</a:t>
            </a:r>
          </a:p>
        </p:txBody>
      </p:sp>
      <p:graphicFrame>
        <p:nvGraphicFramePr>
          <p:cNvPr id="7" name="Diagramme 6">
            <a:extLst>
              <a:ext uri="{FF2B5EF4-FFF2-40B4-BE49-F238E27FC236}">
                <a16:creationId xmlns:a16="http://schemas.microsoft.com/office/drawing/2014/main" id="{7DBE2919-B7EF-F122-953A-490414BC2DF6}"/>
              </a:ext>
            </a:extLst>
          </p:cNvPr>
          <p:cNvGraphicFramePr/>
          <p:nvPr>
            <p:extLst>
              <p:ext uri="{D42A27DB-BD31-4B8C-83A1-F6EECF244321}">
                <p14:modId xmlns:p14="http://schemas.microsoft.com/office/powerpoint/2010/main" val="1027906175"/>
              </p:ext>
            </p:extLst>
          </p:nvPr>
        </p:nvGraphicFramePr>
        <p:xfrm>
          <a:off x="1543987" y="1454390"/>
          <a:ext cx="9593705" cy="468394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8924532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3" name="Rectangle 2">
            <a:extLst>
              <a:ext uri="{FF2B5EF4-FFF2-40B4-BE49-F238E27FC236}">
                <a16:creationId xmlns:a16="http://schemas.microsoft.com/office/drawing/2014/main" id="{7171DD60-2BC7-99E1-D756-F3D61AE97626}"/>
              </a:ext>
            </a:extLst>
          </p:cNvPr>
          <p:cNvSpPr/>
          <p:nvPr/>
        </p:nvSpPr>
        <p:spPr>
          <a:xfrm>
            <a:off x="1753496" y="470783"/>
            <a:ext cx="8259001" cy="937949"/>
          </a:xfrm>
          <a:prstGeom prst="rect">
            <a:avLst/>
          </a:prstGeom>
        </p:spPr>
        <p:txBody>
          <a:bodyPr wrap="square">
            <a:spAutoFit/>
          </a:bodyPr>
          <a:lstStyle/>
          <a:p>
            <a:pPr algn="ctr">
              <a:lnSpc>
                <a:spcPct val="120000"/>
              </a:lnSpc>
              <a:buClr>
                <a:srgbClr val="674EA7"/>
              </a:buClr>
              <a:buSzPts val="4000"/>
            </a:pPr>
            <a:r>
              <a:rPr lang="fr" sz="2400" b="1" dirty="0">
                <a:solidFill>
                  <a:schemeClr val="accent1"/>
                </a:solidFill>
              </a:rPr>
              <a:t>Evolution de l'intelligibilité</a:t>
            </a:r>
          </a:p>
          <a:p>
            <a:pPr algn="ctr">
              <a:lnSpc>
                <a:spcPct val="120000"/>
              </a:lnSpc>
              <a:buClr>
                <a:srgbClr val="674EA7"/>
              </a:buClr>
              <a:buSzPts val="4000"/>
            </a:pPr>
            <a:r>
              <a:rPr lang="fr" sz="2400" b="1" dirty="0">
                <a:solidFill>
                  <a:schemeClr val="accent1"/>
                </a:solidFill>
              </a:rPr>
              <a:t>Exemple du syndrome de Down</a:t>
            </a:r>
            <a:endParaRPr lang="en-US" sz="2400" b="1" dirty="0">
              <a:solidFill>
                <a:schemeClr val="accent1"/>
              </a:solidFill>
            </a:endParaRPr>
          </a:p>
        </p:txBody>
      </p:sp>
      <p:graphicFrame>
        <p:nvGraphicFramePr>
          <p:cNvPr id="2" name="Diagramme 1">
            <a:extLst>
              <a:ext uri="{FF2B5EF4-FFF2-40B4-BE49-F238E27FC236}">
                <a16:creationId xmlns:a16="http://schemas.microsoft.com/office/drawing/2014/main" id="{C01DD383-92D5-A630-7E39-5202FBC6ECA7}"/>
              </a:ext>
            </a:extLst>
          </p:cNvPr>
          <p:cNvGraphicFramePr/>
          <p:nvPr>
            <p:extLst>
              <p:ext uri="{D42A27DB-BD31-4B8C-83A1-F6EECF244321}">
                <p14:modId xmlns:p14="http://schemas.microsoft.com/office/powerpoint/2010/main" val="4276020312"/>
              </p:ext>
            </p:extLst>
          </p:nvPr>
        </p:nvGraphicFramePr>
        <p:xfrm>
          <a:off x="404350" y="1437850"/>
          <a:ext cx="11302968" cy="508175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3760892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5" name="Rectangle 4">
            <a:extLst>
              <a:ext uri="{FF2B5EF4-FFF2-40B4-BE49-F238E27FC236}">
                <a16:creationId xmlns:a16="http://schemas.microsoft.com/office/drawing/2014/main" id="{2E653F23-592B-BC6D-A472-C6908DECF9C8}"/>
              </a:ext>
            </a:extLst>
          </p:cNvPr>
          <p:cNvSpPr/>
          <p:nvPr/>
        </p:nvSpPr>
        <p:spPr>
          <a:xfrm>
            <a:off x="1753496" y="470783"/>
            <a:ext cx="8259001" cy="494751"/>
          </a:xfrm>
          <a:prstGeom prst="rect">
            <a:avLst/>
          </a:prstGeom>
        </p:spPr>
        <p:txBody>
          <a:bodyPr wrap="square">
            <a:spAutoFit/>
          </a:bodyPr>
          <a:lstStyle/>
          <a:p>
            <a:pPr algn="ctr">
              <a:lnSpc>
                <a:spcPct val="120000"/>
              </a:lnSpc>
              <a:buClr>
                <a:srgbClr val="674EA7"/>
              </a:buClr>
              <a:buSzPts val="4000"/>
            </a:pPr>
            <a:r>
              <a:rPr lang="fr" sz="2400" b="1" dirty="0">
                <a:solidFill>
                  <a:schemeClr val="accent1"/>
                </a:solidFill>
              </a:rPr>
              <a:t>Articulation et production des sons</a:t>
            </a:r>
          </a:p>
        </p:txBody>
      </p:sp>
      <p:pic>
        <p:nvPicPr>
          <p:cNvPr id="8" name="Image 7" descr="Une image contenant texte, ligne, diagramme, Police&#10;&#10;Description générée automatiquement">
            <a:extLst>
              <a:ext uri="{FF2B5EF4-FFF2-40B4-BE49-F238E27FC236}">
                <a16:creationId xmlns:a16="http://schemas.microsoft.com/office/drawing/2014/main" id="{A5307AA4-BB04-9DB9-486E-AC1340768BF3}"/>
              </a:ext>
            </a:extLst>
          </p:cNvPr>
          <p:cNvPicPr>
            <a:picLocks noChangeAspect="1"/>
          </p:cNvPicPr>
          <p:nvPr/>
        </p:nvPicPr>
        <p:blipFill>
          <a:blip r:embed="rId5"/>
          <a:stretch>
            <a:fillRect/>
          </a:stretch>
        </p:blipFill>
        <p:spPr>
          <a:xfrm>
            <a:off x="264513" y="1454390"/>
            <a:ext cx="11662973" cy="3795033"/>
          </a:xfrm>
          <a:prstGeom prst="rect">
            <a:avLst/>
          </a:prstGeom>
        </p:spPr>
      </p:pic>
      <p:sp>
        <p:nvSpPr>
          <p:cNvPr id="9" name="Bulle rectangulaire à coins arrondis 8">
            <a:extLst>
              <a:ext uri="{FF2B5EF4-FFF2-40B4-BE49-F238E27FC236}">
                <a16:creationId xmlns:a16="http://schemas.microsoft.com/office/drawing/2014/main" id="{BC6E32A6-DB92-7D48-966E-F5B1BEDE1182}"/>
              </a:ext>
            </a:extLst>
          </p:cNvPr>
          <p:cNvSpPr/>
          <p:nvPr/>
        </p:nvSpPr>
        <p:spPr>
          <a:xfrm>
            <a:off x="6968837" y="2807655"/>
            <a:ext cx="1773382" cy="1930600"/>
          </a:xfrm>
          <a:prstGeom prst="wedgeRoundRectCallout">
            <a:avLst>
              <a:gd name="adj1" fmla="val -3932"/>
              <a:gd name="adj2" fmla="val 71196"/>
              <a:gd name="adj3" fmla="val 16667"/>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7B97359B-6CB2-EBF2-AFAF-257071C97C89}"/>
              </a:ext>
            </a:extLst>
          </p:cNvPr>
          <p:cNvSpPr txBox="1"/>
          <p:nvPr/>
        </p:nvSpPr>
        <p:spPr>
          <a:xfrm>
            <a:off x="3655658" y="5132047"/>
            <a:ext cx="8399739" cy="1247008"/>
          </a:xfrm>
          <a:prstGeom prst="rect">
            <a:avLst/>
          </a:prstGeom>
          <a:noFill/>
        </p:spPr>
        <p:txBody>
          <a:bodyPr wrap="square" rtlCol="0">
            <a:spAutoFit/>
          </a:bodyPr>
          <a:lstStyle/>
          <a:p>
            <a:pPr>
              <a:lnSpc>
                <a:spcPct val="120000"/>
              </a:lnSpc>
            </a:pPr>
            <a:r>
              <a:rPr lang="fr" sz="1600" dirty="0"/>
              <a:t>Retard d'environ 2 mois dans l' apparition du babillage</a:t>
            </a:r>
            <a:endParaRPr lang="fr-FR" sz="1600" dirty="0"/>
          </a:p>
          <a:p>
            <a:pPr>
              <a:lnSpc>
                <a:spcPct val="120000"/>
              </a:lnSpc>
            </a:pPr>
            <a:r>
              <a:rPr lang="fr" sz="1600" dirty="0"/>
              <a:t>→ retard dans la production des premières combinaisons de sons consonne-voyelle (syllabes)</a:t>
            </a:r>
          </a:p>
          <a:p>
            <a:pPr>
              <a:lnSpc>
                <a:spcPct val="120000"/>
              </a:lnSpc>
            </a:pPr>
            <a:r>
              <a:rPr lang="fr-FR" sz="1600" dirty="0"/>
              <a:t>I</a:t>
            </a:r>
            <a:r>
              <a:rPr lang="fr" sz="1600" dirty="0"/>
              <a:t>dentique pour toutes les langues, quelle que soit la structure syllabique</a:t>
            </a:r>
          </a:p>
        </p:txBody>
      </p:sp>
    </p:spTree>
    <p:extLst>
      <p:ext uri="{BB962C8B-B14F-4D97-AF65-F5344CB8AC3E}">
        <p14:creationId xmlns:p14="http://schemas.microsoft.com/office/powerpoint/2010/main" val="20685822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20"/>
          </a:xfrm>
          <a:prstGeom prst="rect">
            <a:avLst/>
          </a:prstGeom>
        </p:spPr>
        <p:txBody>
          <a:bodyPr wrap="square">
            <a:spAutoFit/>
          </a:bodyPr>
          <a:lstStyle/>
          <a:p>
            <a:pPr algn="ctr">
              <a:lnSpc>
                <a:spcPct val="120000"/>
              </a:lnSpc>
              <a:buClr>
                <a:srgbClr val="674EA7"/>
              </a:buClr>
              <a:buSzPts val="4000"/>
            </a:pPr>
            <a:r>
              <a:rPr lang="fr" sz="2800" b="1">
                <a:solidFill>
                  <a:schemeClr val="accent1"/>
                </a:solidFill>
              </a:rPr>
              <a:t>Bibliographie</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8" name="ZoneTexte 7">
            <a:extLst>
              <a:ext uri="{FF2B5EF4-FFF2-40B4-BE49-F238E27FC236}">
                <a16:creationId xmlns:a16="http://schemas.microsoft.com/office/drawing/2014/main" id="{5AC5A97A-B929-4F8F-A368-3F60C88A69B1}"/>
              </a:ext>
            </a:extLst>
          </p:cNvPr>
          <p:cNvSpPr txBox="1"/>
          <p:nvPr/>
        </p:nvSpPr>
        <p:spPr>
          <a:xfrm>
            <a:off x="618472" y="1588891"/>
            <a:ext cx="10773714" cy="4927631"/>
          </a:xfrm>
          <a:prstGeom prst="rect">
            <a:avLst/>
          </a:prstGeom>
          <a:noFill/>
        </p:spPr>
        <p:txBody>
          <a:bodyPr wrap="square">
            <a:spAutoFit/>
          </a:bodyPr>
          <a:lstStyle/>
          <a:p>
            <a:pPr>
              <a:lnSpc>
                <a:spcPct val="150000"/>
              </a:lnSpc>
              <a:spcBef>
                <a:spcPts val="600"/>
              </a:spcBef>
            </a:pPr>
            <a:r>
              <a:rPr lang="en-US" sz="1800" kern="0" dirty="0">
                <a:effectLst/>
                <a:latin typeface="Calibri" panose="020F0502020204030204" pitchFamily="34" charset="0"/>
                <a:ea typeface="Calibri" panose="020F0502020204030204" pitchFamily="34" charset="0"/>
                <a:cs typeface="Calibri" panose="020F0502020204030204" pitchFamily="34" charset="0"/>
              </a:rPr>
              <a:t>Dodd, B., &amp; Thompson, L. (2001). Speech disorder in children with Down’s syndrome. </a:t>
            </a:r>
            <a:r>
              <a:rPr lang="en-US" sz="1800" i="1" kern="0" dirty="0">
                <a:effectLst/>
                <a:latin typeface="Calibri" panose="020F0502020204030204" pitchFamily="34" charset="0"/>
                <a:ea typeface="Calibri" panose="020F0502020204030204" pitchFamily="34" charset="0"/>
                <a:cs typeface="Calibri" panose="020F0502020204030204" pitchFamily="34" charset="0"/>
              </a:rPr>
              <a:t>Journal of Intellectual Disability Research</a:t>
            </a:r>
            <a:r>
              <a:rPr lang="en-US" sz="1800" kern="0" dirty="0">
                <a:effectLst/>
                <a:latin typeface="Calibri" panose="020F0502020204030204" pitchFamily="34" charset="0"/>
                <a:ea typeface="Calibri" panose="020F0502020204030204" pitchFamily="34" charset="0"/>
                <a:cs typeface="Calibri" panose="020F0502020204030204" pitchFamily="34" charset="0"/>
              </a:rPr>
              <a:t>, </a:t>
            </a:r>
            <a:r>
              <a:rPr lang="en-US" sz="1800" i="1" kern="0" dirty="0">
                <a:effectLst/>
                <a:latin typeface="Calibri" panose="020F0502020204030204" pitchFamily="34" charset="0"/>
                <a:ea typeface="Calibri" panose="020F0502020204030204" pitchFamily="34" charset="0"/>
                <a:cs typeface="Calibri" panose="020F0502020204030204" pitchFamily="34" charset="0"/>
              </a:rPr>
              <a:t>45</a:t>
            </a:r>
            <a:r>
              <a:rPr lang="en-US" sz="1800" kern="0" dirty="0">
                <a:effectLst/>
                <a:latin typeface="Calibri" panose="020F0502020204030204" pitchFamily="34" charset="0"/>
                <a:ea typeface="Calibri" panose="020F0502020204030204" pitchFamily="34" charset="0"/>
                <a:cs typeface="Calibri" panose="020F0502020204030204" pitchFamily="34" charset="0"/>
              </a:rPr>
              <a:t>(4), 308‑316. https://doi.org/10.1046/j.1365-2788.2001.00327.x</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Bef>
                <a:spcPts val="600"/>
              </a:spcBef>
            </a:pPr>
            <a:r>
              <a:rPr lang="en-US" sz="1800" kern="0" dirty="0">
                <a:effectLst/>
                <a:latin typeface="Calibri" panose="020F0502020204030204" pitchFamily="34" charset="0"/>
                <a:ea typeface="Calibri" panose="020F0502020204030204" pitchFamily="34" charset="0"/>
                <a:cs typeface="Calibri" panose="020F0502020204030204" pitchFamily="34" charset="0"/>
              </a:rPr>
              <a:t>Faye, M., </a:t>
            </a:r>
            <a:r>
              <a:rPr lang="en-US" sz="1800" kern="0" dirty="0" err="1">
                <a:effectLst/>
                <a:latin typeface="Calibri" panose="020F0502020204030204" pitchFamily="34" charset="0"/>
                <a:ea typeface="Calibri" panose="020F0502020204030204" pitchFamily="34" charset="0"/>
                <a:cs typeface="Calibri" panose="020F0502020204030204" pitchFamily="34" charset="0"/>
              </a:rPr>
              <a:t>Hennequin</a:t>
            </a:r>
            <a:r>
              <a:rPr lang="en-US" sz="1800" kern="0" dirty="0">
                <a:effectLst/>
                <a:latin typeface="Calibri" panose="020F0502020204030204" pitchFamily="34" charset="0"/>
                <a:ea typeface="Calibri" panose="020F0502020204030204" pitchFamily="34" charset="0"/>
                <a:cs typeface="Calibri" panose="020F0502020204030204" pitchFamily="34" charset="0"/>
              </a:rPr>
              <a:t>, M., Yam, A. A., &amp; Ba, I. (2004). </a:t>
            </a:r>
            <a:r>
              <a:rPr lang="fr-FR" sz="1800" kern="0" dirty="0">
                <a:effectLst/>
                <a:latin typeface="Calibri" panose="020F0502020204030204" pitchFamily="34" charset="0"/>
                <a:ea typeface="Calibri" panose="020F0502020204030204" pitchFamily="34" charset="0"/>
                <a:cs typeface="Calibri" panose="020F0502020204030204" pitchFamily="34" charset="0"/>
              </a:rPr>
              <a:t>[Evaluation of oral </a:t>
            </a:r>
            <a:r>
              <a:rPr lang="fr-FR" sz="1800" kern="0" dirty="0" err="1">
                <a:effectLst/>
                <a:latin typeface="Calibri" panose="020F0502020204030204" pitchFamily="34" charset="0"/>
                <a:ea typeface="Calibri" panose="020F0502020204030204" pitchFamily="34" charset="0"/>
                <a:cs typeface="Calibri" panose="020F0502020204030204" pitchFamily="34" charset="0"/>
              </a:rPr>
              <a:t>health</a:t>
            </a:r>
            <a:r>
              <a:rPr lang="fr-FR" sz="1800" kern="0" dirty="0">
                <a:effectLst/>
                <a:latin typeface="Calibri" panose="020F0502020204030204" pitchFamily="34" charset="0"/>
                <a:ea typeface="Calibri" panose="020F0502020204030204" pitchFamily="34" charset="0"/>
                <a:cs typeface="Calibri" panose="020F0502020204030204" pitchFamily="34" charset="0"/>
              </a:rPr>
              <a:t> and </a:t>
            </a:r>
            <a:r>
              <a:rPr lang="fr-FR" sz="1800" kern="0" dirty="0" err="1">
                <a:effectLst/>
                <a:latin typeface="Calibri" panose="020F0502020204030204" pitchFamily="34" charset="0"/>
                <a:ea typeface="Calibri" panose="020F0502020204030204" pitchFamily="34" charset="0"/>
                <a:cs typeface="Calibri" panose="020F0502020204030204" pitchFamily="34" charset="0"/>
              </a:rPr>
              <a:t>access</a:t>
            </a:r>
            <a:r>
              <a:rPr lang="fr-FR" sz="1800" kern="0" dirty="0">
                <a:effectLst/>
                <a:latin typeface="Calibri" panose="020F0502020204030204" pitchFamily="34" charset="0"/>
                <a:ea typeface="Calibri" panose="020F0502020204030204" pitchFamily="34" charset="0"/>
                <a:cs typeface="Calibri" panose="020F0502020204030204" pitchFamily="34" charset="0"/>
              </a:rPr>
              <a:t> to care in </a:t>
            </a:r>
            <a:r>
              <a:rPr lang="fr-FR" sz="1800" kern="0" dirty="0" err="1">
                <a:effectLst/>
                <a:latin typeface="Calibri" panose="020F0502020204030204" pitchFamily="34" charset="0"/>
                <a:ea typeface="Calibri" panose="020F0502020204030204" pitchFamily="34" charset="0"/>
                <a:cs typeface="Calibri" panose="020F0502020204030204" pitchFamily="34" charset="0"/>
              </a:rPr>
              <a:t>senegalese</a:t>
            </a:r>
            <a:r>
              <a:rPr lang="fr-FR" sz="1800" kern="0" dirty="0">
                <a:effectLst/>
                <a:latin typeface="Calibri" panose="020F0502020204030204" pitchFamily="34" charset="0"/>
                <a:ea typeface="Calibri" panose="020F0502020204030204" pitchFamily="34" charset="0"/>
                <a:cs typeface="Calibri" panose="020F0502020204030204" pitchFamily="34" charset="0"/>
              </a:rPr>
              <a:t> </a:t>
            </a:r>
            <a:r>
              <a:rPr lang="fr-FR" sz="1800" kern="0" dirty="0" err="1">
                <a:effectLst/>
                <a:latin typeface="Calibri" panose="020F0502020204030204" pitchFamily="34" charset="0"/>
                <a:ea typeface="Calibri" panose="020F0502020204030204" pitchFamily="34" charset="0"/>
                <a:cs typeface="Calibri" panose="020F0502020204030204" pitchFamily="34" charset="0"/>
              </a:rPr>
              <a:t>children</a:t>
            </a:r>
            <a:r>
              <a:rPr lang="fr-FR" sz="1800" kern="0" dirty="0">
                <a:effectLst/>
                <a:latin typeface="Calibri" panose="020F0502020204030204" pitchFamily="34" charset="0"/>
                <a:ea typeface="Calibri" panose="020F0502020204030204" pitchFamily="34" charset="0"/>
                <a:cs typeface="Calibri" panose="020F0502020204030204" pitchFamily="34" charset="0"/>
              </a:rPr>
              <a:t> </a:t>
            </a:r>
            <a:r>
              <a:rPr lang="fr-FR" sz="1800" kern="0" dirty="0" err="1">
                <a:effectLst/>
                <a:latin typeface="Calibri" panose="020F0502020204030204" pitchFamily="34" charset="0"/>
                <a:ea typeface="Calibri" panose="020F0502020204030204" pitchFamily="34" charset="0"/>
                <a:cs typeface="Calibri" panose="020F0502020204030204" pitchFamily="34" charset="0"/>
              </a:rPr>
              <a:t>with</a:t>
            </a:r>
            <a:r>
              <a:rPr lang="fr-FR" sz="1800" kern="0" dirty="0">
                <a:effectLst/>
                <a:latin typeface="Calibri" panose="020F0502020204030204" pitchFamily="34" charset="0"/>
                <a:ea typeface="Calibri" panose="020F0502020204030204" pitchFamily="34" charset="0"/>
                <a:cs typeface="Calibri" panose="020F0502020204030204" pitchFamily="34" charset="0"/>
              </a:rPr>
              <a:t> Down syndrome : Preliminary </a:t>
            </a:r>
            <a:r>
              <a:rPr lang="fr-FR" sz="1800" kern="0" dirty="0" err="1">
                <a:effectLst/>
                <a:latin typeface="Calibri" panose="020F0502020204030204" pitchFamily="34" charset="0"/>
                <a:ea typeface="Calibri" panose="020F0502020204030204" pitchFamily="34" charset="0"/>
                <a:cs typeface="Calibri" panose="020F0502020204030204" pitchFamily="34" charset="0"/>
              </a:rPr>
              <a:t>study</a:t>
            </a:r>
            <a:r>
              <a:rPr lang="fr-FR" sz="1800" kern="0" dirty="0">
                <a:effectLst/>
                <a:latin typeface="Calibri" panose="020F0502020204030204" pitchFamily="34" charset="0"/>
                <a:ea typeface="Calibri" panose="020F0502020204030204" pitchFamily="34" charset="0"/>
                <a:cs typeface="Calibri" panose="020F0502020204030204" pitchFamily="34" charset="0"/>
              </a:rPr>
              <a:t>]. </a:t>
            </a:r>
            <a:r>
              <a:rPr lang="fr-FR" sz="1800" i="1" kern="0" dirty="0">
                <a:effectLst/>
                <a:latin typeface="Calibri" panose="020F0502020204030204" pitchFamily="34" charset="0"/>
                <a:ea typeface="Calibri" panose="020F0502020204030204" pitchFamily="34" charset="0"/>
                <a:cs typeface="Calibri" panose="020F0502020204030204" pitchFamily="34" charset="0"/>
              </a:rPr>
              <a:t>Dakar </a:t>
            </a:r>
            <a:r>
              <a:rPr lang="fr-FR" sz="1800" i="1" kern="0" dirty="0" err="1">
                <a:effectLst/>
                <a:latin typeface="Calibri" panose="020F0502020204030204" pitchFamily="34" charset="0"/>
                <a:ea typeface="Calibri" panose="020F0502020204030204" pitchFamily="34" charset="0"/>
                <a:cs typeface="Calibri" panose="020F0502020204030204" pitchFamily="34" charset="0"/>
              </a:rPr>
              <a:t>medical</a:t>
            </a:r>
            <a:r>
              <a:rPr lang="fr-FR" sz="1800" kern="0" dirty="0">
                <a:effectLst/>
                <a:latin typeface="Calibri" panose="020F0502020204030204" pitchFamily="34" charset="0"/>
                <a:ea typeface="Calibri" panose="020F0502020204030204" pitchFamily="34" charset="0"/>
                <a:cs typeface="Calibri" panose="020F0502020204030204" pitchFamily="34" charset="0"/>
              </a:rPr>
              <a:t>, </a:t>
            </a:r>
            <a:r>
              <a:rPr lang="fr-FR" sz="1800" i="1" kern="0" dirty="0">
                <a:effectLst/>
                <a:latin typeface="Calibri" panose="020F0502020204030204" pitchFamily="34" charset="0"/>
                <a:ea typeface="Calibri" panose="020F0502020204030204" pitchFamily="34" charset="0"/>
                <a:cs typeface="Calibri" panose="020F0502020204030204" pitchFamily="34" charset="0"/>
              </a:rPr>
              <a:t>49</a:t>
            </a:r>
            <a:r>
              <a:rPr lang="fr-FR" sz="1800" kern="0" dirty="0">
                <a:effectLst/>
                <a:latin typeface="Calibri" panose="020F0502020204030204" pitchFamily="34" charset="0"/>
                <a:ea typeface="Calibri" panose="020F0502020204030204" pitchFamily="34" charset="0"/>
                <a:cs typeface="Calibri" panose="020F0502020204030204" pitchFamily="34" charset="0"/>
              </a:rPr>
              <a:t>(1), 64‑69.</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Bef>
                <a:spcPts val="600"/>
              </a:spcBef>
            </a:pPr>
            <a:r>
              <a:rPr lang="fr-FR" sz="1800" kern="0" dirty="0">
                <a:effectLst/>
                <a:latin typeface="Calibri" panose="020F0502020204030204" pitchFamily="34" charset="0"/>
                <a:ea typeface="Calibri" panose="020F0502020204030204" pitchFamily="34" charset="0"/>
                <a:cs typeface="Calibri" panose="020F0502020204030204" pitchFamily="34" charset="0"/>
              </a:rPr>
              <a:t>Kent, R. D., &amp; </a:t>
            </a:r>
            <a:r>
              <a:rPr lang="fr-FR" sz="1800" kern="0" dirty="0" err="1">
                <a:effectLst/>
                <a:latin typeface="Calibri" panose="020F0502020204030204" pitchFamily="34" charset="0"/>
                <a:ea typeface="Calibri" panose="020F0502020204030204" pitchFamily="34" charset="0"/>
                <a:cs typeface="Calibri" panose="020F0502020204030204" pitchFamily="34" charset="0"/>
              </a:rPr>
              <a:t>Vorperian</a:t>
            </a:r>
            <a:r>
              <a:rPr lang="fr-FR" sz="1800" kern="0" dirty="0">
                <a:effectLst/>
                <a:latin typeface="Calibri" panose="020F0502020204030204" pitchFamily="34" charset="0"/>
                <a:ea typeface="Calibri" panose="020F0502020204030204" pitchFamily="34" charset="0"/>
                <a:cs typeface="Calibri" panose="020F0502020204030204" pitchFamily="34" charset="0"/>
              </a:rPr>
              <a:t>, H. K. (2013). Speech </a:t>
            </a:r>
            <a:r>
              <a:rPr lang="fr-FR" sz="1800" kern="0" dirty="0" err="1">
                <a:effectLst/>
                <a:latin typeface="Calibri" panose="020F0502020204030204" pitchFamily="34" charset="0"/>
                <a:ea typeface="Calibri" panose="020F0502020204030204" pitchFamily="34" charset="0"/>
                <a:cs typeface="Calibri" panose="020F0502020204030204" pitchFamily="34" charset="0"/>
              </a:rPr>
              <a:t>Impairment</a:t>
            </a:r>
            <a:r>
              <a:rPr lang="fr-FR" sz="1800" kern="0" dirty="0">
                <a:effectLst/>
                <a:latin typeface="Calibri" panose="020F0502020204030204" pitchFamily="34" charset="0"/>
                <a:ea typeface="Calibri" panose="020F0502020204030204" pitchFamily="34" charset="0"/>
                <a:cs typeface="Calibri" panose="020F0502020204030204" pitchFamily="34" charset="0"/>
              </a:rPr>
              <a:t> in Down Syndrome : A </a:t>
            </a:r>
            <a:r>
              <a:rPr lang="fr-FR" sz="1800" kern="0" dirty="0" err="1">
                <a:effectLst/>
                <a:latin typeface="Calibri" panose="020F0502020204030204" pitchFamily="34" charset="0"/>
                <a:ea typeface="Calibri" panose="020F0502020204030204" pitchFamily="34" charset="0"/>
                <a:cs typeface="Calibri" panose="020F0502020204030204" pitchFamily="34" charset="0"/>
              </a:rPr>
              <a:t>Review</a:t>
            </a:r>
            <a:r>
              <a:rPr lang="fr-FR" sz="1800" kern="0" dirty="0">
                <a:effectLst/>
                <a:latin typeface="Calibri" panose="020F0502020204030204" pitchFamily="34" charset="0"/>
                <a:ea typeface="Calibri" panose="020F0502020204030204" pitchFamily="34" charset="0"/>
                <a:cs typeface="Calibri" panose="020F0502020204030204" pitchFamily="34" charset="0"/>
              </a:rPr>
              <a:t>. </a:t>
            </a:r>
            <a:r>
              <a:rPr lang="fr-FR" sz="1800" i="1" kern="0" dirty="0">
                <a:effectLst/>
                <a:latin typeface="Calibri" panose="020F0502020204030204" pitchFamily="34" charset="0"/>
                <a:ea typeface="Calibri" panose="020F0502020204030204" pitchFamily="34" charset="0"/>
                <a:cs typeface="Calibri" panose="020F0502020204030204" pitchFamily="34" charset="0"/>
              </a:rPr>
              <a:t>Journal of Speech </a:t>
            </a:r>
            <a:r>
              <a:rPr lang="fr-FR" sz="1800" i="1" kern="0" dirty="0" err="1">
                <a:effectLst/>
                <a:latin typeface="Calibri" panose="020F0502020204030204" pitchFamily="34" charset="0"/>
                <a:ea typeface="Calibri" panose="020F0502020204030204" pitchFamily="34" charset="0"/>
                <a:cs typeface="Calibri" panose="020F0502020204030204" pitchFamily="34" charset="0"/>
              </a:rPr>
              <a:t>Language</a:t>
            </a:r>
            <a:r>
              <a:rPr lang="fr-FR" sz="1800" i="1" kern="0" dirty="0">
                <a:effectLst/>
                <a:latin typeface="Calibri" panose="020F0502020204030204" pitchFamily="34" charset="0"/>
                <a:ea typeface="Calibri" panose="020F0502020204030204" pitchFamily="34" charset="0"/>
                <a:cs typeface="Calibri" panose="020F0502020204030204" pitchFamily="34" charset="0"/>
              </a:rPr>
              <a:t> and </a:t>
            </a:r>
            <a:r>
              <a:rPr lang="fr-FR" sz="1800" i="1" kern="0" dirty="0" err="1">
                <a:effectLst/>
                <a:latin typeface="Calibri" panose="020F0502020204030204" pitchFamily="34" charset="0"/>
                <a:ea typeface="Calibri" panose="020F0502020204030204" pitchFamily="34" charset="0"/>
                <a:cs typeface="Calibri" panose="020F0502020204030204" pitchFamily="34" charset="0"/>
              </a:rPr>
              <a:t>Hearing</a:t>
            </a:r>
            <a:r>
              <a:rPr lang="fr-FR" sz="1800" i="1" kern="0" dirty="0">
                <a:effectLst/>
                <a:latin typeface="Calibri" panose="020F0502020204030204" pitchFamily="34" charset="0"/>
                <a:ea typeface="Calibri" panose="020F0502020204030204" pitchFamily="34" charset="0"/>
                <a:cs typeface="Calibri" panose="020F0502020204030204" pitchFamily="34" charset="0"/>
              </a:rPr>
              <a:t> </a:t>
            </a:r>
            <a:r>
              <a:rPr lang="fr-FR" sz="1800" i="1" kern="0" dirty="0" err="1">
                <a:effectLst/>
                <a:latin typeface="Calibri" panose="020F0502020204030204" pitchFamily="34" charset="0"/>
                <a:ea typeface="Calibri" panose="020F0502020204030204" pitchFamily="34" charset="0"/>
                <a:cs typeface="Calibri" panose="020F0502020204030204" pitchFamily="34" charset="0"/>
              </a:rPr>
              <a:t>Research</a:t>
            </a:r>
            <a:r>
              <a:rPr lang="fr-FR" sz="1800" kern="0" dirty="0">
                <a:effectLst/>
                <a:latin typeface="Calibri" panose="020F0502020204030204" pitchFamily="34" charset="0"/>
                <a:ea typeface="Calibri" panose="020F0502020204030204" pitchFamily="34" charset="0"/>
                <a:cs typeface="Calibri" panose="020F0502020204030204" pitchFamily="34" charset="0"/>
              </a:rPr>
              <a:t>, </a:t>
            </a:r>
            <a:r>
              <a:rPr lang="fr-FR" sz="1800" i="1" kern="0" dirty="0">
                <a:effectLst/>
                <a:latin typeface="Calibri" panose="020F0502020204030204" pitchFamily="34" charset="0"/>
                <a:ea typeface="Calibri" panose="020F0502020204030204" pitchFamily="34" charset="0"/>
                <a:cs typeface="Calibri" panose="020F0502020204030204" pitchFamily="34" charset="0"/>
              </a:rPr>
              <a:t>56</a:t>
            </a:r>
            <a:r>
              <a:rPr lang="fr-FR" sz="1800" kern="0" dirty="0">
                <a:effectLst/>
                <a:latin typeface="Calibri" panose="020F0502020204030204" pitchFamily="34" charset="0"/>
                <a:ea typeface="Calibri" panose="020F0502020204030204" pitchFamily="34" charset="0"/>
                <a:cs typeface="Calibri" panose="020F0502020204030204" pitchFamily="34" charset="0"/>
              </a:rPr>
              <a:t>(1), 178. https://doi.org/10.1044/1092-4388(2012/12-0148)</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Bef>
                <a:spcPts val="600"/>
              </a:spcBef>
            </a:pPr>
            <a:r>
              <a:rPr lang="fr-FR" sz="1800" kern="0" dirty="0">
                <a:effectLst/>
                <a:latin typeface="Calibri" panose="020F0502020204030204" pitchFamily="34" charset="0"/>
                <a:ea typeface="Calibri" panose="020F0502020204030204" pitchFamily="34" charset="0"/>
                <a:cs typeface="Calibri" panose="020F0502020204030204" pitchFamily="34" charset="0"/>
              </a:rPr>
              <a:t>Lynch, M. P., </a:t>
            </a:r>
            <a:r>
              <a:rPr lang="fr-FR" sz="1800" kern="0" dirty="0" err="1">
                <a:effectLst/>
                <a:latin typeface="Calibri" panose="020F0502020204030204" pitchFamily="34" charset="0"/>
                <a:ea typeface="Calibri" panose="020F0502020204030204" pitchFamily="34" charset="0"/>
                <a:cs typeface="Calibri" panose="020F0502020204030204" pitchFamily="34" charset="0"/>
              </a:rPr>
              <a:t>Oller</a:t>
            </a:r>
            <a:r>
              <a:rPr lang="fr-FR" sz="1800" kern="0" dirty="0">
                <a:effectLst/>
                <a:latin typeface="Calibri" panose="020F0502020204030204" pitchFamily="34" charset="0"/>
                <a:ea typeface="Calibri" panose="020F0502020204030204" pitchFamily="34" charset="0"/>
                <a:cs typeface="Calibri" panose="020F0502020204030204" pitchFamily="34" charset="0"/>
              </a:rPr>
              <a:t>, D. K., Steffens, M. L., &amp; </a:t>
            </a:r>
            <a:r>
              <a:rPr lang="fr-FR" sz="1800" kern="0" dirty="0" err="1">
                <a:effectLst/>
                <a:latin typeface="Calibri" panose="020F0502020204030204" pitchFamily="34" charset="0"/>
                <a:ea typeface="Calibri" panose="020F0502020204030204" pitchFamily="34" charset="0"/>
                <a:cs typeface="Calibri" panose="020F0502020204030204" pitchFamily="34" charset="0"/>
              </a:rPr>
              <a:t>Buder</a:t>
            </a:r>
            <a:r>
              <a:rPr lang="fr-FR" sz="1800" kern="0" dirty="0">
                <a:effectLst/>
                <a:latin typeface="Calibri" panose="020F0502020204030204" pitchFamily="34" charset="0"/>
                <a:ea typeface="Calibri" panose="020F0502020204030204" pitchFamily="34" charset="0"/>
                <a:cs typeface="Calibri" panose="020F0502020204030204" pitchFamily="34" charset="0"/>
              </a:rPr>
              <a:t>, E. H. (1995). </a:t>
            </a:r>
            <a:r>
              <a:rPr lang="fr-FR" sz="1800" kern="0" dirty="0" err="1">
                <a:effectLst/>
                <a:latin typeface="Calibri" panose="020F0502020204030204" pitchFamily="34" charset="0"/>
                <a:ea typeface="Calibri" panose="020F0502020204030204" pitchFamily="34" charset="0"/>
                <a:cs typeface="Calibri" panose="020F0502020204030204" pitchFamily="34" charset="0"/>
              </a:rPr>
              <a:t>Phrasing</a:t>
            </a:r>
            <a:r>
              <a:rPr lang="fr-FR" sz="1800" kern="0" dirty="0">
                <a:effectLst/>
                <a:latin typeface="Calibri" panose="020F0502020204030204" pitchFamily="34" charset="0"/>
                <a:ea typeface="Calibri" panose="020F0502020204030204" pitchFamily="34" charset="0"/>
                <a:cs typeface="Calibri" panose="020F0502020204030204" pitchFamily="34" charset="0"/>
              </a:rPr>
              <a:t> in </a:t>
            </a:r>
            <a:r>
              <a:rPr lang="fr-FR" sz="1800" kern="0" dirty="0" err="1">
                <a:effectLst/>
                <a:latin typeface="Calibri" panose="020F0502020204030204" pitchFamily="34" charset="0"/>
                <a:ea typeface="Calibri" panose="020F0502020204030204" pitchFamily="34" charset="0"/>
                <a:cs typeface="Calibri" panose="020F0502020204030204" pitchFamily="34" charset="0"/>
              </a:rPr>
              <a:t>prelinguistic</a:t>
            </a:r>
            <a:r>
              <a:rPr lang="fr-FR" sz="1800" kern="0" dirty="0">
                <a:effectLst/>
                <a:latin typeface="Calibri" panose="020F0502020204030204" pitchFamily="34" charset="0"/>
                <a:ea typeface="Calibri" panose="020F0502020204030204" pitchFamily="34" charset="0"/>
                <a:cs typeface="Calibri" panose="020F0502020204030204" pitchFamily="34" charset="0"/>
              </a:rPr>
              <a:t> </a:t>
            </a:r>
            <a:r>
              <a:rPr lang="fr-FR" sz="1800" kern="0" dirty="0" err="1">
                <a:effectLst/>
                <a:latin typeface="Calibri" panose="020F0502020204030204" pitchFamily="34" charset="0"/>
                <a:ea typeface="Calibri" panose="020F0502020204030204" pitchFamily="34" charset="0"/>
                <a:cs typeface="Calibri" panose="020F0502020204030204" pitchFamily="34" charset="0"/>
              </a:rPr>
              <a:t>vocalizations</a:t>
            </a:r>
            <a:r>
              <a:rPr lang="fr-FR" sz="1800" kern="0" dirty="0">
                <a:effectLst/>
                <a:latin typeface="Calibri" panose="020F0502020204030204" pitchFamily="34" charset="0"/>
                <a:ea typeface="Calibri" panose="020F0502020204030204" pitchFamily="34" charset="0"/>
                <a:cs typeface="Calibri" panose="020F0502020204030204" pitchFamily="34" charset="0"/>
              </a:rPr>
              <a:t>. </a:t>
            </a:r>
            <a:r>
              <a:rPr lang="fr-FR" sz="1800" i="1" kern="0" dirty="0" err="1">
                <a:effectLst/>
                <a:latin typeface="Calibri" panose="020F0502020204030204" pitchFamily="34" charset="0"/>
                <a:ea typeface="Calibri" panose="020F0502020204030204" pitchFamily="34" charset="0"/>
                <a:cs typeface="Calibri" panose="020F0502020204030204" pitchFamily="34" charset="0"/>
              </a:rPr>
              <a:t>Developmental</a:t>
            </a:r>
            <a:r>
              <a:rPr lang="fr-FR" sz="1800" i="1" kern="0" dirty="0">
                <a:effectLst/>
                <a:latin typeface="Calibri" panose="020F0502020204030204" pitchFamily="34" charset="0"/>
                <a:ea typeface="Calibri" panose="020F0502020204030204" pitchFamily="34" charset="0"/>
                <a:cs typeface="Calibri" panose="020F0502020204030204" pitchFamily="34" charset="0"/>
              </a:rPr>
              <a:t> </a:t>
            </a:r>
            <a:r>
              <a:rPr lang="fr-FR" sz="1800" i="1" kern="0" dirty="0" err="1">
                <a:effectLst/>
                <a:latin typeface="Calibri" panose="020F0502020204030204" pitchFamily="34" charset="0"/>
                <a:ea typeface="Calibri" panose="020F0502020204030204" pitchFamily="34" charset="0"/>
                <a:cs typeface="Calibri" panose="020F0502020204030204" pitchFamily="34" charset="0"/>
              </a:rPr>
              <a:t>Psychobiology</a:t>
            </a:r>
            <a:r>
              <a:rPr lang="fr-FR" sz="1800" kern="0" dirty="0">
                <a:effectLst/>
                <a:latin typeface="Calibri" panose="020F0502020204030204" pitchFamily="34" charset="0"/>
                <a:ea typeface="Calibri" panose="020F0502020204030204" pitchFamily="34" charset="0"/>
                <a:cs typeface="Calibri" panose="020F0502020204030204" pitchFamily="34" charset="0"/>
              </a:rPr>
              <a:t>, </a:t>
            </a:r>
            <a:r>
              <a:rPr lang="fr-FR" sz="1800" i="1" kern="0" dirty="0">
                <a:effectLst/>
                <a:latin typeface="Calibri" panose="020F0502020204030204" pitchFamily="34" charset="0"/>
                <a:ea typeface="Calibri" panose="020F0502020204030204" pitchFamily="34" charset="0"/>
                <a:cs typeface="Calibri" panose="020F0502020204030204" pitchFamily="34" charset="0"/>
              </a:rPr>
              <a:t>28</a:t>
            </a:r>
            <a:r>
              <a:rPr lang="fr-FR" sz="1800" kern="0" dirty="0">
                <a:effectLst/>
                <a:latin typeface="Calibri" panose="020F0502020204030204" pitchFamily="34" charset="0"/>
                <a:ea typeface="Calibri" panose="020F0502020204030204" pitchFamily="34" charset="0"/>
                <a:cs typeface="Calibri" panose="020F0502020204030204" pitchFamily="34" charset="0"/>
              </a:rPr>
              <a:t>(1), 3‑25. https://doi.org/10.1002/dev.420280103</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Bef>
                <a:spcPts val="600"/>
              </a:spcBef>
            </a:pPr>
            <a:r>
              <a:rPr lang="fr-FR" sz="1800" kern="0" dirty="0" err="1">
                <a:effectLst/>
                <a:latin typeface="Calibri" panose="020F0502020204030204" pitchFamily="34" charset="0"/>
                <a:ea typeface="Calibri" panose="020F0502020204030204" pitchFamily="34" charset="0"/>
                <a:cs typeface="Calibri" panose="020F0502020204030204" pitchFamily="34" charset="0"/>
              </a:rPr>
              <a:t>Stoel</a:t>
            </a:r>
            <a:r>
              <a:rPr lang="fr-FR" sz="1800" kern="0" dirty="0">
                <a:effectLst/>
                <a:latin typeface="Calibri" panose="020F0502020204030204" pitchFamily="34" charset="0"/>
                <a:ea typeface="Calibri" panose="020F0502020204030204" pitchFamily="34" charset="0"/>
                <a:cs typeface="Calibri" panose="020F0502020204030204" pitchFamily="34" charset="0"/>
              </a:rPr>
              <a:t>-Gammon, C. (1997). </a:t>
            </a:r>
            <a:r>
              <a:rPr lang="fr-FR" sz="1800" kern="0" dirty="0" err="1">
                <a:effectLst/>
                <a:latin typeface="Calibri" panose="020F0502020204030204" pitchFamily="34" charset="0"/>
                <a:ea typeface="Calibri" panose="020F0502020204030204" pitchFamily="34" charset="0"/>
                <a:cs typeface="Calibri" panose="020F0502020204030204" pitchFamily="34" charset="0"/>
              </a:rPr>
              <a:t>Phonological</a:t>
            </a:r>
            <a:r>
              <a:rPr lang="fr-FR" sz="1800" kern="0" dirty="0">
                <a:effectLst/>
                <a:latin typeface="Calibri" panose="020F0502020204030204" pitchFamily="34" charset="0"/>
                <a:ea typeface="Calibri" panose="020F0502020204030204" pitchFamily="34" charset="0"/>
                <a:cs typeface="Calibri" panose="020F0502020204030204" pitchFamily="34" charset="0"/>
              </a:rPr>
              <a:t> </a:t>
            </a:r>
            <a:r>
              <a:rPr lang="fr-FR" sz="1800" kern="0" dirty="0" err="1">
                <a:effectLst/>
                <a:latin typeface="Calibri" panose="020F0502020204030204" pitchFamily="34" charset="0"/>
                <a:ea typeface="Calibri" panose="020F0502020204030204" pitchFamily="34" charset="0"/>
                <a:cs typeface="Calibri" panose="020F0502020204030204" pitchFamily="34" charset="0"/>
              </a:rPr>
              <a:t>development</a:t>
            </a:r>
            <a:r>
              <a:rPr lang="fr-FR" sz="1800" kern="0" dirty="0">
                <a:effectLst/>
                <a:latin typeface="Calibri" panose="020F0502020204030204" pitchFamily="34" charset="0"/>
                <a:ea typeface="Calibri" panose="020F0502020204030204" pitchFamily="34" charset="0"/>
                <a:cs typeface="Calibri" panose="020F0502020204030204" pitchFamily="34" charset="0"/>
              </a:rPr>
              <a:t> in Down syndrome. </a:t>
            </a:r>
            <a:r>
              <a:rPr lang="fr-FR" sz="1800" i="1" kern="0" dirty="0">
                <a:effectLst/>
                <a:latin typeface="Calibri" panose="020F0502020204030204" pitchFamily="34" charset="0"/>
                <a:ea typeface="Calibri" panose="020F0502020204030204" pitchFamily="34" charset="0"/>
                <a:cs typeface="Calibri" panose="020F0502020204030204" pitchFamily="34" charset="0"/>
              </a:rPr>
              <a:t>Mental Retardation and </a:t>
            </a:r>
            <a:r>
              <a:rPr lang="fr-FR" sz="1800" i="1" kern="0" dirty="0" err="1">
                <a:effectLst/>
                <a:latin typeface="Calibri" panose="020F0502020204030204" pitchFamily="34" charset="0"/>
                <a:ea typeface="Calibri" panose="020F0502020204030204" pitchFamily="34" charset="0"/>
                <a:cs typeface="Calibri" panose="020F0502020204030204" pitchFamily="34" charset="0"/>
              </a:rPr>
              <a:t>Developmental</a:t>
            </a:r>
            <a:r>
              <a:rPr lang="fr-FR" sz="1800" i="1" kern="0" dirty="0">
                <a:effectLst/>
                <a:latin typeface="Calibri" panose="020F0502020204030204" pitchFamily="34" charset="0"/>
                <a:ea typeface="Calibri" panose="020F0502020204030204" pitchFamily="34" charset="0"/>
                <a:cs typeface="Calibri" panose="020F0502020204030204" pitchFamily="34" charset="0"/>
              </a:rPr>
              <a:t> </a:t>
            </a:r>
            <a:r>
              <a:rPr lang="fr-FR" sz="1800" i="1" kern="0" dirty="0" err="1">
                <a:effectLst/>
                <a:latin typeface="Calibri" panose="020F0502020204030204" pitchFamily="34" charset="0"/>
                <a:ea typeface="Calibri" panose="020F0502020204030204" pitchFamily="34" charset="0"/>
                <a:cs typeface="Calibri" panose="020F0502020204030204" pitchFamily="34" charset="0"/>
              </a:rPr>
              <a:t>Disabilities</a:t>
            </a:r>
            <a:r>
              <a:rPr lang="fr-FR" sz="1800" i="1" kern="0" dirty="0">
                <a:effectLst/>
                <a:latin typeface="Calibri" panose="020F0502020204030204" pitchFamily="34" charset="0"/>
                <a:ea typeface="Calibri" panose="020F0502020204030204" pitchFamily="34" charset="0"/>
                <a:cs typeface="Calibri" panose="020F0502020204030204" pitchFamily="34" charset="0"/>
              </a:rPr>
              <a:t> </a:t>
            </a:r>
            <a:r>
              <a:rPr lang="fr-FR" sz="1800" i="1" kern="0" dirty="0" err="1">
                <a:effectLst/>
                <a:latin typeface="Calibri" panose="020F0502020204030204" pitchFamily="34" charset="0"/>
                <a:ea typeface="Calibri" panose="020F0502020204030204" pitchFamily="34" charset="0"/>
                <a:cs typeface="Calibri" panose="020F0502020204030204" pitchFamily="34" charset="0"/>
              </a:rPr>
              <a:t>Research</a:t>
            </a:r>
            <a:r>
              <a:rPr lang="fr-FR" sz="1800" i="1" kern="0" dirty="0">
                <a:effectLst/>
                <a:latin typeface="Calibri" panose="020F0502020204030204" pitchFamily="34" charset="0"/>
                <a:ea typeface="Calibri" panose="020F0502020204030204" pitchFamily="34" charset="0"/>
                <a:cs typeface="Calibri" panose="020F0502020204030204" pitchFamily="34" charset="0"/>
              </a:rPr>
              <a:t> </a:t>
            </a:r>
            <a:r>
              <a:rPr lang="fr-FR" sz="1800" i="1" kern="0" dirty="0" err="1">
                <a:effectLst/>
                <a:latin typeface="Calibri" panose="020F0502020204030204" pitchFamily="34" charset="0"/>
                <a:ea typeface="Calibri" panose="020F0502020204030204" pitchFamily="34" charset="0"/>
                <a:cs typeface="Calibri" panose="020F0502020204030204" pitchFamily="34" charset="0"/>
              </a:rPr>
              <a:t>Reviews</a:t>
            </a:r>
            <a:r>
              <a:rPr lang="fr-FR" sz="1800" kern="0" dirty="0">
                <a:effectLst/>
                <a:latin typeface="Calibri" panose="020F0502020204030204" pitchFamily="34" charset="0"/>
                <a:ea typeface="Calibri" panose="020F0502020204030204" pitchFamily="34" charset="0"/>
                <a:cs typeface="Calibri" panose="020F0502020204030204" pitchFamily="34" charset="0"/>
              </a:rPr>
              <a:t>, </a:t>
            </a:r>
            <a:r>
              <a:rPr lang="fr-FR" sz="1800" i="1" kern="0" dirty="0">
                <a:effectLst/>
                <a:latin typeface="Calibri" panose="020F0502020204030204" pitchFamily="34" charset="0"/>
                <a:ea typeface="Calibri" panose="020F0502020204030204" pitchFamily="34" charset="0"/>
                <a:cs typeface="Calibri" panose="020F0502020204030204" pitchFamily="34" charset="0"/>
              </a:rPr>
              <a:t>3</a:t>
            </a:r>
            <a:r>
              <a:rPr lang="fr-FR" sz="1800" kern="0" dirty="0">
                <a:effectLst/>
                <a:latin typeface="Calibri" panose="020F0502020204030204" pitchFamily="34" charset="0"/>
                <a:ea typeface="Calibri" panose="020F0502020204030204" pitchFamily="34" charset="0"/>
                <a:cs typeface="Calibri" panose="020F0502020204030204" pitchFamily="34" charset="0"/>
              </a:rPr>
              <a:t>(4), 300‑306. https://doi.org/10.1002/(SICI)1098-2779(1997)3:4&lt;300::AID-MRDD4&gt;3.0.CO;2-R</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68034983"/>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2.xml><?xml version="1.0" encoding="utf-8"?>
<ds:datastoreItem xmlns:ds="http://schemas.openxmlformats.org/officeDocument/2006/customXml" ds:itemID="{152B3263-EF49-4234-9689-D9203774EBA0}">
  <ds:schemaRefs>
    <ds:schemaRef ds:uri="7a866126-7c09-4654-844e-0d48a974f41d"/>
    <ds:schemaRef ds:uri="833f7f52-ca37-4ad5-a460-7ba203df286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ED4CBED6-9509-4236-9808-9AE07DF5DAC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1496</Words>
  <Application>Microsoft Office PowerPoint</Application>
  <PresentationFormat>Grand écran</PresentationFormat>
  <Paragraphs>124</Paragraphs>
  <Slides>9</Slides>
  <Notes>9</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9</vt:i4>
      </vt:variant>
    </vt:vector>
  </HeadingPairs>
  <TitlesOfParts>
    <vt:vector size="12" baseType="lpstr">
      <vt:lpstr>Arial</vt:lpstr>
      <vt:lpstr>Calibri</vt:lpstr>
      <vt:lpstr>AdornVTI</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CHRISTELLE DECLERCQ</cp:lastModifiedBy>
  <cp:revision>1</cp:revision>
  <dcterms:created xsi:type="dcterms:W3CDTF">2023-11-23T08:37:25Z</dcterms:created>
  <dcterms:modified xsi:type="dcterms:W3CDTF">2024-11-28T10:21:50Z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