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57" r:id="rId6"/>
    <p:sldId id="261" r:id="rId7"/>
    <p:sldId id="263" r:id="rId8"/>
    <p:sldId id="258" r:id="rId9"/>
    <p:sldId id="264" r:id="rId10"/>
    <p:sldId id="265" r:id="rId11"/>
    <p:sldId id="266" r:id="rId12"/>
    <p:sldId id="267" r:id="rId13"/>
    <p:sldId id="269" r:id="rId14"/>
    <p:sldId id="268" r:id="rId15"/>
    <p:sldId id="270"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6F6F"/>
    <a:srgbClr val="468FA0"/>
    <a:srgbClr val="4F7CC5"/>
    <a:srgbClr val="60B484"/>
    <a:srgbClr val="235B4A"/>
    <a:srgbClr val="254C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BBFD9B-663C-03CF-84B1-80077324E619}" v="104" dt="2024-12-09T13:08:47.2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53405" autoAdjust="0"/>
  </p:normalViewPr>
  <p:slideViewPr>
    <p:cSldViewPr snapToGrid="0">
      <p:cViewPr varScale="1">
        <p:scale>
          <a:sx n="53" d="100"/>
          <a:sy n="53" d="100"/>
        </p:scale>
        <p:origin x="258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9372CFCB-3C0D-4C88-A9E5-D4F192FC7CA7}"/>
    <pc:docChg chg="custSel addSld modSld">
      <pc:chgData name="CHRISTELLE DECLERCQ" userId="6105ae43-a600-46e8-812e-1762419aa502" providerId="ADAL" clId="{9372CFCB-3C0D-4C88-A9E5-D4F192FC7CA7}" dt="2024-02-07T20:45:04.840" v="84" actId="20577"/>
      <pc:docMkLst>
        <pc:docMk/>
      </pc:docMkLst>
      <pc:sldChg chg="modSp">
        <pc:chgData name="CHRISTELLE DECLERCQ" userId="6105ae43-a600-46e8-812e-1762419aa502" providerId="ADAL" clId="{9372CFCB-3C0D-4C88-A9E5-D4F192FC7CA7}" dt="2024-02-07T20:43:59.903" v="76" actId="20577"/>
        <pc:sldMkLst>
          <pc:docMk/>
          <pc:sldMk cId="0" sldId="257"/>
        </pc:sldMkLst>
      </pc:sldChg>
      <pc:sldChg chg="modNotesTx">
        <pc:chgData name="CHRISTELLE DECLERCQ" userId="6105ae43-a600-46e8-812e-1762419aa502" providerId="ADAL" clId="{9372CFCB-3C0D-4C88-A9E5-D4F192FC7CA7}" dt="2024-02-07T20:44:27.075" v="77" actId="5793"/>
        <pc:sldMkLst>
          <pc:docMk/>
          <pc:sldMk cId="2083069211" sldId="264"/>
        </pc:sldMkLst>
      </pc:sldChg>
      <pc:sldChg chg="delSp modSp">
        <pc:chgData name="CHRISTELLE DECLERCQ" userId="6105ae43-a600-46e8-812e-1762419aa502" providerId="ADAL" clId="{9372CFCB-3C0D-4C88-A9E5-D4F192FC7CA7}" dt="2024-02-07T20:44:41.028" v="79" actId="478"/>
        <pc:sldMkLst>
          <pc:docMk/>
          <pc:sldMk cId="1421024691" sldId="267"/>
        </pc:sldMkLst>
      </pc:sldChg>
      <pc:sldChg chg="modSp">
        <pc:chgData name="CHRISTELLE DECLERCQ" userId="6105ae43-a600-46e8-812e-1762419aa502" providerId="ADAL" clId="{9372CFCB-3C0D-4C88-A9E5-D4F192FC7CA7}" dt="2024-02-07T20:44:57.230" v="81" actId="20577"/>
        <pc:sldMkLst>
          <pc:docMk/>
          <pc:sldMk cId="775156271" sldId="268"/>
        </pc:sldMkLst>
      </pc:sldChg>
      <pc:sldChg chg="modSp add">
        <pc:chgData name="CHRISTELLE DECLERCQ" userId="6105ae43-a600-46e8-812e-1762419aa502" providerId="ADAL" clId="{9372CFCB-3C0D-4C88-A9E5-D4F192FC7CA7}" dt="2024-02-07T20:45:04.840" v="84" actId="20577"/>
        <pc:sldMkLst>
          <pc:docMk/>
          <pc:sldMk cId="1651490052" sldId="270"/>
        </pc:sldMkLst>
      </pc:sldChg>
    </pc:docChg>
  </pc:docChgLst>
  <pc:docChgLst>
    <pc:chgData name="Ευαγγελία Ανδρεάδη" userId="S::e.andreadi_eeamargarita.gr#ext#@univreimsfr.onmicrosoft.com::d3a0e632-7726-4be7-a705-dbe2330c3c76" providerId="AD" clId="Web-{23BBFD9B-663C-03CF-84B1-80077324E619}"/>
    <pc:docChg chg="modSld">
      <pc:chgData name="Ευαγγελία Ανδρεάδη" userId="S::e.andreadi_eeamargarita.gr#ext#@univreimsfr.onmicrosoft.com::d3a0e632-7726-4be7-a705-dbe2330c3c76" providerId="AD" clId="Web-{23BBFD9B-663C-03CF-84B1-80077324E619}" dt="2024-12-09T13:08:46.821" v="56" actId="20577"/>
      <pc:docMkLst>
        <pc:docMk/>
      </pc:docMkLst>
      <pc:sldChg chg="addSp delSp modSp">
        <pc:chgData name="Ευαγγελία Ανδρεάδη" userId="S::e.andreadi_eeamargarita.gr#ext#@univreimsfr.onmicrosoft.com::d3a0e632-7726-4be7-a705-dbe2330c3c76" providerId="AD" clId="Web-{23BBFD9B-663C-03CF-84B1-80077324E619}" dt="2024-12-09T13:08:38.774" v="50" actId="20577"/>
        <pc:sldMkLst>
          <pc:docMk/>
          <pc:sldMk cId="0" sldId="256"/>
        </pc:sldMkLst>
        <pc:spChg chg="add mod">
          <ac:chgData name="Ευαγγελία Ανδρεάδη" userId="S::e.andreadi_eeamargarita.gr#ext#@univreimsfr.onmicrosoft.com::d3a0e632-7726-4be7-a705-dbe2330c3c76" providerId="AD" clId="Web-{23BBFD9B-663C-03CF-84B1-80077324E619}" dt="2024-12-09T13:08:15.680" v="7" actId="1076"/>
          <ac:spMkLst>
            <pc:docMk/>
            <pc:sldMk cId="0" sldId="256"/>
            <ac:spMk id="4" creationId="{EA466CCD-C94D-48A4-9A7E-E27C3D8FDB34}"/>
          </ac:spMkLst>
        </pc:spChg>
        <pc:spChg chg="mod">
          <ac:chgData name="Ευαγγελία Ανδρεάδη" userId="S::e.andreadi_eeamargarita.gr#ext#@univreimsfr.onmicrosoft.com::d3a0e632-7726-4be7-a705-dbe2330c3c76" providerId="AD" clId="Web-{23BBFD9B-663C-03CF-84B1-80077324E619}" dt="2024-12-09T13:08:38.774" v="50" actId="20577"/>
          <ac:spMkLst>
            <pc:docMk/>
            <pc:sldMk cId="0" sldId="256"/>
            <ac:spMk id="105" creationId="{00000000-0000-0000-0000-000000000000}"/>
          </ac:spMkLst>
        </pc:spChg>
        <pc:picChg chg="add mod">
          <ac:chgData name="Ευαγγελία Ανδρεάδη" userId="S::e.andreadi_eeamargarita.gr#ext#@univreimsfr.onmicrosoft.com::d3a0e632-7726-4be7-a705-dbe2330c3c76" providerId="AD" clId="Web-{23BBFD9B-663C-03CF-84B1-80077324E619}" dt="2024-12-09T13:07:49.226" v="3" actId="1076"/>
          <ac:picMkLst>
            <pc:docMk/>
            <pc:sldMk cId="0" sldId="256"/>
            <ac:picMk id="2" creationId="{15D6B1A5-507D-211C-02FA-025046C4D8CA}"/>
          </ac:picMkLst>
        </pc:picChg>
        <pc:picChg chg="add del mod">
          <ac:chgData name="Ευαγγελία Ανδρεάδη" userId="S::e.andreadi_eeamargarita.gr#ext#@univreimsfr.onmicrosoft.com::d3a0e632-7726-4be7-a705-dbe2330c3c76" providerId="AD" clId="Web-{23BBFD9B-663C-03CF-84B1-80077324E619}" dt="2024-12-09T13:08:04.867" v="5"/>
          <ac:picMkLst>
            <pc:docMk/>
            <pc:sldMk cId="0" sldId="256"/>
            <ac:picMk id="3" creationId="{A3A032A2-A09F-A178-EC52-C2866C3E4300}"/>
          </ac:picMkLst>
        </pc:picChg>
      </pc:sldChg>
      <pc:sldChg chg="modSp">
        <pc:chgData name="Ευαγγελία Ανδρεάδη" userId="S::e.andreadi_eeamargarita.gr#ext#@univreimsfr.onmicrosoft.com::d3a0e632-7726-4be7-a705-dbe2330c3c76" providerId="AD" clId="Web-{23BBFD9B-663C-03CF-84B1-80077324E619}" dt="2024-12-09T13:08:46.821" v="56" actId="20577"/>
        <pc:sldMkLst>
          <pc:docMk/>
          <pc:sldMk cId="0" sldId="257"/>
        </pc:sldMkLst>
        <pc:spChg chg="mod">
          <ac:chgData name="Ευαγγελία Ανδρεάδη" userId="S::e.andreadi_eeamargarita.gr#ext#@univreimsfr.onmicrosoft.com::d3a0e632-7726-4be7-a705-dbe2330c3c76" providerId="AD" clId="Web-{23BBFD9B-663C-03CF-84B1-80077324E619}" dt="2024-12-09T13:08:46.821" v="56" actId="20577"/>
          <ac:spMkLst>
            <pc:docMk/>
            <pc:sldMk cId="0" sldId="257"/>
            <ac:spMk id="115" creationId="{00000000-0000-0000-0000-000000000000}"/>
          </ac:spMkLst>
        </pc:spChg>
      </pc:sldChg>
    </pc:docChg>
  </pc:docChgLst>
  <pc:docChgLst>
    <pc:chgData name="CHRISTELLE DECLERCQ" userId="6105ae43-a600-46e8-812e-1762419aa502" providerId="ADAL" clId="{4D31A97D-621F-4947-914D-99D6642F65F8}"/>
    <pc:docChg chg="undo custSel addSld delSld modSld">
      <pc:chgData name="CHRISTELLE DECLERCQ" userId="6105ae43-a600-46e8-812e-1762419aa502" providerId="ADAL" clId="{4D31A97D-621F-4947-914D-99D6642F65F8}" dt="2024-07-19T15:55:32.419" v="5" actId="6549"/>
      <pc:docMkLst>
        <pc:docMk/>
      </pc:docMkLst>
      <pc:sldChg chg="add del">
        <pc:chgData name="CHRISTELLE DECLERCQ" userId="6105ae43-a600-46e8-812e-1762419aa502" providerId="ADAL" clId="{4D31A97D-621F-4947-914D-99D6642F65F8}" dt="2024-07-19T15:46:57.833" v="1" actId="2696"/>
        <pc:sldMkLst>
          <pc:docMk/>
          <pc:sldMk cId="1314171282" sldId="263"/>
        </pc:sldMkLst>
      </pc:sldChg>
      <pc:sldChg chg="modNotesTx">
        <pc:chgData name="CHRISTELLE DECLERCQ" userId="6105ae43-a600-46e8-812e-1762419aa502" providerId="ADAL" clId="{4D31A97D-621F-4947-914D-99D6642F65F8}" dt="2024-07-19T15:51:41.478" v="2" actId="6549"/>
        <pc:sldMkLst>
          <pc:docMk/>
          <pc:sldMk cId="904388543" sldId="266"/>
        </pc:sldMkLst>
      </pc:sldChg>
      <pc:sldChg chg="modNotesTx">
        <pc:chgData name="CHRISTELLE DECLERCQ" userId="6105ae43-a600-46e8-812e-1762419aa502" providerId="ADAL" clId="{4D31A97D-621F-4947-914D-99D6642F65F8}" dt="2024-07-19T15:55:32.419" v="5" actId="6549"/>
        <pc:sldMkLst>
          <pc:docMk/>
          <pc:sldMk cId="3481296936" sldId="269"/>
        </pc:sldMkLst>
      </pc:sldChg>
    </pc:docChg>
  </pc:docChgLst>
</pc:chgInfo>
</file>

<file path=ppt/diagrams/_rels/data4.xml.rels><?xml version="1.0" encoding="UTF-8" standalone="yes"?>
<Relationships xmlns="http://schemas.openxmlformats.org/package/2006/relationships"><Relationship Id="rId8" Type="http://schemas.openxmlformats.org/officeDocument/2006/relationships/hyperlink" Target="https://pixabay.com/en/pay-gold-four-number-digit-3d-634911/" TargetMode="External"/><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hyperlink" Target="https://pixabay.com/fr/payer-or-une-nombre-chiffres-3d-634914/" TargetMode="External"/><Relationship Id="rId1" Type="http://schemas.openxmlformats.org/officeDocument/2006/relationships/image" Target="../media/image4.png"/><Relationship Id="rId6" Type="http://schemas.openxmlformats.org/officeDocument/2006/relationships/hyperlink" Target="https://freepngimg.com/png/9041-3-number-png" TargetMode="External"/><Relationship Id="rId5" Type="http://schemas.openxmlformats.org/officeDocument/2006/relationships/image" Target="../media/image6.png"/><Relationship Id="rId10" Type="http://schemas.openxmlformats.org/officeDocument/2006/relationships/hyperlink" Target="https://pixabay.com/en/pay-gold-five-number-digit-3d-634910/" TargetMode="External"/><Relationship Id="rId4" Type="http://schemas.openxmlformats.org/officeDocument/2006/relationships/hyperlink" Target="https://pixabay.com/fr/payer-or-deux-nombre-chiffres-3d-634913/" TargetMode="External"/><Relationship Id="rId9" Type="http://schemas.openxmlformats.org/officeDocument/2006/relationships/image" Target="../media/image8.png"/></Relationships>
</file>

<file path=ppt/diagrams/_rels/drawing4.xml.rels><?xml version="1.0" encoding="UTF-8" standalone="yes"?>
<Relationships xmlns="http://schemas.openxmlformats.org/package/2006/relationships"><Relationship Id="rId8" Type="http://schemas.openxmlformats.org/officeDocument/2006/relationships/hyperlink" Target="https://pixabay.com/en/pay-gold-four-number-digit-3d-634911/" TargetMode="External"/><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hyperlink" Target="https://pixabay.com/fr/payer-or-une-nombre-chiffres-3d-634914/" TargetMode="External"/><Relationship Id="rId1" Type="http://schemas.openxmlformats.org/officeDocument/2006/relationships/image" Target="../media/image4.png"/><Relationship Id="rId6" Type="http://schemas.openxmlformats.org/officeDocument/2006/relationships/hyperlink" Target="https://freepngimg.com/png/9041-3-number-png" TargetMode="External"/><Relationship Id="rId5" Type="http://schemas.openxmlformats.org/officeDocument/2006/relationships/image" Target="../media/image6.png"/><Relationship Id="rId10" Type="http://schemas.openxmlformats.org/officeDocument/2006/relationships/hyperlink" Target="https://pixabay.com/en/pay-gold-five-number-digit-3d-634910/" TargetMode="External"/><Relationship Id="rId4" Type="http://schemas.openxmlformats.org/officeDocument/2006/relationships/hyperlink" Target="https://pixabay.com/fr/payer-or-deux-nombre-chiffres-3d-634913/" TargetMode="External"/><Relationship Id="rId9"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1DE375-4444-4B30-82C7-580F96B3B617}" type="doc">
      <dgm:prSet loTypeId="urn:microsoft.com/office/officeart/2005/8/layout/equation2" loCatId="process" qsTypeId="urn:microsoft.com/office/officeart/2005/8/quickstyle/simple1" qsCatId="simple" csTypeId="urn:microsoft.com/office/officeart/2005/8/colors/accent1_2" csCatId="accent1" phldr="1"/>
      <dgm:spPr/>
    </dgm:pt>
    <dgm:pt modelId="{8CA38D5C-34EA-43D4-B04D-EF92F8B63FCA}">
      <dgm:prSet phldrT="[Texte]"/>
      <dgm:spPr>
        <a:solidFill>
          <a:srgbClr val="254C55"/>
        </a:solidFill>
      </dgm:spPr>
      <dgm:t>
        <a:bodyPr/>
        <a:lstStyle/>
        <a:p>
          <a:r>
            <a:rPr lang="el" dirty="0" err="1"/>
            <a:t>Ατομο</a:t>
          </a:r>
          <a:r>
            <a:rPr lang="el" dirty="0"/>
            <a:t> </a:t>
          </a:r>
          <a:r>
            <a:rPr lang="el" dirty="0" err="1"/>
            <a:t>βλάβη</a:t>
          </a:r>
          <a:endParaRPr lang="fr-FR" dirty="0"/>
        </a:p>
      </dgm:t>
    </dgm:pt>
    <dgm:pt modelId="{98CF36BA-2FF2-45F6-A362-05B1181E15DC}" type="parTrans" cxnId="{9BFD5E85-C803-43E3-8D90-ECC01D3F4C5A}">
      <dgm:prSet/>
      <dgm:spPr/>
      <dgm:t>
        <a:bodyPr/>
        <a:lstStyle/>
        <a:p>
          <a:endParaRPr lang="fr-FR"/>
        </a:p>
      </dgm:t>
    </dgm:pt>
    <dgm:pt modelId="{94865F60-E308-41F8-A23D-8A7C0C51A644}" type="sibTrans" cxnId="{9BFD5E85-C803-43E3-8D90-ECC01D3F4C5A}">
      <dgm:prSet/>
      <dgm:spPr>
        <a:solidFill>
          <a:srgbClr val="468FA0"/>
        </a:solidFill>
      </dgm:spPr>
      <dgm:t>
        <a:bodyPr/>
        <a:lstStyle/>
        <a:p>
          <a:endParaRPr lang="fr-FR"/>
        </a:p>
      </dgm:t>
    </dgm:pt>
    <dgm:pt modelId="{65706B27-F6B4-4172-A1C9-37032AC76A5B}">
      <dgm:prSet phldrT="[Texte]"/>
      <dgm:spPr>
        <a:solidFill>
          <a:srgbClr val="254C55"/>
        </a:solidFill>
      </dgm:spPr>
      <dgm:t>
        <a:bodyPr/>
        <a:lstStyle/>
        <a:p>
          <a:r>
            <a:rPr lang="el" dirty="0"/>
            <a:t>Κοινωνικά </a:t>
          </a:r>
          <a:r>
            <a:rPr lang="el" dirty="0" err="1"/>
            <a:t>εμπόδια</a:t>
          </a:r>
          <a:endParaRPr lang="fr-FR" dirty="0"/>
        </a:p>
      </dgm:t>
    </dgm:pt>
    <dgm:pt modelId="{5FEC2CDE-55FD-4BB4-84CF-68AE8D822CF2}" type="parTrans" cxnId="{6F4F518B-F44F-4205-ABAD-FD5438701687}">
      <dgm:prSet/>
      <dgm:spPr/>
      <dgm:t>
        <a:bodyPr/>
        <a:lstStyle/>
        <a:p>
          <a:endParaRPr lang="fr-FR"/>
        </a:p>
      </dgm:t>
    </dgm:pt>
    <dgm:pt modelId="{7F4D8D4C-CA67-464B-9CF9-E2A329D32A72}" type="sibTrans" cxnId="{6F4F518B-F44F-4205-ABAD-FD5438701687}">
      <dgm:prSet/>
      <dgm:spPr>
        <a:solidFill>
          <a:srgbClr val="468FA0"/>
        </a:solidFill>
      </dgm:spPr>
      <dgm:t>
        <a:bodyPr/>
        <a:lstStyle/>
        <a:p>
          <a:endParaRPr lang="fr-FR"/>
        </a:p>
      </dgm:t>
    </dgm:pt>
    <dgm:pt modelId="{E3785B83-E18D-408F-890D-761588AA93B9}">
      <dgm:prSet phldrT="[Texte]"/>
      <dgm:spPr>
        <a:solidFill>
          <a:srgbClr val="254C55"/>
        </a:solidFill>
      </dgm:spPr>
      <dgm:t>
        <a:bodyPr/>
        <a:lstStyle/>
        <a:p>
          <a:r>
            <a:rPr lang="el" dirty="0"/>
            <a:t>Επικοινωνιακή </a:t>
          </a:r>
          <a:r>
            <a:rPr lang="el" dirty="0" err="1"/>
            <a:t>αναπηρία</a:t>
          </a:r>
          <a:endParaRPr lang="fr-FR" dirty="0"/>
        </a:p>
      </dgm:t>
    </dgm:pt>
    <dgm:pt modelId="{3EA66AC9-FA9D-4037-8D89-2D65DB4A4B96}" type="parTrans" cxnId="{1A60D066-6DF4-4129-A791-3665E66CAD4A}">
      <dgm:prSet/>
      <dgm:spPr/>
      <dgm:t>
        <a:bodyPr/>
        <a:lstStyle/>
        <a:p>
          <a:endParaRPr lang="fr-FR"/>
        </a:p>
      </dgm:t>
    </dgm:pt>
    <dgm:pt modelId="{9E30B6D6-8FE9-4FF8-9948-0B8AC32130C1}" type="sibTrans" cxnId="{1A60D066-6DF4-4129-A791-3665E66CAD4A}">
      <dgm:prSet/>
      <dgm:spPr/>
      <dgm:t>
        <a:bodyPr/>
        <a:lstStyle/>
        <a:p>
          <a:endParaRPr lang="fr-FR"/>
        </a:p>
      </dgm:t>
    </dgm:pt>
    <dgm:pt modelId="{26718C77-B106-4402-A11F-0894D8603C8C}" type="pres">
      <dgm:prSet presAssocID="{8C1DE375-4444-4B30-82C7-580F96B3B617}" presName="Name0" presStyleCnt="0">
        <dgm:presLayoutVars>
          <dgm:dir/>
          <dgm:resizeHandles val="exact"/>
        </dgm:presLayoutVars>
      </dgm:prSet>
      <dgm:spPr/>
    </dgm:pt>
    <dgm:pt modelId="{F39D2E6B-0EAF-4579-BDF5-A8A8800F1482}" type="pres">
      <dgm:prSet presAssocID="{8C1DE375-4444-4B30-82C7-580F96B3B617}" presName="vNodes" presStyleCnt="0"/>
      <dgm:spPr/>
    </dgm:pt>
    <dgm:pt modelId="{E0CD104A-DBEE-43C3-9041-53A8FA62749B}" type="pres">
      <dgm:prSet presAssocID="{8CA38D5C-34EA-43D4-B04D-EF92F8B63FCA}" presName="node" presStyleLbl="node1" presStyleIdx="0" presStyleCnt="3">
        <dgm:presLayoutVars>
          <dgm:bulletEnabled val="1"/>
        </dgm:presLayoutVars>
      </dgm:prSet>
      <dgm:spPr/>
    </dgm:pt>
    <dgm:pt modelId="{04679541-FE9C-441D-820B-371E43D30681}" type="pres">
      <dgm:prSet presAssocID="{94865F60-E308-41F8-A23D-8A7C0C51A644}" presName="spacerT" presStyleCnt="0"/>
      <dgm:spPr/>
    </dgm:pt>
    <dgm:pt modelId="{3CFD7166-E30B-4EBF-9E77-76A2E6E3FDC4}" type="pres">
      <dgm:prSet presAssocID="{94865F60-E308-41F8-A23D-8A7C0C51A644}" presName="sibTrans" presStyleLbl="sibTrans2D1" presStyleIdx="0" presStyleCnt="2"/>
      <dgm:spPr/>
    </dgm:pt>
    <dgm:pt modelId="{DB80869B-858E-45FE-9CCA-D5414A692A3F}" type="pres">
      <dgm:prSet presAssocID="{94865F60-E308-41F8-A23D-8A7C0C51A644}" presName="spacerB" presStyleCnt="0"/>
      <dgm:spPr/>
    </dgm:pt>
    <dgm:pt modelId="{DECBF777-109B-4A54-96E5-001A9C46F6EC}" type="pres">
      <dgm:prSet presAssocID="{65706B27-F6B4-4172-A1C9-37032AC76A5B}" presName="node" presStyleLbl="node1" presStyleIdx="1" presStyleCnt="3">
        <dgm:presLayoutVars>
          <dgm:bulletEnabled val="1"/>
        </dgm:presLayoutVars>
      </dgm:prSet>
      <dgm:spPr/>
    </dgm:pt>
    <dgm:pt modelId="{D7609281-3072-4BBC-B319-E42C83C1E50B}" type="pres">
      <dgm:prSet presAssocID="{8C1DE375-4444-4B30-82C7-580F96B3B617}" presName="sibTransLast" presStyleLbl="sibTrans2D1" presStyleIdx="1" presStyleCnt="2"/>
      <dgm:spPr/>
    </dgm:pt>
    <dgm:pt modelId="{E22B36C4-F857-4449-A8BD-770716E8A2AE}" type="pres">
      <dgm:prSet presAssocID="{8C1DE375-4444-4B30-82C7-580F96B3B617}" presName="connectorText" presStyleLbl="sibTrans2D1" presStyleIdx="1" presStyleCnt="2"/>
      <dgm:spPr/>
    </dgm:pt>
    <dgm:pt modelId="{CBC9A497-0651-4BF5-BAFF-6077201DCDA5}" type="pres">
      <dgm:prSet presAssocID="{8C1DE375-4444-4B30-82C7-580F96B3B617}" presName="lastNode" presStyleLbl="node1" presStyleIdx="2" presStyleCnt="3">
        <dgm:presLayoutVars>
          <dgm:bulletEnabled val="1"/>
        </dgm:presLayoutVars>
      </dgm:prSet>
      <dgm:spPr/>
    </dgm:pt>
  </dgm:ptLst>
  <dgm:cxnLst>
    <dgm:cxn modelId="{4505FC11-76DE-4314-A9A1-4779183F4AE4}" type="presOf" srcId="{8C1DE375-4444-4B30-82C7-580F96B3B617}" destId="{26718C77-B106-4402-A11F-0894D8603C8C}" srcOrd="0" destOrd="0" presId="urn:microsoft.com/office/officeart/2005/8/layout/equation2"/>
    <dgm:cxn modelId="{1A60D066-6DF4-4129-A791-3665E66CAD4A}" srcId="{8C1DE375-4444-4B30-82C7-580F96B3B617}" destId="{E3785B83-E18D-408F-890D-761588AA93B9}" srcOrd="2" destOrd="0" parTransId="{3EA66AC9-FA9D-4037-8D89-2D65DB4A4B96}" sibTransId="{9E30B6D6-8FE9-4FF8-9948-0B8AC32130C1}"/>
    <dgm:cxn modelId="{4F29B959-693A-405E-9F6D-05631B7E698A}" type="presOf" srcId="{E3785B83-E18D-408F-890D-761588AA93B9}" destId="{CBC9A497-0651-4BF5-BAFF-6077201DCDA5}" srcOrd="0" destOrd="0" presId="urn:microsoft.com/office/officeart/2005/8/layout/equation2"/>
    <dgm:cxn modelId="{9BFD5E85-C803-43E3-8D90-ECC01D3F4C5A}" srcId="{8C1DE375-4444-4B30-82C7-580F96B3B617}" destId="{8CA38D5C-34EA-43D4-B04D-EF92F8B63FCA}" srcOrd="0" destOrd="0" parTransId="{98CF36BA-2FF2-45F6-A362-05B1181E15DC}" sibTransId="{94865F60-E308-41F8-A23D-8A7C0C51A644}"/>
    <dgm:cxn modelId="{6F4F518B-F44F-4205-ABAD-FD5438701687}" srcId="{8C1DE375-4444-4B30-82C7-580F96B3B617}" destId="{65706B27-F6B4-4172-A1C9-37032AC76A5B}" srcOrd="1" destOrd="0" parTransId="{5FEC2CDE-55FD-4BB4-84CF-68AE8D822CF2}" sibTransId="{7F4D8D4C-CA67-464B-9CF9-E2A329D32A72}"/>
    <dgm:cxn modelId="{507F93A2-C524-46B6-8DB9-799F2EDB3012}" type="presOf" srcId="{7F4D8D4C-CA67-464B-9CF9-E2A329D32A72}" destId="{E22B36C4-F857-4449-A8BD-770716E8A2AE}" srcOrd="1" destOrd="0" presId="urn:microsoft.com/office/officeart/2005/8/layout/equation2"/>
    <dgm:cxn modelId="{C322EEB3-9215-4625-A839-AB41F9863F40}" type="presOf" srcId="{65706B27-F6B4-4172-A1C9-37032AC76A5B}" destId="{DECBF777-109B-4A54-96E5-001A9C46F6EC}" srcOrd="0" destOrd="0" presId="urn:microsoft.com/office/officeart/2005/8/layout/equation2"/>
    <dgm:cxn modelId="{DDC54EC9-3109-47A1-AD6F-A223320C09F6}" type="presOf" srcId="{8CA38D5C-34EA-43D4-B04D-EF92F8B63FCA}" destId="{E0CD104A-DBEE-43C3-9041-53A8FA62749B}" srcOrd="0" destOrd="0" presId="urn:microsoft.com/office/officeart/2005/8/layout/equation2"/>
    <dgm:cxn modelId="{0A724FE0-533B-4AFF-97AB-0664CD5BE2A5}" type="presOf" srcId="{94865F60-E308-41F8-A23D-8A7C0C51A644}" destId="{3CFD7166-E30B-4EBF-9E77-76A2E6E3FDC4}" srcOrd="0" destOrd="0" presId="urn:microsoft.com/office/officeart/2005/8/layout/equation2"/>
    <dgm:cxn modelId="{985308FD-208D-4C9F-A6D1-8014BFC47756}" type="presOf" srcId="{7F4D8D4C-CA67-464B-9CF9-E2A329D32A72}" destId="{D7609281-3072-4BBC-B319-E42C83C1E50B}" srcOrd="0" destOrd="0" presId="urn:microsoft.com/office/officeart/2005/8/layout/equation2"/>
    <dgm:cxn modelId="{5FB2E475-D89C-4D28-A561-A53F79F291E9}" type="presParOf" srcId="{26718C77-B106-4402-A11F-0894D8603C8C}" destId="{F39D2E6B-0EAF-4579-BDF5-A8A8800F1482}" srcOrd="0" destOrd="0" presId="urn:microsoft.com/office/officeart/2005/8/layout/equation2"/>
    <dgm:cxn modelId="{EFAED47A-ED2E-4249-B91C-4CDC56C38FC2}" type="presParOf" srcId="{F39D2E6B-0EAF-4579-BDF5-A8A8800F1482}" destId="{E0CD104A-DBEE-43C3-9041-53A8FA62749B}" srcOrd="0" destOrd="0" presId="urn:microsoft.com/office/officeart/2005/8/layout/equation2"/>
    <dgm:cxn modelId="{5A3254AC-AB67-4EAD-BDA0-4DC958FB8BB7}" type="presParOf" srcId="{F39D2E6B-0EAF-4579-BDF5-A8A8800F1482}" destId="{04679541-FE9C-441D-820B-371E43D30681}" srcOrd="1" destOrd="0" presId="urn:microsoft.com/office/officeart/2005/8/layout/equation2"/>
    <dgm:cxn modelId="{C5CE4C1E-9854-4808-836D-1060B48CB3DB}" type="presParOf" srcId="{F39D2E6B-0EAF-4579-BDF5-A8A8800F1482}" destId="{3CFD7166-E30B-4EBF-9E77-76A2E6E3FDC4}" srcOrd="2" destOrd="0" presId="urn:microsoft.com/office/officeart/2005/8/layout/equation2"/>
    <dgm:cxn modelId="{E5277E44-7504-4A90-B2F7-3E95FC517178}" type="presParOf" srcId="{F39D2E6B-0EAF-4579-BDF5-A8A8800F1482}" destId="{DB80869B-858E-45FE-9CCA-D5414A692A3F}" srcOrd="3" destOrd="0" presId="urn:microsoft.com/office/officeart/2005/8/layout/equation2"/>
    <dgm:cxn modelId="{3662BC2E-FDA5-417B-AD01-0401F5737F50}" type="presParOf" srcId="{F39D2E6B-0EAF-4579-BDF5-A8A8800F1482}" destId="{DECBF777-109B-4A54-96E5-001A9C46F6EC}" srcOrd="4" destOrd="0" presId="urn:microsoft.com/office/officeart/2005/8/layout/equation2"/>
    <dgm:cxn modelId="{B7D02C92-8FCC-4D95-A9F3-DD0CA20824C9}" type="presParOf" srcId="{26718C77-B106-4402-A11F-0894D8603C8C}" destId="{D7609281-3072-4BBC-B319-E42C83C1E50B}" srcOrd="1" destOrd="0" presId="urn:microsoft.com/office/officeart/2005/8/layout/equation2"/>
    <dgm:cxn modelId="{AB1C22B0-EA50-4431-86F9-7593D3198FA9}" type="presParOf" srcId="{D7609281-3072-4BBC-B319-E42C83C1E50B}" destId="{E22B36C4-F857-4449-A8BD-770716E8A2AE}" srcOrd="0" destOrd="0" presId="urn:microsoft.com/office/officeart/2005/8/layout/equation2"/>
    <dgm:cxn modelId="{9A760F16-BAA4-41F6-9EE8-03F263D2EB37}" type="presParOf" srcId="{26718C77-B106-4402-A11F-0894D8603C8C}" destId="{CBC9A497-0651-4BF5-BAFF-6077201DCDA5}" srcOrd="2" destOrd="0" presId="urn:microsoft.com/office/officeart/2005/8/layout/equation2"/>
  </dgm:cxnLst>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682DB51F-83B3-4D5A-B695-049EDB882FE1}"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fr-FR"/>
        </a:p>
      </dgm:t>
    </dgm:pt>
    <dgm:pt modelId="{119223BD-37EA-4D19-BF5B-03E6B7591AAD}">
      <dgm:prSet phldrT="[Texte]" custT="1"/>
      <dgm:spPr>
        <a:solidFill>
          <a:srgbClr val="254C55"/>
        </a:solidFill>
      </dgm:spPr>
      <dgm:t>
        <a:bodyPr/>
        <a:lstStyle/>
        <a:p>
          <a:r>
            <a:rPr lang="el" sz="2000" dirty="0"/>
            <a:t>Κοινή χρήση πληροφοριών κατά κάποιο </a:t>
          </a:r>
          <a:r>
            <a:rPr lang="el" sz="2000" dirty="0" err="1"/>
            <a:t>τρόπο</a:t>
          </a:r>
          <a:r>
            <a:rPr lang="el" sz="2000" dirty="0"/>
            <a:t> </a:t>
          </a:r>
          <a:r>
            <a:rPr lang="el" sz="2000" dirty="0" err="1"/>
            <a:t>ότι</a:t>
          </a:r>
          <a:r>
            <a:rPr lang="el" sz="2000" dirty="0"/>
            <a:t> </a:t>
          </a:r>
          <a:r>
            <a:rPr lang="el" sz="2000" dirty="0" err="1"/>
            <a:t>ο καθένας </a:t>
          </a:r>
          <a:r>
            <a:rPr lang="el" sz="2000" dirty="0"/>
            <a:t>μπορεί να </a:t>
          </a:r>
          <a:r>
            <a:rPr lang="el" sz="2000" dirty="0" err="1"/>
            <a:t>καταλάβει</a:t>
          </a:r>
          <a:endParaRPr lang="fr-FR" sz="2000" dirty="0"/>
        </a:p>
      </dgm:t>
    </dgm:pt>
    <dgm:pt modelId="{47AF5C68-81BE-48A4-8CC3-1CE3AA1AA44C}" type="parTrans" cxnId="{9FA5E112-75E6-4389-9D25-5865DCB545D1}">
      <dgm:prSet/>
      <dgm:spPr/>
      <dgm:t>
        <a:bodyPr/>
        <a:lstStyle/>
        <a:p>
          <a:endParaRPr lang="fr-FR" sz="1200"/>
        </a:p>
      </dgm:t>
    </dgm:pt>
    <dgm:pt modelId="{36B14507-1CA9-4872-8193-8EDFF39BDA52}" type="sibTrans" cxnId="{9FA5E112-75E6-4389-9D25-5865DCB545D1}">
      <dgm:prSet/>
      <dgm:spPr/>
      <dgm:t>
        <a:bodyPr/>
        <a:lstStyle/>
        <a:p>
          <a:endParaRPr lang="fr-FR" sz="1200"/>
        </a:p>
      </dgm:t>
    </dgm:pt>
    <dgm:pt modelId="{C932FBB8-E2C7-41B3-BC50-44A4AECD5265}">
      <dgm:prSet phldrT="[Texte]" custT="1"/>
      <dgm:spPr>
        <a:solidFill>
          <a:srgbClr val="235B4A"/>
        </a:solidFill>
      </dgm:spPr>
      <dgm:t>
        <a:bodyPr/>
        <a:lstStyle/>
        <a:p>
          <a:r>
            <a:rPr lang="el" sz="1800" dirty="0" err="1"/>
            <a:t>Αναγνωρίστε </a:t>
          </a:r>
          <a:r>
            <a:rPr lang="el" sz="1800" dirty="0"/>
            <a:t>, σεβαστείτε και χρησιμοποιήστε όλες </a:t>
          </a:r>
          <a:r>
            <a:rPr lang="el" sz="1800" dirty="0" err="1"/>
            <a:t>τις μορφές </a:t>
          </a:r>
          <a:r>
            <a:rPr lang="el" sz="1800" dirty="0"/>
            <a:t>επικοινωνίας</a:t>
          </a:r>
          <a:endParaRPr lang="fr-FR" sz="2000" dirty="0"/>
        </a:p>
      </dgm:t>
    </dgm:pt>
    <dgm:pt modelId="{9C1EBB80-6205-4DE9-AC6B-89A35934383B}" type="parTrans" cxnId="{89CFD492-C0C7-4F18-A1EF-199F11C20F22}">
      <dgm:prSet/>
      <dgm:spPr/>
      <dgm:t>
        <a:bodyPr/>
        <a:lstStyle/>
        <a:p>
          <a:endParaRPr lang="fr-FR"/>
        </a:p>
      </dgm:t>
    </dgm:pt>
    <dgm:pt modelId="{46043422-C579-407E-A1D1-A679697802D9}" type="sibTrans" cxnId="{89CFD492-C0C7-4F18-A1EF-199F11C20F22}">
      <dgm:prSet/>
      <dgm:spPr/>
      <dgm:t>
        <a:bodyPr/>
        <a:lstStyle/>
        <a:p>
          <a:endParaRPr lang="fr-FR"/>
        </a:p>
      </dgm:t>
    </dgm:pt>
    <dgm:pt modelId="{E40DDF5A-F683-4F02-8EA6-2CD6C3E27541}">
      <dgm:prSet phldrT="[Texte]" custT="1"/>
      <dgm:spPr>
        <a:solidFill>
          <a:srgbClr val="235B4A"/>
        </a:solidFill>
      </dgm:spPr>
      <dgm:t>
        <a:bodyPr/>
        <a:lstStyle/>
        <a:p>
          <a:r>
            <a:rPr lang="el" sz="1800" dirty="0"/>
            <a:t>Όλα </a:t>
          </a:r>
          <a:r>
            <a:rPr lang="el" sz="1800" dirty="0" err="1"/>
            <a:t>τα μέσα </a:t>
          </a:r>
          <a:r>
            <a:rPr lang="el" sz="1800" dirty="0"/>
            <a:t>κατανόησης και έκφρασης, όλα </a:t>
          </a:r>
          <a:r>
            <a:rPr lang="el" sz="1800" dirty="0" err="1"/>
            <a:t>τα εργαλεία</a:t>
          </a:r>
          <a:r>
            <a:rPr lang="el" sz="1800" dirty="0"/>
            <a:t> </a:t>
          </a:r>
          <a:r>
            <a:rPr lang="el" sz="1800" dirty="0" err="1"/>
            <a:t>διευκολύνοντας </a:t>
          </a:r>
          <a:r>
            <a:rPr lang="el" sz="1800" dirty="0"/>
            <a:t>και </a:t>
          </a:r>
          <a:r>
            <a:rPr lang="el" sz="1800" dirty="0" err="1"/>
            <a:t>υποστηρίζοντας </a:t>
          </a:r>
          <a:r>
            <a:rPr lang="el" sz="1800" dirty="0"/>
            <a:t>την επικοινωνία</a:t>
          </a:r>
          <a:endParaRPr lang="fr-FR" sz="2000" dirty="0"/>
        </a:p>
      </dgm:t>
    </dgm:pt>
    <dgm:pt modelId="{64457EAD-83B9-4771-8070-4440DC9B5976}" type="parTrans" cxnId="{3536372D-DBFC-46D2-9E99-5B24958DCFAA}">
      <dgm:prSet/>
      <dgm:spPr/>
      <dgm:t>
        <a:bodyPr/>
        <a:lstStyle/>
        <a:p>
          <a:endParaRPr lang="fr-FR"/>
        </a:p>
      </dgm:t>
    </dgm:pt>
    <dgm:pt modelId="{EA20B9E5-092D-45EE-A2ED-8676E210EFFD}" type="sibTrans" cxnId="{3536372D-DBFC-46D2-9E99-5B24958DCFAA}">
      <dgm:prSet/>
      <dgm:spPr/>
      <dgm:t>
        <a:bodyPr/>
        <a:lstStyle/>
        <a:p>
          <a:endParaRPr lang="fr-FR"/>
        </a:p>
      </dgm:t>
    </dgm:pt>
    <dgm:pt modelId="{F8BD0110-77CA-44A7-A2A8-6165A8F998FB}">
      <dgm:prSet phldrT="[Texte]" custT="1"/>
      <dgm:spPr>
        <a:solidFill>
          <a:srgbClr val="0B6F6F"/>
        </a:solidFill>
      </dgm:spPr>
      <dgm:t>
        <a:bodyPr/>
        <a:lstStyle/>
        <a:p>
          <a:r>
            <a:rPr lang="el" sz="2000" dirty="0"/>
            <a:t>Στοχεύστε </a:t>
          </a:r>
          <a:r>
            <a:rPr lang="el" sz="2000" dirty="0" err="1"/>
            <a:t>τόσο </a:t>
          </a:r>
          <a:r>
            <a:rPr lang="el" sz="2000" dirty="0"/>
            <a:t>το </a:t>
          </a:r>
          <a:r>
            <a:rPr lang="el" sz="2000" dirty="0" err="1"/>
            <a:t>άτομο </a:t>
          </a:r>
          <a:r>
            <a:rPr lang="el" sz="2000" dirty="0"/>
            <a:t>όσο και τις </a:t>
          </a:r>
          <a:r>
            <a:rPr lang="el" sz="2000" dirty="0" err="1"/>
            <a:t>γνώσεις </a:t>
          </a:r>
          <a:r>
            <a:rPr lang="el" sz="2000" dirty="0"/>
            <a:t>, </a:t>
          </a:r>
          <a:r>
            <a:rPr lang="el" sz="2000" dirty="0" err="1"/>
            <a:t>τις δεξιότητες </a:t>
          </a:r>
          <a:r>
            <a:rPr lang="el" sz="2000" dirty="0"/>
            <a:t>και τις στάσεις των </a:t>
          </a:r>
          <a:r>
            <a:rPr lang="el" sz="2000" dirty="0" err="1"/>
            <a:t>εταίρων επικοινωνίας</a:t>
          </a:r>
          <a:endParaRPr lang="fr-FR" sz="2000" dirty="0"/>
        </a:p>
      </dgm:t>
    </dgm:pt>
    <dgm:pt modelId="{9087BB5A-E346-47CC-AE2D-4B8E5C17CBAD}" type="parTrans" cxnId="{F5198C5B-871D-4AE1-904B-82397C4F18EC}">
      <dgm:prSet/>
      <dgm:spPr/>
      <dgm:t>
        <a:bodyPr/>
        <a:lstStyle/>
        <a:p>
          <a:endParaRPr lang="fr-FR"/>
        </a:p>
      </dgm:t>
    </dgm:pt>
    <dgm:pt modelId="{FB460923-2B29-4269-A7B2-65671C56E8DD}" type="sibTrans" cxnId="{F5198C5B-871D-4AE1-904B-82397C4F18EC}">
      <dgm:prSet/>
      <dgm:spPr/>
      <dgm:t>
        <a:bodyPr/>
        <a:lstStyle/>
        <a:p>
          <a:endParaRPr lang="fr-FR"/>
        </a:p>
      </dgm:t>
    </dgm:pt>
    <dgm:pt modelId="{65F10967-AD34-47DF-9B5C-E3283F17FE19}" type="pres">
      <dgm:prSet presAssocID="{682DB51F-83B3-4D5A-B695-049EDB882FE1}" presName="outerComposite" presStyleCnt="0">
        <dgm:presLayoutVars>
          <dgm:chMax val="5"/>
          <dgm:dir/>
          <dgm:resizeHandles val="exact"/>
        </dgm:presLayoutVars>
      </dgm:prSet>
      <dgm:spPr/>
    </dgm:pt>
    <dgm:pt modelId="{1E5187DC-451C-4BB1-A26E-B95DF53C51BB}" type="pres">
      <dgm:prSet presAssocID="{682DB51F-83B3-4D5A-B695-049EDB882FE1}" presName="dummyMaxCanvas" presStyleCnt="0">
        <dgm:presLayoutVars/>
      </dgm:prSet>
      <dgm:spPr/>
    </dgm:pt>
    <dgm:pt modelId="{86568732-FB7F-4FA1-B5D5-33B3B65BAD9C}" type="pres">
      <dgm:prSet presAssocID="{682DB51F-83B3-4D5A-B695-049EDB882FE1}" presName="ThreeNodes_1" presStyleLbl="node1" presStyleIdx="0" presStyleCnt="3">
        <dgm:presLayoutVars>
          <dgm:bulletEnabled val="1"/>
        </dgm:presLayoutVars>
      </dgm:prSet>
      <dgm:spPr/>
    </dgm:pt>
    <dgm:pt modelId="{F623D3F8-046F-44F7-9D47-599B656A58CC}" type="pres">
      <dgm:prSet presAssocID="{682DB51F-83B3-4D5A-B695-049EDB882FE1}" presName="ThreeNodes_2" presStyleLbl="node1" presStyleIdx="1" presStyleCnt="3">
        <dgm:presLayoutVars>
          <dgm:bulletEnabled val="1"/>
        </dgm:presLayoutVars>
      </dgm:prSet>
      <dgm:spPr/>
    </dgm:pt>
    <dgm:pt modelId="{D49297CD-D264-4F60-B10C-3849CDA581ED}" type="pres">
      <dgm:prSet presAssocID="{682DB51F-83B3-4D5A-B695-049EDB882FE1}" presName="ThreeNodes_3" presStyleLbl="node1" presStyleIdx="2" presStyleCnt="3">
        <dgm:presLayoutVars>
          <dgm:bulletEnabled val="1"/>
        </dgm:presLayoutVars>
      </dgm:prSet>
      <dgm:spPr/>
    </dgm:pt>
    <dgm:pt modelId="{D7B0F9AC-53AE-4721-BB79-8F87F5ACCA7A}" type="pres">
      <dgm:prSet presAssocID="{682DB51F-83B3-4D5A-B695-049EDB882FE1}" presName="ThreeConn_1-2" presStyleLbl="fgAccFollowNode1" presStyleIdx="0" presStyleCnt="2">
        <dgm:presLayoutVars>
          <dgm:bulletEnabled val="1"/>
        </dgm:presLayoutVars>
      </dgm:prSet>
      <dgm:spPr/>
    </dgm:pt>
    <dgm:pt modelId="{FB190149-1FB0-4E74-8E43-683EA70F22D3}" type="pres">
      <dgm:prSet presAssocID="{682DB51F-83B3-4D5A-B695-049EDB882FE1}" presName="ThreeConn_2-3" presStyleLbl="fgAccFollowNode1" presStyleIdx="1" presStyleCnt="2">
        <dgm:presLayoutVars>
          <dgm:bulletEnabled val="1"/>
        </dgm:presLayoutVars>
      </dgm:prSet>
      <dgm:spPr/>
    </dgm:pt>
    <dgm:pt modelId="{86C50A53-426E-4546-A3BF-ECA741E73D60}" type="pres">
      <dgm:prSet presAssocID="{682DB51F-83B3-4D5A-B695-049EDB882FE1}" presName="ThreeNodes_1_text" presStyleLbl="node1" presStyleIdx="2" presStyleCnt="3">
        <dgm:presLayoutVars>
          <dgm:bulletEnabled val="1"/>
        </dgm:presLayoutVars>
      </dgm:prSet>
      <dgm:spPr/>
    </dgm:pt>
    <dgm:pt modelId="{6DF539CD-C4B8-4D21-852F-5446EF4E0235}" type="pres">
      <dgm:prSet presAssocID="{682DB51F-83B3-4D5A-B695-049EDB882FE1}" presName="ThreeNodes_2_text" presStyleLbl="node1" presStyleIdx="2" presStyleCnt="3">
        <dgm:presLayoutVars>
          <dgm:bulletEnabled val="1"/>
        </dgm:presLayoutVars>
      </dgm:prSet>
      <dgm:spPr/>
    </dgm:pt>
    <dgm:pt modelId="{8ADBFCF2-792E-4081-BB8F-93CF4DE742E1}" type="pres">
      <dgm:prSet presAssocID="{682DB51F-83B3-4D5A-B695-049EDB882FE1}" presName="ThreeNodes_3_text" presStyleLbl="node1" presStyleIdx="2" presStyleCnt="3">
        <dgm:presLayoutVars>
          <dgm:bulletEnabled val="1"/>
        </dgm:presLayoutVars>
      </dgm:prSet>
      <dgm:spPr/>
    </dgm:pt>
  </dgm:ptLst>
  <dgm:cxnLst>
    <dgm:cxn modelId="{9FA5E112-75E6-4389-9D25-5865DCB545D1}" srcId="{682DB51F-83B3-4D5A-B695-049EDB882FE1}" destId="{119223BD-37EA-4D19-BF5B-03E6B7591AAD}" srcOrd="0" destOrd="0" parTransId="{47AF5C68-81BE-48A4-8CC3-1CE3AA1AA44C}" sibTransId="{36B14507-1CA9-4872-8193-8EDFF39BDA52}"/>
    <dgm:cxn modelId="{75591917-D867-45CC-A047-AD10577B6AFC}" type="presOf" srcId="{46043422-C579-407E-A1D1-A679697802D9}" destId="{FB190149-1FB0-4E74-8E43-683EA70F22D3}" srcOrd="0" destOrd="0" presId="urn:microsoft.com/office/officeart/2005/8/layout/vProcess5"/>
    <dgm:cxn modelId="{08B80523-DB3F-4A77-81F1-53C327AABD19}" type="presOf" srcId="{F8BD0110-77CA-44A7-A2A8-6165A8F998FB}" destId="{D49297CD-D264-4F60-B10C-3849CDA581ED}" srcOrd="0" destOrd="0" presId="urn:microsoft.com/office/officeart/2005/8/layout/vProcess5"/>
    <dgm:cxn modelId="{3536372D-DBFC-46D2-9E99-5B24958DCFAA}" srcId="{C932FBB8-E2C7-41B3-BC50-44A4AECD5265}" destId="{E40DDF5A-F683-4F02-8EA6-2CD6C3E27541}" srcOrd="0" destOrd="0" parTransId="{64457EAD-83B9-4771-8070-4440DC9B5976}" sibTransId="{EA20B9E5-092D-45EE-A2ED-8676E210EFFD}"/>
    <dgm:cxn modelId="{F5198C5B-871D-4AE1-904B-82397C4F18EC}" srcId="{682DB51F-83B3-4D5A-B695-049EDB882FE1}" destId="{F8BD0110-77CA-44A7-A2A8-6165A8F998FB}" srcOrd="2" destOrd="0" parTransId="{9087BB5A-E346-47CC-AE2D-4B8E5C17CBAD}" sibTransId="{FB460923-2B29-4269-A7B2-65671C56E8DD}"/>
    <dgm:cxn modelId="{51428A41-6281-492D-8DEB-420A355B996A}" type="presOf" srcId="{119223BD-37EA-4D19-BF5B-03E6B7591AAD}" destId="{86C50A53-426E-4546-A3BF-ECA741E73D60}" srcOrd="1" destOrd="0" presId="urn:microsoft.com/office/officeart/2005/8/layout/vProcess5"/>
    <dgm:cxn modelId="{6D41A475-FD55-483A-B17E-02C61BE3F874}" type="presOf" srcId="{E40DDF5A-F683-4F02-8EA6-2CD6C3E27541}" destId="{F623D3F8-046F-44F7-9D47-599B656A58CC}" srcOrd="0" destOrd="1" presId="urn:microsoft.com/office/officeart/2005/8/layout/vProcess5"/>
    <dgm:cxn modelId="{4A7F5F78-1DA3-4B4A-B805-F41928E24B8B}" type="presOf" srcId="{119223BD-37EA-4D19-BF5B-03E6B7591AAD}" destId="{86568732-FB7F-4FA1-B5D5-33B3B65BAD9C}" srcOrd="0" destOrd="0" presId="urn:microsoft.com/office/officeart/2005/8/layout/vProcess5"/>
    <dgm:cxn modelId="{88252A84-FCDE-46A1-B3A3-466D5E989025}" type="presOf" srcId="{F8BD0110-77CA-44A7-A2A8-6165A8F998FB}" destId="{8ADBFCF2-792E-4081-BB8F-93CF4DE742E1}" srcOrd="1" destOrd="0" presId="urn:microsoft.com/office/officeart/2005/8/layout/vProcess5"/>
    <dgm:cxn modelId="{89CFD492-C0C7-4F18-A1EF-199F11C20F22}" srcId="{682DB51F-83B3-4D5A-B695-049EDB882FE1}" destId="{C932FBB8-E2C7-41B3-BC50-44A4AECD5265}" srcOrd="1" destOrd="0" parTransId="{9C1EBB80-6205-4DE9-AC6B-89A35934383B}" sibTransId="{46043422-C579-407E-A1D1-A679697802D9}"/>
    <dgm:cxn modelId="{523E71A3-8C61-4D85-93F7-4339F9DD90F6}" type="presOf" srcId="{C932FBB8-E2C7-41B3-BC50-44A4AECD5265}" destId="{6DF539CD-C4B8-4D21-852F-5446EF4E0235}" srcOrd="1" destOrd="0" presId="urn:microsoft.com/office/officeart/2005/8/layout/vProcess5"/>
    <dgm:cxn modelId="{F89053B0-FE8D-45D8-A71B-BD381044EF3C}" type="presOf" srcId="{C932FBB8-E2C7-41B3-BC50-44A4AECD5265}" destId="{F623D3F8-046F-44F7-9D47-599B656A58CC}" srcOrd="0" destOrd="0" presId="urn:microsoft.com/office/officeart/2005/8/layout/vProcess5"/>
    <dgm:cxn modelId="{D117E9B7-74A4-4EE4-89CB-6F8D027A6139}" type="presOf" srcId="{36B14507-1CA9-4872-8193-8EDFF39BDA52}" destId="{D7B0F9AC-53AE-4721-BB79-8F87F5ACCA7A}" srcOrd="0" destOrd="0" presId="urn:microsoft.com/office/officeart/2005/8/layout/vProcess5"/>
    <dgm:cxn modelId="{39C1B6E8-75D7-4DE3-8B8B-11CDAF47829C}" type="presOf" srcId="{E40DDF5A-F683-4F02-8EA6-2CD6C3E27541}" destId="{6DF539CD-C4B8-4D21-852F-5446EF4E0235}" srcOrd="1" destOrd="1" presId="urn:microsoft.com/office/officeart/2005/8/layout/vProcess5"/>
    <dgm:cxn modelId="{508D78EF-0300-47C4-B16B-E904AFD4EF89}" type="presOf" srcId="{682DB51F-83B3-4D5A-B695-049EDB882FE1}" destId="{65F10967-AD34-47DF-9B5C-E3283F17FE19}" srcOrd="0" destOrd="0" presId="urn:microsoft.com/office/officeart/2005/8/layout/vProcess5"/>
    <dgm:cxn modelId="{F6AE7654-5FA1-4C71-A4F0-A389E354632F}" type="presParOf" srcId="{65F10967-AD34-47DF-9B5C-E3283F17FE19}" destId="{1E5187DC-451C-4BB1-A26E-B95DF53C51BB}" srcOrd="0" destOrd="0" presId="urn:microsoft.com/office/officeart/2005/8/layout/vProcess5"/>
    <dgm:cxn modelId="{295050A0-1A12-40EB-8870-7AA778E871DA}" type="presParOf" srcId="{65F10967-AD34-47DF-9B5C-E3283F17FE19}" destId="{86568732-FB7F-4FA1-B5D5-33B3B65BAD9C}" srcOrd="1" destOrd="0" presId="urn:microsoft.com/office/officeart/2005/8/layout/vProcess5"/>
    <dgm:cxn modelId="{EE06A4CE-8288-4176-80C9-0B7802C1BF98}" type="presParOf" srcId="{65F10967-AD34-47DF-9B5C-E3283F17FE19}" destId="{F623D3F8-046F-44F7-9D47-599B656A58CC}" srcOrd="2" destOrd="0" presId="urn:microsoft.com/office/officeart/2005/8/layout/vProcess5"/>
    <dgm:cxn modelId="{33C92796-7047-4E96-938B-9E064880FDF3}" type="presParOf" srcId="{65F10967-AD34-47DF-9B5C-E3283F17FE19}" destId="{D49297CD-D264-4F60-B10C-3849CDA581ED}" srcOrd="3" destOrd="0" presId="urn:microsoft.com/office/officeart/2005/8/layout/vProcess5"/>
    <dgm:cxn modelId="{F0D9B8A0-DA3E-4220-B7BD-AA8ED6BED8E8}" type="presParOf" srcId="{65F10967-AD34-47DF-9B5C-E3283F17FE19}" destId="{D7B0F9AC-53AE-4721-BB79-8F87F5ACCA7A}" srcOrd="4" destOrd="0" presId="urn:microsoft.com/office/officeart/2005/8/layout/vProcess5"/>
    <dgm:cxn modelId="{54D04545-83CD-474D-99CB-7FDE12400A66}" type="presParOf" srcId="{65F10967-AD34-47DF-9B5C-E3283F17FE19}" destId="{FB190149-1FB0-4E74-8E43-683EA70F22D3}" srcOrd="5" destOrd="0" presId="urn:microsoft.com/office/officeart/2005/8/layout/vProcess5"/>
    <dgm:cxn modelId="{476F2949-9804-45A8-976A-41F2312C0557}" type="presParOf" srcId="{65F10967-AD34-47DF-9B5C-E3283F17FE19}" destId="{86C50A53-426E-4546-A3BF-ECA741E73D60}" srcOrd="6" destOrd="0" presId="urn:microsoft.com/office/officeart/2005/8/layout/vProcess5"/>
    <dgm:cxn modelId="{B0F36598-74F5-4C74-8E4A-ACB39F6EDB18}" type="presParOf" srcId="{65F10967-AD34-47DF-9B5C-E3283F17FE19}" destId="{6DF539CD-C4B8-4D21-852F-5446EF4E0235}" srcOrd="7" destOrd="0" presId="urn:microsoft.com/office/officeart/2005/8/layout/vProcess5"/>
    <dgm:cxn modelId="{E3AE143A-6430-46F5-B226-90CC4BC0ED3F}" type="presParOf" srcId="{65F10967-AD34-47DF-9B5C-E3283F17FE19}" destId="{8ADBFCF2-792E-4081-BB8F-93CF4DE742E1}" srcOrd="8" destOrd="0" presId="urn:microsoft.com/office/officeart/2005/8/layout/vProcess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F9CFBE-B5D0-4322-AF84-30B1B30A6AF4}" type="doc">
      <dgm:prSet loTypeId="urn:microsoft.com/office/officeart/2009/3/layout/CircleRelationship" loCatId="relationship" qsTypeId="urn:microsoft.com/office/officeart/2005/8/quickstyle/simple1" qsCatId="simple" csTypeId="urn:microsoft.com/office/officeart/2005/8/colors/accent1_2" csCatId="accent1" phldr="1"/>
      <dgm:spPr/>
    </dgm:pt>
    <dgm:pt modelId="{0BF09A70-EC00-4FEA-9E25-1E73F5D6A309}">
      <dgm:prSet phldrT="[Texte]" custT="1"/>
      <dgm:spPr>
        <a:solidFill>
          <a:srgbClr val="254C55"/>
        </a:solidFill>
      </dgm:spPr>
      <dgm:t>
        <a:bodyPr/>
        <a:lstStyle/>
        <a:p>
          <a:r>
            <a:rPr lang="el" sz="1200" dirty="0"/>
            <a:t>Καλή επικοινωνία</a:t>
          </a:r>
        </a:p>
      </dgm:t>
    </dgm:pt>
    <dgm:pt modelId="{8909D70A-C404-46C4-8E8D-426262219FD6}" type="parTrans" cxnId="{496F36F7-02E4-4F72-93F8-B23EB64C9D95}">
      <dgm:prSet/>
      <dgm:spPr/>
      <dgm:t>
        <a:bodyPr/>
        <a:lstStyle/>
        <a:p>
          <a:endParaRPr lang="fr-FR" sz="4000"/>
        </a:p>
      </dgm:t>
    </dgm:pt>
    <dgm:pt modelId="{1F1F741F-0229-44CD-A5B8-BE7F8F029F29}" type="sibTrans" cxnId="{496F36F7-02E4-4F72-93F8-B23EB64C9D95}">
      <dgm:prSet/>
      <dgm:spPr/>
      <dgm:t>
        <a:bodyPr/>
        <a:lstStyle/>
        <a:p>
          <a:endParaRPr lang="fr-FR" sz="4000"/>
        </a:p>
      </dgm:t>
    </dgm:pt>
    <dgm:pt modelId="{132CAB01-82D5-4E79-ABAC-93C65EB7D7D9}">
      <dgm:prSet phldrT="[Texte]" custT="1"/>
      <dgm:spPr>
        <a:solidFill>
          <a:srgbClr val="0B6F6F"/>
        </a:solidFill>
      </dgm:spPr>
      <dgm:t>
        <a:bodyPr/>
        <a:lstStyle/>
        <a:p>
          <a:r>
            <a:rPr lang="el" sz="1200" dirty="0" err="1"/>
            <a:t>επιλογές</a:t>
          </a:r>
          <a:endParaRPr lang="fr-FR" sz="1200" dirty="0"/>
        </a:p>
      </dgm:t>
    </dgm:pt>
    <dgm:pt modelId="{0235ABFA-7D5F-4FD0-82F7-3FA5078FACE0}" type="parTrans" cxnId="{FBBF150B-9710-42E4-A737-6874E5E1BF68}">
      <dgm:prSet/>
      <dgm:spPr/>
      <dgm:t>
        <a:bodyPr/>
        <a:lstStyle/>
        <a:p>
          <a:endParaRPr lang="fr-FR" sz="4000"/>
        </a:p>
      </dgm:t>
    </dgm:pt>
    <dgm:pt modelId="{FD89FA1F-B3FC-4CF3-9932-32086E2D8C42}" type="sibTrans" cxnId="{FBBF150B-9710-42E4-A737-6874E5E1BF68}">
      <dgm:prSet/>
      <dgm:spPr/>
      <dgm:t>
        <a:bodyPr/>
        <a:lstStyle/>
        <a:p>
          <a:endParaRPr lang="fr-FR" sz="4000"/>
        </a:p>
      </dgm:t>
    </dgm:pt>
    <dgm:pt modelId="{5F6807C2-7E69-4E4D-A8D0-F68D7E217279}">
      <dgm:prSet phldrT="[Texte]" custT="1"/>
      <dgm:spPr>
        <a:solidFill>
          <a:srgbClr val="235B4A"/>
        </a:solidFill>
      </dgm:spPr>
      <dgm:t>
        <a:bodyPr/>
        <a:lstStyle/>
        <a:p>
          <a:r>
            <a:rPr lang="el" sz="1200" dirty="0"/>
            <a:t>έλεγχος</a:t>
          </a:r>
        </a:p>
      </dgm:t>
    </dgm:pt>
    <dgm:pt modelId="{9A57881D-5A75-475B-9794-EA7E45DD3B34}" type="parTrans" cxnId="{210BF54D-4C0E-4AD2-9C90-FEEE5FFD7C95}">
      <dgm:prSet/>
      <dgm:spPr/>
      <dgm:t>
        <a:bodyPr/>
        <a:lstStyle/>
        <a:p>
          <a:endParaRPr lang="fr-FR" sz="4000"/>
        </a:p>
      </dgm:t>
    </dgm:pt>
    <dgm:pt modelId="{B7DAE969-D03B-4E88-8D2E-F50A62504465}" type="sibTrans" cxnId="{210BF54D-4C0E-4AD2-9C90-FEEE5FFD7C95}">
      <dgm:prSet/>
      <dgm:spPr/>
      <dgm:t>
        <a:bodyPr/>
        <a:lstStyle/>
        <a:p>
          <a:endParaRPr lang="fr-FR" sz="4000"/>
        </a:p>
      </dgm:t>
    </dgm:pt>
    <dgm:pt modelId="{0F06C096-8AB5-4F1A-A851-412087C59F9D}">
      <dgm:prSet phldrT="[Texte]" custT="1"/>
      <dgm:spPr>
        <a:solidFill>
          <a:srgbClr val="0B6F6F"/>
        </a:solidFill>
        <a:ln>
          <a:noFill/>
        </a:ln>
      </dgm:spPr>
      <dgm:t>
        <a:bodyPr/>
        <a:lstStyle/>
        <a:p>
          <a:r>
            <a:rPr lang="el" sz="1200" dirty="0" err="1"/>
            <a:t>σχέσεις </a:t>
          </a:r>
          <a:endParaRPr lang="fr-FR" sz="1200" dirty="0"/>
        </a:p>
      </dgm:t>
    </dgm:pt>
    <dgm:pt modelId="{1ECA34C2-D48A-401C-9EBA-27D0B2E29C49}" type="parTrans" cxnId="{A5E8CD47-F3D4-4305-8BC9-CB98CBDF4F48}">
      <dgm:prSet/>
      <dgm:spPr/>
      <dgm:t>
        <a:bodyPr/>
        <a:lstStyle/>
        <a:p>
          <a:endParaRPr lang="fr-FR" sz="4000"/>
        </a:p>
      </dgm:t>
    </dgm:pt>
    <dgm:pt modelId="{60030C1D-388B-4CE4-B63E-A380C4EEEAB3}" type="sibTrans" cxnId="{A5E8CD47-F3D4-4305-8BC9-CB98CBDF4F48}">
      <dgm:prSet/>
      <dgm:spPr/>
      <dgm:t>
        <a:bodyPr/>
        <a:lstStyle/>
        <a:p>
          <a:endParaRPr lang="fr-FR" sz="4000"/>
        </a:p>
      </dgm:t>
    </dgm:pt>
    <dgm:pt modelId="{F0FA8CEE-4E2A-487F-BE83-EF579E0E0039}">
      <dgm:prSet phldrT="[Texte]" custT="1"/>
      <dgm:spPr>
        <a:solidFill>
          <a:srgbClr val="468FA0"/>
        </a:solidFill>
        <a:ln>
          <a:noFill/>
        </a:ln>
      </dgm:spPr>
      <dgm:t>
        <a:bodyPr/>
        <a:lstStyle/>
        <a:p>
          <a:r>
            <a:rPr lang="el" sz="1200" dirty="0" err="1"/>
            <a:t>ανεξαρτησία</a:t>
          </a:r>
          <a:endParaRPr lang="fr-FR" sz="1200" dirty="0"/>
        </a:p>
      </dgm:t>
    </dgm:pt>
    <dgm:pt modelId="{5277E706-7F51-4190-B970-93F96EA4C2DF}" type="parTrans" cxnId="{7190499A-941C-4BC6-8236-8C0ADD1D19C0}">
      <dgm:prSet/>
      <dgm:spPr/>
      <dgm:t>
        <a:bodyPr/>
        <a:lstStyle/>
        <a:p>
          <a:endParaRPr lang="fr-FR" sz="4000"/>
        </a:p>
      </dgm:t>
    </dgm:pt>
    <dgm:pt modelId="{809D7CCF-133B-4FE2-94DB-38CEFBC58951}" type="sibTrans" cxnId="{7190499A-941C-4BC6-8236-8C0ADD1D19C0}">
      <dgm:prSet/>
      <dgm:spPr/>
      <dgm:t>
        <a:bodyPr/>
        <a:lstStyle/>
        <a:p>
          <a:endParaRPr lang="fr-FR" sz="4000"/>
        </a:p>
      </dgm:t>
    </dgm:pt>
    <dgm:pt modelId="{5BFD5F49-451B-416F-9EF2-047327DBF54B}">
      <dgm:prSet phldrT="[Texte]" custT="1"/>
      <dgm:spPr>
        <a:solidFill>
          <a:srgbClr val="468FA0"/>
        </a:solidFill>
        <a:ln>
          <a:noFill/>
        </a:ln>
      </dgm:spPr>
      <dgm:t>
        <a:bodyPr/>
        <a:lstStyle/>
        <a:p>
          <a:r>
            <a:rPr lang="el" sz="1200" dirty="0" err="1"/>
            <a:t>υγεία</a:t>
          </a:r>
          <a:r>
            <a:rPr lang="el" sz="1200" dirty="0"/>
            <a:t> </a:t>
          </a:r>
          <a:r>
            <a:rPr lang="el" sz="1200" dirty="0" err="1"/>
            <a:t>αποτελέσματα</a:t>
          </a:r>
          <a:endParaRPr lang="fr-FR" sz="1200" dirty="0"/>
        </a:p>
      </dgm:t>
    </dgm:pt>
    <dgm:pt modelId="{042AF543-D029-4EFB-9D9F-F9CA438CC112}" type="parTrans" cxnId="{8CAAFF6F-759A-4BB3-947B-0D02F48B9174}">
      <dgm:prSet/>
      <dgm:spPr/>
      <dgm:t>
        <a:bodyPr/>
        <a:lstStyle/>
        <a:p>
          <a:endParaRPr lang="fr-FR" sz="4000"/>
        </a:p>
      </dgm:t>
    </dgm:pt>
    <dgm:pt modelId="{ABF71E44-4DE5-4639-8EDD-E410DF86D704}" type="sibTrans" cxnId="{8CAAFF6F-759A-4BB3-947B-0D02F48B9174}">
      <dgm:prSet/>
      <dgm:spPr/>
      <dgm:t>
        <a:bodyPr/>
        <a:lstStyle/>
        <a:p>
          <a:endParaRPr lang="fr-FR" sz="4000"/>
        </a:p>
      </dgm:t>
    </dgm:pt>
    <dgm:pt modelId="{615B7D17-81BF-4FB8-BCC4-0CF85C1A18A9}" type="pres">
      <dgm:prSet presAssocID="{EAF9CFBE-B5D0-4322-AF84-30B1B30A6AF4}" presName="Name0" presStyleCnt="0">
        <dgm:presLayoutVars>
          <dgm:chMax val="1"/>
          <dgm:chPref val="1"/>
        </dgm:presLayoutVars>
      </dgm:prSet>
      <dgm:spPr/>
    </dgm:pt>
    <dgm:pt modelId="{57796DE7-4375-497D-A7AB-BB9455A9C23D}" type="pres">
      <dgm:prSet presAssocID="{0BF09A70-EC00-4FEA-9E25-1E73F5D6A309}" presName="Parent" presStyleLbl="node0" presStyleIdx="0" presStyleCnt="1">
        <dgm:presLayoutVars>
          <dgm:chMax val="5"/>
          <dgm:chPref val="5"/>
        </dgm:presLayoutVars>
      </dgm:prSet>
      <dgm:spPr/>
    </dgm:pt>
    <dgm:pt modelId="{3A90ACF5-2BA0-4C41-86E4-0DAD30E6BB20}" type="pres">
      <dgm:prSet presAssocID="{0BF09A70-EC00-4FEA-9E25-1E73F5D6A309}" presName="Accent2" presStyleLbl="node1" presStyleIdx="0" presStyleCnt="19"/>
      <dgm:spPr>
        <a:solidFill>
          <a:srgbClr val="0B6F6F"/>
        </a:solidFill>
        <a:ln>
          <a:noFill/>
        </a:ln>
      </dgm:spPr>
    </dgm:pt>
    <dgm:pt modelId="{FC40B720-3EDA-41D6-A9B9-A0CD37C93DEA}" type="pres">
      <dgm:prSet presAssocID="{0BF09A70-EC00-4FEA-9E25-1E73F5D6A309}" presName="Accent3" presStyleLbl="node1" presStyleIdx="1" presStyleCnt="19"/>
      <dgm:spPr>
        <a:solidFill>
          <a:srgbClr val="60B484"/>
        </a:solidFill>
      </dgm:spPr>
    </dgm:pt>
    <dgm:pt modelId="{2D4E4268-3470-4B81-859E-29EAA482DEBF}" type="pres">
      <dgm:prSet presAssocID="{0BF09A70-EC00-4FEA-9E25-1E73F5D6A309}" presName="Accent4" presStyleLbl="node1" presStyleIdx="2" presStyleCnt="19"/>
      <dgm:spPr>
        <a:solidFill>
          <a:srgbClr val="0B6F6F"/>
        </a:solidFill>
      </dgm:spPr>
    </dgm:pt>
    <dgm:pt modelId="{507017A7-7267-4A39-BDE3-E3E6FFEB89D5}" type="pres">
      <dgm:prSet presAssocID="{0BF09A70-EC00-4FEA-9E25-1E73F5D6A309}" presName="Accent5" presStyleLbl="node1" presStyleIdx="3" presStyleCnt="19"/>
      <dgm:spPr>
        <a:solidFill>
          <a:srgbClr val="4F7CC5"/>
        </a:solidFill>
        <a:ln>
          <a:noFill/>
        </a:ln>
      </dgm:spPr>
    </dgm:pt>
    <dgm:pt modelId="{CA068C05-4A40-4B61-97DB-04C8D73872DF}" type="pres">
      <dgm:prSet presAssocID="{0BF09A70-EC00-4FEA-9E25-1E73F5D6A309}" presName="Accent6" presStyleLbl="node1" presStyleIdx="4" presStyleCnt="19"/>
      <dgm:spPr>
        <a:solidFill>
          <a:srgbClr val="0B6F6F"/>
        </a:solidFill>
        <a:ln>
          <a:noFill/>
        </a:ln>
      </dgm:spPr>
    </dgm:pt>
    <dgm:pt modelId="{E88D33EE-B5CB-4428-B39D-A296F7E21381}" type="pres">
      <dgm:prSet presAssocID="{0F06C096-8AB5-4F1A-A851-412087C59F9D}" presName="Child1" presStyleLbl="node1" presStyleIdx="5" presStyleCnt="19" custScaleX="158784" custScaleY="152183">
        <dgm:presLayoutVars>
          <dgm:chMax val="0"/>
          <dgm:chPref val="0"/>
        </dgm:presLayoutVars>
      </dgm:prSet>
      <dgm:spPr/>
    </dgm:pt>
    <dgm:pt modelId="{E94A034A-A18C-472F-B6E4-E4E40745FFA2}" type="pres">
      <dgm:prSet presAssocID="{0F06C096-8AB5-4F1A-A851-412087C59F9D}" presName="Accent7" presStyleCnt="0"/>
      <dgm:spPr/>
    </dgm:pt>
    <dgm:pt modelId="{99AF67E9-1F10-4F37-9177-B80127A956D9}" type="pres">
      <dgm:prSet presAssocID="{0F06C096-8AB5-4F1A-A851-412087C59F9D}" presName="AccentHold1" presStyleLbl="node1" presStyleIdx="6" presStyleCnt="19"/>
      <dgm:spPr>
        <a:solidFill>
          <a:srgbClr val="468FA0"/>
        </a:solidFill>
        <a:ln>
          <a:noFill/>
        </a:ln>
      </dgm:spPr>
    </dgm:pt>
    <dgm:pt modelId="{0551DA10-6293-4770-8451-D2D58A71CA35}" type="pres">
      <dgm:prSet presAssocID="{0F06C096-8AB5-4F1A-A851-412087C59F9D}" presName="Accent8" presStyleCnt="0"/>
      <dgm:spPr/>
    </dgm:pt>
    <dgm:pt modelId="{ABBAFC55-C681-4721-9D4F-7F2A6C8F8EFA}" type="pres">
      <dgm:prSet presAssocID="{0F06C096-8AB5-4F1A-A851-412087C59F9D}" presName="AccentHold2" presStyleLbl="node1" presStyleIdx="7" presStyleCnt="19"/>
      <dgm:spPr>
        <a:solidFill>
          <a:srgbClr val="468FA0"/>
        </a:solidFill>
      </dgm:spPr>
    </dgm:pt>
    <dgm:pt modelId="{D7E54F9B-3F64-454F-BE6B-8451917846A9}" type="pres">
      <dgm:prSet presAssocID="{132CAB01-82D5-4E79-ABAC-93C65EB7D7D9}" presName="Child2" presStyleLbl="node1" presStyleIdx="8" presStyleCnt="19">
        <dgm:presLayoutVars>
          <dgm:chMax val="0"/>
          <dgm:chPref val="0"/>
        </dgm:presLayoutVars>
      </dgm:prSet>
      <dgm:spPr/>
    </dgm:pt>
    <dgm:pt modelId="{9C0BA849-B2E0-4082-9B2F-D30415864E83}" type="pres">
      <dgm:prSet presAssocID="{132CAB01-82D5-4E79-ABAC-93C65EB7D7D9}" presName="Accent9" presStyleCnt="0"/>
      <dgm:spPr/>
    </dgm:pt>
    <dgm:pt modelId="{29C836FB-088D-4568-AB77-0A514F9FC6BB}" type="pres">
      <dgm:prSet presAssocID="{132CAB01-82D5-4E79-ABAC-93C65EB7D7D9}" presName="AccentHold1" presStyleLbl="node1" presStyleIdx="9" presStyleCnt="19"/>
      <dgm:spPr>
        <a:solidFill>
          <a:srgbClr val="468FA0"/>
        </a:solidFill>
        <a:ln>
          <a:noFill/>
        </a:ln>
      </dgm:spPr>
    </dgm:pt>
    <dgm:pt modelId="{263B8263-7644-49CE-BE3D-6DC43EFCBACC}" type="pres">
      <dgm:prSet presAssocID="{132CAB01-82D5-4E79-ABAC-93C65EB7D7D9}" presName="Accent10" presStyleCnt="0"/>
      <dgm:spPr/>
    </dgm:pt>
    <dgm:pt modelId="{92038247-6C45-4260-8F27-5A6576B77369}" type="pres">
      <dgm:prSet presAssocID="{132CAB01-82D5-4E79-ABAC-93C65EB7D7D9}" presName="AccentHold2" presStyleLbl="node1" presStyleIdx="10" presStyleCnt="19"/>
      <dgm:spPr>
        <a:solidFill>
          <a:srgbClr val="0B6F6F"/>
        </a:solidFill>
      </dgm:spPr>
    </dgm:pt>
    <dgm:pt modelId="{B3094B32-AF6B-46BF-9795-67F5D3F96CE0}" type="pres">
      <dgm:prSet presAssocID="{132CAB01-82D5-4E79-ABAC-93C65EB7D7D9}" presName="Accent11" presStyleCnt="0"/>
      <dgm:spPr/>
    </dgm:pt>
    <dgm:pt modelId="{5EF67815-F998-41EF-9CE3-B34C631DDF4E}" type="pres">
      <dgm:prSet presAssocID="{132CAB01-82D5-4E79-ABAC-93C65EB7D7D9}" presName="AccentHold3" presStyleLbl="node1" presStyleIdx="11" presStyleCnt="19"/>
      <dgm:spPr>
        <a:solidFill>
          <a:srgbClr val="4F7CC5"/>
        </a:solidFill>
        <a:ln>
          <a:noFill/>
        </a:ln>
      </dgm:spPr>
    </dgm:pt>
    <dgm:pt modelId="{7C06E518-8136-47FB-B78D-777DB0F7AE6D}" type="pres">
      <dgm:prSet presAssocID="{5F6807C2-7E69-4E4D-A8D0-F68D7E217279}" presName="Child3" presStyleLbl="node1" presStyleIdx="12" presStyleCnt="19">
        <dgm:presLayoutVars>
          <dgm:chMax val="0"/>
          <dgm:chPref val="0"/>
        </dgm:presLayoutVars>
      </dgm:prSet>
      <dgm:spPr/>
    </dgm:pt>
    <dgm:pt modelId="{2236F064-0CC8-4AF0-8B16-E9060B875D45}" type="pres">
      <dgm:prSet presAssocID="{5F6807C2-7E69-4E4D-A8D0-F68D7E217279}" presName="Accent12" presStyleCnt="0"/>
      <dgm:spPr/>
    </dgm:pt>
    <dgm:pt modelId="{4221DDE9-0879-4257-AB36-9A0FC8CDCF7A}" type="pres">
      <dgm:prSet presAssocID="{5F6807C2-7E69-4E4D-A8D0-F68D7E217279}" presName="AccentHold1" presStyleLbl="node1" presStyleIdx="13" presStyleCnt="19"/>
      <dgm:spPr>
        <a:solidFill>
          <a:srgbClr val="4F7CC5"/>
        </a:solidFill>
      </dgm:spPr>
    </dgm:pt>
    <dgm:pt modelId="{3AA60F2C-7FD3-4DA4-849C-0D241A43ACF0}" type="pres">
      <dgm:prSet presAssocID="{F0FA8CEE-4E2A-487F-BE83-EF579E0E0039}" presName="Child4" presStyleLbl="node1" presStyleIdx="14" presStyleCnt="19" custScaleX="170585" custScaleY="172275">
        <dgm:presLayoutVars>
          <dgm:chMax val="0"/>
          <dgm:chPref val="0"/>
        </dgm:presLayoutVars>
      </dgm:prSet>
      <dgm:spPr/>
    </dgm:pt>
    <dgm:pt modelId="{9D13AE80-41AA-4ECB-8C1A-733D0C77E89F}" type="pres">
      <dgm:prSet presAssocID="{F0FA8CEE-4E2A-487F-BE83-EF579E0E0039}" presName="Accent13" presStyleCnt="0"/>
      <dgm:spPr/>
    </dgm:pt>
    <dgm:pt modelId="{18AFEB4B-5206-4470-A704-47DB633B724A}" type="pres">
      <dgm:prSet presAssocID="{F0FA8CEE-4E2A-487F-BE83-EF579E0E0039}" presName="AccentHold1" presStyleLbl="node1" presStyleIdx="15" presStyleCnt="19"/>
      <dgm:spPr>
        <a:solidFill>
          <a:srgbClr val="60B484"/>
        </a:solidFill>
        <a:ln>
          <a:noFill/>
        </a:ln>
      </dgm:spPr>
    </dgm:pt>
    <dgm:pt modelId="{C52DA82D-DF80-4C7C-8262-2BDB5D13236D}" type="pres">
      <dgm:prSet presAssocID="{5BFD5F49-451B-416F-9EF2-047327DBF54B}" presName="Child5" presStyleLbl="node1" presStyleIdx="16" presStyleCnt="19" custScaleX="123643" custScaleY="129886">
        <dgm:presLayoutVars>
          <dgm:chMax val="0"/>
          <dgm:chPref val="0"/>
        </dgm:presLayoutVars>
      </dgm:prSet>
      <dgm:spPr/>
    </dgm:pt>
    <dgm:pt modelId="{9A1A741D-93EB-4631-B369-5B9A0962482C}" type="pres">
      <dgm:prSet presAssocID="{5BFD5F49-451B-416F-9EF2-047327DBF54B}" presName="Accent15" presStyleCnt="0"/>
      <dgm:spPr/>
    </dgm:pt>
    <dgm:pt modelId="{70FDEB9A-606A-42F2-9339-CC92E8809270}" type="pres">
      <dgm:prSet presAssocID="{5BFD5F49-451B-416F-9EF2-047327DBF54B}" presName="AccentHold2" presStyleLbl="node1" presStyleIdx="17" presStyleCnt="19"/>
      <dgm:spPr>
        <a:solidFill>
          <a:srgbClr val="60B484"/>
        </a:solidFill>
        <a:ln>
          <a:noFill/>
        </a:ln>
      </dgm:spPr>
    </dgm:pt>
    <dgm:pt modelId="{734BC6E0-3593-4D0D-BE89-B0028297C83C}" type="pres">
      <dgm:prSet presAssocID="{5BFD5F49-451B-416F-9EF2-047327DBF54B}" presName="Accent16" presStyleCnt="0"/>
      <dgm:spPr/>
    </dgm:pt>
    <dgm:pt modelId="{1690D421-ABEE-485D-B05F-47EAD5A03E96}" type="pres">
      <dgm:prSet presAssocID="{5BFD5F49-451B-416F-9EF2-047327DBF54B}" presName="AccentHold3" presStyleLbl="node1" presStyleIdx="18" presStyleCnt="19"/>
      <dgm:spPr>
        <a:solidFill>
          <a:srgbClr val="60B484"/>
        </a:solidFill>
        <a:ln>
          <a:noFill/>
        </a:ln>
      </dgm:spPr>
    </dgm:pt>
  </dgm:ptLst>
  <dgm:cxnLst>
    <dgm:cxn modelId="{FBBF150B-9710-42E4-A737-6874E5E1BF68}" srcId="{0BF09A70-EC00-4FEA-9E25-1E73F5D6A309}" destId="{132CAB01-82D5-4E79-ABAC-93C65EB7D7D9}" srcOrd="1" destOrd="0" parTransId="{0235ABFA-7D5F-4FD0-82F7-3FA5078FACE0}" sibTransId="{FD89FA1F-B3FC-4CF3-9932-32086E2D8C42}"/>
    <dgm:cxn modelId="{5CB6EA2F-19A5-49DE-8326-65441ADED6F3}" type="presOf" srcId="{0BF09A70-EC00-4FEA-9E25-1E73F5D6A309}" destId="{57796DE7-4375-497D-A7AB-BB9455A9C23D}" srcOrd="0" destOrd="0" presId="urn:microsoft.com/office/officeart/2009/3/layout/CircleRelationship"/>
    <dgm:cxn modelId="{0D313E30-164D-4E0C-8B2E-62784CB4BB6B}" type="presOf" srcId="{5F6807C2-7E69-4E4D-A8D0-F68D7E217279}" destId="{7C06E518-8136-47FB-B78D-777DB0F7AE6D}" srcOrd="0" destOrd="0" presId="urn:microsoft.com/office/officeart/2009/3/layout/CircleRelationship"/>
    <dgm:cxn modelId="{19ED6930-2D95-45D0-B60F-7757CF972EEE}" type="presOf" srcId="{132CAB01-82D5-4E79-ABAC-93C65EB7D7D9}" destId="{D7E54F9B-3F64-454F-BE6B-8451917846A9}" srcOrd="0" destOrd="0" presId="urn:microsoft.com/office/officeart/2009/3/layout/CircleRelationship"/>
    <dgm:cxn modelId="{A5E8CD47-F3D4-4305-8BC9-CB98CBDF4F48}" srcId="{0BF09A70-EC00-4FEA-9E25-1E73F5D6A309}" destId="{0F06C096-8AB5-4F1A-A851-412087C59F9D}" srcOrd="0" destOrd="0" parTransId="{1ECA34C2-D48A-401C-9EBA-27D0B2E29C49}" sibTransId="{60030C1D-388B-4CE4-B63E-A380C4EEEAB3}"/>
    <dgm:cxn modelId="{210BF54D-4C0E-4AD2-9C90-FEEE5FFD7C95}" srcId="{0BF09A70-EC00-4FEA-9E25-1E73F5D6A309}" destId="{5F6807C2-7E69-4E4D-A8D0-F68D7E217279}" srcOrd="2" destOrd="0" parTransId="{9A57881D-5A75-475B-9794-EA7E45DD3B34}" sibTransId="{B7DAE969-D03B-4E88-8D2E-F50A62504465}"/>
    <dgm:cxn modelId="{8CAAFF6F-759A-4BB3-947B-0D02F48B9174}" srcId="{0BF09A70-EC00-4FEA-9E25-1E73F5D6A309}" destId="{5BFD5F49-451B-416F-9EF2-047327DBF54B}" srcOrd="4" destOrd="0" parTransId="{042AF543-D029-4EFB-9D9F-F9CA438CC112}" sibTransId="{ABF71E44-4DE5-4639-8EDD-E410DF86D704}"/>
    <dgm:cxn modelId="{597E6697-36D0-4396-903D-328909D3FBF2}" type="presOf" srcId="{F0FA8CEE-4E2A-487F-BE83-EF579E0E0039}" destId="{3AA60F2C-7FD3-4DA4-849C-0D241A43ACF0}" srcOrd="0" destOrd="0" presId="urn:microsoft.com/office/officeart/2009/3/layout/CircleRelationship"/>
    <dgm:cxn modelId="{7190499A-941C-4BC6-8236-8C0ADD1D19C0}" srcId="{0BF09A70-EC00-4FEA-9E25-1E73F5D6A309}" destId="{F0FA8CEE-4E2A-487F-BE83-EF579E0E0039}" srcOrd="3" destOrd="0" parTransId="{5277E706-7F51-4190-B970-93F96EA4C2DF}" sibTransId="{809D7CCF-133B-4FE2-94DB-38CEFBC58951}"/>
    <dgm:cxn modelId="{4557D8B9-C286-475D-9591-6CF5F57897BF}" type="presOf" srcId="{0F06C096-8AB5-4F1A-A851-412087C59F9D}" destId="{E88D33EE-B5CB-4428-B39D-A296F7E21381}" srcOrd="0" destOrd="0" presId="urn:microsoft.com/office/officeart/2009/3/layout/CircleRelationship"/>
    <dgm:cxn modelId="{860768BC-26AE-41E7-9979-20B3D4FB38EF}" type="presOf" srcId="{5BFD5F49-451B-416F-9EF2-047327DBF54B}" destId="{C52DA82D-DF80-4C7C-8262-2BDB5D13236D}" srcOrd="0" destOrd="0" presId="urn:microsoft.com/office/officeart/2009/3/layout/CircleRelationship"/>
    <dgm:cxn modelId="{412517D7-B9D0-4FFA-823B-8912F12E2551}" type="presOf" srcId="{EAF9CFBE-B5D0-4322-AF84-30B1B30A6AF4}" destId="{615B7D17-81BF-4FB8-BCC4-0CF85C1A18A9}" srcOrd="0" destOrd="0" presId="urn:microsoft.com/office/officeart/2009/3/layout/CircleRelationship"/>
    <dgm:cxn modelId="{496F36F7-02E4-4F72-93F8-B23EB64C9D95}" srcId="{EAF9CFBE-B5D0-4322-AF84-30B1B30A6AF4}" destId="{0BF09A70-EC00-4FEA-9E25-1E73F5D6A309}" srcOrd="0" destOrd="0" parTransId="{8909D70A-C404-46C4-8E8D-426262219FD6}" sibTransId="{1F1F741F-0229-44CD-A5B8-BE7F8F029F29}"/>
    <dgm:cxn modelId="{892E0E92-C762-47DB-AAD6-8203CBFD57B1}" type="presParOf" srcId="{615B7D17-81BF-4FB8-BCC4-0CF85C1A18A9}" destId="{57796DE7-4375-497D-A7AB-BB9455A9C23D}" srcOrd="0" destOrd="0" presId="urn:microsoft.com/office/officeart/2009/3/layout/CircleRelationship"/>
    <dgm:cxn modelId="{FF42E67C-EF96-44AA-95DB-9262ED009329}" type="presParOf" srcId="{615B7D17-81BF-4FB8-BCC4-0CF85C1A18A9}" destId="{3A90ACF5-2BA0-4C41-86E4-0DAD30E6BB20}" srcOrd="1" destOrd="0" presId="urn:microsoft.com/office/officeart/2009/3/layout/CircleRelationship"/>
    <dgm:cxn modelId="{D1A83767-DF47-4128-A2E3-197B6F7BA1C5}" type="presParOf" srcId="{615B7D17-81BF-4FB8-BCC4-0CF85C1A18A9}" destId="{FC40B720-3EDA-41D6-A9B9-A0CD37C93DEA}" srcOrd="2" destOrd="0" presId="urn:microsoft.com/office/officeart/2009/3/layout/CircleRelationship"/>
    <dgm:cxn modelId="{0E12B612-F765-4B3F-B958-EEFBF7574E28}" type="presParOf" srcId="{615B7D17-81BF-4FB8-BCC4-0CF85C1A18A9}" destId="{2D4E4268-3470-4B81-859E-29EAA482DEBF}" srcOrd="3" destOrd="0" presId="urn:microsoft.com/office/officeart/2009/3/layout/CircleRelationship"/>
    <dgm:cxn modelId="{C2D721D9-6572-433C-8475-155CCE2C37BC}" type="presParOf" srcId="{615B7D17-81BF-4FB8-BCC4-0CF85C1A18A9}" destId="{507017A7-7267-4A39-BDE3-E3E6FFEB89D5}" srcOrd="4" destOrd="0" presId="urn:microsoft.com/office/officeart/2009/3/layout/CircleRelationship"/>
    <dgm:cxn modelId="{0A431D5D-B0CA-4719-BDB2-B306639400D6}" type="presParOf" srcId="{615B7D17-81BF-4FB8-BCC4-0CF85C1A18A9}" destId="{CA068C05-4A40-4B61-97DB-04C8D73872DF}" srcOrd="5" destOrd="0" presId="urn:microsoft.com/office/officeart/2009/3/layout/CircleRelationship"/>
    <dgm:cxn modelId="{193ED60D-92F0-4659-9A87-E236B9E381F5}" type="presParOf" srcId="{615B7D17-81BF-4FB8-BCC4-0CF85C1A18A9}" destId="{E88D33EE-B5CB-4428-B39D-A296F7E21381}" srcOrd="6" destOrd="0" presId="urn:microsoft.com/office/officeart/2009/3/layout/CircleRelationship"/>
    <dgm:cxn modelId="{72C1ADC8-C41C-4287-920D-5316F68404CD}" type="presParOf" srcId="{615B7D17-81BF-4FB8-BCC4-0CF85C1A18A9}" destId="{E94A034A-A18C-472F-B6E4-E4E40745FFA2}" srcOrd="7" destOrd="0" presId="urn:microsoft.com/office/officeart/2009/3/layout/CircleRelationship"/>
    <dgm:cxn modelId="{A1F81734-5D49-4A27-9A44-615EBA68C3B7}" type="presParOf" srcId="{E94A034A-A18C-472F-B6E4-E4E40745FFA2}" destId="{99AF67E9-1F10-4F37-9177-B80127A956D9}" srcOrd="0" destOrd="0" presId="urn:microsoft.com/office/officeart/2009/3/layout/CircleRelationship"/>
    <dgm:cxn modelId="{81877E0E-1FDC-48CE-AB31-1DA3E16C12E4}" type="presParOf" srcId="{615B7D17-81BF-4FB8-BCC4-0CF85C1A18A9}" destId="{0551DA10-6293-4770-8451-D2D58A71CA35}" srcOrd="8" destOrd="0" presId="urn:microsoft.com/office/officeart/2009/3/layout/CircleRelationship"/>
    <dgm:cxn modelId="{3AB56FF5-0A9C-46F1-BC7B-BD7D6EB8E6BA}" type="presParOf" srcId="{0551DA10-6293-4770-8451-D2D58A71CA35}" destId="{ABBAFC55-C681-4721-9D4F-7F2A6C8F8EFA}" srcOrd="0" destOrd="0" presId="urn:microsoft.com/office/officeart/2009/3/layout/CircleRelationship"/>
    <dgm:cxn modelId="{AC0390D3-23D0-43EA-8473-B67D73A1B741}" type="presParOf" srcId="{615B7D17-81BF-4FB8-BCC4-0CF85C1A18A9}" destId="{D7E54F9B-3F64-454F-BE6B-8451917846A9}" srcOrd="9" destOrd="0" presId="urn:microsoft.com/office/officeart/2009/3/layout/CircleRelationship"/>
    <dgm:cxn modelId="{6752F6BE-96DA-4E4B-937A-ABF7D6EEEBF5}" type="presParOf" srcId="{615B7D17-81BF-4FB8-BCC4-0CF85C1A18A9}" destId="{9C0BA849-B2E0-4082-9B2F-D30415864E83}" srcOrd="10" destOrd="0" presId="urn:microsoft.com/office/officeart/2009/3/layout/CircleRelationship"/>
    <dgm:cxn modelId="{4CC78931-F7F9-464D-8353-975314FE170F}" type="presParOf" srcId="{9C0BA849-B2E0-4082-9B2F-D30415864E83}" destId="{29C836FB-088D-4568-AB77-0A514F9FC6BB}" srcOrd="0" destOrd="0" presId="urn:microsoft.com/office/officeart/2009/3/layout/CircleRelationship"/>
    <dgm:cxn modelId="{B207A81A-0C3B-4314-9CA4-02012251C9A6}" type="presParOf" srcId="{615B7D17-81BF-4FB8-BCC4-0CF85C1A18A9}" destId="{263B8263-7644-49CE-BE3D-6DC43EFCBACC}" srcOrd="11" destOrd="0" presId="urn:microsoft.com/office/officeart/2009/3/layout/CircleRelationship"/>
    <dgm:cxn modelId="{92E1F789-F42D-4C4D-9349-23A14092C0BE}" type="presParOf" srcId="{263B8263-7644-49CE-BE3D-6DC43EFCBACC}" destId="{92038247-6C45-4260-8F27-5A6576B77369}" srcOrd="0" destOrd="0" presId="urn:microsoft.com/office/officeart/2009/3/layout/CircleRelationship"/>
    <dgm:cxn modelId="{274C542D-D372-45BF-8C59-C43F69927556}" type="presParOf" srcId="{615B7D17-81BF-4FB8-BCC4-0CF85C1A18A9}" destId="{B3094B32-AF6B-46BF-9795-67F5D3F96CE0}" srcOrd="12" destOrd="0" presId="urn:microsoft.com/office/officeart/2009/3/layout/CircleRelationship"/>
    <dgm:cxn modelId="{39A5C239-16B5-4024-B131-955379F86078}" type="presParOf" srcId="{B3094B32-AF6B-46BF-9795-67F5D3F96CE0}" destId="{5EF67815-F998-41EF-9CE3-B34C631DDF4E}" srcOrd="0" destOrd="0" presId="urn:microsoft.com/office/officeart/2009/3/layout/CircleRelationship"/>
    <dgm:cxn modelId="{C2C05A63-9824-4A9A-BF33-441A8B8D7D4E}" type="presParOf" srcId="{615B7D17-81BF-4FB8-BCC4-0CF85C1A18A9}" destId="{7C06E518-8136-47FB-B78D-777DB0F7AE6D}" srcOrd="13" destOrd="0" presId="urn:microsoft.com/office/officeart/2009/3/layout/CircleRelationship"/>
    <dgm:cxn modelId="{A5D772AF-E9E7-44F3-8801-A6597DD6605D}" type="presParOf" srcId="{615B7D17-81BF-4FB8-BCC4-0CF85C1A18A9}" destId="{2236F064-0CC8-4AF0-8B16-E9060B875D45}" srcOrd="14" destOrd="0" presId="urn:microsoft.com/office/officeart/2009/3/layout/CircleRelationship"/>
    <dgm:cxn modelId="{32D4E2DD-0B9A-4B11-BD4C-9531886B4800}" type="presParOf" srcId="{2236F064-0CC8-4AF0-8B16-E9060B875D45}" destId="{4221DDE9-0879-4257-AB36-9A0FC8CDCF7A}" srcOrd="0" destOrd="0" presId="urn:microsoft.com/office/officeart/2009/3/layout/CircleRelationship"/>
    <dgm:cxn modelId="{9AD548C5-F179-4773-A13D-07F04AC9C8E9}" type="presParOf" srcId="{615B7D17-81BF-4FB8-BCC4-0CF85C1A18A9}" destId="{3AA60F2C-7FD3-4DA4-849C-0D241A43ACF0}" srcOrd="15" destOrd="0" presId="urn:microsoft.com/office/officeart/2009/3/layout/CircleRelationship"/>
    <dgm:cxn modelId="{4B5BA692-419A-4B13-92BA-1DE99859E0CE}" type="presParOf" srcId="{615B7D17-81BF-4FB8-BCC4-0CF85C1A18A9}" destId="{9D13AE80-41AA-4ECB-8C1A-733D0C77E89F}" srcOrd="16" destOrd="0" presId="urn:microsoft.com/office/officeart/2009/3/layout/CircleRelationship"/>
    <dgm:cxn modelId="{09DCEB75-3BE0-45C5-925E-3E3D7B019420}" type="presParOf" srcId="{9D13AE80-41AA-4ECB-8C1A-733D0C77E89F}" destId="{18AFEB4B-5206-4470-A704-47DB633B724A}" srcOrd="0" destOrd="0" presId="urn:microsoft.com/office/officeart/2009/3/layout/CircleRelationship"/>
    <dgm:cxn modelId="{D6E52095-A0D4-46FB-9DBE-7A8995DF0536}" type="presParOf" srcId="{615B7D17-81BF-4FB8-BCC4-0CF85C1A18A9}" destId="{C52DA82D-DF80-4C7C-8262-2BDB5D13236D}" srcOrd="17" destOrd="0" presId="urn:microsoft.com/office/officeart/2009/3/layout/CircleRelationship"/>
    <dgm:cxn modelId="{7EDDD0DB-6E07-4EF1-BD45-535CB3438446}" type="presParOf" srcId="{615B7D17-81BF-4FB8-BCC4-0CF85C1A18A9}" destId="{9A1A741D-93EB-4631-B369-5B9A0962482C}" srcOrd="18" destOrd="0" presId="urn:microsoft.com/office/officeart/2009/3/layout/CircleRelationship"/>
    <dgm:cxn modelId="{61D6FAFF-EA67-400A-81A3-BC59F90D042B}" type="presParOf" srcId="{9A1A741D-93EB-4631-B369-5B9A0962482C}" destId="{70FDEB9A-606A-42F2-9339-CC92E8809270}" srcOrd="0" destOrd="0" presId="urn:microsoft.com/office/officeart/2009/3/layout/CircleRelationship"/>
    <dgm:cxn modelId="{45E0FCB1-35DD-463E-9385-4749CFCACAEB}" type="presParOf" srcId="{615B7D17-81BF-4FB8-BCC4-0CF85C1A18A9}" destId="{734BC6E0-3593-4D0D-BE89-B0028297C83C}" srcOrd="19" destOrd="0" presId="urn:microsoft.com/office/officeart/2009/3/layout/CircleRelationship"/>
    <dgm:cxn modelId="{3ECD7465-6B0B-43EF-A017-F272D7CE8BE1}" type="presParOf" srcId="{734BC6E0-3593-4D0D-BE89-B0028297C83C}" destId="{1690D421-ABEE-485D-B05F-47EAD5A03E96}" srcOrd="0" destOrd="0" presId="urn:microsoft.com/office/officeart/2009/3/layout/CircleRelationship"/>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00E2DDA-A1EB-4E2D-927C-86FF16E775C7}" type="doc">
      <dgm:prSet loTypeId="urn:microsoft.com/office/officeart/2005/8/layout/vList3" loCatId="list" qsTypeId="urn:microsoft.com/office/officeart/2005/8/quickstyle/simple1" qsCatId="simple" csTypeId="urn:microsoft.com/office/officeart/2005/8/colors/accent1_2" csCatId="accent1" phldr="1"/>
      <dgm:spPr/>
    </dgm:pt>
    <dgm:pt modelId="{7B9A3795-550E-4370-AB77-72FBA8DA1A8A}">
      <dgm:prSet phldrT="[Texte]" custT="1"/>
      <dgm:spPr>
        <a:solidFill>
          <a:srgbClr val="254C55"/>
        </a:solidFill>
      </dgm:spPr>
      <dgm:t>
        <a:bodyPr/>
        <a:lstStyle/>
        <a:p>
          <a:pPr>
            <a:lnSpc>
              <a:spcPct val="150000"/>
            </a:lnSpc>
          </a:pPr>
          <a:r>
            <a:rPr lang="el" sz="1400" dirty="0"/>
            <a:t>Υπάρχει </a:t>
          </a:r>
          <a:r>
            <a:rPr lang="el" sz="1400" dirty="0" err="1"/>
            <a:t>μια λεπτομερής </a:t>
          </a:r>
          <a:r>
            <a:rPr lang="el" sz="1400" dirty="0"/>
            <a:t>περιγραφή του καλύτερου τρόπου </a:t>
          </a:r>
          <a:r>
            <a:rPr lang="el" sz="1400" dirty="0" err="1"/>
            <a:t>επικοινωνίας</a:t>
          </a:r>
          <a:r>
            <a:rPr lang="el" sz="1400" dirty="0"/>
            <a:t> </a:t>
          </a:r>
          <a:r>
            <a:rPr lang="el" sz="1400" dirty="0" err="1"/>
            <a:t>με</a:t>
          </a:r>
          <a:r>
            <a:rPr lang="el" sz="1400" dirty="0"/>
            <a:t> </a:t>
          </a:r>
          <a:r>
            <a:rPr lang="el" sz="1400" dirty="0" err="1"/>
            <a:t>τα άτομα</a:t>
          </a:r>
          <a:endParaRPr lang="fr-FR" sz="1400" dirty="0"/>
        </a:p>
      </dgm:t>
    </dgm:pt>
    <dgm:pt modelId="{7D968BA3-AAA3-4DA4-B1C9-069520F64475}" type="parTrans" cxnId="{AD03FC57-0A46-40CC-B785-D89B775B16CD}">
      <dgm:prSet/>
      <dgm:spPr/>
      <dgm:t>
        <a:bodyPr/>
        <a:lstStyle/>
        <a:p>
          <a:pPr>
            <a:lnSpc>
              <a:spcPct val="150000"/>
            </a:lnSpc>
          </a:pPr>
          <a:endParaRPr lang="fr-FR" sz="1100"/>
        </a:p>
      </dgm:t>
    </dgm:pt>
    <dgm:pt modelId="{D87853DF-8097-4778-A2F0-7527E7A0A87F}" type="sibTrans" cxnId="{AD03FC57-0A46-40CC-B785-D89B775B16CD}">
      <dgm:prSet/>
      <dgm:spPr/>
      <dgm:t>
        <a:bodyPr/>
        <a:lstStyle/>
        <a:p>
          <a:pPr>
            <a:lnSpc>
              <a:spcPct val="150000"/>
            </a:lnSpc>
          </a:pPr>
          <a:endParaRPr lang="fr-FR" sz="1100"/>
        </a:p>
      </dgm:t>
    </dgm:pt>
    <dgm:pt modelId="{579DAF34-348E-4651-9AA2-11C19A82945D}">
      <dgm:prSet phldrT="[Texte]" custT="1"/>
      <dgm:spPr>
        <a:solidFill>
          <a:srgbClr val="254C55"/>
        </a:solidFill>
      </dgm:spPr>
      <dgm:t>
        <a:bodyPr/>
        <a:lstStyle/>
        <a:p>
          <a:pPr>
            <a:lnSpc>
              <a:spcPct val="150000"/>
            </a:lnSpc>
          </a:pPr>
          <a:r>
            <a:rPr lang="el" sz="1400" dirty="0"/>
            <a:t>Οι υπηρεσίες </a:t>
          </a:r>
          <a:r>
            <a:rPr lang="el" sz="1400" dirty="0" err="1"/>
            <a:t>δείχνουν </a:t>
          </a:r>
          <a:r>
            <a:rPr lang="el" sz="1400" dirty="0"/>
            <a:t>πώς </a:t>
          </a:r>
          <a:r>
            <a:rPr lang="el" sz="1400" dirty="0" err="1"/>
            <a:t>υποστηρίζουν </a:t>
          </a:r>
          <a:r>
            <a:rPr lang="el" sz="1400" dirty="0"/>
            <a:t>τα </a:t>
          </a:r>
          <a:r>
            <a:rPr lang="el" sz="1400" dirty="0" err="1"/>
            <a:t>άτομα</a:t>
          </a:r>
          <a:r>
            <a:rPr lang="el" sz="1400" dirty="0"/>
            <a:t> </a:t>
          </a:r>
          <a:r>
            <a:rPr lang="el" sz="1400" dirty="0" err="1"/>
            <a:t>με </a:t>
          </a:r>
          <a:r>
            <a:rPr lang="el" sz="1400" dirty="0"/>
            <a:t>την επικοινωνία </a:t>
          </a:r>
          <a:r>
            <a:rPr lang="el" sz="1400" dirty="0" err="1"/>
            <a:t>πρέπει </a:t>
          </a:r>
          <a:r>
            <a:rPr lang="el" sz="1400" dirty="0"/>
            <a:t>να </a:t>
          </a:r>
          <a:r>
            <a:rPr lang="el" sz="1400" dirty="0" err="1"/>
            <a:t>είναι</a:t>
          </a:r>
          <a:r>
            <a:rPr lang="el" sz="1400" dirty="0"/>
            <a:t> </a:t>
          </a:r>
          <a:r>
            <a:rPr lang="el" sz="1400" dirty="0" err="1"/>
            <a:t>εμπλεγμένος</a:t>
          </a:r>
          <a:r>
            <a:rPr lang="el" sz="1400" dirty="0"/>
            <a:t> </a:t>
          </a:r>
          <a:r>
            <a:rPr lang="el" sz="1400" dirty="0" err="1"/>
            <a:t>με</a:t>
          </a:r>
          <a:r>
            <a:rPr lang="el" sz="1400" dirty="0"/>
            <a:t> </a:t>
          </a:r>
          <a:r>
            <a:rPr lang="el" sz="1400" dirty="0" err="1"/>
            <a:t>αποφάσεις </a:t>
          </a:r>
          <a:r>
            <a:rPr lang="el" sz="1400" dirty="0"/>
            <a:t>σχετικά με τη φροντίδα και </a:t>
          </a:r>
          <a:r>
            <a:rPr lang="el" sz="1400" dirty="0" err="1"/>
            <a:t>τις </a:t>
          </a:r>
          <a:r>
            <a:rPr lang="el" sz="1400" dirty="0"/>
            <a:t>υπηρεσίες </a:t>
          </a:r>
          <a:r>
            <a:rPr lang="el" sz="1400" dirty="0" err="1"/>
            <a:t>τους</a:t>
          </a:r>
        </a:p>
      </dgm:t>
    </dgm:pt>
    <dgm:pt modelId="{A95546C1-41C1-4FEF-9064-48117BA8B650}" type="parTrans" cxnId="{E85FD036-224E-4F9C-9C3F-F253D7C87CE8}">
      <dgm:prSet/>
      <dgm:spPr/>
      <dgm:t>
        <a:bodyPr/>
        <a:lstStyle/>
        <a:p>
          <a:pPr>
            <a:lnSpc>
              <a:spcPct val="150000"/>
            </a:lnSpc>
          </a:pPr>
          <a:endParaRPr lang="fr-FR" sz="1100"/>
        </a:p>
      </dgm:t>
    </dgm:pt>
    <dgm:pt modelId="{11E8DB3D-1908-44B6-945B-4D9F8DF747B8}" type="sibTrans" cxnId="{E85FD036-224E-4F9C-9C3F-F253D7C87CE8}">
      <dgm:prSet/>
      <dgm:spPr/>
      <dgm:t>
        <a:bodyPr/>
        <a:lstStyle/>
        <a:p>
          <a:pPr>
            <a:lnSpc>
              <a:spcPct val="150000"/>
            </a:lnSpc>
          </a:pPr>
          <a:endParaRPr lang="fr-FR" sz="1100"/>
        </a:p>
      </dgm:t>
    </dgm:pt>
    <dgm:pt modelId="{186277DF-2FFB-4F26-A44D-ED00319FA9FB}">
      <dgm:prSet phldrT="[Texte]" custT="1"/>
      <dgm:spPr>
        <a:solidFill>
          <a:srgbClr val="254C55"/>
        </a:solidFill>
      </dgm:spPr>
      <dgm:t>
        <a:bodyPr/>
        <a:lstStyle/>
        <a:p>
          <a:pPr>
            <a:lnSpc>
              <a:spcPct val="150000"/>
            </a:lnSpc>
          </a:pPr>
          <a:r>
            <a:rPr lang="el" sz="1400" dirty="0"/>
            <a:t>Το προσωπικό εκτιμά και χρησιμοποιεί </a:t>
          </a:r>
          <a:r>
            <a:rPr lang="el" sz="1400" dirty="0" err="1"/>
            <a:t>σωστά </a:t>
          </a:r>
          <a:r>
            <a:rPr lang="el" sz="1400" dirty="0"/>
            <a:t>τις καλύτερες </a:t>
          </a:r>
          <a:r>
            <a:rPr lang="el" sz="1400" dirty="0" err="1"/>
            <a:t>προσεγγίσεις </a:t>
          </a:r>
          <a:r>
            <a:rPr lang="el" sz="1400" dirty="0"/>
            <a:t>για την </a:t>
          </a:r>
          <a:r>
            <a:rPr lang="el" sz="1400" dirty="0" err="1"/>
            <a:t>επικοινωνία</a:t>
          </a:r>
          <a:r>
            <a:rPr lang="el" sz="1400" dirty="0"/>
            <a:t> </a:t>
          </a:r>
          <a:r>
            <a:rPr lang="el" sz="1400" dirty="0" err="1"/>
            <a:t>καθε</a:t>
          </a:r>
          <a:r>
            <a:rPr lang="el" sz="1400" dirty="0"/>
            <a:t> </a:t>
          </a:r>
          <a:r>
            <a:rPr lang="el" sz="1400" dirty="0" err="1"/>
            <a:t>άτομο</a:t>
          </a:r>
          <a:endParaRPr lang="fr-FR" sz="1400" dirty="0"/>
        </a:p>
      </dgm:t>
    </dgm:pt>
    <dgm:pt modelId="{9A2D9097-6930-4A3C-80B3-4821E7CB56CD}" type="parTrans" cxnId="{D719D8C0-C19E-4259-9008-BE1DE217AEFF}">
      <dgm:prSet/>
      <dgm:spPr/>
      <dgm:t>
        <a:bodyPr/>
        <a:lstStyle/>
        <a:p>
          <a:pPr>
            <a:lnSpc>
              <a:spcPct val="150000"/>
            </a:lnSpc>
          </a:pPr>
          <a:endParaRPr lang="fr-FR" sz="1100"/>
        </a:p>
      </dgm:t>
    </dgm:pt>
    <dgm:pt modelId="{DA77F063-1723-451C-AF05-1B402772BE09}" type="sibTrans" cxnId="{D719D8C0-C19E-4259-9008-BE1DE217AEFF}">
      <dgm:prSet/>
      <dgm:spPr/>
      <dgm:t>
        <a:bodyPr/>
        <a:lstStyle/>
        <a:p>
          <a:pPr>
            <a:lnSpc>
              <a:spcPct val="150000"/>
            </a:lnSpc>
          </a:pPr>
          <a:endParaRPr lang="fr-FR" sz="1100"/>
        </a:p>
      </dgm:t>
    </dgm:pt>
    <dgm:pt modelId="{40597963-873A-427A-9C54-9AE8BFD61CE1}">
      <dgm:prSet phldrT="[Texte]" custT="1"/>
      <dgm:spPr>
        <a:solidFill>
          <a:srgbClr val="254C55"/>
        </a:solidFill>
      </dgm:spPr>
      <dgm:t>
        <a:bodyPr/>
        <a:lstStyle/>
        <a:p>
          <a:pPr>
            <a:lnSpc>
              <a:spcPct val="150000"/>
            </a:lnSpc>
          </a:pPr>
          <a:r>
            <a:rPr lang="el" sz="1400" dirty="0" err="1"/>
            <a:t>Τα άτομα </a:t>
          </a:r>
          <a:r>
            <a:rPr lang="el" sz="1400" dirty="0"/>
            <a:t>υποστηρίζονται </a:t>
          </a:r>
          <a:r>
            <a:rPr lang="el" sz="1400" dirty="0" err="1"/>
            <a:t>να </a:t>
          </a:r>
          <a:r>
            <a:rPr lang="el" sz="1400" dirty="0"/>
            <a:t>κατανοήσουν και να εκφράσουν </a:t>
          </a:r>
          <a:r>
            <a:rPr lang="el" sz="1400" dirty="0" err="1"/>
            <a:t>τα δικά τους</a:t>
          </a:r>
          <a:r>
            <a:rPr lang="el" sz="1400" dirty="0"/>
            <a:t> </a:t>
          </a:r>
          <a:r>
            <a:rPr lang="el" sz="1400" dirty="0" err="1"/>
            <a:t>ανάγκες </a:t>
          </a:r>
          <a:r>
            <a:rPr lang="el" sz="1400" dirty="0"/>
            <a:t>σε σχέση με </a:t>
          </a:r>
          <a:r>
            <a:rPr lang="el" sz="1400" dirty="0" err="1"/>
            <a:t>τους</a:t>
          </a:r>
          <a:r>
            <a:rPr lang="el" sz="1400" dirty="0"/>
            <a:t> </a:t>
          </a:r>
          <a:r>
            <a:rPr lang="el" sz="1400" dirty="0" err="1"/>
            <a:t>υγεία </a:t>
          </a:r>
          <a:r>
            <a:rPr lang="el" sz="1400" dirty="0"/>
            <a:t>και </a:t>
          </a:r>
          <a:r>
            <a:rPr lang="el" sz="1400" dirty="0" err="1"/>
            <a:t>ευεξία</a:t>
          </a:r>
          <a:endParaRPr lang="fr-FR" sz="1400" dirty="0"/>
        </a:p>
      </dgm:t>
    </dgm:pt>
    <dgm:pt modelId="{C902BAA3-A084-4E7D-8345-F0062EC3449B}" type="parTrans" cxnId="{4A7EDAAB-20FD-490A-87B5-E883C0471D6A}">
      <dgm:prSet/>
      <dgm:spPr/>
      <dgm:t>
        <a:bodyPr/>
        <a:lstStyle/>
        <a:p>
          <a:pPr>
            <a:lnSpc>
              <a:spcPct val="150000"/>
            </a:lnSpc>
          </a:pPr>
          <a:endParaRPr lang="fr-FR" sz="1100"/>
        </a:p>
      </dgm:t>
    </dgm:pt>
    <dgm:pt modelId="{52DCEB1F-3F7B-41E6-AC65-3195FADA4C46}" type="sibTrans" cxnId="{4A7EDAAB-20FD-490A-87B5-E883C0471D6A}">
      <dgm:prSet/>
      <dgm:spPr/>
      <dgm:t>
        <a:bodyPr/>
        <a:lstStyle/>
        <a:p>
          <a:pPr>
            <a:lnSpc>
              <a:spcPct val="150000"/>
            </a:lnSpc>
          </a:pPr>
          <a:endParaRPr lang="fr-FR" sz="1100"/>
        </a:p>
      </dgm:t>
    </dgm:pt>
    <dgm:pt modelId="{9AA42BD4-3742-4424-B301-91B77EBBB8D2}">
      <dgm:prSet phldrT="[Texte]" custT="1"/>
      <dgm:spPr>
        <a:solidFill>
          <a:srgbClr val="254C55"/>
        </a:solidFill>
      </dgm:spPr>
      <dgm:t>
        <a:bodyPr/>
        <a:lstStyle/>
        <a:p>
          <a:pPr>
            <a:lnSpc>
              <a:spcPct val="150000"/>
            </a:lnSpc>
          </a:pPr>
          <a:r>
            <a:rPr lang="el" sz="1400" dirty="0"/>
            <a:t>Οι υπηρεσίες </a:t>
          </a:r>
          <a:r>
            <a:rPr lang="el" sz="1400" dirty="0" err="1"/>
            <a:t>δημιουργούν</a:t>
          </a:r>
          <a:r>
            <a:rPr lang="el" sz="1400" dirty="0"/>
            <a:t> </a:t>
          </a:r>
          <a:r>
            <a:rPr lang="el" sz="1400" dirty="0" err="1"/>
            <a:t>ευκαιρίες </a:t>
          </a:r>
          <a:r>
            <a:rPr lang="el" sz="1400" dirty="0"/>
            <a:t>, </a:t>
          </a:r>
          <a:r>
            <a:rPr lang="el" sz="1400" dirty="0" err="1"/>
            <a:t>σχέσεις </a:t>
          </a:r>
          <a:r>
            <a:rPr lang="el" sz="1400" dirty="0"/>
            <a:t>και </a:t>
          </a:r>
          <a:r>
            <a:rPr lang="el" sz="1400" dirty="0" err="1"/>
            <a:t>περιβάλλοντα</a:t>
          </a:r>
          <a:r>
            <a:rPr lang="el" sz="1400" dirty="0"/>
            <a:t> </a:t>
          </a:r>
          <a:r>
            <a:rPr lang="el" sz="1400" dirty="0" err="1"/>
            <a:t>ότι</a:t>
          </a:r>
          <a:r>
            <a:rPr lang="el" sz="1400" dirty="0"/>
            <a:t> </a:t>
          </a:r>
          <a:r>
            <a:rPr lang="el" sz="1400" dirty="0" err="1"/>
            <a:t>φτιαχνω, κανω</a:t>
          </a:r>
          <a:r>
            <a:rPr lang="el" sz="1400" dirty="0"/>
            <a:t> </a:t>
          </a:r>
          <a:r>
            <a:rPr lang="el" sz="1400" dirty="0" err="1"/>
            <a:t>τα άτομα</a:t>
          </a:r>
          <a:r>
            <a:rPr lang="el" sz="1400" dirty="0"/>
            <a:t> </a:t>
          </a:r>
          <a:r>
            <a:rPr lang="el" sz="1400" dirty="0" err="1"/>
            <a:t>θέλουν </a:t>
          </a:r>
          <a:r>
            <a:rPr lang="el" sz="1400" dirty="0"/>
            <a:t>να </a:t>
          </a:r>
          <a:r>
            <a:rPr lang="el" sz="1400" dirty="0" err="1"/>
            <a:t>επικοινωνήσουν</a:t>
          </a:r>
          <a:endParaRPr lang="fr-FR" sz="1400" dirty="0"/>
        </a:p>
      </dgm:t>
    </dgm:pt>
    <dgm:pt modelId="{C078D16E-B69D-4378-8C10-40F5C455B27F}" type="parTrans" cxnId="{1280BA3B-2D04-4A7F-90B9-4F10B06A7AD8}">
      <dgm:prSet/>
      <dgm:spPr/>
      <dgm:t>
        <a:bodyPr/>
        <a:lstStyle/>
        <a:p>
          <a:pPr>
            <a:lnSpc>
              <a:spcPct val="150000"/>
            </a:lnSpc>
          </a:pPr>
          <a:endParaRPr lang="fr-FR" sz="1100"/>
        </a:p>
      </dgm:t>
    </dgm:pt>
    <dgm:pt modelId="{4393D1E6-5313-4E93-95BA-B6867AF7F406}" type="sibTrans" cxnId="{1280BA3B-2D04-4A7F-90B9-4F10B06A7AD8}">
      <dgm:prSet/>
      <dgm:spPr/>
      <dgm:t>
        <a:bodyPr/>
        <a:lstStyle/>
        <a:p>
          <a:pPr>
            <a:lnSpc>
              <a:spcPct val="150000"/>
            </a:lnSpc>
          </a:pPr>
          <a:endParaRPr lang="fr-FR" sz="1100"/>
        </a:p>
      </dgm:t>
    </dgm:pt>
    <dgm:pt modelId="{FA83A7C7-F635-4AD1-B545-5B0BE92B2535}" type="pres">
      <dgm:prSet presAssocID="{200E2DDA-A1EB-4E2D-927C-86FF16E775C7}" presName="linearFlow" presStyleCnt="0">
        <dgm:presLayoutVars>
          <dgm:dir/>
          <dgm:resizeHandles val="exact"/>
        </dgm:presLayoutVars>
      </dgm:prSet>
      <dgm:spPr/>
    </dgm:pt>
    <dgm:pt modelId="{3AEF66FF-7D5B-4D56-B9F0-C9D4698D134D}" type="pres">
      <dgm:prSet presAssocID="{7B9A3795-550E-4370-AB77-72FBA8DA1A8A}" presName="composite" presStyleCnt="0"/>
      <dgm:spPr/>
    </dgm:pt>
    <dgm:pt modelId="{C597680E-68A1-418E-AEF4-625AD7F89EFC}" type="pres">
      <dgm:prSet presAssocID="{7B9A3795-550E-4370-AB77-72FBA8DA1A8A}" presName="imgShp" presStyleLbl="fgImgPlace1" presStyleIdx="0" presStyleCnt="5"/>
      <dgm:spPr>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a:stretch>
        </a:blipFill>
      </dgm:spPr>
    </dgm:pt>
    <dgm:pt modelId="{D63428AF-9F4E-4672-B0E8-C90D549C82FC}" type="pres">
      <dgm:prSet presAssocID="{7B9A3795-550E-4370-AB77-72FBA8DA1A8A}" presName="txShp" presStyleLbl="node1" presStyleIdx="0" presStyleCnt="5">
        <dgm:presLayoutVars>
          <dgm:bulletEnabled val="1"/>
        </dgm:presLayoutVars>
      </dgm:prSet>
      <dgm:spPr/>
    </dgm:pt>
    <dgm:pt modelId="{AF668EEE-7818-49DA-BFFE-7AC2EC4F4485}" type="pres">
      <dgm:prSet presAssocID="{D87853DF-8097-4778-A2F0-7527E7A0A87F}" presName="spacing" presStyleCnt="0"/>
      <dgm:spPr/>
    </dgm:pt>
    <dgm:pt modelId="{1AF1B4FC-73BA-4823-9A3C-0D1CEE516B57}" type="pres">
      <dgm:prSet presAssocID="{579DAF34-348E-4651-9AA2-11C19A82945D}" presName="composite" presStyleCnt="0"/>
      <dgm:spPr/>
    </dgm:pt>
    <dgm:pt modelId="{2367DE15-A653-432A-9DE7-530F1995399E}" type="pres">
      <dgm:prSet presAssocID="{579DAF34-348E-4651-9AA2-11C19A82945D}" presName="imgShp" presStyleLbl="fgImgPlace1" presStyleIdx="1" presStyleCnt="5"/>
      <dgm:spPr>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a:stretch>
        </a:blipFill>
      </dgm:spPr>
    </dgm:pt>
    <dgm:pt modelId="{5BA73415-1160-48C0-98C6-AC878724BE13}" type="pres">
      <dgm:prSet presAssocID="{579DAF34-348E-4651-9AA2-11C19A82945D}" presName="txShp" presStyleLbl="node1" presStyleIdx="1" presStyleCnt="5">
        <dgm:presLayoutVars>
          <dgm:bulletEnabled val="1"/>
        </dgm:presLayoutVars>
      </dgm:prSet>
      <dgm:spPr/>
    </dgm:pt>
    <dgm:pt modelId="{997ED036-415B-48C4-9E2D-27E15F5B679C}" type="pres">
      <dgm:prSet presAssocID="{11E8DB3D-1908-44B6-945B-4D9F8DF747B8}" presName="spacing" presStyleCnt="0"/>
      <dgm:spPr/>
    </dgm:pt>
    <dgm:pt modelId="{56FD0919-A7EC-41E1-A84C-2A3C03A8D111}" type="pres">
      <dgm:prSet presAssocID="{186277DF-2FFB-4F26-A44D-ED00319FA9FB}" presName="composite" presStyleCnt="0"/>
      <dgm:spPr/>
    </dgm:pt>
    <dgm:pt modelId="{26294DF1-ED3E-48D7-8DEB-F7D19EE52C4A}" type="pres">
      <dgm:prSet presAssocID="{186277DF-2FFB-4F26-A44D-ED00319FA9FB}" presName="imgShp" presStyleLbl="fgImgPlace1" presStyleIdx="2" presStyleCnt="5"/>
      <dgm:spPr>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a:stretch>
        </a:blipFill>
      </dgm:spPr>
    </dgm:pt>
    <dgm:pt modelId="{897CD258-541D-45D5-9960-346DD83B6DED}" type="pres">
      <dgm:prSet presAssocID="{186277DF-2FFB-4F26-A44D-ED00319FA9FB}" presName="txShp" presStyleLbl="node1" presStyleIdx="2" presStyleCnt="5">
        <dgm:presLayoutVars>
          <dgm:bulletEnabled val="1"/>
        </dgm:presLayoutVars>
      </dgm:prSet>
      <dgm:spPr/>
    </dgm:pt>
    <dgm:pt modelId="{6C4ADBFD-66BA-45D0-B1A6-5A9CB40723CD}" type="pres">
      <dgm:prSet presAssocID="{DA77F063-1723-451C-AF05-1B402772BE09}" presName="spacing" presStyleCnt="0"/>
      <dgm:spPr/>
    </dgm:pt>
    <dgm:pt modelId="{F5DA5151-035E-49DF-9D1D-F3DA1CF88761}" type="pres">
      <dgm:prSet presAssocID="{9AA42BD4-3742-4424-B301-91B77EBBB8D2}" presName="composite" presStyleCnt="0"/>
      <dgm:spPr/>
    </dgm:pt>
    <dgm:pt modelId="{C2E7632E-49AF-480B-9B6F-BA0FB4FFA191}" type="pres">
      <dgm:prSet presAssocID="{9AA42BD4-3742-4424-B301-91B77EBBB8D2}" presName="imgShp" presStyleLbl="fgImgPlace1" presStyleIdx="3" presStyleCnt="5"/>
      <dgm:spPr>
        <a:blipFill>
          <a:blip xmlns:r="http://schemas.openxmlformats.org/officeDocument/2006/relationships"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a:stretch>
            <a:fillRect/>
          </a:stretch>
        </a:blipFill>
      </dgm:spPr>
    </dgm:pt>
    <dgm:pt modelId="{734A9BFD-8F1A-4C26-B9A6-33909BE5EAE0}" type="pres">
      <dgm:prSet presAssocID="{9AA42BD4-3742-4424-B301-91B77EBBB8D2}" presName="txShp" presStyleLbl="node1" presStyleIdx="3" presStyleCnt="5">
        <dgm:presLayoutVars>
          <dgm:bulletEnabled val="1"/>
        </dgm:presLayoutVars>
      </dgm:prSet>
      <dgm:spPr/>
    </dgm:pt>
    <dgm:pt modelId="{00D74730-CC18-479C-B9B9-AD269DF82561}" type="pres">
      <dgm:prSet presAssocID="{4393D1E6-5313-4E93-95BA-B6867AF7F406}" presName="spacing" presStyleCnt="0"/>
      <dgm:spPr/>
    </dgm:pt>
    <dgm:pt modelId="{C47898F4-5EC4-474E-B96A-D8ECF884DAC4}" type="pres">
      <dgm:prSet presAssocID="{40597963-873A-427A-9C54-9AE8BFD61CE1}" presName="composite" presStyleCnt="0"/>
      <dgm:spPr/>
    </dgm:pt>
    <dgm:pt modelId="{7930D415-D7FE-4CA1-B769-802E955EAF0F}" type="pres">
      <dgm:prSet presAssocID="{40597963-873A-427A-9C54-9AE8BFD61CE1}" presName="imgShp" presStyleLbl="fgImgPlace1" presStyleIdx="4" presStyleCnt="5"/>
      <dgm:spPr>
        <a:blipFill>
          <a:blip xmlns:r="http://schemas.openxmlformats.org/officeDocument/2006/relationships" r:embed="rId9">
            <a:extLst>
              <a:ext uri="{837473B0-CC2E-450A-ABE3-18F120FF3D39}">
                <a1611:picAttrSrcUrl xmlns:a1611="http://schemas.microsoft.com/office/drawing/2016/11/main" r:id="rId10"/>
              </a:ext>
            </a:extLst>
          </a:blip>
          <a:srcRect/>
          <a:stretch>
            <a:fillRect/>
          </a:stretch>
        </a:blipFill>
      </dgm:spPr>
    </dgm:pt>
    <dgm:pt modelId="{F95A98DA-E1C3-419A-AC5E-0C6D5A5D0F25}" type="pres">
      <dgm:prSet presAssocID="{40597963-873A-427A-9C54-9AE8BFD61CE1}" presName="txShp" presStyleLbl="node1" presStyleIdx="4" presStyleCnt="5">
        <dgm:presLayoutVars>
          <dgm:bulletEnabled val="1"/>
        </dgm:presLayoutVars>
      </dgm:prSet>
      <dgm:spPr/>
    </dgm:pt>
  </dgm:ptLst>
  <dgm:cxnLst>
    <dgm:cxn modelId="{2DA20F05-FC6B-44AC-9A93-FF955716F390}" type="presOf" srcId="{40597963-873A-427A-9C54-9AE8BFD61CE1}" destId="{F95A98DA-E1C3-419A-AC5E-0C6D5A5D0F25}" srcOrd="0" destOrd="0" presId="urn:microsoft.com/office/officeart/2005/8/layout/vList3"/>
    <dgm:cxn modelId="{A05E3729-ADCE-4E4E-9A16-489083E045F1}" type="presOf" srcId="{9AA42BD4-3742-4424-B301-91B77EBBB8D2}" destId="{734A9BFD-8F1A-4C26-B9A6-33909BE5EAE0}" srcOrd="0" destOrd="0" presId="urn:microsoft.com/office/officeart/2005/8/layout/vList3"/>
    <dgm:cxn modelId="{E85FD036-224E-4F9C-9C3F-F253D7C87CE8}" srcId="{200E2DDA-A1EB-4E2D-927C-86FF16E775C7}" destId="{579DAF34-348E-4651-9AA2-11C19A82945D}" srcOrd="1" destOrd="0" parTransId="{A95546C1-41C1-4FEF-9064-48117BA8B650}" sibTransId="{11E8DB3D-1908-44B6-945B-4D9F8DF747B8}"/>
    <dgm:cxn modelId="{A6B78B3A-7ECE-47E5-8515-FBD59A998DE6}" type="presOf" srcId="{186277DF-2FFB-4F26-A44D-ED00319FA9FB}" destId="{897CD258-541D-45D5-9960-346DD83B6DED}" srcOrd="0" destOrd="0" presId="urn:microsoft.com/office/officeart/2005/8/layout/vList3"/>
    <dgm:cxn modelId="{1280BA3B-2D04-4A7F-90B9-4F10B06A7AD8}" srcId="{200E2DDA-A1EB-4E2D-927C-86FF16E775C7}" destId="{9AA42BD4-3742-4424-B301-91B77EBBB8D2}" srcOrd="3" destOrd="0" parTransId="{C078D16E-B69D-4378-8C10-40F5C455B27F}" sibTransId="{4393D1E6-5313-4E93-95BA-B6867AF7F406}"/>
    <dgm:cxn modelId="{ABF97971-0969-4C18-BBBA-906EA59F0286}" type="presOf" srcId="{7B9A3795-550E-4370-AB77-72FBA8DA1A8A}" destId="{D63428AF-9F4E-4672-B0E8-C90D549C82FC}" srcOrd="0" destOrd="0" presId="urn:microsoft.com/office/officeart/2005/8/layout/vList3"/>
    <dgm:cxn modelId="{AD03FC57-0A46-40CC-B785-D89B775B16CD}" srcId="{200E2DDA-A1EB-4E2D-927C-86FF16E775C7}" destId="{7B9A3795-550E-4370-AB77-72FBA8DA1A8A}" srcOrd="0" destOrd="0" parTransId="{7D968BA3-AAA3-4DA4-B1C9-069520F64475}" sibTransId="{D87853DF-8097-4778-A2F0-7527E7A0A87F}"/>
    <dgm:cxn modelId="{4A7EDAAB-20FD-490A-87B5-E883C0471D6A}" srcId="{200E2DDA-A1EB-4E2D-927C-86FF16E775C7}" destId="{40597963-873A-427A-9C54-9AE8BFD61CE1}" srcOrd="4" destOrd="0" parTransId="{C902BAA3-A084-4E7D-8345-F0062EC3449B}" sibTransId="{52DCEB1F-3F7B-41E6-AC65-3195FADA4C46}"/>
    <dgm:cxn modelId="{FCDC85B0-4CB1-4F99-8E4E-CEAC3B4433CF}" type="presOf" srcId="{579DAF34-348E-4651-9AA2-11C19A82945D}" destId="{5BA73415-1160-48C0-98C6-AC878724BE13}" srcOrd="0" destOrd="0" presId="urn:microsoft.com/office/officeart/2005/8/layout/vList3"/>
    <dgm:cxn modelId="{D719D8C0-C19E-4259-9008-BE1DE217AEFF}" srcId="{200E2DDA-A1EB-4E2D-927C-86FF16E775C7}" destId="{186277DF-2FFB-4F26-A44D-ED00319FA9FB}" srcOrd="2" destOrd="0" parTransId="{9A2D9097-6930-4A3C-80B3-4821E7CB56CD}" sibTransId="{DA77F063-1723-451C-AF05-1B402772BE09}"/>
    <dgm:cxn modelId="{CD70DBD7-F0C2-413B-9EA9-ABA6EFF2E033}" type="presOf" srcId="{200E2DDA-A1EB-4E2D-927C-86FF16E775C7}" destId="{FA83A7C7-F635-4AD1-B545-5B0BE92B2535}" srcOrd="0" destOrd="0" presId="urn:microsoft.com/office/officeart/2005/8/layout/vList3"/>
    <dgm:cxn modelId="{93D6F4C3-1E7D-456A-875E-4E50C963125F}" type="presParOf" srcId="{FA83A7C7-F635-4AD1-B545-5B0BE92B2535}" destId="{3AEF66FF-7D5B-4D56-B9F0-C9D4698D134D}" srcOrd="0" destOrd="0" presId="urn:microsoft.com/office/officeart/2005/8/layout/vList3"/>
    <dgm:cxn modelId="{8F8F204C-2411-4D77-A19A-CE808A57BCC4}" type="presParOf" srcId="{3AEF66FF-7D5B-4D56-B9F0-C9D4698D134D}" destId="{C597680E-68A1-418E-AEF4-625AD7F89EFC}" srcOrd="0" destOrd="0" presId="urn:microsoft.com/office/officeart/2005/8/layout/vList3"/>
    <dgm:cxn modelId="{5963050F-13AA-4A74-BC9B-E2DC6A3803B6}" type="presParOf" srcId="{3AEF66FF-7D5B-4D56-B9F0-C9D4698D134D}" destId="{D63428AF-9F4E-4672-B0E8-C90D549C82FC}" srcOrd="1" destOrd="0" presId="urn:microsoft.com/office/officeart/2005/8/layout/vList3"/>
    <dgm:cxn modelId="{BD72BC20-DDF7-4195-84CA-D470B7892662}" type="presParOf" srcId="{FA83A7C7-F635-4AD1-B545-5B0BE92B2535}" destId="{AF668EEE-7818-49DA-BFFE-7AC2EC4F4485}" srcOrd="1" destOrd="0" presId="urn:microsoft.com/office/officeart/2005/8/layout/vList3"/>
    <dgm:cxn modelId="{5792446D-24BF-451A-A641-EB876F38CAE4}" type="presParOf" srcId="{FA83A7C7-F635-4AD1-B545-5B0BE92B2535}" destId="{1AF1B4FC-73BA-4823-9A3C-0D1CEE516B57}" srcOrd="2" destOrd="0" presId="urn:microsoft.com/office/officeart/2005/8/layout/vList3"/>
    <dgm:cxn modelId="{D78AFB3B-9F34-4B60-A9B4-F2535B5F56E1}" type="presParOf" srcId="{1AF1B4FC-73BA-4823-9A3C-0D1CEE516B57}" destId="{2367DE15-A653-432A-9DE7-530F1995399E}" srcOrd="0" destOrd="0" presId="urn:microsoft.com/office/officeart/2005/8/layout/vList3"/>
    <dgm:cxn modelId="{E7FC7C3A-E7E3-494F-8645-ED53C1F3B4F2}" type="presParOf" srcId="{1AF1B4FC-73BA-4823-9A3C-0D1CEE516B57}" destId="{5BA73415-1160-48C0-98C6-AC878724BE13}" srcOrd="1" destOrd="0" presId="urn:microsoft.com/office/officeart/2005/8/layout/vList3"/>
    <dgm:cxn modelId="{8B366973-87F6-4A4C-90A2-622741E822A0}" type="presParOf" srcId="{FA83A7C7-F635-4AD1-B545-5B0BE92B2535}" destId="{997ED036-415B-48C4-9E2D-27E15F5B679C}" srcOrd="3" destOrd="0" presId="urn:microsoft.com/office/officeart/2005/8/layout/vList3"/>
    <dgm:cxn modelId="{98FC7B5F-DAB7-4A07-AF63-E62137B955C6}" type="presParOf" srcId="{FA83A7C7-F635-4AD1-B545-5B0BE92B2535}" destId="{56FD0919-A7EC-41E1-A84C-2A3C03A8D111}" srcOrd="4" destOrd="0" presId="urn:microsoft.com/office/officeart/2005/8/layout/vList3"/>
    <dgm:cxn modelId="{23EF894E-9740-49A2-9981-1847F04CD4EA}" type="presParOf" srcId="{56FD0919-A7EC-41E1-A84C-2A3C03A8D111}" destId="{26294DF1-ED3E-48D7-8DEB-F7D19EE52C4A}" srcOrd="0" destOrd="0" presId="urn:microsoft.com/office/officeart/2005/8/layout/vList3"/>
    <dgm:cxn modelId="{94C86FF3-804D-4BF2-A575-B23C4F492F26}" type="presParOf" srcId="{56FD0919-A7EC-41E1-A84C-2A3C03A8D111}" destId="{897CD258-541D-45D5-9960-346DD83B6DED}" srcOrd="1" destOrd="0" presId="urn:microsoft.com/office/officeart/2005/8/layout/vList3"/>
    <dgm:cxn modelId="{7D4CFE66-5D1F-47D1-8F74-0BA80BB30641}" type="presParOf" srcId="{FA83A7C7-F635-4AD1-B545-5B0BE92B2535}" destId="{6C4ADBFD-66BA-45D0-B1A6-5A9CB40723CD}" srcOrd="5" destOrd="0" presId="urn:microsoft.com/office/officeart/2005/8/layout/vList3"/>
    <dgm:cxn modelId="{12138E82-1194-4682-B5EE-D7F8270380ED}" type="presParOf" srcId="{FA83A7C7-F635-4AD1-B545-5B0BE92B2535}" destId="{F5DA5151-035E-49DF-9D1D-F3DA1CF88761}" srcOrd="6" destOrd="0" presId="urn:microsoft.com/office/officeart/2005/8/layout/vList3"/>
    <dgm:cxn modelId="{C47535B1-1DC9-458B-9FE9-E4DDF131D23C}" type="presParOf" srcId="{F5DA5151-035E-49DF-9D1D-F3DA1CF88761}" destId="{C2E7632E-49AF-480B-9B6F-BA0FB4FFA191}" srcOrd="0" destOrd="0" presId="urn:microsoft.com/office/officeart/2005/8/layout/vList3"/>
    <dgm:cxn modelId="{225BE4A7-5DFD-4CFB-BE40-9EF792396E35}" type="presParOf" srcId="{F5DA5151-035E-49DF-9D1D-F3DA1CF88761}" destId="{734A9BFD-8F1A-4C26-B9A6-33909BE5EAE0}" srcOrd="1" destOrd="0" presId="urn:microsoft.com/office/officeart/2005/8/layout/vList3"/>
    <dgm:cxn modelId="{3FB2E527-322A-4391-82C6-DC3AFAC5CC2D}" type="presParOf" srcId="{FA83A7C7-F635-4AD1-B545-5B0BE92B2535}" destId="{00D74730-CC18-479C-B9B9-AD269DF82561}" srcOrd="7" destOrd="0" presId="urn:microsoft.com/office/officeart/2005/8/layout/vList3"/>
    <dgm:cxn modelId="{8EAC04E5-0BD1-4B7F-91C9-BAA6832BB110}" type="presParOf" srcId="{FA83A7C7-F635-4AD1-B545-5B0BE92B2535}" destId="{C47898F4-5EC4-474E-B96A-D8ECF884DAC4}" srcOrd="8" destOrd="0" presId="urn:microsoft.com/office/officeart/2005/8/layout/vList3"/>
    <dgm:cxn modelId="{7D1E5A2D-5E27-43D6-AA94-AFBF2305D422}" type="presParOf" srcId="{C47898F4-5EC4-474E-B96A-D8ECF884DAC4}" destId="{7930D415-D7FE-4CA1-B769-802E955EAF0F}" srcOrd="0" destOrd="0" presId="urn:microsoft.com/office/officeart/2005/8/layout/vList3"/>
    <dgm:cxn modelId="{F75754E4-44D7-41F1-B01C-84E44D0D7FE1}" type="presParOf" srcId="{C47898F4-5EC4-474E-B96A-D8ECF884DAC4}" destId="{F95A98DA-E1C3-419A-AC5E-0C6D5A5D0F25}" srcOrd="1" destOrd="0" presId="urn:microsoft.com/office/officeart/2005/8/layout/vLis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AA1C0AC-0754-45B0-BE2F-C2B84E90ECFE}" type="doc">
      <dgm:prSet loTypeId="urn:microsoft.com/office/officeart/2008/layout/VerticalAccentList" loCatId="list" qsTypeId="urn:microsoft.com/office/officeart/2005/8/quickstyle/simple1" qsCatId="simple" csTypeId="urn:microsoft.com/office/officeart/2005/8/colors/colorful2" csCatId="colorful" phldr="1"/>
      <dgm:spPr/>
      <dgm:t>
        <a:bodyPr/>
        <a:lstStyle/>
        <a:p>
          <a:endParaRPr lang="fr-FR"/>
        </a:p>
      </dgm:t>
    </dgm:pt>
    <dgm:pt modelId="{C0EBD28F-10A5-4A3B-BF04-EEBD39486B6A}">
      <dgm:prSet phldrT="[Texte]" custT="1"/>
      <dgm:spPr/>
      <dgm:t>
        <a:bodyPr/>
        <a:lstStyle/>
        <a:p>
          <a:r>
            <a:rPr lang="el" sz="2000" dirty="0"/>
            <a:t>Βοηθήστε στην </a:t>
          </a:r>
          <a:r>
            <a:rPr lang="el" sz="2000" dirty="0" err="1"/>
            <a:t>αποφυγή </a:t>
          </a:r>
          <a:r>
            <a:rPr lang="el" sz="2000" dirty="0"/>
            <a:t>διακρίσεων</a:t>
          </a:r>
        </a:p>
      </dgm:t>
    </dgm:pt>
    <dgm:pt modelId="{C235964E-B5E8-40A9-B19C-4B4ED8E1CA2D}" type="parTrans" cxnId="{FDDEA3B8-62CA-4102-BFFA-3AD6B8CC1A5D}">
      <dgm:prSet/>
      <dgm:spPr/>
      <dgm:t>
        <a:bodyPr/>
        <a:lstStyle/>
        <a:p>
          <a:endParaRPr lang="fr-FR" sz="1200"/>
        </a:p>
      </dgm:t>
    </dgm:pt>
    <dgm:pt modelId="{90E4F136-023E-497B-9A27-BAC224743F6B}" type="sibTrans" cxnId="{FDDEA3B8-62CA-4102-BFFA-3AD6B8CC1A5D}">
      <dgm:prSet/>
      <dgm:spPr/>
      <dgm:t>
        <a:bodyPr/>
        <a:lstStyle/>
        <a:p>
          <a:endParaRPr lang="fr-FR" sz="1200"/>
        </a:p>
      </dgm:t>
    </dgm:pt>
    <dgm:pt modelId="{E000B369-01AA-4B70-B07B-2E5022C91D36}">
      <dgm:prSet phldrT="[Texte]" custT="1"/>
      <dgm:spPr/>
      <dgm:t>
        <a:bodyPr/>
        <a:lstStyle/>
        <a:p>
          <a:r>
            <a:rPr lang="el" sz="2000" dirty="0"/>
            <a:t>Βοηθήστε να </a:t>
          </a:r>
          <a:r>
            <a:rPr lang="el" sz="2000" dirty="0" err="1"/>
            <a:t>επιτύχετε</a:t>
          </a:r>
          <a:r>
            <a:rPr lang="el" sz="2000" dirty="0"/>
            <a:t> </a:t>
          </a:r>
          <a:r>
            <a:rPr lang="el" sz="2000" dirty="0" err="1"/>
            <a:t>επιτυχής</a:t>
          </a:r>
          <a:r>
            <a:rPr lang="el" sz="2000" dirty="0"/>
            <a:t> </a:t>
          </a:r>
          <a:r>
            <a:rPr lang="el" sz="2000" dirty="0" err="1"/>
            <a:t>αποτελέσματα </a:t>
          </a:r>
          <a:r>
            <a:rPr lang="el" sz="2000" dirty="0"/>
            <a:t>για </a:t>
          </a:r>
          <a:r>
            <a:rPr lang="el" sz="2000" dirty="0" err="1"/>
            <a:t>μεμονωμένα άτομα</a:t>
          </a:r>
          <a:endParaRPr lang="fr-FR" sz="2000" dirty="0"/>
        </a:p>
      </dgm:t>
    </dgm:pt>
    <dgm:pt modelId="{E2A45D07-919D-4B92-952F-786644A4FE4B}" type="parTrans" cxnId="{D4548D19-9D3F-4FF0-9799-2CD4D2BFB8F7}">
      <dgm:prSet/>
      <dgm:spPr/>
      <dgm:t>
        <a:bodyPr/>
        <a:lstStyle/>
        <a:p>
          <a:endParaRPr lang="fr-FR" sz="1200"/>
        </a:p>
      </dgm:t>
    </dgm:pt>
    <dgm:pt modelId="{4028D3BB-24F2-4801-8885-3BC6490891C5}" type="sibTrans" cxnId="{D4548D19-9D3F-4FF0-9799-2CD4D2BFB8F7}">
      <dgm:prSet/>
      <dgm:spPr/>
      <dgm:t>
        <a:bodyPr/>
        <a:lstStyle/>
        <a:p>
          <a:endParaRPr lang="fr-FR" sz="1200"/>
        </a:p>
      </dgm:t>
    </dgm:pt>
    <dgm:pt modelId="{7EC6E697-96A4-44BD-9F2D-61EF42BA03EF}">
      <dgm:prSet phldrT="[Texte]" custT="1"/>
      <dgm:spPr/>
      <dgm:t>
        <a:bodyPr/>
        <a:lstStyle/>
        <a:p>
          <a:r>
            <a:rPr lang="el" sz="2000" dirty="0" err="1"/>
            <a:t>Αύξηση </a:t>
          </a:r>
          <a:r>
            <a:rPr lang="el" sz="2000" dirty="0"/>
            <a:t>της κοινωνικής συμμετοχής και </a:t>
          </a:r>
          <a:r>
            <a:rPr lang="el" sz="1800" dirty="0" err="1"/>
            <a:t>προώθηση</a:t>
          </a:r>
          <a:r>
            <a:rPr lang="el" sz="2000" dirty="0"/>
            <a:t> </a:t>
          </a:r>
          <a:r>
            <a:rPr lang="el" sz="2000" dirty="0" err="1"/>
            <a:t>ο άνθρωπος</a:t>
          </a:r>
          <a:r>
            <a:rPr lang="el" sz="2000" dirty="0"/>
            <a:t> </a:t>
          </a:r>
          <a:r>
            <a:rPr lang="el" sz="2000" dirty="0" err="1"/>
            <a:t>δικαιώματα</a:t>
          </a:r>
          <a:endParaRPr lang="fr-FR" sz="2000" dirty="0"/>
        </a:p>
      </dgm:t>
    </dgm:pt>
    <dgm:pt modelId="{CF4F73A2-26E4-4410-9A61-AA3D866994DA}" type="parTrans" cxnId="{A99E18E4-641B-4075-9894-454A4260129C}">
      <dgm:prSet/>
      <dgm:spPr/>
      <dgm:t>
        <a:bodyPr/>
        <a:lstStyle/>
        <a:p>
          <a:endParaRPr lang="fr-FR" sz="1200"/>
        </a:p>
      </dgm:t>
    </dgm:pt>
    <dgm:pt modelId="{3930A7FE-13C7-4850-989E-CE898C960C6F}" type="sibTrans" cxnId="{A99E18E4-641B-4075-9894-454A4260129C}">
      <dgm:prSet/>
      <dgm:spPr/>
      <dgm:t>
        <a:bodyPr/>
        <a:lstStyle/>
        <a:p>
          <a:endParaRPr lang="fr-FR" sz="1200"/>
        </a:p>
      </dgm:t>
    </dgm:pt>
    <dgm:pt modelId="{50C179CE-6F85-42A0-8DB9-A18AB60907EF}">
      <dgm:prSet phldrT="[Texte]" custT="1"/>
      <dgm:spPr/>
      <dgm:t>
        <a:bodyPr/>
        <a:lstStyle/>
        <a:p>
          <a:r>
            <a:rPr lang="el" sz="2000"/>
            <a:t>Μείωση της ανισότητας και της κοινωνικής απομόνωσης</a:t>
          </a:r>
          <a:endParaRPr lang="fr-FR" sz="2000" dirty="0"/>
        </a:p>
      </dgm:t>
    </dgm:pt>
    <dgm:pt modelId="{2B579CD7-6754-4EFB-A0CB-06C7AFDF51FB}" type="parTrans" cxnId="{715EC7AE-A462-4FAE-94B4-0D1B27E49E23}">
      <dgm:prSet/>
      <dgm:spPr/>
      <dgm:t>
        <a:bodyPr/>
        <a:lstStyle/>
        <a:p>
          <a:endParaRPr lang="fr-FR"/>
        </a:p>
      </dgm:t>
    </dgm:pt>
    <dgm:pt modelId="{7DEA99C9-8ED0-4527-A799-EB8FA28E01C8}" type="sibTrans" cxnId="{715EC7AE-A462-4FAE-94B4-0D1B27E49E23}">
      <dgm:prSet/>
      <dgm:spPr/>
      <dgm:t>
        <a:bodyPr/>
        <a:lstStyle/>
        <a:p>
          <a:endParaRPr lang="fr-FR"/>
        </a:p>
      </dgm:t>
    </dgm:pt>
    <dgm:pt modelId="{6B26A74A-8AFB-4DE3-B32A-2854F9761D50}" type="pres">
      <dgm:prSet presAssocID="{5AA1C0AC-0754-45B0-BE2F-C2B84E90ECFE}" presName="Name0" presStyleCnt="0">
        <dgm:presLayoutVars>
          <dgm:chMax/>
          <dgm:chPref/>
          <dgm:dir/>
        </dgm:presLayoutVars>
      </dgm:prSet>
      <dgm:spPr/>
    </dgm:pt>
    <dgm:pt modelId="{32621716-0909-43C9-AB69-0A72A333EF86}" type="pres">
      <dgm:prSet presAssocID="{C0EBD28F-10A5-4A3B-BF04-EEBD39486B6A}" presName="parenttextcomposite" presStyleCnt="0"/>
      <dgm:spPr/>
    </dgm:pt>
    <dgm:pt modelId="{FE5EFF49-70A0-4F1B-96D1-FAE4B0A89BFD}" type="pres">
      <dgm:prSet presAssocID="{C0EBD28F-10A5-4A3B-BF04-EEBD39486B6A}" presName="parenttext" presStyleLbl="revTx" presStyleIdx="0" presStyleCnt="4">
        <dgm:presLayoutVars>
          <dgm:chMax/>
          <dgm:chPref val="2"/>
          <dgm:bulletEnabled val="1"/>
        </dgm:presLayoutVars>
      </dgm:prSet>
      <dgm:spPr/>
    </dgm:pt>
    <dgm:pt modelId="{24E84C14-8891-4A39-9740-58826368FEED}" type="pres">
      <dgm:prSet presAssocID="{C0EBD28F-10A5-4A3B-BF04-EEBD39486B6A}" presName="parallelogramComposite" presStyleCnt="0"/>
      <dgm:spPr/>
    </dgm:pt>
    <dgm:pt modelId="{3C7A48D6-C779-4C21-BFE7-3432F8EABF8A}" type="pres">
      <dgm:prSet presAssocID="{C0EBD28F-10A5-4A3B-BF04-EEBD39486B6A}" presName="parallelogram1" presStyleLbl="alignNode1" presStyleIdx="0" presStyleCnt="28"/>
      <dgm:spPr/>
    </dgm:pt>
    <dgm:pt modelId="{790CB436-53C9-4376-9812-BD415B0C78B7}" type="pres">
      <dgm:prSet presAssocID="{C0EBD28F-10A5-4A3B-BF04-EEBD39486B6A}" presName="parallelogram2" presStyleLbl="alignNode1" presStyleIdx="1" presStyleCnt="28"/>
      <dgm:spPr/>
    </dgm:pt>
    <dgm:pt modelId="{C177EE60-A48A-4190-BF5E-7DB47150B58E}" type="pres">
      <dgm:prSet presAssocID="{C0EBD28F-10A5-4A3B-BF04-EEBD39486B6A}" presName="parallelogram3" presStyleLbl="alignNode1" presStyleIdx="2" presStyleCnt="28"/>
      <dgm:spPr/>
    </dgm:pt>
    <dgm:pt modelId="{8AF2FD42-0656-4611-A729-3288F8C9C170}" type="pres">
      <dgm:prSet presAssocID="{C0EBD28F-10A5-4A3B-BF04-EEBD39486B6A}" presName="parallelogram4" presStyleLbl="alignNode1" presStyleIdx="3" presStyleCnt="28"/>
      <dgm:spPr/>
    </dgm:pt>
    <dgm:pt modelId="{2102A3F9-2BD6-4447-B7C4-30FF144B0AE3}" type="pres">
      <dgm:prSet presAssocID="{C0EBD28F-10A5-4A3B-BF04-EEBD39486B6A}" presName="parallelogram5" presStyleLbl="alignNode1" presStyleIdx="4" presStyleCnt="28"/>
      <dgm:spPr/>
    </dgm:pt>
    <dgm:pt modelId="{348DB483-2836-4EF3-8DB4-4F9095DA2532}" type="pres">
      <dgm:prSet presAssocID="{C0EBD28F-10A5-4A3B-BF04-EEBD39486B6A}" presName="parallelogram6" presStyleLbl="alignNode1" presStyleIdx="5" presStyleCnt="28"/>
      <dgm:spPr/>
    </dgm:pt>
    <dgm:pt modelId="{3097F9E3-ACF2-4AA9-8887-929490608756}" type="pres">
      <dgm:prSet presAssocID="{C0EBD28F-10A5-4A3B-BF04-EEBD39486B6A}" presName="parallelogram7" presStyleLbl="alignNode1" presStyleIdx="6" presStyleCnt="28"/>
      <dgm:spPr/>
    </dgm:pt>
    <dgm:pt modelId="{DBAA6CBB-2F16-4840-A340-BE9B42532D0E}" type="pres">
      <dgm:prSet presAssocID="{90E4F136-023E-497B-9A27-BAC224743F6B}" presName="sibTrans" presStyleCnt="0"/>
      <dgm:spPr/>
    </dgm:pt>
    <dgm:pt modelId="{558070D2-BE09-48B2-9D12-1A6FB6D5B558}" type="pres">
      <dgm:prSet presAssocID="{E000B369-01AA-4B70-B07B-2E5022C91D36}" presName="parenttextcomposite" presStyleCnt="0"/>
      <dgm:spPr/>
    </dgm:pt>
    <dgm:pt modelId="{6828F7EA-7FAE-45FE-9C5C-DE98B145DF8A}" type="pres">
      <dgm:prSet presAssocID="{E000B369-01AA-4B70-B07B-2E5022C91D36}" presName="parenttext" presStyleLbl="revTx" presStyleIdx="1" presStyleCnt="4">
        <dgm:presLayoutVars>
          <dgm:chMax/>
          <dgm:chPref val="2"/>
          <dgm:bulletEnabled val="1"/>
        </dgm:presLayoutVars>
      </dgm:prSet>
      <dgm:spPr/>
    </dgm:pt>
    <dgm:pt modelId="{E0F401D4-C2C7-4094-85F8-65A92618A178}" type="pres">
      <dgm:prSet presAssocID="{E000B369-01AA-4B70-B07B-2E5022C91D36}" presName="parallelogramComposite" presStyleCnt="0"/>
      <dgm:spPr/>
    </dgm:pt>
    <dgm:pt modelId="{CDB33EE9-9E13-48F6-BC36-8A95F1CAFB94}" type="pres">
      <dgm:prSet presAssocID="{E000B369-01AA-4B70-B07B-2E5022C91D36}" presName="parallelogram1" presStyleLbl="alignNode1" presStyleIdx="7" presStyleCnt="28"/>
      <dgm:spPr/>
    </dgm:pt>
    <dgm:pt modelId="{CC7F6BB1-D781-428F-B341-48260DC860EA}" type="pres">
      <dgm:prSet presAssocID="{E000B369-01AA-4B70-B07B-2E5022C91D36}" presName="parallelogram2" presStyleLbl="alignNode1" presStyleIdx="8" presStyleCnt="28"/>
      <dgm:spPr/>
    </dgm:pt>
    <dgm:pt modelId="{5AE95E9B-E48A-4681-96B0-DF62F6FAACCC}" type="pres">
      <dgm:prSet presAssocID="{E000B369-01AA-4B70-B07B-2E5022C91D36}" presName="parallelogram3" presStyleLbl="alignNode1" presStyleIdx="9" presStyleCnt="28"/>
      <dgm:spPr/>
    </dgm:pt>
    <dgm:pt modelId="{3F56158C-5508-4C18-8761-C6AA93D07569}" type="pres">
      <dgm:prSet presAssocID="{E000B369-01AA-4B70-B07B-2E5022C91D36}" presName="parallelogram4" presStyleLbl="alignNode1" presStyleIdx="10" presStyleCnt="28"/>
      <dgm:spPr/>
    </dgm:pt>
    <dgm:pt modelId="{8B689698-4245-4D7F-9718-20B77BB867C6}" type="pres">
      <dgm:prSet presAssocID="{E000B369-01AA-4B70-B07B-2E5022C91D36}" presName="parallelogram5" presStyleLbl="alignNode1" presStyleIdx="11" presStyleCnt="28"/>
      <dgm:spPr/>
    </dgm:pt>
    <dgm:pt modelId="{329DC203-F5D3-4BF9-9D42-1F83ECE387EB}" type="pres">
      <dgm:prSet presAssocID="{E000B369-01AA-4B70-B07B-2E5022C91D36}" presName="parallelogram6" presStyleLbl="alignNode1" presStyleIdx="12" presStyleCnt="28"/>
      <dgm:spPr/>
    </dgm:pt>
    <dgm:pt modelId="{0FA1C4D6-C37A-47EA-971E-1DE3DCF14E66}" type="pres">
      <dgm:prSet presAssocID="{E000B369-01AA-4B70-B07B-2E5022C91D36}" presName="parallelogram7" presStyleLbl="alignNode1" presStyleIdx="13" presStyleCnt="28"/>
      <dgm:spPr/>
    </dgm:pt>
    <dgm:pt modelId="{9CD06FAE-AF19-4F27-88DD-8C32A6C9E85B}" type="pres">
      <dgm:prSet presAssocID="{4028D3BB-24F2-4801-8885-3BC6490891C5}" presName="sibTrans" presStyleCnt="0"/>
      <dgm:spPr/>
    </dgm:pt>
    <dgm:pt modelId="{16A5126D-E090-433F-B39A-D174C8BAA788}" type="pres">
      <dgm:prSet presAssocID="{50C179CE-6F85-42A0-8DB9-A18AB60907EF}" presName="parenttextcomposite" presStyleCnt="0"/>
      <dgm:spPr/>
    </dgm:pt>
    <dgm:pt modelId="{DB579930-5C52-4D31-A9B8-55EE775FB1AF}" type="pres">
      <dgm:prSet presAssocID="{50C179CE-6F85-42A0-8DB9-A18AB60907EF}" presName="parenttext" presStyleLbl="revTx" presStyleIdx="2" presStyleCnt="4">
        <dgm:presLayoutVars>
          <dgm:chMax/>
          <dgm:chPref val="2"/>
          <dgm:bulletEnabled val="1"/>
        </dgm:presLayoutVars>
      </dgm:prSet>
      <dgm:spPr/>
    </dgm:pt>
    <dgm:pt modelId="{35AA98DF-D6E9-41D5-AF79-1BA0C0F60907}" type="pres">
      <dgm:prSet presAssocID="{50C179CE-6F85-42A0-8DB9-A18AB60907EF}" presName="parallelogramComposite" presStyleCnt="0"/>
      <dgm:spPr/>
    </dgm:pt>
    <dgm:pt modelId="{6B4FD2F6-A8CB-45B4-ABF2-D8DF8DDDC426}" type="pres">
      <dgm:prSet presAssocID="{50C179CE-6F85-42A0-8DB9-A18AB60907EF}" presName="parallelogram1" presStyleLbl="alignNode1" presStyleIdx="14" presStyleCnt="28"/>
      <dgm:spPr/>
    </dgm:pt>
    <dgm:pt modelId="{01390EA3-5422-45FA-8C7C-F6316501CF09}" type="pres">
      <dgm:prSet presAssocID="{50C179CE-6F85-42A0-8DB9-A18AB60907EF}" presName="parallelogram2" presStyleLbl="alignNode1" presStyleIdx="15" presStyleCnt="28"/>
      <dgm:spPr/>
    </dgm:pt>
    <dgm:pt modelId="{A03A1267-4606-48EA-BDA1-63824EA54544}" type="pres">
      <dgm:prSet presAssocID="{50C179CE-6F85-42A0-8DB9-A18AB60907EF}" presName="parallelogram3" presStyleLbl="alignNode1" presStyleIdx="16" presStyleCnt="28"/>
      <dgm:spPr/>
    </dgm:pt>
    <dgm:pt modelId="{4736CB64-58AF-4039-B117-FD54D395133C}" type="pres">
      <dgm:prSet presAssocID="{50C179CE-6F85-42A0-8DB9-A18AB60907EF}" presName="parallelogram4" presStyleLbl="alignNode1" presStyleIdx="17" presStyleCnt="28"/>
      <dgm:spPr/>
    </dgm:pt>
    <dgm:pt modelId="{5818F8C0-49F7-47AE-8E42-72DC6047E245}" type="pres">
      <dgm:prSet presAssocID="{50C179CE-6F85-42A0-8DB9-A18AB60907EF}" presName="parallelogram5" presStyleLbl="alignNode1" presStyleIdx="18" presStyleCnt="28"/>
      <dgm:spPr/>
    </dgm:pt>
    <dgm:pt modelId="{AFCB6485-261E-41B6-98FB-E21E6711C4B1}" type="pres">
      <dgm:prSet presAssocID="{50C179CE-6F85-42A0-8DB9-A18AB60907EF}" presName="parallelogram6" presStyleLbl="alignNode1" presStyleIdx="19" presStyleCnt="28"/>
      <dgm:spPr/>
    </dgm:pt>
    <dgm:pt modelId="{09C02991-2666-4797-B37E-F9F950F1FAD0}" type="pres">
      <dgm:prSet presAssocID="{50C179CE-6F85-42A0-8DB9-A18AB60907EF}" presName="parallelogram7" presStyleLbl="alignNode1" presStyleIdx="20" presStyleCnt="28"/>
      <dgm:spPr/>
    </dgm:pt>
    <dgm:pt modelId="{E3D28B6D-3645-4995-BD40-C3F5C92AD81E}" type="pres">
      <dgm:prSet presAssocID="{7DEA99C9-8ED0-4527-A799-EB8FA28E01C8}" presName="sibTrans" presStyleCnt="0"/>
      <dgm:spPr/>
    </dgm:pt>
    <dgm:pt modelId="{CF4D5543-4F2B-445B-A5A1-08570DE188DF}" type="pres">
      <dgm:prSet presAssocID="{7EC6E697-96A4-44BD-9F2D-61EF42BA03EF}" presName="parenttextcomposite" presStyleCnt="0"/>
      <dgm:spPr/>
    </dgm:pt>
    <dgm:pt modelId="{F5632B58-5629-4A2D-81F3-F7B7AC3F95B7}" type="pres">
      <dgm:prSet presAssocID="{7EC6E697-96A4-44BD-9F2D-61EF42BA03EF}" presName="parenttext" presStyleLbl="revTx" presStyleIdx="3" presStyleCnt="4">
        <dgm:presLayoutVars>
          <dgm:chMax/>
          <dgm:chPref val="2"/>
          <dgm:bulletEnabled val="1"/>
        </dgm:presLayoutVars>
      </dgm:prSet>
      <dgm:spPr/>
    </dgm:pt>
    <dgm:pt modelId="{C08D32B0-CEB9-4578-88DC-D54744AA530A}" type="pres">
      <dgm:prSet presAssocID="{7EC6E697-96A4-44BD-9F2D-61EF42BA03EF}" presName="parallelogramComposite" presStyleCnt="0"/>
      <dgm:spPr/>
    </dgm:pt>
    <dgm:pt modelId="{28E1A19F-260C-4C1A-9C33-5B3F77AFB304}" type="pres">
      <dgm:prSet presAssocID="{7EC6E697-96A4-44BD-9F2D-61EF42BA03EF}" presName="parallelogram1" presStyleLbl="alignNode1" presStyleIdx="21" presStyleCnt="28"/>
      <dgm:spPr/>
    </dgm:pt>
    <dgm:pt modelId="{A22FE213-71BA-4F20-9018-E62143F15580}" type="pres">
      <dgm:prSet presAssocID="{7EC6E697-96A4-44BD-9F2D-61EF42BA03EF}" presName="parallelogram2" presStyleLbl="alignNode1" presStyleIdx="22" presStyleCnt="28"/>
      <dgm:spPr/>
    </dgm:pt>
    <dgm:pt modelId="{E5DC3EAD-BE9D-4296-A005-81D97CE3A576}" type="pres">
      <dgm:prSet presAssocID="{7EC6E697-96A4-44BD-9F2D-61EF42BA03EF}" presName="parallelogram3" presStyleLbl="alignNode1" presStyleIdx="23" presStyleCnt="28"/>
      <dgm:spPr/>
    </dgm:pt>
    <dgm:pt modelId="{061943FD-0F49-451C-8BEE-3B4A1CBD5197}" type="pres">
      <dgm:prSet presAssocID="{7EC6E697-96A4-44BD-9F2D-61EF42BA03EF}" presName="parallelogram4" presStyleLbl="alignNode1" presStyleIdx="24" presStyleCnt="28"/>
      <dgm:spPr/>
    </dgm:pt>
    <dgm:pt modelId="{DD56DA78-3D33-404C-8FDC-A2DE0CF257B1}" type="pres">
      <dgm:prSet presAssocID="{7EC6E697-96A4-44BD-9F2D-61EF42BA03EF}" presName="parallelogram5" presStyleLbl="alignNode1" presStyleIdx="25" presStyleCnt="28"/>
      <dgm:spPr/>
    </dgm:pt>
    <dgm:pt modelId="{ABFFD322-6EB4-42AD-BC6D-DFFAE069E694}" type="pres">
      <dgm:prSet presAssocID="{7EC6E697-96A4-44BD-9F2D-61EF42BA03EF}" presName="parallelogram6" presStyleLbl="alignNode1" presStyleIdx="26" presStyleCnt="28"/>
      <dgm:spPr/>
    </dgm:pt>
    <dgm:pt modelId="{8950AF87-FECA-4517-BF8E-B8165A6E1246}" type="pres">
      <dgm:prSet presAssocID="{7EC6E697-96A4-44BD-9F2D-61EF42BA03EF}" presName="parallelogram7" presStyleLbl="alignNode1" presStyleIdx="27" presStyleCnt="28"/>
      <dgm:spPr/>
    </dgm:pt>
  </dgm:ptLst>
  <dgm:cxnLst>
    <dgm:cxn modelId="{91E1B80C-6CAE-43F2-AB4B-5BD534C67B69}" type="presOf" srcId="{5AA1C0AC-0754-45B0-BE2F-C2B84E90ECFE}" destId="{6B26A74A-8AFB-4DE3-B32A-2854F9761D50}" srcOrd="0" destOrd="0" presId="urn:microsoft.com/office/officeart/2008/layout/VerticalAccentList"/>
    <dgm:cxn modelId="{D4548D19-9D3F-4FF0-9799-2CD4D2BFB8F7}" srcId="{5AA1C0AC-0754-45B0-BE2F-C2B84E90ECFE}" destId="{E000B369-01AA-4B70-B07B-2E5022C91D36}" srcOrd="1" destOrd="0" parTransId="{E2A45D07-919D-4B92-952F-786644A4FE4B}" sibTransId="{4028D3BB-24F2-4801-8885-3BC6490891C5}"/>
    <dgm:cxn modelId="{4BFC157D-24F9-4314-8340-C70908BA4AB1}" type="presOf" srcId="{7EC6E697-96A4-44BD-9F2D-61EF42BA03EF}" destId="{F5632B58-5629-4A2D-81F3-F7B7AC3F95B7}" srcOrd="0" destOrd="0" presId="urn:microsoft.com/office/officeart/2008/layout/VerticalAccentList"/>
    <dgm:cxn modelId="{E853A67E-B1FF-4940-B82A-B5A349771659}" type="presOf" srcId="{50C179CE-6F85-42A0-8DB9-A18AB60907EF}" destId="{DB579930-5C52-4D31-A9B8-55EE775FB1AF}" srcOrd="0" destOrd="0" presId="urn:microsoft.com/office/officeart/2008/layout/VerticalAccentList"/>
    <dgm:cxn modelId="{C466A9A0-EDFD-4E5F-9307-F35E1D5955A3}" type="presOf" srcId="{C0EBD28F-10A5-4A3B-BF04-EEBD39486B6A}" destId="{FE5EFF49-70A0-4F1B-96D1-FAE4B0A89BFD}" srcOrd="0" destOrd="0" presId="urn:microsoft.com/office/officeart/2008/layout/VerticalAccentList"/>
    <dgm:cxn modelId="{D684D5A8-4B57-45CC-AF3C-D18A79A2075F}" type="presOf" srcId="{E000B369-01AA-4B70-B07B-2E5022C91D36}" destId="{6828F7EA-7FAE-45FE-9C5C-DE98B145DF8A}" srcOrd="0" destOrd="0" presId="urn:microsoft.com/office/officeart/2008/layout/VerticalAccentList"/>
    <dgm:cxn modelId="{715EC7AE-A462-4FAE-94B4-0D1B27E49E23}" srcId="{5AA1C0AC-0754-45B0-BE2F-C2B84E90ECFE}" destId="{50C179CE-6F85-42A0-8DB9-A18AB60907EF}" srcOrd="2" destOrd="0" parTransId="{2B579CD7-6754-4EFB-A0CB-06C7AFDF51FB}" sibTransId="{7DEA99C9-8ED0-4527-A799-EB8FA28E01C8}"/>
    <dgm:cxn modelId="{FDDEA3B8-62CA-4102-BFFA-3AD6B8CC1A5D}" srcId="{5AA1C0AC-0754-45B0-BE2F-C2B84E90ECFE}" destId="{C0EBD28F-10A5-4A3B-BF04-EEBD39486B6A}" srcOrd="0" destOrd="0" parTransId="{C235964E-B5E8-40A9-B19C-4B4ED8E1CA2D}" sibTransId="{90E4F136-023E-497B-9A27-BAC224743F6B}"/>
    <dgm:cxn modelId="{A99E18E4-641B-4075-9894-454A4260129C}" srcId="{5AA1C0AC-0754-45B0-BE2F-C2B84E90ECFE}" destId="{7EC6E697-96A4-44BD-9F2D-61EF42BA03EF}" srcOrd="3" destOrd="0" parTransId="{CF4F73A2-26E4-4410-9A61-AA3D866994DA}" sibTransId="{3930A7FE-13C7-4850-989E-CE898C960C6F}"/>
    <dgm:cxn modelId="{381E0AEC-3F1B-47F4-8178-6B02071A4E73}" type="presParOf" srcId="{6B26A74A-8AFB-4DE3-B32A-2854F9761D50}" destId="{32621716-0909-43C9-AB69-0A72A333EF86}" srcOrd="0" destOrd="0" presId="urn:microsoft.com/office/officeart/2008/layout/VerticalAccentList"/>
    <dgm:cxn modelId="{56D7A736-859B-4522-96A9-18F0CF4A93CC}" type="presParOf" srcId="{32621716-0909-43C9-AB69-0A72A333EF86}" destId="{FE5EFF49-70A0-4F1B-96D1-FAE4B0A89BFD}" srcOrd="0" destOrd="0" presId="urn:microsoft.com/office/officeart/2008/layout/VerticalAccentList"/>
    <dgm:cxn modelId="{90C7EFBB-D775-40DE-9758-BA20C9BAFC41}" type="presParOf" srcId="{6B26A74A-8AFB-4DE3-B32A-2854F9761D50}" destId="{24E84C14-8891-4A39-9740-58826368FEED}" srcOrd="1" destOrd="0" presId="urn:microsoft.com/office/officeart/2008/layout/VerticalAccentList"/>
    <dgm:cxn modelId="{5661D27C-19AF-4C62-A21F-0DFE06907406}" type="presParOf" srcId="{24E84C14-8891-4A39-9740-58826368FEED}" destId="{3C7A48D6-C779-4C21-BFE7-3432F8EABF8A}" srcOrd="0" destOrd="0" presId="urn:microsoft.com/office/officeart/2008/layout/VerticalAccentList"/>
    <dgm:cxn modelId="{96DCC309-2DD7-4E14-A498-8CC8EC3CEA31}" type="presParOf" srcId="{24E84C14-8891-4A39-9740-58826368FEED}" destId="{790CB436-53C9-4376-9812-BD415B0C78B7}" srcOrd="1" destOrd="0" presId="urn:microsoft.com/office/officeart/2008/layout/VerticalAccentList"/>
    <dgm:cxn modelId="{5252C812-D98E-4BB1-BD04-5882DACE813D}" type="presParOf" srcId="{24E84C14-8891-4A39-9740-58826368FEED}" destId="{C177EE60-A48A-4190-BF5E-7DB47150B58E}" srcOrd="2" destOrd="0" presId="urn:microsoft.com/office/officeart/2008/layout/VerticalAccentList"/>
    <dgm:cxn modelId="{05FCDB2F-AECC-422F-AAB7-4B45316534E7}" type="presParOf" srcId="{24E84C14-8891-4A39-9740-58826368FEED}" destId="{8AF2FD42-0656-4611-A729-3288F8C9C170}" srcOrd="3" destOrd="0" presId="urn:microsoft.com/office/officeart/2008/layout/VerticalAccentList"/>
    <dgm:cxn modelId="{EDCAA3DC-AB52-458F-9277-CE7BDEE4CA35}" type="presParOf" srcId="{24E84C14-8891-4A39-9740-58826368FEED}" destId="{2102A3F9-2BD6-4447-B7C4-30FF144B0AE3}" srcOrd="4" destOrd="0" presId="urn:microsoft.com/office/officeart/2008/layout/VerticalAccentList"/>
    <dgm:cxn modelId="{C58C5DC2-428C-4C4F-9472-30F63F19C813}" type="presParOf" srcId="{24E84C14-8891-4A39-9740-58826368FEED}" destId="{348DB483-2836-4EF3-8DB4-4F9095DA2532}" srcOrd="5" destOrd="0" presId="urn:microsoft.com/office/officeart/2008/layout/VerticalAccentList"/>
    <dgm:cxn modelId="{E16CA373-0155-4ACB-B785-BAF7C17CC904}" type="presParOf" srcId="{24E84C14-8891-4A39-9740-58826368FEED}" destId="{3097F9E3-ACF2-4AA9-8887-929490608756}" srcOrd="6" destOrd="0" presId="urn:microsoft.com/office/officeart/2008/layout/VerticalAccentList"/>
    <dgm:cxn modelId="{ABDE28AC-7F31-43BD-BA4A-F4844508AD69}" type="presParOf" srcId="{6B26A74A-8AFB-4DE3-B32A-2854F9761D50}" destId="{DBAA6CBB-2F16-4840-A340-BE9B42532D0E}" srcOrd="2" destOrd="0" presId="urn:microsoft.com/office/officeart/2008/layout/VerticalAccentList"/>
    <dgm:cxn modelId="{955BC34E-AE16-4845-BC09-E99C317452E8}" type="presParOf" srcId="{6B26A74A-8AFB-4DE3-B32A-2854F9761D50}" destId="{558070D2-BE09-48B2-9D12-1A6FB6D5B558}" srcOrd="3" destOrd="0" presId="urn:microsoft.com/office/officeart/2008/layout/VerticalAccentList"/>
    <dgm:cxn modelId="{3C4A2011-F39F-453A-83F0-AD20646CBF84}" type="presParOf" srcId="{558070D2-BE09-48B2-9D12-1A6FB6D5B558}" destId="{6828F7EA-7FAE-45FE-9C5C-DE98B145DF8A}" srcOrd="0" destOrd="0" presId="urn:microsoft.com/office/officeart/2008/layout/VerticalAccentList"/>
    <dgm:cxn modelId="{67DE9DED-6AFD-4C0A-B8E1-FCB63947EBC0}" type="presParOf" srcId="{6B26A74A-8AFB-4DE3-B32A-2854F9761D50}" destId="{E0F401D4-C2C7-4094-85F8-65A92618A178}" srcOrd="4" destOrd="0" presId="urn:microsoft.com/office/officeart/2008/layout/VerticalAccentList"/>
    <dgm:cxn modelId="{B996D00F-59F7-4D2E-B2C7-41E07333A830}" type="presParOf" srcId="{E0F401D4-C2C7-4094-85F8-65A92618A178}" destId="{CDB33EE9-9E13-48F6-BC36-8A95F1CAFB94}" srcOrd="0" destOrd="0" presId="urn:microsoft.com/office/officeart/2008/layout/VerticalAccentList"/>
    <dgm:cxn modelId="{B4E5BFDD-B64A-4493-BFD6-4D51C72FF207}" type="presParOf" srcId="{E0F401D4-C2C7-4094-85F8-65A92618A178}" destId="{CC7F6BB1-D781-428F-B341-48260DC860EA}" srcOrd="1" destOrd="0" presId="urn:microsoft.com/office/officeart/2008/layout/VerticalAccentList"/>
    <dgm:cxn modelId="{CC584E82-9F7F-4191-8195-E0B91DEF8CC2}" type="presParOf" srcId="{E0F401D4-C2C7-4094-85F8-65A92618A178}" destId="{5AE95E9B-E48A-4681-96B0-DF62F6FAACCC}" srcOrd="2" destOrd="0" presId="urn:microsoft.com/office/officeart/2008/layout/VerticalAccentList"/>
    <dgm:cxn modelId="{78469132-CAEB-4094-B807-BDB83A33D45D}" type="presParOf" srcId="{E0F401D4-C2C7-4094-85F8-65A92618A178}" destId="{3F56158C-5508-4C18-8761-C6AA93D07569}" srcOrd="3" destOrd="0" presId="urn:microsoft.com/office/officeart/2008/layout/VerticalAccentList"/>
    <dgm:cxn modelId="{8408C2FD-1A5D-4DEF-A151-25F0FB8DFB02}" type="presParOf" srcId="{E0F401D4-C2C7-4094-85F8-65A92618A178}" destId="{8B689698-4245-4D7F-9718-20B77BB867C6}" srcOrd="4" destOrd="0" presId="urn:microsoft.com/office/officeart/2008/layout/VerticalAccentList"/>
    <dgm:cxn modelId="{08A534AE-B0E4-4AFB-A387-829B1FB06447}" type="presParOf" srcId="{E0F401D4-C2C7-4094-85F8-65A92618A178}" destId="{329DC203-F5D3-4BF9-9D42-1F83ECE387EB}" srcOrd="5" destOrd="0" presId="urn:microsoft.com/office/officeart/2008/layout/VerticalAccentList"/>
    <dgm:cxn modelId="{DAD3175C-ABE8-4899-8E78-6DC3318047D7}" type="presParOf" srcId="{E0F401D4-C2C7-4094-85F8-65A92618A178}" destId="{0FA1C4D6-C37A-47EA-971E-1DE3DCF14E66}" srcOrd="6" destOrd="0" presId="urn:microsoft.com/office/officeart/2008/layout/VerticalAccentList"/>
    <dgm:cxn modelId="{4F85A564-5351-4140-831D-9A578DCF5B4F}" type="presParOf" srcId="{6B26A74A-8AFB-4DE3-B32A-2854F9761D50}" destId="{9CD06FAE-AF19-4F27-88DD-8C32A6C9E85B}" srcOrd="5" destOrd="0" presId="urn:microsoft.com/office/officeart/2008/layout/VerticalAccentList"/>
    <dgm:cxn modelId="{395C655F-545C-4CF5-84D2-C27F727F51FC}" type="presParOf" srcId="{6B26A74A-8AFB-4DE3-B32A-2854F9761D50}" destId="{16A5126D-E090-433F-B39A-D174C8BAA788}" srcOrd="6" destOrd="0" presId="urn:microsoft.com/office/officeart/2008/layout/VerticalAccentList"/>
    <dgm:cxn modelId="{937A6FE8-16AA-48AA-9301-45112438A75D}" type="presParOf" srcId="{16A5126D-E090-433F-B39A-D174C8BAA788}" destId="{DB579930-5C52-4D31-A9B8-55EE775FB1AF}" srcOrd="0" destOrd="0" presId="urn:microsoft.com/office/officeart/2008/layout/VerticalAccentList"/>
    <dgm:cxn modelId="{081F31A7-8758-4683-936C-D772FBEDD448}" type="presParOf" srcId="{6B26A74A-8AFB-4DE3-B32A-2854F9761D50}" destId="{35AA98DF-D6E9-41D5-AF79-1BA0C0F60907}" srcOrd="7" destOrd="0" presId="urn:microsoft.com/office/officeart/2008/layout/VerticalAccentList"/>
    <dgm:cxn modelId="{CB0E0B32-64E9-4498-A3BC-B3365A6C5730}" type="presParOf" srcId="{35AA98DF-D6E9-41D5-AF79-1BA0C0F60907}" destId="{6B4FD2F6-A8CB-45B4-ABF2-D8DF8DDDC426}" srcOrd="0" destOrd="0" presId="urn:microsoft.com/office/officeart/2008/layout/VerticalAccentList"/>
    <dgm:cxn modelId="{D9EFB0CA-E6EC-4A3B-80B8-7D3AFF6D5093}" type="presParOf" srcId="{35AA98DF-D6E9-41D5-AF79-1BA0C0F60907}" destId="{01390EA3-5422-45FA-8C7C-F6316501CF09}" srcOrd="1" destOrd="0" presId="urn:microsoft.com/office/officeart/2008/layout/VerticalAccentList"/>
    <dgm:cxn modelId="{8C5EFAB9-A81E-4780-A75A-2B5D1710B117}" type="presParOf" srcId="{35AA98DF-D6E9-41D5-AF79-1BA0C0F60907}" destId="{A03A1267-4606-48EA-BDA1-63824EA54544}" srcOrd="2" destOrd="0" presId="urn:microsoft.com/office/officeart/2008/layout/VerticalAccentList"/>
    <dgm:cxn modelId="{8366E4EF-B427-41CB-8AC4-ADF770BEBF13}" type="presParOf" srcId="{35AA98DF-D6E9-41D5-AF79-1BA0C0F60907}" destId="{4736CB64-58AF-4039-B117-FD54D395133C}" srcOrd="3" destOrd="0" presId="urn:microsoft.com/office/officeart/2008/layout/VerticalAccentList"/>
    <dgm:cxn modelId="{51A78315-27F1-4E1E-92F0-6BB9DD128F8E}" type="presParOf" srcId="{35AA98DF-D6E9-41D5-AF79-1BA0C0F60907}" destId="{5818F8C0-49F7-47AE-8E42-72DC6047E245}" srcOrd="4" destOrd="0" presId="urn:microsoft.com/office/officeart/2008/layout/VerticalAccentList"/>
    <dgm:cxn modelId="{251F357E-58B2-4709-94F4-0841E7019A66}" type="presParOf" srcId="{35AA98DF-D6E9-41D5-AF79-1BA0C0F60907}" destId="{AFCB6485-261E-41B6-98FB-E21E6711C4B1}" srcOrd="5" destOrd="0" presId="urn:microsoft.com/office/officeart/2008/layout/VerticalAccentList"/>
    <dgm:cxn modelId="{547027EA-F315-46F7-B533-0495EF48AE76}" type="presParOf" srcId="{35AA98DF-D6E9-41D5-AF79-1BA0C0F60907}" destId="{09C02991-2666-4797-B37E-F9F950F1FAD0}" srcOrd="6" destOrd="0" presId="urn:microsoft.com/office/officeart/2008/layout/VerticalAccentList"/>
    <dgm:cxn modelId="{DB92E987-D58C-472E-877F-4C5EC4B36AB4}" type="presParOf" srcId="{6B26A74A-8AFB-4DE3-B32A-2854F9761D50}" destId="{E3D28B6D-3645-4995-BD40-C3F5C92AD81E}" srcOrd="8" destOrd="0" presId="urn:microsoft.com/office/officeart/2008/layout/VerticalAccentList"/>
    <dgm:cxn modelId="{C2C3CFAD-1D4C-4258-9D52-70993FA332AD}" type="presParOf" srcId="{6B26A74A-8AFB-4DE3-B32A-2854F9761D50}" destId="{CF4D5543-4F2B-445B-A5A1-08570DE188DF}" srcOrd="9" destOrd="0" presId="urn:microsoft.com/office/officeart/2008/layout/VerticalAccentList"/>
    <dgm:cxn modelId="{A04D4527-1DE1-46CB-A568-F61EB8E96E5F}" type="presParOf" srcId="{CF4D5543-4F2B-445B-A5A1-08570DE188DF}" destId="{F5632B58-5629-4A2D-81F3-F7B7AC3F95B7}" srcOrd="0" destOrd="0" presId="urn:microsoft.com/office/officeart/2008/layout/VerticalAccentList"/>
    <dgm:cxn modelId="{75934E2E-37E5-4016-932C-D445205EF287}" type="presParOf" srcId="{6B26A74A-8AFB-4DE3-B32A-2854F9761D50}" destId="{C08D32B0-CEB9-4578-88DC-D54744AA530A}" srcOrd="10" destOrd="0" presId="urn:microsoft.com/office/officeart/2008/layout/VerticalAccentList"/>
    <dgm:cxn modelId="{4BB8E04A-E64A-4C86-8E20-5AA974E2B004}" type="presParOf" srcId="{C08D32B0-CEB9-4578-88DC-D54744AA530A}" destId="{28E1A19F-260C-4C1A-9C33-5B3F77AFB304}" srcOrd="0" destOrd="0" presId="urn:microsoft.com/office/officeart/2008/layout/VerticalAccentList"/>
    <dgm:cxn modelId="{197DBF7D-274A-4FAD-B08D-0259862A3389}" type="presParOf" srcId="{C08D32B0-CEB9-4578-88DC-D54744AA530A}" destId="{A22FE213-71BA-4F20-9018-E62143F15580}" srcOrd="1" destOrd="0" presId="urn:microsoft.com/office/officeart/2008/layout/VerticalAccentList"/>
    <dgm:cxn modelId="{C28173FB-3F23-449C-A53D-EACDFA1CC15B}" type="presParOf" srcId="{C08D32B0-CEB9-4578-88DC-D54744AA530A}" destId="{E5DC3EAD-BE9D-4296-A005-81D97CE3A576}" srcOrd="2" destOrd="0" presId="urn:microsoft.com/office/officeart/2008/layout/VerticalAccentList"/>
    <dgm:cxn modelId="{616B7248-E73F-4013-BF89-15DC94D2480E}" type="presParOf" srcId="{C08D32B0-CEB9-4578-88DC-D54744AA530A}" destId="{061943FD-0F49-451C-8BEE-3B4A1CBD5197}" srcOrd="3" destOrd="0" presId="urn:microsoft.com/office/officeart/2008/layout/VerticalAccentList"/>
    <dgm:cxn modelId="{F6242015-0E48-4F64-97A8-6E183BC6064C}" type="presParOf" srcId="{C08D32B0-CEB9-4578-88DC-D54744AA530A}" destId="{DD56DA78-3D33-404C-8FDC-A2DE0CF257B1}" srcOrd="4" destOrd="0" presId="urn:microsoft.com/office/officeart/2008/layout/VerticalAccentList"/>
    <dgm:cxn modelId="{47E6B667-9E61-4FF9-906A-9380F291BF69}" type="presParOf" srcId="{C08D32B0-CEB9-4578-88DC-D54744AA530A}" destId="{ABFFD322-6EB4-42AD-BC6D-DFFAE069E694}" srcOrd="5" destOrd="0" presId="urn:microsoft.com/office/officeart/2008/layout/VerticalAccentList"/>
    <dgm:cxn modelId="{A82E9453-D326-423B-A649-689B9E17339A}" type="presParOf" srcId="{C08D32B0-CEB9-4578-88DC-D54744AA530A}" destId="{8950AF87-FECA-4517-BF8E-B8165A6E1246}" srcOrd="6" destOrd="0" presId="urn:microsoft.com/office/officeart/2008/layout/Vertical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CD104A-DBEE-43C3-9041-53A8FA62749B}">
      <dsp:nvSpPr>
        <dsp:cNvPr id="0" name=""/>
        <dsp:cNvSpPr/>
      </dsp:nvSpPr>
      <dsp:spPr>
        <a:xfrm>
          <a:off x="1902781" y="1417"/>
          <a:ext cx="1252417" cy="1252417"/>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l" sz="1400" kern="1200" dirty="0" err="1"/>
            <a:t>Ατομο</a:t>
          </a:r>
          <a:r>
            <a:rPr lang="el" sz="1400" kern="1200" dirty="0"/>
            <a:t> </a:t>
          </a:r>
          <a:r>
            <a:rPr lang="el" sz="1400" kern="1200" dirty="0" err="1"/>
            <a:t>βλάβη</a:t>
          </a:r>
          <a:endParaRPr lang="fr-FR" sz="1400" kern="1200" dirty="0"/>
        </a:p>
      </dsp:txBody>
      <dsp:txXfrm>
        <a:off x="2086193" y="184829"/>
        <a:ext cx="885593" cy="885593"/>
      </dsp:txXfrm>
    </dsp:sp>
    <dsp:sp modelId="{3CFD7166-E30B-4EBF-9E77-76A2E6E3FDC4}">
      <dsp:nvSpPr>
        <dsp:cNvPr id="0" name=""/>
        <dsp:cNvSpPr/>
      </dsp:nvSpPr>
      <dsp:spPr>
        <a:xfrm>
          <a:off x="2165789" y="1355531"/>
          <a:ext cx="726402" cy="726402"/>
        </a:xfrm>
        <a:prstGeom prst="mathPlus">
          <a:avLst/>
        </a:prstGeom>
        <a:solidFill>
          <a:srgbClr val="468F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fr-FR" sz="1100" kern="1200"/>
        </a:p>
      </dsp:txBody>
      <dsp:txXfrm>
        <a:off x="2262074" y="1633307"/>
        <a:ext cx="533832" cy="170850"/>
      </dsp:txXfrm>
    </dsp:sp>
    <dsp:sp modelId="{DECBF777-109B-4A54-96E5-001A9C46F6EC}">
      <dsp:nvSpPr>
        <dsp:cNvPr id="0" name=""/>
        <dsp:cNvSpPr/>
      </dsp:nvSpPr>
      <dsp:spPr>
        <a:xfrm>
          <a:off x="1902781" y="2183630"/>
          <a:ext cx="1252417" cy="1252417"/>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l" sz="1400" kern="1200" dirty="0"/>
            <a:t>Κοινωνικά </a:t>
          </a:r>
          <a:r>
            <a:rPr lang="el" sz="1400" kern="1200" dirty="0" err="1"/>
            <a:t>εμπόδια</a:t>
          </a:r>
          <a:endParaRPr lang="fr-FR" sz="1400" kern="1200" dirty="0"/>
        </a:p>
      </dsp:txBody>
      <dsp:txXfrm>
        <a:off x="2086193" y="2367042"/>
        <a:ext cx="885593" cy="885593"/>
      </dsp:txXfrm>
    </dsp:sp>
    <dsp:sp modelId="{D7609281-3072-4BBC-B319-E42C83C1E50B}">
      <dsp:nvSpPr>
        <dsp:cNvPr id="0" name=""/>
        <dsp:cNvSpPr/>
      </dsp:nvSpPr>
      <dsp:spPr>
        <a:xfrm>
          <a:off x="3343062" y="1485783"/>
          <a:ext cx="398268" cy="465899"/>
        </a:xfrm>
        <a:prstGeom prst="rightArrow">
          <a:avLst>
            <a:gd name="adj1" fmla="val 60000"/>
            <a:gd name="adj2" fmla="val 50000"/>
          </a:avLst>
        </a:prstGeom>
        <a:solidFill>
          <a:srgbClr val="468F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fr-FR" sz="1100" kern="1200"/>
        </a:p>
      </dsp:txBody>
      <dsp:txXfrm>
        <a:off x="3343062" y="1578963"/>
        <a:ext cx="278788" cy="279539"/>
      </dsp:txXfrm>
    </dsp:sp>
    <dsp:sp modelId="{CBC9A497-0651-4BF5-BAFF-6077201DCDA5}">
      <dsp:nvSpPr>
        <dsp:cNvPr id="0" name=""/>
        <dsp:cNvSpPr/>
      </dsp:nvSpPr>
      <dsp:spPr>
        <a:xfrm>
          <a:off x="3906649" y="466315"/>
          <a:ext cx="2504835" cy="2504835"/>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l" sz="2000" kern="1200" dirty="0"/>
            <a:t>Επικοινωνιακή </a:t>
          </a:r>
          <a:r>
            <a:rPr lang="el" sz="2000" kern="1200" dirty="0" err="1"/>
            <a:t>αναπηρία</a:t>
          </a:r>
          <a:endParaRPr lang="fr-FR" sz="2000" kern="1200" dirty="0"/>
        </a:p>
      </dsp:txBody>
      <dsp:txXfrm>
        <a:off x="4273474" y="833140"/>
        <a:ext cx="1771185" cy="17711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568732-FB7F-4FA1-B5D5-33B3B65BAD9C}">
      <dsp:nvSpPr>
        <dsp:cNvPr id="0" name=""/>
        <dsp:cNvSpPr/>
      </dsp:nvSpPr>
      <dsp:spPr>
        <a:xfrm>
          <a:off x="0" y="0"/>
          <a:ext cx="9035414" cy="987226"/>
        </a:xfrm>
        <a:prstGeom prst="roundRect">
          <a:avLst>
            <a:gd name="adj" fmla="val 10000"/>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l" sz="2000" kern="1200" dirty="0"/>
            <a:t>Κοινή χρήση πληροφοριών κατά κάποιο </a:t>
          </a:r>
          <a:r>
            <a:rPr lang="el" sz="2000" kern="1200" dirty="0" err="1"/>
            <a:t>τρόπο</a:t>
          </a:r>
          <a:r>
            <a:rPr lang="el" sz="2000" kern="1200" dirty="0"/>
            <a:t> </a:t>
          </a:r>
          <a:r>
            <a:rPr lang="el" sz="2000" kern="1200" dirty="0" err="1"/>
            <a:t>ότι</a:t>
          </a:r>
          <a:r>
            <a:rPr lang="el" sz="2000" kern="1200" dirty="0"/>
            <a:t> </a:t>
          </a:r>
          <a:r>
            <a:rPr lang="el" sz="2000" kern="1200" dirty="0" err="1"/>
            <a:t>ο καθένας </a:t>
          </a:r>
          <a:r>
            <a:rPr lang="el" sz="2000" kern="1200" dirty="0"/>
            <a:t>μπορεί να </a:t>
          </a:r>
          <a:r>
            <a:rPr lang="el" sz="2000" kern="1200" dirty="0" err="1"/>
            <a:t>καταλάβει</a:t>
          </a:r>
          <a:endParaRPr lang="fr-FR" sz="2000" kern="1200" dirty="0"/>
        </a:p>
      </dsp:txBody>
      <dsp:txXfrm>
        <a:off x="28915" y="28915"/>
        <a:ext cx="7970119" cy="929396"/>
      </dsp:txXfrm>
    </dsp:sp>
    <dsp:sp modelId="{F623D3F8-046F-44F7-9D47-599B656A58CC}">
      <dsp:nvSpPr>
        <dsp:cNvPr id="0" name=""/>
        <dsp:cNvSpPr/>
      </dsp:nvSpPr>
      <dsp:spPr>
        <a:xfrm>
          <a:off x="797242" y="1151763"/>
          <a:ext cx="9035414" cy="987226"/>
        </a:xfrm>
        <a:prstGeom prst="roundRect">
          <a:avLst>
            <a:gd name="adj" fmla="val 10000"/>
          </a:avLst>
        </a:prstGeom>
        <a:solidFill>
          <a:srgbClr val="235B4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 sz="1800" kern="1200" dirty="0" err="1"/>
            <a:t>Αναγνωρίστε </a:t>
          </a:r>
          <a:r>
            <a:rPr lang="el" sz="1800" kern="1200" dirty="0"/>
            <a:t>, σεβαστείτε και χρησιμοποιήστε όλες </a:t>
          </a:r>
          <a:r>
            <a:rPr lang="el" sz="1800" kern="1200" dirty="0" err="1"/>
            <a:t>τις μορφές </a:t>
          </a:r>
          <a:r>
            <a:rPr lang="el" sz="1800" kern="1200" dirty="0"/>
            <a:t>επικοινωνίας</a:t>
          </a:r>
          <a:endParaRPr lang="fr-FR" sz="2000" kern="1200" dirty="0"/>
        </a:p>
        <a:p>
          <a:pPr marL="171450" lvl="1" indent="-171450" algn="l" defTabSz="800100">
            <a:lnSpc>
              <a:spcPct val="90000"/>
            </a:lnSpc>
            <a:spcBef>
              <a:spcPct val="0"/>
            </a:spcBef>
            <a:spcAft>
              <a:spcPct val="15000"/>
            </a:spcAft>
            <a:buChar char="•"/>
          </a:pPr>
          <a:r>
            <a:rPr lang="el" sz="1800" kern="1200" dirty="0"/>
            <a:t>Όλα </a:t>
          </a:r>
          <a:r>
            <a:rPr lang="el" sz="1800" kern="1200" dirty="0" err="1"/>
            <a:t>τα μέσα </a:t>
          </a:r>
          <a:r>
            <a:rPr lang="el" sz="1800" kern="1200" dirty="0"/>
            <a:t>κατανόησης και έκφρασης, όλα </a:t>
          </a:r>
          <a:r>
            <a:rPr lang="el" sz="1800" kern="1200" dirty="0" err="1"/>
            <a:t>τα εργαλεία</a:t>
          </a:r>
          <a:r>
            <a:rPr lang="el" sz="1800" kern="1200" dirty="0"/>
            <a:t> </a:t>
          </a:r>
          <a:r>
            <a:rPr lang="el" sz="1800" kern="1200" dirty="0" err="1"/>
            <a:t>διευκολύνοντας </a:t>
          </a:r>
          <a:r>
            <a:rPr lang="el" sz="1800" kern="1200" dirty="0"/>
            <a:t>και </a:t>
          </a:r>
          <a:r>
            <a:rPr lang="el" sz="1800" kern="1200" dirty="0" err="1"/>
            <a:t>υποστηρίζοντας </a:t>
          </a:r>
          <a:r>
            <a:rPr lang="el" sz="1800" kern="1200" dirty="0"/>
            <a:t>την επικοινωνία</a:t>
          </a:r>
          <a:endParaRPr lang="fr-FR" sz="2000" kern="1200" dirty="0"/>
        </a:p>
      </dsp:txBody>
      <dsp:txXfrm>
        <a:off x="826157" y="1180678"/>
        <a:ext cx="7538644" cy="929396"/>
      </dsp:txXfrm>
    </dsp:sp>
    <dsp:sp modelId="{D49297CD-D264-4F60-B10C-3849CDA581ED}">
      <dsp:nvSpPr>
        <dsp:cNvPr id="0" name=""/>
        <dsp:cNvSpPr/>
      </dsp:nvSpPr>
      <dsp:spPr>
        <a:xfrm>
          <a:off x="1594484" y="2303527"/>
          <a:ext cx="9035414" cy="987226"/>
        </a:xfrm>
        <a:prstGeom prst="roundRect">
          <a:avLst>
            <a:gd name="adj" fmla="val 10000"/>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l" sz="2000" kern="1200" dirty="0"/>
            <a:t>Στοχεύστε </a:t>
          </a:r>
          <a:r>
            <a:rPr lang="el" sz="2000" kern="1200" dirty="0" err="1"/>
            <a:t>τόσο </a:t>
          </a:r>
          <a:r>
            <a:rPr lang="el" sz="2000" kern="1200" dirty="0"/>
            <a:t>το </a:t>
          </a:r>
          <a:r>
            <a:rPr lang="el" sz="2000" kern="1200" dirty="0" err="1"/>
            <a:t>άτομο </a:t>
          </a:r>
          <a:r>
            <a:rPr lang="el" sz="2000" kern="1200" dirty="0"/>
            <a:t>όσο και τις </a:t>
          </a:r>
          <a:r>
            <a:rPr lang="el" sz="2000" kern="1200" dirty="0" err="1"/>
            <a:t>γνώσεις </a:t>
          </a:r>
          <a:r>
            <a:rPr lang="el" sz="2000" kern="1200" dirty="0"/>
            <a:t>, </a:t>
          </a:r>
          <a:r>
            <a:rPr lang="el" sz="2000" kern="1200" dirty="0" err="1"/>
            <a:t>τις δεξιότητες </a:t>
          </a:r>
          <a:r>
            <a:rPr lang="el" sz="2000" kern="1200" dirty="0"/>
            <a:t>και τις στάσεις των </a:t>
          </a:r>
          <a:r>
            <a:rPr lang="el" sz="2000" kern="1200" dirty="0" err="1"/>
            <a:t>εταίρων επικοινωνίας</a:t>
          </a:r>
          <a:endParaRPr lang="fr-FR" sz="2000" kern="1200" dirty="0"/>
        </a:p>
      </dsp:txBody>
      <dsp:txXfrm>
        <a:off x="1623399" y="2332442"/>
        <a:ext cx="7538644" cy="929396"/>
      </dsp:txXfrm>
    </dsp:sp>
    <dsp:sp modelId="{D7B0F9AC-53AE-4721-BB79-8F87F5ACCA7A}">
      <dsp:nvSpPr>
        <dsp:cNvPr id="0" name=""/>
        <dsp:cNvSpPr/>
      </dsp:nvSpPr>
      <dsp:spPr>
        <a:xfrm>
          <a:off x="8393717" y="748646"/>
          <a:ext cx="641697" cy="641697"/>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endParaRPr lang="fr-FR" sz="3100" kern="1200"/>
        </a:p>
      </dsp:txBody>
      <dsp:txXfrm>
        <a:off x="8538099" y="748646"/>
        <a:ext cx="352933" cy="482877"/>
      </dsp:txXfrm>
    </dsp:sp>
    <dsp:sp modelId="{FB190149-1FB0-4E74-8E43-683EA70F22D3}">
      <dsp:nvSpPr>
        <dsp:cNvPr id="0" name=""/>
        <dsp:cNvSpPr/>
      </dsp:nvSpPr>
      <dsp:spPr>
        <a:xfrm>
          <a:off x="9190959" y="1893828"/>
          <a:ext cx="641697" cy="641697"/>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endParaRPr lang="fr-FR" sz="3100" kern="1200"/>
        </a:p>
      </dsp:txBody>
      <dsp:txXfrm>
        <a:off x="9335341" y="1893828"/>
        <a:ext cx="352933" cy="4828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796DE7-4375-497D-A7AB-BB9455A9C23D}">
      <dsp:nvSpPr>
        <dsp:cNvPr id="0" name=""/>
        <dsp:cNvSpPr/>
      </dsp:nvSpPr>
      <dsp:spPr>
        <a:xfrm>
          <a:off x="2402378" y="696159"/>
          <a:ext cx="2338082" cy="2338484"/>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l" sz="1200" kern="1200" dirty="0"/>
            <a:t>Καλή επικοινωνία</a:t>
          </a:r>
        </a:p>
      </dsp:txBody>
      <dsp:txXfrm>
        <a:off x="2744782" y="1038622"/>
        <a:ext cx="1653274" cy="1653558"/>
      </dsp:txXfrm>
    </dsp:sp>
    <dsp:sp modelId="{3A90ACF5-2BA0-4C41-86E4-0DAD30E6BB20}">
      <dsp:nvSpPr>
        <dsp:cNvPr id="0" name=""/>
        <dsp:cNvSpPr/>
      </dsp:nvSpPr>
      <dsp:spPr>
        <a:xfrm>
          <a:off x="3121308" y="2860804"/>
          <a:ext cx="188485" cy="188466"/>
        </a:xfrm>
        <a:prstGeom prst="ellipse">
          <a:avLst/>
        </a:prstGeom>
        <a:solidFill>
          <a:srgbClr val="0B6F6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C40B720-3EDA-41D6-A9B9-A0CD37C93DEA}">
      <dsp:nvSpPr>
        <dsp:cNvPr id="0" name=""/>
        <dsp:cNvSpPr/>
      </dsp:nvSpPr>
      <dsp:spPr>
        <a:xfrm>
          <a:off x="4891056" y="1645176"/>
          <a:ext cx="188485" cy="188466"/>
        </a:xfrm>
        <a:prstGeom prst="ellipse">
          <a:avLst/>
        </a:prstGeom>
        <a:solidFill>
          <a:srgbClr val="60B48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4E4268-3470-4B81-859E-29EAA482DEBF}">
      <dsp:nvSpPr>
        <dsp:cNvPr id="0" name=""/>
        <dsp:cNvSpPr/>
      </dsp:nvSpPr>
      <dsp:spPr>
        <a:xfrm>
          <a:off x="3990355" y="3061388"/>
          <a:ext cx="259946" cy="260342"/>
        </a:xfrm>
        <a:prstGeom prst="ellipse">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7017A7-7267-4A39-BDE3-E3E6FFEB89D5}">
      <dsp:nvSpPr>
        <dsp:cNvPr id="0" name=""/>
        <dsp:cNvSpPr/>
      </dsp:nvSpPr>
      <dsp:spPr>
        <a:xfrm>
          <a:off x="3174065" y="959009"/>
          <a:ext cx="188485" cy="188466"/>
        </a:xfrm>
        <a:prstGeom prst="ellipse">
          <a:avLst/>
        </a:prstGeom>
        <a:solidFill>
          <a:srgbClr val="4F7CC5"/>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A068C05-4A40-4B61-97DB-04C8D73872DF}">
      <dsp:nvSpPr>
        <dsp:cNvPr id="0" name=""/>
        <dsp:cNvSpPr/>
      </dsp:nvSpPr>
      <dsp:spPr>
        <a:xfrm>
          <a:off x="2580791" y="2037570"/>
          <a:ext cx="188485" cy="188466"/>
        </a:xfrm>
        <a:prstGeom prst="ellipse">
          <a:avLst/>
        </a:prstGeom>
        <a:solidFill>
          <a:srgbClr val="0B6F6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88D33EE-B5CB-4428-B39D-A296F7E21381}">
      <dsp:nvSpPr>
        <dsp:cNvPr id="0" name=""/>
        <dsp:cNvSpPr/>
      </dsp:nvSpPr>
      <dsp:spPr>
        <a:xfrm>
          <a:off x="1392063" y="870174"/>
          <a:ext cx="1509369" cy="1446786"/>
        </a:xfrm>
        <a:prstGeom prst="ellipse">
          <a:avLst/>
        </a:prstGeom>
        <a:solidFill>
          <a:srgbClr val="0B6F6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l" sz="1200" kern="1200" dirty="0" err="1"/>
            <a:t>σχέσεις </a:t>
          </a:r>
          <a:endParaRPr lang="fr-FR" sz="1200" kern="1200" dirty="0"/>
        </a:p>
      </dsp:txBody>
      <dsp:txXfrm>
        <a:off x="1613105" y="1082051"/>
        <a:ext cx="1067285" cy="1023032"/>
      </dsp:txXfrm>
    </dsp:sp>
    <dsp:sp modelId="{99AF67E9-1F10-4F37-9177-B80127A956D9}">
      <dsp:nvSpPr>
        <dsp:cNvPr id="0" name=""/>
        <dsp:cNvSpPr/>
      </dsp:nvSpPr>
      <dsp:spPr>
        <a:xfrm>
          <a:off x="3473819" y="967367"/>
          <a:ext cx="259946" cy="260342"/>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BAFC55-C681-4721-9D4F-7F2A6C8F8EFA}">
      <dsp:nvSpPr>
        <dsp:cNvPr id="0" name=""/>
        <dsp:cNvSpPr/>
      </dsp:nvSpPr>
      <dsp:spPr>
        <a:xfrm>
          <a:off x="1761144" y="2347223"/>
          <a:ext cx="470014" cy="470120"/>
        </a:xfrm>
        <a:prstGeom prst="ellipse">
          <a:avLst/>
        </a:prstGeom>
        <a:solidFill>
          <a:srgbClr val="468F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E54F9B-3F64-454F-BE6B-8451917846A9}">
      <dsp:nvSpPr>
        <dsp:cNvPr id="0" name=""/>
        <dsp:cNvSpPr/>
      </dsp:nvSpPr>
      <dsp:spPr>
        <a:xfrm>
          <a:off x="4980743" y="671086"/>
          <a:ext cx="950580" cy="950688"/>
        </a:xfrm>
        <a:prstGeom prst="ellipse">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l" sz="1200" kern="1200" dirty="0" err="1"/>
            <a:t>επιλογές</a:t>
          </a:r>
          <a:endParaRPr lang="fr-FR" sz="1200" kern="1200" dirty="0"/>
        </a:p>
      </dsp:txBody>
      <dsp:txXfrm>
        <a:off x="5119952" y="810311"/>
        <a:ext cx="672162" cy="672238"/>
      </dsp:txXfrm>
    </dsp:sp>
    <dsp:sp modelId="{29C836FB-088D-4568-AB77-0A514F9FC6BB}">
      <dsp:nvSpPr>
        <dsp:cNvPr id="0" name=""/>
        <dsp:cNvSpPr/>
      </dsp:nvSpPr>
      <dsp:spPr>
        <a:xfrm>
          <a:off x="4556291" y="1327166"/>
          <a:ext cx="259946" cy="260342"/>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038247-6C45-4260-8F27-5A6576B77369}">
      <dsp:nvSpPr>
        <dsp:cNvPr id="0" name=""/>
        <dsp:cNvSpPr/>
      </dsp:nvSpPr>
      <dsp:spPr>
        <a:xfrm>
          <a:off x="1582250" y="2906771"/>
          <a:ext cx="188485" cy="188466"/>
        </a:xfrm>
        <a:prstGeom prst="ellipse">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F67815-F998-41EF-9CE3-B34C631DDF4E}">
      <dsp:nvSpPr>
        <dsp:cNvPr id="0" name=""/>
        <dsp:cNvSpPr/>
      </dsp:nvSpPr>
      <dsp:spPr>
        <a:xfrm>
          <a:off x="3460390" y="2638489"/>
          <a:ext cx="188485" cy="188466"/>
        </a:xfrm>
        <a:prstGeom prst="ellipse">
          <a:avLst/>
        </a:prstGeom>
        <a:solidFill>
          <a:srgbClr val="4F7CC5"/>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C06E518-8136-47FB-B78D-777DB0F7AE6D}">
      <dsp:nvSpPr>
        <dsp:cNvPr id="0" name=""/>
        <dsp:cNvSpPr/>
      </dsp:nvSpPr>
      <dsp:spPr>
        <a:xfrm>
          <a:off x="5427736" y="2313792"/>
          <a:ext cx="950580" cy="950688"/>
        </a:xfrm>
        <a:prstGeom prst="ellipse">
          <a:avLst/>
        </a:prstGeom>
        <a:solidFill>
          <a:srgbClr val="235B4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l" sz="1200" kern="1200" dirty="0"/>
            <a:t>έλεγχος</a:t>
          </a:r>
        </a:p>
      </dsp:txBody>
      <dsp:txXfrm>
        <a:off x="5566945" y="2453017"/>
        <a:ext cx="672162" cy="672238"/>
      </dsp:txXfrm>
    </dsp:sp>
    <dsp:sp modelId="{4221DDE9-0879-4257-AB36-9A0FC8CDCF7A}">
      <dsp:nvSpPr>
        <dsp:cNvPr id="0" name=""/>
        <dsp:cNvSpPr/>
      </dsp:nvSpPr>
      <dsp:spPr>
        <a:xfrm>
          <a:off x="5159636" y="2280779"/>
          <a:ext cx="188485" cy="188466"/>
        </a:xfrm>
        <a:prstGeom prst="ellipse">
          <a:avLst/>
        </a:prstGeom>
        <a:solidFill>
          <a:srgbClr val="4F7CC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A60F2C-7FD3-4DA4-849C-0D241A43ACF0}">
      <dsp:nvSpPr>
        <dsp:cNvPr id="0" name=""/>
        <dsp:cNvSpPr/>
      </dsp:nvSpPr>
      <dsp:spPr>
        <a:xfrm>
          <a:off x="2363771" y="2783859"/>
          <a:ext cx="1621547" cy="1637798"/>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l" sz="1200" kern="1200" dirty="0" err="1"/>
            <a:t>ανεξαρτησία</a:t>
          </a:r>
          <a:endParaRPr lang="fr-FR" sz="1200" kern="1200" dirty="0"/>
        </a:p>
      </dsp:txBody>
      <dsp:txXfrm>
        <a:off x="2601241" y="3023709"/>
        <a:ext cx="1146607" cy="1158098"/>
      </dsp:txXfrm>
    </dsp:sp>
    <dsp:sp modelId="{18AFEB4B-5206-4470-A704-47DB633B724A}">
      <dsp:nvSpPr>
        <dsp:cNvPr id="0" name=""/>
        <dsp:cNvSpPr/>
      </dsp:nvSpPr>
      <dsp:spPr>
        <a:xfrm>
          <a:off x="3548158" y="3095237"/>
          <a:ext cx="188485" cy="188466"/>
        </a:xfrm>
        <a:prstGeom prst="ellipse">
          <a:avLst/>
        </a:prstGeom>
        <a:solidFill>
          <a:srgbClr val="60B4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2DA82D-DF80-4C7C-8262-2BDB5D13236D}">
      <dsp:nvSpPr>
        <dsp:cNvPr id="0" name=""/>
        <dsp:cNvSpPr/>
      </dsp:nvSpPr>
      <dsp:spPr>
        <a:xfrm>
          <a:off x="3493338" y="-242808"/>
          <a:ext cx="1175326" cy="1234811"/>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l" sz="1200" kern="1200" dirty="0" err="1"/>
            <a:t>υγεία</a:t>
          </a:r>
          <a:r>
            <a:rPr lang="el" sz="1200" kern="1200" dirty="0"/>
            <a:t> </a:t>
          </a:r>
          <a:r>
            <a:rPr lang="el" sz="1200" kern="1200" dirty="0" err="1"/>
            <a:t>αποτελέσματα</a:t>
          </a:r>
          <a:endParaRPr lang="fr-FR" sz="1200" kern="1200" dirty="0"/>
        </a:p>
      </dsp:txBody>
      <dsp:txXfrm>
        <a:off x="3665461" y="-61974"/>
        <a:ext cx="831080" cy="873143"/>
      </dsp:txXfrm>
    </dsp:sp>
    <dsp:sp modelId="{70FDEB9A-606A-42F2-9339-CC92E8809270}">
      <dsp:nvSpPr>
        <dsp:cNvPr id="0" name=""/>
        <dsp:cNvSpPr/>
      </dsp:nvSpPr>
      <dsp:spPr>
        <a:xfrm>
          <a:off x="2433552" y="929757"/>
          <a:ext cx="188485" cy="188466"/>
        </a:xfrm>
        <a:prstGeom prst="ellipse">
          <a:avLst/>
        </a:prstGeom>
        <a:solidFill>
          <a:srgbClr val="60B4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90D421-ABEE-485D-B05F-47EAD5A03E96}">
      <dsp:nvSpPr>
        <dsp:cNvPr id="0" name=""/>
        <dsp:cNvSpPr/>
      </dsp:nvSpPr>
      <dsp:spPr>
        <a:xfrm>
          <a:off x="4628232" y="133268"/>
          <a:ext cx="188485" cy="188466"/>
        </a:xfrm>
        <a:prstGeom prst="ellipse">
          <a:avLst/>
        </a:prstGeom>
        <a:solidFill>
          <a:srgbClr val="60B4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3428AF-9F4E-4672-B0E8-C90D549C82FC}">
      <dsp:nvSpPr>
        <dsp:cNvPr id="0" name=""/>
        <dsp:cNvSpPr/>
      </dsp:nvSpPr>
      <dsp:spPr>
        <a:xfrm rot="10800000">
          <a:off x="2602921" y="1786"/>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marL="0" lvl="0" indent="0" algn="ctr" defTabSz="622300">
            <a:lnSpc>
              <a:spcPct val="150000"/>
            </a:lnSpc>
            <a:spcBef>
              <a:spcPct val="0"/>
            </a:spcBef>
            <a:spcAft>
              <a:spcPct val="35000"/>
            </a:spcAft>
            <a:buNone/>
          </a:pPr>
          <a:r>
            <a:rPr lang="el" sz="1400" kern="1200" dirty="0"/>
            <a:t>Υπάρχει </a:t>
          </a:r>
          <a:r>
            <a:rPr lang="el" sz="1400" kern="1200" dirty="0" err="1"/>
            <a:t>μια λεπτομερής </a:t>
          </a:r>
          <a:r>
            <a:rPr lang="el" sz="1400" kern="1200" dirty="0"/>
            <a:t>περιγραφή του καλύτερου τρόπου </a:t>
          </a:r>
          <a:r>
            <a:rPr lang="el" sz="1400" kern="1200" dirty="0" err="1"/>
            <a:t>επικοινωνίας</a:t>
          </a:r>
          <a:r>
            <a:rPr lang="el" sz="1400" kern="1200" dirty="0"/>
            <a:t> </a:t>
          </a:r>
          <a:r>
            <a:rPr lang="el" sz="1400" kern="1200" dirty="0" err="1"/>
            <a:t>με</a:t>
          </a:r>
          <a:r>
            <a:rPr lang="el" sz="1400" kern="1200" dirty="0"/>
            <a:t> </a:t>
          </a:r>
          <a:r>
            <a:rPr lang="el" sz="1400" kern="1200" dirty="0" err="1"/>
            <a:t>τα άτομα</a:t>
          </a:r>
          <a:endParaRPr lang="fr-FR" sz="1400" kern="1200" dirty="0"/>
        </a:p>
      </dsp:txBody>
      <dsp:txXfrm rot="10800000">
        <a:off x="2755250" y="1786"/>
        <a:ext cx="9576887" cy="609318"/>
      </dsp:txXfrm>
    </dsp:sp>
    <dsp:sp modelId="{C597680E-68A1-418E-AEF4-625AD7F89EFC}">
      <dsp:nvSpPr>
        <dsp:cNvPr id="0" name=""/>
        <dsp:cNvSpPr/>
      </dsp:nvSpPr>
      <dsp:spPr>
        <a:xfrm>
          <a:off x="2298262" y="1786"/>
          <a:ext cx="609318" cy="609318"/>
        </a:xfrm>
        <a:prstGeom prst="ellipse">
          <a:avLst/>
        </a:prstGeom>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A73415-1160-48C0-98C6-AC878724BE13}">
      <dsp:nvSpPr>
        <dsp:cNvPr id="0" name=""/>
        <dsp:cNvSpPr/>
      </dsp:nvSpPr>
      <dsp:spPr>
        <a:xfrm rot="10800000">
          <a:off x="2602921" y="763435"/>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marL="0" lvl="0" indent="0" algn="ctr" defTabSz="622300">
            <a:lnSpc>
              <a:spcPct val="150000"/>
            </a:lnSpc>
            <a:spcBef>
              <a:spcPct val="0"/>
            </a:spcBef>
            <a:spcAft>
              <a:spcPct val="35000"/>
            </a:spcAft>
            <a:buNone/>
          </a:pPr>
          <a:r>
            <a:rPr lang="el" sz="1400" kern="1200" dirty="0"/>
            <a:t>Οι υπηρεσίες </a:t>
          </a:r>
          <a:r>
            <a:rPr lang="el" sz="1400" kern="1200" dirty="0" err="1"/>
            <a:t>δείχνουν </a:t>
          </a:r>
          <a:r>
            <a:rPr lang="el" sz="1400" kern="1200" dirty="0"/>
            <a:t>πώς </a:t>
          </a:r>
          <a:r>
            <a:rPr lang="el" sz="1400" kern="1200" dirty="0" err="1"/>
            <a:t>υποστηρίζουν </a:t>
          </a:r>
          <a:r>
            <a:rPr lang="el" sz="1400" kern="1200" dirty="0"/>
            <a:t>τα </a:t>
          </a:r>
          <a:r>
            <a:rPr lang="el" sz="1400" kern="1200" dirty="0" err="1"/>
            <a:t>άτομα</a:t>
          </a:r>
          <a:r>
            <a:rPr lang="el" sz="1400" kern="1200" dirty="0"/>
            <a:t> </a:t>
          </a:r>
          <a:r>
            <a:rPr lang="el" sz="1400" kern="1200" dirty="0" err="1"/>
            <a:t>με </a:t>
          </a:r>
          <a:r>
            <a:rPr lang="el" sz="1400" kern="1200" dirty="0"/>
            <a:t>την επικοινωνία </a:t>
          </a:r>
          <a:r>
            <a:rPr lang="el" sz="1400" kern="1200" dirty="0" err="1"/>
            <a:t>πρέπει </a:t>
          </a:r>
          <a:r>
            <a:rPr lang="el" sz="1400" kern="1200" dirty="0"/>
            <a:t>να </a:t>
          </a:r>
          <a:r>
            <a:rPr lang="el" sz="1400" kern="1200" dirty="0" err="1"/>
            <a:t>είναι</a:t>
          </a:r>
          <a:r>
            <a:rPr lang="el" sz="1400" kern="1200" dirty="0"/>
            <a:t> </a:t>
          </a:r>
          <a:r>
            <a:rPr lang="el" sz="1400" kern="1200" dirty="0" err="1"/>
            <a:t>εμπλεγμένος</a:t>
          </a:r>
          <a:r>
            <a:rPr lang="el" sz="1400" kern="1200" dirty="0"/>
            <a:t> </a:t>
          </a:r>
          <a:r>
            <a:rPr lang="el" sz="1400" kern="1200" dirty="0" err="1"/>
            <a:t>με</a:t>
          </a:r>
          <a:r>
            <a:rPr lang="el" sz="1400" kern="1200" dirty="0"/>
            <a:t> </a:t>
          </a:r>
          <a:r>
            <a:rPr lang="el" sz="1400" kern="1200" dirty="0" err="1"/>
            <a:t>αποφάσεις </a:t>
          </a:r>
          <a:r>
            <a:rPr lang="el" sz="1400" kern="1200" dirty="0"/>
            <a:t>σχετικά με τη φροντίδα και </a:t>
          </a:r>
          <a:r>
            <a:rPr lang="el" sz="1400" kern="1200" dirty="0" err="1"/>
            <a:t>τις </a:t>
          </a:r>
          <a:r>
            <a:rPr lang="el" sz="1400" kern="1200" dirty="0"/>
            <a:t>υπηρεσίες </a:t>
          </a:r>
          <a:r>
            <a:rPr lang="el" sz="1400" kern="1200" dirty="0" err="1"/>
            <a:t>τους</a:t>
          </a:r>
        </a:p>
      </dsp:txBody>
      <dsp:txXfrm rot="10800000">
        <a:off x="2755250" y="763435"/>
        <a:ext cx="9576887" cy="609318"/>
      </dsp:txXfrm>
    </dsp:sp>
    <dsp:sp modelId="{2367DE15-A653-432A-9DE7-530F1995399E}">
      <dsp:nvSpPr>
        <dsp:cNvPr id="0" name=""/>
        <dsp:cNvSpPr/>
      </dsp:nvSpPr>
      <dsp:spPr>
        <a:xfrm>
          <a:off x="2298262" y="763435"/>
          <a:ext cx="609318" cy="609318"/>
        </a:xfrm>
        <a:prstGeom prst="ellipse">
          <a:avLst/>
        </a:prstGeom>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7CD258-541D-45D5-9960-346DD83B6DED}">
      <dsp:nvSpPr>
        <dsp:cNvPr id="0" name=""/>
        <dsp:cNvSpPr/>
      </dsp:nvSpPr>
      <dsp:spPr>
        <a:xfrm rot="10800000">
          <a:off x="2602921" y="1525083"/>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marL="0" lvl="0" indent="0" algn="ctr" defTabSz="622300">
            <a:lnSpc>
              <a:spcPct val="150000"/>
            </a:lnSpc>
            <a:spcBef>
              <a:spcPct val="0"/>
            </a:spcBef>
            <a:spcAft>
              <a:spcPct val="35000"/>
            </a:spcAft>
            <a:buNone/>
          </a:pPr>
          <a:r>
            <a:rPr lang="el" sz="1400" kern="1200" dirty="0"/>
            <a:t>Το προσωπικό εκτιμά και χρησιμοποιεί </a:t>
          </a:r>
          <a:r>
            <a:rPr lang="el" sz="1400" kern="1200" dirty="0" err="1"/>
            <a:t>σωστά </a:t>
          </a:r>
          <a:r>
            <a:rPr lang="el" sz="1400" kern="1200" dirty="0"/>
            <a:t>τις καλύτερες </a:t>
          </a:r>
          <a:r>
            <a:rPr lang="el" sz="1400" kern="1200" dirty="0" err="1"/>
            <a:t>προσεγγίσεις </a:t>
          </a:r>
          <a:r>
            <a:rPr lang="el" sz="1400" kern="1200" dirty="0"/>
            <a:t>για την </a:t>
          </a:r>
          <a:r>
            <a:rPr lang="el" sz="1400" kern="1200" dirty="0" err="1"/>
            <a:t>επικοινωνία</a:t>
          </a:r>
          <a:r>
            <a:rPr lang="el" sz="1400" kern="1200" dirty="0"/>
            <a:t> </a:t>
          </a:r>
          <a:r>
            <a:rPr lang="el" sz="1400" kern="1200" dirty="0" err="1"/>
            <a:t>καθε</a:t>
          </a:r>
          <a:r>
            <a:rPr lang="el" sz="1400" kern="1200" dirty="0"/>
            <a:t> </a:t>
          </a:r>
          <a:r>
            <a:rPr lang="el" sz="1400" kern="1200" dirty="0" err="1"/>
            <a:t>άτομο</a:t>
          </a:r>
          <a:endParaRPr lang="fr-FR" sz="1400" kern="1200" dirty="0"/>
        </a:p>
      </dsp:txBody>
      <dsp:txXfrm rot="10800000">
        <a:off x="2755250" y="1525083"/>
        <a:ext cx="9576887" cy="609318"/>
      </dsp:txXfrm>
    </dsp:sp>
    <dsp:sp modelId="{26294DF1-ED3E-48D7-8DEB-F7D19EE52C4A}">
      <dsp:nvSpPr>
        <dsp:cNvPr id="0" name=""/>
        <dsp:cNvSpPr/>
      </dsp:nvSpPr>
      <dsp:spPr>
        <a:xfrm>
          <a:off x="2298262" y="1525083"/>
          <a:ext cx="609318" cy="609318"/>
        </a:xfrm>
        <a:prstGeom prst="ellipse">
          <a:avLst/>
        </a:prstGeom>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34A9BFD-8F1A-4C26-B9A6-33909BE5EAE0}">
      <dsp:nvSpPr>
        <dsp:cNvPr id="0" name=""/>
        <dsp:cNvSpPr/>
      </dsp:nvSpPr>
      <dsp:spPr>
        <a:xfrm rot="10800000">
          <a:off x="2602921" y="2286732"/>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marL="0" lvl="0" indent="0" algn="ctr" defTabSz="622300">
            <a:lnSpc>
              <a:spcPct val="150000"/>
            </a:lnSpc>
            <a:spcBef>
              <a:spcPct val="0"/>
            </a:spcBef>
            <a:spcAft>
              <a:spcPct val="35000"/>
            </a:spcAft>
            <a:buNone/>
          </a:pPr>
          <a:r>
            <a:rPr lang="el" sz="1400" kern="1200" dirty="0"/>
            <a:t>Οι υπηρεσίες </a:t>
          </a:r>
          <a:r>
            <a:rPr lang="el" sz="1400" kern="1200" dirty="0" err="1"/>
            <a:t>δημιουργούν</a:t>
          </a:r>
          <a:r>
            <a:rPr lang="el" sz="1400" kern="1200" dirty="0"/>
            <a:t> </a:t>
          </a:r>
          <a:r>
            <a:rPr lang="el" sz="1400" kern="1200" dirty="0" err="1"/>
            <a:t>ευκαιρίες </a:t>
          </a:r>
          <a:r>
            <a:rPr lang="el" sz="1400" kern="1200" dirty="0"/>
            <a:t>, </a:t>
          </a:r>
          <a:r>
            <a:rPr lang="el" sz="1400" kern="1200" dirty="0" err="1"/>
            <a:t>σχέσεις </a:t>
          </a:r>
          <a:r>
            <a:rPr lang="el" sz="1400" kern="1200" dirty="0"/>
            <a:t>και </a:t>
          </a:r>
          <a:r>
            <a:rPr lang="el" sz="1400" kern="1200" dirty="0" err="1"/>
            <a:t>περιβάλλοντα</a:t>
          </a:r>
          <a:r>
            <a:rPr lang="el" sz="1400" kern="1200" dirty="0"/>
            <a:t> </a:t>
          </a:r>
          <a:r>
            <a:rPr lang="el" sz="1400" kern="1200" dirty="0" err="1"/>
            <a:t>ότι</a:t>
          </a:r>
          <a:r>
            <a:rPr lang="el" sz="1400" kern="1200" dirty="0"/>
            <a:t> </a:t>
          </a:r>
          <a:r>
            <a:rPr lang="el" sz="1400" kern="1200" dirty="0" err="1"/>
            <a:t>φτιαχνω, κανω</a:t>
          </a:r>
          <a:r>
            <a:rPr lang="el" sz="1400" kern="1200" dirty="0"/>
            <a:t> </a:t>
          </a:r>
          <a:r>
            <a:rPr lang="el" sz="1400" kern="1200" dirty="0" err="1"/>
            <a:t>τα άτομα</a:t>
          </a:r>
          <a:r>
            <a:rPr lang="el" sz="1400" kern="1200" dirty="0"/>
            <a:t> </a:t>
          </a:r>
          <a:r>
            <a:rPr lang="el" sz="1400" kern="1200" dirty="0" err="1"/>
            <a:t>θέλουν </a:t>
          </a:r>
          <a:r>
            <a:rPr lang="el" sz="1400" kern="1200" dirty="0"/>
            <a:t>να </a:t>
          </a:r>
          <a:r>
            <a:rPr lang="el" sz="1400" kern="1200" dirty="0" err="1"/>
            <a:t>επικοινωνήσουν</a:t>
          </a:r>
          <a:endParaRPr lang="fr-FR" sz="1400" kern="1200" dirty="0"/>
        </a:p>
      </dsp:txBody>
      <dsp:txXfrm rot="10800000">
        <a:off x="2755250" y="2286732"/>
        <a:ext cx="9576887" cy="609318"/>
      </dsp:txXfrm>
    </dsp:sp>
    <dsp:sp modelId="{C2E7632E-49AF-480B-9B6F-BA0FB4FFA191}">
      <dsp:nvSpPr>
        <dsp:cNvPr id="0" name=""/>
        <dsp:cNvSpPr/>
      </dsp:nvSpPr>
      <dsp:spPr>
        <a:xfrm>
          <a:off x="2298262" y="2286732"/>
          <a:ext cx="609318" cy="609318"/>
        </a:xfrm>
        <a:prstGeom prst="ellipse">
          <a:avLst/>
        </a:prstGeom>
        <a:blipFill>
          <a:blip xmlns:r="http://schemas.openxmlformats.org/officeDocument/2006/relationships"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5A98DA-E1C3-419A-AC5E-0C6D5A5D0F25}">
      <dsp:nvSpPr>
        <dsp:cNvPr id="0" name=""/>
        <dsp:cNvSpPr/>
      </dsp:nvSpPr>
      <dsp:spPr>
        <a:xfrm rot="10800000">
          <a:off x="2602921" y="3048380"/>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marL="0" lvl="0" indent="0" algn="ctr" defTabSz="622300">
            <a:lnSpc>
              <a:spcPct val="150000"/>
            </a:lnSpc>
            <a:spcBef>
              <a:spcPct val="0"/>
            </a:spcBef>
            <a:spcAft>
              <a:spcPct val="35000"/>
            </a:spcAft>
            <a:buNone/>
          </a:pPr>
          <a:r>
            <a:rPr lang="el" sz="1400" kern="1200" dirty="0" err="1"/>
            <a:t>Τα άτομα </a:t>
          </a:r>
          <a:r>
            <a:rPr lang="el" sz="1400" kern="1200" dirty="0"/>
            <a:t>υποστηρίζονται </a:t>
          </a:r>
          <a:r>
            <a:rPr lang="el" sz="1400" kern="1200" dirty="0" err="1"/>
            <a:t>να </a:t>
          </a:r>
          <a:r>
            <a:rPr lang="el" sz="1400" kern="1200" dirty="0"/>
            <a:t>κατανοήσουν και να εκφράσουν </a:t>
          </a:r>
          <a:r>
            <a:rPr lang="el" sz="1400" kern="1200" dirty="0" err="1"/>
            <a:t>τα δικά τους</a:t>
          </a:r>
          <a:r>
            <a:rPr lang="el" sz="1400" kern="1200" dirty="0"/>
            <a:t> </a:t>
          </a:r>
          <a:r>
            <a:rPr lang="el" sz="1400" kern="1200" dirty="0" err="1"/>
            <a:t>ανάγκες </a:t>
          </a:r>
          <a:r>
            <a:rPr lang="el" sz="1400" kern="1200" dirty="0"/>
            <a:t>σε σχέση με </a:t>
          </a:r>
          <a:r>
            <a:rPr lang="el" sz="1400" kern="1200" dirty="0" err="1"/>
            <a:t>τους</a:t>
          </a:r>
          <a:r>
            <a:rPr lang="el" sz="1400" kern="1200" dirty="0"/>
            <a:t> </a:t>
          </a:r>
          <a:r>
            <a:rPr lang="el" sz="1400" kern="1200" dirty="0" err="1"/>
            <a:t>υγεία </a:t>
          </a:r>
          <a:r>
            <a:rPr lang="el" sz="1400" kern="1200" dirty="0"/>
            <a:t>και </a:t>
          </a:r>
          <a:r>
            <a:rPr lang="el" sz="1400" kern="1200" dirty="0" err="1"/>
            <a:t>ευεξία</a:t>
          </a:r>
          <a:endParaRPr lang="fr-FR" sz="1400" kern="1200" dirty="0"/>
        </a:p>
      </dsp:txBody>
      <dsp:txXfrm rot="10800000">
        <a:off x="2755250" y="3048380"/>
        <a:ext cx="9576887" cy="609318"/>
      </dsp:txXfrm>
    </dsp:sp>
    <dsp:sp modelId="{7930D415-D7FE-4CA1-B769-802E955EAF0F}">
      <dsp:nvSpPr>
        <dsp:cNvPr id="0" name=""/>
        <dsp:cNvSpPr/>
      </dsp:nvSpPr>
      <dsp:spPr>
        <a:xfrm>
          <a:off x="2298262" y="3048380"/>
          <a:ext cx="609318" cy="609318"/>
        </a:xfrm>
        <a:prstGeom prst="ellipse">
          <a:avLst/>
        </a:prstGeom>
        <a:blipFill>
          <a:blip xmlns:r="http://schemas.openxmlformats.org/officeDocument/2006/relationships" r:embed="rId9">
            <a:extLst>
              <a:ext uri="{837473B0-CC2E-450A-ABE3-18F120FF3D39}">
                <a1611:picAttrSrcUrl xmlns:a1611="http://schemas.microsoft.com/office/drawing/2016/11/main" r:id="rId1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5EFF49-70A0-4F1B-96D1-FAE4B0A89BFD}">
      <dsp:nvSpPr>
        <dsp:cNvPr id="0" name=""/>
        <dsp:cNvSpPr/>
      </dsp:nvSpPr>
      <dsp:spPr>
        <a:xfrm>
          <a:off x="1807934" y="202"/>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el" sz="2000" kern="1200" dirty="0"/>
            <a:t>Βοηθήστε στην </a:t>
          </a:r>
          <a:r>
            <a:rPr lang="el" sz="2000" kern="1200" dirty="0" err="1"/>
            <a:t>αποφυγή </a:t>
          </a:r>
          <a:r>
            <a:rPr lang="el" sz="2000" kern="1200" dirty="0"/>
            <a:t>διακρίσεων</a:t>
          </a:r>
        </a:p>
      </dsp:txBody>
      <dsp:txXfrm>
        <a:off x="1807934" y="202"/>
        <a:ext cx="7420343" cy="674576"/>
      </dsp:txXfrm>
    </dsp:sp>
    <dsp:sp modelId="{3C7A48D6-C779-4C21-BFE7-3432F8EABF8A}">
      <dsp:nvSpPr>
        <dsp:cNvPr id="0" name=""/>
        <dsp:cNvSpPr/>
      </dsp:nvSpPr>
      <dsp:spPr>
        <a:xfrm>
          <a:off x="1807934" y="674779"/>
          <a:ext cx="989379" cy="164896"/>
        </a:xfrm>
        <a:prstGeom prst="parallelogram">
          <a:avLst>
            <a:gd name="adj" fmla="val 14084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0CB436-53C9-4376-9812-BD415B0C78B7}">
      <dsp:nvSpPr>
        <dsp:cNvPr id="0" name=""/>
        <dsp:cNvSpPr/>
      </dsp:nvSpPr>
      <dsp:spPr>
        <a:xfrm>
          <a:off x="2855027" y="674779"/>
          <a:ext cx="989379" cy="164896"/>
        </a:xfrm>
        <a:prstGeom prst="parallelogram">
          <a:avLst>
            <a:gd name="adj" fmla="val 140840"/>
          </a:avLst>
        </a:prstGeom>
        <a:solidFill>
          <a:schemeClr val="accent2">
            <a:hueOff val="-759874"/>
            <a:satOff val="565"/>
            <a:lumOff val="73"/>
            <a:alphaOff val="0"/>
          </a:schemeClr>
        </a:solidFill>
        <a:ln w="25400" cap="flat" cmpd="sng" algn="ctr">
          <a:solidFill>
            <a:schemeClr val="accent2">
              <a:hueOff val="-759874"/>
              <a:satOff val="565"/>
              <a:lumOff val="7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77EE60-A48A-4190-BF5E-7DB47150B58E}">
      <dsp:nvSpPr>
        <dsp:cNvPr id="0" name=""/>
        <dsp:cNvSpPr/>
      </dsp:nvSpPr>
      <dsp:spPr>
        <a:xfrm>
          <a:off x="3902120" y="674779"/>
          <a:ext cx="989379" cy="164896"/>
        </a:xfrm>
        <a:prstGeom prst="parallelogram">
          <a:avLst>
            <a:gd name="adj" fmla="val 140840"/>
          </a:avLst>
        </a:prstGeom>
        <a:solidFill>
          <a:schemeClr val="accent2">
            <a:hueOff val="-1519748"/>
            <a:satOff val="1130"/>
            <a:lumOff val="145"/>
            <a:alphaOff val="0"/>
          </a:schemeClr>
        </a:solidFill>
        <a:ln w="25400" cap="flat" cmpd="sng" algn="ctr">
          <a:solidFill>
            <a:schemeClr val="accent2">
              <a:hueOff val="-1519748"/>
              <a:satOff val="1130"/>
              <a:lumOff val="14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F2FD42-0656-4611-A729-3288F8C9C170}">
      <dsp:nvSpPr>
        <dsp:cNvPr id="0" name=""/>
        <dsp:cNvSpPr/>
      </dsp:nvSpPr>
      <dsp:spPr>
        <a:xfrm>
          <a:off x="4949212" y="674779"/>
          <a:ext cx="989379" cy="164896"/>
        </a:xfrm>
        <a:prstGeom prst="parallelogram">
          <a:avLst>
            <a:gd name="adj" fmla="val 140840"/>
          </a:avLst>
        </a:prstGeom>
        <a:solidFill>
          <a:schemeClr val="accent2">
            <a:hueOff val="-2279622"/>
            <a:satOff val="1695"/>
            <a:lumOff val="218"/>
            <a:alphaOff val="0"/>
          </a:schemeClr>
        </a:solidFill>
        <a:ln w="25400" cap="flat" cmpd="sng" algn="ctr">
          <a:solidFill>
            <a:schemeClr val="accent2">
              <a:hueOff val="-2279622"/>
              <a:satOff val="1695"/>
              <a:lumOff val="21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02A3F9-2BD6-4447-B7C4-30FF144B0AE3}">
      <dsp:nvSpPr>
        <dsp:cNvPr id="0" name=""/>
        <dsp:cNvSpPr/>
      </dsp:nvSpPr>
      <dsp:spPr>
        <a:xfrm>
          <a:off x="5996305" y="674779"/>
          <a:ext cx="989379" cy="164896"/>
        </a:xfrm>
        <a:prstGeom prst="parallelogram">
          <a:avLst>
            <a:gd name="adj" fmla="val 140840"/>
          </a:avLst>
        </a:prstGeom>
        <a:solidFill>
          <a:schemeClr val="accent2">
            <a:hueOff val="-3039496"/>
            <a:satOff val="2260"/>
            <a:lumOff val="291"/>
            <a:alphaOff val="0"/>
          </a:schemeClr>
        </a:solidFill>
        <a:ln w="25400" cap="flat" cmpd="sng" algn="ctr">
          <a:solidFill>
            <a:schemeClr val="accent2">
              <a:hueOff val="-3039496"/>
              <a:satOff val="2260"/>
              <a:lumOff val="29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8DB483-2836-4EF3-8DB4-4F9095DA2532}">
      <dsp:nvSpPr>
        <dsp:cNvPr id="0" name=""/>
        <dsp:cNvSpPr/>
      </dsp:nvSpPr>
      <dsp:spPr>
        <a:xfrm>
          <a:off x="7043398" y="674779"/>
          <a:ext cx="989379" cy="164896"/>
        </a:xfrm>
        <a:prstGeom prst="parallelogram">
          <a:avLst>
            <a:gd name="adj" fmla="val 140840"/>
          </a:avLst>
        </a:prstGeom>
        <a:solidFill>
          <a:schemeClr val="accent2">
            <a:hueOff val="-3799370"/>
            <a:satOff val="2825"/>
            <a:lumOff val="363"/>
            <a:alphaOff val="0"/>
          </a:schemeClr>
        </a:solidFill>
        <a:ln w="25400" cap="flat" cmpd="sng" algn="ctr">
          <a:solidFill>
            <a:schemeClr val="accent2">
              <a:hueOff val="-3799370"/>
              <a:satOff val="2825"/>
              <a:lumOff val="36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97F9E3-ACF2-4AA9-8887-929490608756}">
      <dsp:nvSpPr>
        <dsp:cNvPr id="0" name=""/>
        <dsp:cNvSpPr/>
      </dsp:nvSpPr>
      <dsp:spPr>
        <a:xfrm>
          <a:off x="8090491" y="674779"/>
          <a:ext cx="989379" cy="164896"/>
        </a:xfrm>
        <a:prstGeom prst="parallelogram">
          <a:avLst>
            <a:gd name="adj" fmla="val 140840"/>
          </a:avLst>
        </a:prstGeom>
        <a:solidFill>
          <a:schemeClr val="accent2">
            <a:hueOff val="-4559244"/>
            <a:satOff val="3390"/>
            <a:lumOff val="436"/>
            <a:alphaOff val="0"/>
          </a:schemeClr>
        </a:solidFill>
        <a:ln w="25400" cap="flat" cmpd="sng" algn="ctr">
          <a:solidFill>
            <a:schemeClr val="accent2">
              <a:hueOff val="-4559244"/>
              <a:satOff val="3390"/>
              <a:lumOff val="4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28F7EA-7FAE-45FE-9C5C-DE98B145DF8A}">
      <dsp:nvSpPr>
        <dsp:cNvPr id="0" name=""/>
        <dsp:cNvSpPr/>
      </dsp:nvSpPr>
      <dsp:spPr>
        <a:xfrm>
          <a:off x="1807934" y="892208"/>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el" sz="2000" kern="1200" dirty="0"/>
            <a:t>Βοηθήστε να </a:t>
          </a:r>
          <a:r>
            <a:rPr lang="el" sz="2000" kern="1200" dirty="0" err="1"/>
            <a:t>επιτύχετε</a:t>
          </a:r>
          <a:r>
            <a:rPr lang="el" sz="2000" kern="1200" dirty="0"/>
            <a:t> </a:t>
          </a:r>
          <a:r>
            <a:rPr lang="el" sz="2000" kern="1200" dirty="0" err="1"/>
            <a:t>επιτυχής</a:t>
          </a:r>
          <a:r>
            <a:rPr lang="el" sz="2000" kern="1200" dirty="0"/>
            <a:t> </a:t>
          </a:r>
          <a:r>
            <a:rPr lang="el" sz="2000" kern="1200" dirty="0" err="1"/>
            <a:t>αποτελέσματα </a:t>
          </a:r>
          <a:r>
            <a:rPr lang="el" sz="2000" kern="1200" dirty="0"/>
            <a:t>για </a:t>
          </a:r>
          <a:r>
            <a:rPr lang="el" sz="2000" kern="1200" dirty="0" err="1"/>
            <a:t>μεμονωμένα άτομα</a:t>
          </a:r>
          <a:endParaRPr lang="fr-FR" sz="2000" kern="1200" dirty="0"/>
        </a:p>
      </dsp:txBody>
      <dsp:txXfrm>
        <a:off x="1807934" y="892208"/>
        <a:ext cx="7420343" cy="674576"/>
      </dsp:txXfrm>
    </dsp:sp>
    <dsp:sp modelId="{CDB33EE9-9E13-48F6-BC36-8A95F1CAFB94}">
      <dsp:nvSpPr>
        <dsp:cNvPr id="0" name=""/>
        <dsp:cNvSpPr/>
      </dsp:nvSpPr>
      <dsp:spPr>
        <a:xfrm>
          <a:off x="1807934" y="1566784"/>
          <a:ext cx="989379" cy="164896"/>
        </a:xfrm>
        <a:prstGeom prst="parallelogram">
          <a:avLst>
            <a:gd name="adj" fmla="val 140840"/>
          </a:avLst>
        </a:prstGeom>
        <a:solidFill>
          <a:schemeClr val="accent2">
            <a:hueOff val="-5319118"/>
            <a:satOff val="3955"/>
            <a:lumOff val="508"/>
            <a:alphaOff val="0"/>
          </a:schemeClr>
        </a:solidFill>
        <a:ln w="25400" cap="flat" cmpd="sng" algn="ctr">
          <a:solidFill>
            <a:schemeClr val="accent2">
              <a:hueOff val="-5319118"/>
              <a:satOff val="3955"/>
              <a:lumOff val="50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7F6BB1-D781-428F-B341-48260DC860EA}">
      <dsp:nvSpPr>
        <dsp:cNvPr id="0" name=""/>
        <dsp:cNvSpPr/>
      </dsp:nvSpPr>
      <dsp:spPr>
        <a:xfrm>
          <a:off x="2855027" y="1566784"/>
          <a:ext cx="989379" cy="164896"/>
        </a:xfrm>
        <a:prstGeom prst="parallelogram">
          <a:avLst>
            <a:gd name="adj" fmla="val 140840"/>
          </a:avLst>
        </a:prstGeom>
        <a:solidFill>
          <a:schemeClr val="accent2">
            <a:hueOff val="-6078993"/>
            <a:satOff val="4520"/>
            <a:lumOff val="581"/>
            <a:alphaOff val="0"/>
          </a:schemeClr>
        </a:solidFill>
        <a:ln w="25400" cap="flat" cmpd="sng" algn="ctr">
          <a:solidFill>
            <a:schemeClr val="accent2">
              <a:hueOff val="-6078993"/>
              <a:satOff val="4520"/>
              <a:lumOff val="58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E95E9B-E48A-4681-96B0-DF62F6FAACCC}">
      <dsp:nvSpPr>
        <dsp:cNvPr id="0" name=""/>
        <dsp:cNvSpPr/>
      </dsp:nvSpPr>
      <dsp:spPr>
        <a:xfrm>
          <a:off x="3902120" y="1566784"/>
          <a:ext cx="989379" cy="164896"/>
        </a:xfrm>
        <a:prstGeom prst="parallelogram">
          <a:avLst>
            <a:gd name="adj" fmla="val 140840"/>
          </a:avLst>
        </a:prstGeom>
        <a:solidFill>
          <a:schemeClr val="accent2">
            <a:hueOff val="-6838867"/>
            <a:satOff val="5085"/>
            <a:lumOff val="654"/>
            <a:alphaOff val="0"/>
          </a:schemeClr>
        </a:solidFill>
        <a:ln w="25400" cap="flat" cmpd="sng" algn="ctr">
          <a:solidFill>
            <a:schemeClr val="accent2">
              <a:hueOff val="-6838867"/>
              <a:satOff val="5085"/>
              <a:lumOff val="65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56158C-5508-4C18-8761-C6AA93D07569}">
      <dsp:nvSpPr>
        <dsp:cNvPr id="0" name=""/>
        <dsp:cNvSpPr/>
      </dsp:nvSpPr>
      <dsp:spPr>
        <a:xfrm>
          <a:off x="4949212" y="1566784"/>
          <a:ext cx="989379" cy="164896"/>
        </a:xfrm>
        <a:prstGeom prst="parallelogram">
          <a:avLst>
            <a:gd name="adj" fmla="val 140840"/>
          </a:avLst>
        </a:prstGeom>
        <a:solidFill>
          <a:schemeClr val="accent2">
            <a:hueOff val="-7598741"/>
            <a:satOff val="5650"/>
            <a:lumOff val="726"/>
            <a:alphaOff val="0"/>
          </a:schemeClr>
        </a:solidFill>
        <a:ln w="25400" cap="flat" cmpd="sng" algn="ctr">
          <a:solidFill>
            <a:schemeClr val="accent2">
              <a:hueOff val="-7598741"/>
              <a:satOff val="5650"/>
              <a:lumOff val="72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689698-4245-4D7F-9718-20B77BB867C6}">
      <dsp:nvSpPr>
        <dsp:cNvPr id="0" name=""/>
        <dsp:cNvSpPr/>
      </dsp:nvSpPr>
      <dsp:spPr>
        <a:xfrm>
          <a:off x="5996305" y="1566784"/>
          <a:ext cx="989379" cy="164896"/>
        </a:xfrm>
        <a:prstGeom prst="parallelogram">
          <a:avLst>
            <a:gd name="adj" fmla="val 140840"/>
          </a:avLst>
        </a:prstGeom>
        <a:solidFill>
          <a:schemeClr val="accent2">
            <a:hueOff val="-8358615"/>
            <a:satOff val="6215"/>
            <a:lumOff val="799"/>
            <a:alphaOff val="0"/>
          </a:schemeClr>
        </a:solidFill>
        <a:ln w="25400" cap="flat" cmpd="sng" algn="ctr">
          <a:solidFill>
            <a:schemeClr val="accent2">
              <a:hueOff val="-8358615"/>
              <a:satOff val="6215"/>
              <a:lumOff val="79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9DC203-F5D3-4BF9-9D42-1F83ECE387EB}">
      <dsp:nvSpPr>
        <dsp:cNvPr id="0" name=""/>
        <dsp:cNvSpPr/>
      </dsp:nvSpPr>
      <dsp:spPr>
        <a:xfrm>
          <a:off x="7043398" y="1566784"/>
          <a:ext cx="989379" cy="164896"/>
        </a:xfrm>
        <a:prstGeom prst="parallelogram">
          <a:avLst>
            <a:gd name="adj" fmla="val 140840"/>
          </a:avLst>
        </a:prstGeom>
        <a:solidFill>
          <a:schemeClr val="accent2">
            <a:hueOff val="-9118488"/>
            <a:satOff val="6780"/>
            <a:lumOff val="872"/>
            <a:alphaOff val="0"/>
          </a:schemeClr>
        </a:solidFill>
        <a:ln w="25400" cap="flat" cmpd="sng" algn="ctr">
          <a:solidFill>
            <a:schemeClr val="accent2">
              <a:hueOff val="-9118488"/>
              <a:satOff val="6780"/>
              <a:lumOff val="87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A1C4D6-C37A-47EA-971E-1DE3DCF14E66}">
      <dsp:nvSpPr>
        <dsp:cNvPr id="0" name=""/>
        <dsp:cNvSpPr/>
      </dsp:nvSpPr>
      <dsp:spPr>
        <a:xfrm>
          <a:off x="8090491" y="1566784"/>
          <a:ext cx="989379" cy="164896"/>
        </a:xfrm>
        <a:prstGeom prst="parallelogram">
          <a:avLst>
            <a:gd name="adj" fmla="val 140840"/>
          </a:avLst>
        </a:prstGeom>
        <a:solidFill>
          <a:schemeClr val="accent2">
            <a:hueOff val="-9878363"/>
            <a:satOff val="7345"/>
            <a:lumOff val="944"/>
            <a:alphaOff val="0"/>
          </a:schemeClr>
        </a:solidFill>
        <a:ln w="25400" cap="flat" cmpd="sng" algn="ctr">
          <a:solidFill>
            <a:schemeClr val="accent2">
              <a:hueOff val="-9878363"/>
              <a:satOff val="7345"/>
              <a:lumOff val="94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579930-5C52-4D31-A9B8-55EE775FB1AF}">
      <dsp:nvSpPr>
        <dsp:cNvPr id="0" name=""/>
        <dsp:cNvSpPr/>
      </dsp:nvSpPr>
      <dsp:spPr>
        <a:xfrm>
          <a:off x="1807934" y="1784213"/>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el" sz="2000" kern="1200"/>
            <a:t>Μείωση της ανισότητας και της κοινωνικής απομόνωσης</a:t>
          </a:r>
          <a:endParaRPr lang="fr-FR" sz="2000" kern="1200" dirty="0"/>
        </a:p>
      </dsp:txBody>
      <dsp:txXfrm>
        <a:off x="1807934" y="1784213"/>
        <a:ext cx="7420343" cy="674576"/>
      </dsp:txXfrm>
    </dsp:sp>
    <dsp:sp modelId="{6B4FD2F6-A8CB-45B4-ABF2-D8DF8DDDC426}">
      <dsp:nvSpPr>
        <dsp:cNvPr id="0" name=""/>
        <dsp:cNvSpPr/>
      </dsp:nvSpPr>
      <dsp:spPr>
        <a:xfrm>
          <a:off x="1807934" y="2458790"/>
          <a:ext cx="989379" cy="164896"/>
        </a:xfrm>
        <a:prstGeom prst="parallelogram">
          <a:avLst>
            <a:gd name="adj" fmla="val 140840"/>
          </a:avLst>
        </a:prstGeom>
        <a:solidFill>
          <a:schemeClr val="accent2">
            <a:hueOff val="-10638236"/>
            <a:satOff val="7910"/>
            <a:lumOff val="1017"/>
            <a:alphaOff val="0"/>
          </a:schemeClr>
        </a:solidFill>
        <a:ln w="25400" cap="flat" cmpd="sng" algn="ctr">
          <a:solidFill>
            <a:schemeClr val="accent2">
              <a:hueOff val="-10638236"/>
              <a:satOff val="7910"/>
              <a:lumOff val="101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390EA3-5422-45FA-8C7C-F6316501CF09}">
      <dsp:nvSpPr>
        <dsp:cNvPr id="0" name=""/>
        <dsp:cNvSpPr/>
      </dsp:nvSpPr>
      <dsp:spPr>
        <a:xfrm>
          <a:off x="2855027" y="2458790"/>
          <a:ext cx="989379" cy="164896"/>
        </a:xfrm>
        <a:prstGeom prst="parallelogram">
          <a:avLst>
            <a:gd name="adj" fmla="val 140840"/>
          </a:avLst>
        </a:prstGeom>
        <a:solidFill>
          <a:schemeClr val="accent2">
            <a:hueOff val="-11398111"/>
            <a:satOff val="8475"/>
            <a:lumOff val="1089"/>
            <a:alphaOff val="0"/>
          </a:schemeClr>
        </a:solidFill>
        <a:ln w="25400" cap="flat" cmpd="sng" algn="ctr">
          <a:solidFill>
            <a:schemeClr val="accent2">
              <a:hueOff val="-11398111"/>
              <a:satOff val="8475"/>
              <a:lumOff val="108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3A1267-4606-48EA-BDA1-63824EA54544}">
      <dsp:nvSpPr>
        <dsp:cNvPr id="0" name=""/>
        <dsp:cNvSpPr/>
      </dsp:nvSpPr>
      <dsp:spPr>
        <a:xfrm>
          <a:off x="3902120" y="2458790"/>
          <a:ext cx="989379" cy="164896"/>
        </a:xfrm>
        <a:prstGeom prst="parallelogram">
          <a:avLst>
            <a:gd name="adj" fmla="val 140840"/>
          </a:avLst>
        </a:prstGeom>
        <a:solidFill>
          <a:schemeClr val="accent2">
            <a:hueOff val="-12157985"/>
            <a:satOff val="9040"/>
            <a:lumOff val="1162"/>
            <a:alphaOff val="0"/>
          </a:schemeClr>
        </a:solidFill>
        <a:ln w="25400" cap="flat" cmpd="sng" algn="ctr">
          <a:solidFill>
            <a:schemeClr val="accent2">
              <a:hueOff val="-12157985"/>
              <a:satOff val="9040"/>
              <a:lumOff val="116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36CB64-58AF-4039-B117-FD54D395133C}">
      <dsp:nvSpPr>
        <dsp:cNvPr id="0" name=""/>
        <dsp:cNvSpPr/>
      </dsp:nvSpPr>
      <dsp:spPr>
        <a:xfrm>
          <a:off x="4949212" y="2458790"/>
          <a:ext cx="989379" cy="164896"/>
        </a:xfrm>
        <a:prstGeom prst="parallelogram">
          <a:avLst>
            <a:gd name="adj" fmla="val 140840"/>
          </a:avLst>
        </a:prstGeom>
        <a:solidFill>
          <a:schemeClr val="accent2">
            <a:hueOff val="-12917858"/>
            <a:satOff val="9605"/>
            <a:lumOff val="1235"/>
            <a:alphaOff val="0"/>
          </a:schemeClr>
        </a:solidFill>
        <a:ln w="25400" cap="flat" cmpd="sng" algn="ctr">
          <a:solidFill>
            <a:schemeClr val="accent2">
              <a:hueOff val="-12917858"/>
              <a:satOff val="9605"/>
              <a:lumOff val="123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18F8C0-49F7-47AE-8E42-72DC6047E245}">
      <dsp:nvSpPr>
        <dsp:cNvPr id="0" name=""/>
        <dsp:cNvSpPr/>
      </dsp:nvSpPr>
      <dsp:spPr>
        <a:xfrm>
          <a:off x="5996305" y="2458790"/>
          <a:ext cx="989379" cy="164896"/>
        </a:xfrm>
        <a:prstGeom prst="parallelogram">
          <a:avLst>
            <a:gd name="adj" fmla="val 140840"/>
          </a:avLst>
        </a:prstGeom>
        <a:solidFill>
          <a:schemeClr val="accent2">
            <a:hueOff val="-13677733"/>
            <a:satOff val="10170"/>
            <a:lumOff val="1307"/>
            <a:alphaOff val="0"/>
          </a:schemeClr>
        </a:solidFill>
        <a:ln w="25400" cap="flat" cmpd="sng" algn="ctr">
          <a:solidFill>
            <a:schemeClr val="accent2">
              <a:hueOff val="-13677733"/>
              <a:satOff val="10170"/>
              <a:lumOff val="13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CB6485-261E-41B6-98FB-E21E6711C4B1}">
      <dsp:nvSpPr>
        <dsp:cNvPr id="0" name=""/>
        <dsp:cNvSpPr/>
      </dsp:nvSpPr>
      <dsp:spPr>
        <a:xfrm>
          <a:off x="7043398" y="2458790"/>
          <a:ext cx="989379" cy="164896"/>
        </a:xfrm>
        <a:prstGeom prst="parallelogram">
          <a:avLst>
            <a:gd name="adj" fmla="val 140840"/>
          </a:avLst>
        </a:prstGeom>
        <a:solidFill>
          <a:schemeClr val="accent2">
            <a:hueOff val="-14437607"/>
            <a:satOff val="10735"/>
            <a:lumOff val="1380"/>
            <a:alphaOff val="0"/>
          </a:schemeClr>
        </a:solidFill>
        <a:ln w="25400" cap="flat" cmpd="sng" algn="ctr">
          <a:solidFill>
            <a:schemeClr val="accent2">
              <a:hueOff val="-14437607"/>
              <a:satOff val="10735"/>
              <a:lumOff val="138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C02991-2666-4797-B37E-F9F950F1FAD0}">
      <dsp:nvSpPr>
        <dsp:cNvPr id="0" name=""/>
        <dsp:cNvSpPr/>
      </dsp:nvSpPr>
      <dsp:spPr>
        <a:xfrm>
          <a:off x="8090491" y="2458790"/>
          <a:ext cx="989379" cy="164896"/>
        </a:xfrm>
        <a:prstGeom prst="parallelogram">
          <a:avLst>
            <a:gd name="adj" fmla="val 140840"/>
          </a:avLst>
        </a:prstGeom>
        <a:solidFill>
          <a:schemeClr val="accent2">
            <a:hueOff val="-15197481"/>
            <a:satOff val="11300"/>
            <a:lumOff val="1453"/>
            <a:alphaOff val="0"/>
          </a:schemeClr>
        </a:solidFill>
        <a:ln w="25400" cap="flat" cmpd="sng" algn="ctr">
          <a:solidFill>
            <a:schemeClr val="accent2">
              <a:hueOff val="-15197481"/>
              <a:satOff val="11300"/>
              <a:lumOff val="145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632B58-5629-4A2D-81F3-F7B7AC3F95B7}">
      <dsp:nvSpPr>
        <dsp:cNvPr id="0" name=""/>
        <dsp:cNvSpPr/>
      </dsp:nvSpPr>
      <dsp:spPr>
        <a:xfrm>
          <a:off x="1807934" y="2676219"/>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el" sz="2000" kern="1200" dirty="0" err="1"/>
            <a:t>Αύξηση </a:t>
          </a:r>
          <a:r>
            <a:rPr lang="el" sz="2000" kern="1200" dirty="0"/>
            <a:t>της κοινωνικής συμμετοχής και </a:t>
          </a:r>
          <a:r>
            <a:rPr lang="el" sz="1800" kern="1200" dirty="0" err="1"/>
            <a:t>προώθηση</a:t>
          </a:r>
          <a:r>
            <a:rPr lang="el" sz="2000" kern="1200" dirty="0"/>
            <a:t> </a:t>
          </a:r>
          <a:r>
            <a:rPr lang="el" sz="2000" kern="1200" dirty="0" err="1"/>
            <a:t>ο άνθρωπος</a:t>
          </a:r>
          <a:r>
            <a:rPr lang="el" sz="2000" kern="1200" dirty="0"/>
            <a:t> </a:t>
          </a:r>
          <a:r>
            <a:rPr lang="el" sz="2000" kern="1200" dirty="0" err="1"/>
            <a:t>δικαιώματα</a:t>
          </a:r>
          <a:endParaRPr lang="fr-FR" sz="2000" kern="1200" dirty="0"/>
        </a:p>
      </dsp:txBody>
      <dsp:txXfrm>
        <a:off x="1807934" y="2676219"/>
        <a:ext cx="7420343" cy="674576"/>
      </dsp:txXfrm>
    </dsp:sp>
    <dsp:sp modelId="{28E1A19F-260C-4C1A-9C33-5B3F77AFB304}">
      <dsp:nvSpPr>
        <dsp:cNvPr id="0" name=""/>
        <dsp:cNvSpPr/>
      </dsp:nvSpPr>
      <dsp:spPr>
        <a:xfrm>
          <a:off x="1807934" y="3350796"/>
          <a:ext cx="989379" cy="164896"/>
        </a:xfrm>
        <a:prstGeom prst="parallelogram">
          <a:avLst>
            <a:gd name="adj" fmla="val 140840"/>
          </a:avLst>
        </a:prstGeom>
        <a:solidFill>
          <a:schemeClr val="accent2">
            <a:hueOff val="-15957356"/>
            <a:satOff val="11865"/>
            <a:lumOff val="1525"/>
            <a:alphaOff val="0"/>
          </a:schemeClr>
        </a:solidFill>
        <a:ln w="25400" cap="flat" cmpd="sng" algn="ctr">
          <a:solidFill>
            <a:schemeClr val="accent2">
              <a:hueOff val="-15957356"/>
              <a:satOff val="11865"/>
              <a:lumOff val="15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2FE213-71BA-4F20-9018-E62143F15580}">
      <dsp:nvSpPr>
        <dsp:cNvPr id="0" name=""/>
        <dsp:cNvSpPr/>
      </dsp:nvSpPr>
      <dsp:spPr>
        <a:xfrm>
          <a:off x="2855027" y="3350796"/>
          <a:ext cx="989379" cy="164896"/>
        </a:xfrm>
        <a:prstGeom prst="parallelogram">
          <a:avLst>
            <a:gd name="adj" fmla="val 140840"/>
          </a:avLst>
        </a:prstGeom>
        <a:solidFill>
          <a:schemeClr val="accent2">
            <a:hueOff val="-16717229"/>
            <a:satOff val="12430"/>
            <a:lumOff val="1598"/>
            <a:alphaOff val="0"/>
          </a:schemeClr>
        </a:solidFill>
        <a:ln w="25400" cap="flat" cmpd="sng" algn="ctr">
          <a:solidFill>
            <a:schemeClr val="accent2">
              <a:hueOff val="-16717229"/>
              <a:satOff val="12430"/>
              <a:lumOff val="15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DC3EAD-BE9D-4296-A005-81D97CE3A576}">
      <dsp:nvSpPr>
        <dsp:cNvPr id="0" name=""/>
        <dsp:cNvSpPr/>
      </dsp:nvSpPr>
      <dsp:spPr>
        <a:xfrm>
          <a:off x="3902120" y="3350796"/>
          <a:ext cx="989379" cy="164896"/>
        </a:xfrm>
        <a:prstGeom prst="parallelogram">
          <a:avLst>
            <a:gd name="adj" fmla="val 140840"/>
          </a:avLst>
        </a:prstGeom>
        <a:solidFill>
          <a:schemeClr val="accent2">
            <a:hueOff val="-17477104"/>
            <a:satOff val="12995"/>
            <a:lumOff val="1670"/>
            <a:alphaOff val="0"/>
          </a:schemeClr>
        </a:solidFill>
        <a:ln w="25400" cap="flat" cmpd="sng" algn="ctr">
          <a:solidFill>
            <a:schemeClr val="accent2">
              <a:hueOff val="-17477104"/>
              <a:satOff val="12995"/>
              <a:lumOff val="167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1943FD-0F49-451C-8BEE-3B4A1CBD5197}">
      <dsp:nvSpPr>
        <dsp:cNvPr id="0" name=""/>
        <dsp:cNvSpPr/>
      </dsp:nvSpPr>
      <dsp:spPr>
        <a:xfrm>
          <a:off x="4949212" y="3350796"/>
          <a:ext cx="989379" cy="164896"/>
        </a:xfrm>
        <a:prstGeom prst="parallelogram">
          <a:avLst>
            <a:gd name="adj" fmla="val 140840"/>
          </a:avLst>
        </a:prstGeom>
        <a:solidFill>
          <a:schemeClr val="accent2">
            <a:hueOff val="-18236977"/>
            <a:satOff val="13560"/>
            <a:lumOff val="1743"/>
            <a:alphaOff val="0"/>
          </a:schemeClr>
        </a:solidFill>
        <a:ln w="25400" cap="flat" cmpd="sng" algn="ctr">
          <a:solidFill>
            <a:schemeClr val="accent2">
              <a:hueOff val="-18236977"/>
              <a:satOff val="13560"/>
              <a:lumOff val="174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56DA78-3D33-404C-8FDC-A2DE0CF257B1}">
      <dsp:nvSpPr>
        <dsp:cNvPr id="0" name=""/>
        <dsp:cNvSpPr/>
      </dsp:nvSpPr>
      <dsp:spPr>
        <a:xfrm>
          <a:off x="5996305" y="3350796"/>
          <a:ext cx="989379" cy="164896"/>
        </a:xfrm>
        <a:prstGeom prst="parallelogram">
          <a:avLst>
            <a:gd name="adj" fmla="val 140840"/>
          </a:avLst>
        </a:prstGeom>
        <a:solidFill>
          <a:schemeClr val="accent2">
            <a:hueOff val="-18996852"/>
            <a:satOff val="14125"/>
            <a:lumOff val="1816"/>
            <a:alphaOff val="0"/>
          </a:schemeClr>
        </a:solidFill>
        <a:ln w="25400" cap="flat" cmpd="sng" algn="ctr">
          <a:solidFill>
            <a:schemeClr val="accent2">
              <a:hueOff val="-18996852"/>
              <a:satOff val="14125"/>
              <a:lumOff val="181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FFD322-6EB4-42AD-BC6D-DFFAE069E694}">
      <dsp:nvSpPr>
        <dsp:cNvPr id="0" name=""/>
        <dsp:cNvSpPr/>
      </dsp:nvSpPr>
      <dsp:spPr>
        <a:xfrm>
          <a:off x="7043398" y="3350796"/>
          <a:ext cx="989379" cy="164896"/>
        </a:xfrm>
        <a:prstGeom prst="parallelogram">
          <a:avLst>
            <a:gd name="adj" fmla="val 140840"/>
          </a:avLst>
        </a:prstGeom>
        <a:solidFill>
          <a:schemeClr val="accent2">
            <a:hueOff val="-19756727"/>
            <a:satOff val="14690"/>
            <a:lumOff val="1888"/>
            <a:alphaOff val="0"/>
          </a:schemeClr>
        </a:solidFill>
        <a:ln w="25400" cap="flat" cmpd="sng" algn="ctr">
          <a:solidFill>
            <a:schemeClr val="accent2">
              <a:hueOff val="-19756727"/>
              <a:satOff val="14690"/>
              <a:lumOff val="188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50AF87-FECA-4517-BF8E-B8165A6E1246}">
      <dsp:nvSpPr>
        <dsp:cNvPr id="0" name=""/>
        <dsp:cNvSpPr/>
      </dsp:nvSpPr>
      <dsp:spPr>
        <a:xfrm>
          <a:off x="8090491" y="3350796"/>
          <a:ext cx="989379" cy="164896"/>
        </a:xfrm>
        <a:prstGeom prst="parallelogram">
          <a:avLst>
            <a:gd name="adj" fmla="val 140840"/>
          </a:avLst>
        </a:prstGeom>
        <a:solidFill>
          <a:schemeClr val="accent2">
            <a:hueOff val="-20516600"/>
            <a:satOff val="15255"/>
            <a:lumOff val="1961"/>
            <a:alphaOff val="0"/>
          </a:schemeClr>
        </a:solidFill>
        <a:ln w="25400" cap="flat" cmpd="sng" algn="ctr">
          <a:solidFill>
            <a:schemeClr val="accent2">
              <a:hueOff val="-20516600"/>
              <a:satOff val="15255"/>
              <a:lumOff val="196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l" sz="1200" b="0" i="0" u="none" strike="noStrike" cap="none" dirty="0">
                <a:solidFill>
                  <a:srgbClr val="000000"/>
                </a:solidFill>
                <a:effectLst/>
                <a:latin typeface="Arial"/>
                <a:ea typeface="Arial"/>
                <a:cs typeface="Arial"/>
                <a:sym typeface="Arial"/>
              </a:rPr>
              <a:t>Δραστηριότητα #1</a:t>
            </a:r>
          </a:p>
          <a:p>
            <a:pPr marL="158750" indent="0" rtl="0" fontAlgn="base">
              <a:buNone/>
            </a:pPr>
            <a:r>
              <a:rPr lang="el" sz="1200" b="0" i="0" u="none" strike="noStrike" cap="none" dirty="0">
                <a:solidFill>
                  <a:srgbClr val="000000"/>
                </a:solidFill>
                <a:effectLst/>
                <a:latin typeface="Arial"/>
                <a:ea typeface="Arial"/>
                <a:cs typeface="Arial"/>
                <a:sym typeface="Arial"/>
              </a:rPr>
              <a:t>  </a:t>
            </a:r>
          </a:p>
          <a:p>
            <a:pPr marL="158750" indent="0" rtl="0" fontAlgn="base">
              <a:buNone/>
            </a:pPr>
            <a:r>
              <a:rPr lang="el" sz="1200" b="0" i="1" u="none" strike="noStrike" cap="none" dirty="0">
                <a:solidFill>
                  <a:srgbClr val="000000"/>
                </a:solidFill>
                <a:effectLst/>
                <a:latin typeface="Arial"/>
                <a:ea typeface="Arial"/>
                <a:cs typeface="Arial"/>
                <a:sym typeface="Arial"/>
              </a:rPr>
              <a:t>Ποιες δυσκολίες εντοπίζετε σε αυτή την κατάσταση;</a:t>
            </a:r>
          </a:p>
          <a:p>
            <a:pPr marL="158750" indent="0" rtl="0" fontAlgn="base">
              <a:buNone/>
            </a:pPr>
            <a:r>
              <a:rPr lang="el" sz="1200" b="0" i="0" u="none" strike="noStrike" cap="none" dirty="0">
                <a:solidFill>
                  <a:srgbClr val="000000"/>
                </a:solidFill>
                <a:effectLst/>
                <a:latin typeface="Arial"/>
                <a:ea typeface="Arial"/>
                <a:cs typeface="Arial"/>
                <a:sym typeface="Arial"/>
              </a:rPr>
              <a:t>Οι δυσκολίες εδώ σχετίζονται κυρίως με το περιβάλλον και την έλλειψη πληροφοριών σχετικά με την κατάσταση και τα χαρακτηριστικά του Max. Οι γονείς θέλουν ο Μαξ να εγκαταλείψει το μάθημα γιατί εκπλήσσονται και φοβούνται την πιθανή συμπεριφορά ενός τέτοιου ενήλικα με τα παιδιά τους.</a:t>
            </a:r>
          </a:p>
          <a:p>
            <a:pPr marL="158750" indent="0" rtl="0" fontAlgn="base">
              <a:buNone/>
            </a:pPr>
            <a:r>
              <a:rPr lang="el" sz="1200" b="0" i="0" u="none" strike="noStrike" cap="none" dirty="0">
                <a:solidFill>
                  <a:srgbClr val="000000"/>
                </a:solidFill>
                <a:effectLst/>
                <a:latin typeface="Arial"/>
                <a:ea typeface="Arial"/>
                <a:cs typeface="Arial"/>
                <a:sym typeface="Arial"/>
              </a:rPr>
              <a:t>Μπορείτε να σκεφτείτε ότι θα πρέπει να δοθούν πληροφορίες πριν από την άφιξη του Μαξ στην τάξη; Εάν ναι, τι είδους πληροφορίες θα έπρεπε να είχαν δοθεί;</a:t>
            </a:r>
          </a:p>
          <a:p>
            <a:pPr marL="158750" indent="0" rtl="0" fontAlgn="base">
              <a:buNone/>
            </a:pPr>
            <a:r>
              <a:rPr lang="el" sz="1200" b="0" i="0" u="none" strike="noStrike" cap="none" dirty="0">
                <a:solidFill>
                  <a:srgbClr val="000000"/>
                </a:solidFill>
                <a:effectLst/>
                <a:latin typeface="Arial"/>
                <a:ea typeface="Arial"/>
                <a:cs typeface="Arial"/>
                <a:sym typeface="Arial"/>
              </a:rPr>
              <a:t> </a:t>
            </a:r>
          </a:p>
          <a:p>
            <a:pPr marL="158750" indent="0" rtl="0" fontAlgn="base">
              <a:buNone/>
            </a:pPr>
            <a:r>
              <a:rPr lang="el" sz="1200" b="0" i="0" u="none" strike="noStrike" cap="none" dirty="0">
                <a:solidFill>
                  <a:srgbClr val="000000"/>
                </a:solidFill>
                <a:effectLst/>
                <a:latin typeface="Arial"/>
                <a:ea typeface="Arial"/>
                <a:cs typeface="Arial"/>
                <a:sym typeface="Arial"/>
              </a:rPr>
              <a:t>Θα πρέπει να παρέχονται διαφορετικά είδη πληροφοριών:</a:t>
            </a:r>
          </a:p>
          <a:p>
            <a:pPr marL="158750" indent="0" rtl="0" fontAlgn="base">
              <a:buNone/>
            </a:pPr>
            <a:r>
              <a:rPr lang="el" sz="1200" b="0" i="0" u="none" strike="noStrike" cap="none" dirty="0">
                <a:solidFill>
                  <a:srgbClr val="000000"/>
                </a:solidFill>
                <a:effectLst/>
                <a:latin typeface="Arial"/>
                <a:ea typeface="Arial"/>
                <a:cs typeface="Arial"/>
                <a:sym typeface="Arial"/>
              </a:rPr>
              <a:t>Ο δάσκαλος πρέπει να ενημερώσει τους γονείς των παιδιών για την άφιξη του Μαξ στο μάθημα, θα μπορούσε να εξηγήσει την </a:t>
            </a:r>
            <a:r>
              <a:rPr lang="el" sz="1200" b="0" i="0" u="none" strike="noStrike" cap="none" dirty="0" err="1">
                <a:solidFill>
                  <a:srgbClr val="000000"/>
                </a:solidFill>
                <a:effectLst/>
                <a:latin typeface="Arial"/>
                <a:ea typeface="Arial"/>
                <a:cs typeface="Arial"/>
                <a:sym typeface="Arial"/>
              </a:rPr>
              <a:t>κατάσταση </a:t>
            </a:r>
            <a:r>
              <a:rPr lang="el" sz="1200" b="0" i="0" u="none" strike="noStrike" cap="none" dirty="0">
                <a:solidFill>
                  <a:srgbClr val="000000"/>
                </a:solidFill>
                <a:effectLst/>
                <a:latin typeface="Arial"/>
                <a:ea typeface="Arial"/>
                <a:cs typeface="Arial"/>
                <a:sym typeface="Arial"/>
              </a:rPr>
              <a:t>, να προτείνει μια συζήτηση με τους γονείς του Μαξ,</a:t>
            </a:r>
          </a:p>
          <a:p>
            <a:pPr marL="158750" indent="0" rtl="0" fontAlgn="base">
              <a:buNone/>
            </a:pPr>
            <a:r>
              <a:rPr lang="el" sz="1200" b="0" i="0" u="none" strike="noStrike" cap="none" dirty="0">
                <a:solidFill>
                  <a:srgbClr val="000000"/>
                </a:solidFill>
                <a:effectLst/>
                <a:latin typeface="Arial"/>
                <a:ea typeface="Arial"/>
                <a:cs typeface="Arial"/>
                <a:sym typeface="Arial"/>
              </a:rPr>
              <a:t>Οι γονείς του Max θα πρέπει να δώσουν πληροφορίες σχετικά με τα χαρακτηριστικά του γιου τους,</a:t>
            </a:r>
          </a:p>
          <a:p>
            <a:pPr marL="158750" indent="0" rtl="0" fontAlgn="base">
              <a:buNone/>
            </a:pPr>
            <a:r>
              <a:rPr lang="el" sz="1200" b="0" i="0" u="none" strike="noStrike" cap="none" dirty="0">
                <a:solidFill>
                  <a:srgbClr val="000000"/>
                </a:solidFill>
                <a:effectLst/>
                <a:latin typeface="Arial"/>
                <a:ea typeface="Arial"/>
                <a:cs typeface="Arial"/>
                <a:sym typeface="Arial"/>
              </a:rPr>
              <a:t>Θα μπορούσε να δοθεί η ευκαιρία στους γονείς των παιδιών να γνωρίσουν τον Μαξ και τους γονείς τους. Αυτή η συνάντηση θα πρέπει να γίνει σε ένα περιβάλλον φροντίδας, έτσι ώστε κάθε λαός να μπορεί να καθησυχαστεί.</a:t>
            </a:r>
          </a:p>
          <a:p>
            <a:pPr marL="158750" indent="0" rtl="0" fontAlgn="base">
              <a:buNone/>
            </a:pPr>
            <a:r>
              <a:rPr lang="el" sz="1200" b="0" i="1" u="none" strike="noStrike" cap="none" dirty="0">
                <a:solidFill>
                  <a:srgbClr val="000000"/>
                </a:solidFill>
                <a:effectLst/>
                <a:latin typeface="Arial"/>
                <a:ea typeface="Arial"/>
                <a:cs typeface="Arial"/>
                <a:sym typeface="Arial"/>
              </a:rPr>
              <a:t>Ποιος πρέπει να λάβει αυτές τις πληροφορίες;</a:t>
            </a:r>
          </a:p>
          <a:p>
            <a:pPr marL="158750" indent="0" rtl="0" fontAlgn="base">
              <a:buNone/>
            </a:pPr>
            <a:r>
              <a:rPr lang="el" sz="1200" b="0" i="0" u="none" strike="noStrike" cap="none" dirty="0">
                <a:solidFill>
                  <a:srgbClr val="000000"/>
                </a:solidFill>
                <a:effectLst/>
                <a:latin typeface="Arial"/>
                <a:ea typeface="Arial"/>
                <a:cs typeface="Arial"/>
                <a:sym typeface="Arial"/>
              </a:rPr>
              <a:t>Οι πληροφορίες πρέπει να δίνονται στον δάσκαλο, στους γονείς των παιδιών αλλά και στα παιδιά.</a:t>
            </a:r>
          </a:p>
          <a:p>
            <a:pPr marL="158750" indent="0" rtl="0" fontAlgn="base">
              <a:buNone/>
            </a:pPr>
            <a:r>
              <a:rPr lang="el" sz="1200" b="0" i="0" u="none" strike="noStrike" cap="none" dirty="0">
                <a:solidFill>
                  <a:srgbClr val="000000"/>
                </a:solidFill>
                <a:effectLst/>
                <a:latin typeface="Arial"/>
                <a:ea typeface="Arial"/>
                <a:cs typeface="Arial"/>
                <a:sym typeface="Arial"/>
              </a:rPr>
              <a:t> </a:t>
            </a:r>
          </a:p>
          <a:p>
            <a:pPr marL="158750" indent="0" rtl="0" fontAlgn="base">
              <a:buNone/>
            </a:pPr>
            <a:r>
              <a:rPr lang="el" sz="1200" b="0" i="0" u="none" strike="noStrike" cap="none" dirty="0">
                <a:solidFill>
                  <a:srgbClr val="000000"/>
                </a:solidFill>
                <a:effectLst/>
                <a:latin typeface="Arial"/>
                <a:ea typeface="Arial"/>
                <a:cs typeface="Arial"/>
                <a:sym typeface="Arial"/>
              </a:rPr>
              <a:t>Συμπέρασμα:</a:t>
            </a:r>
          </a:p>
          <a:p>
            <a:pPr marL="158750" indent="0" rtl="0" fontAlgn="base">
              <a:buNone/>
            </a:pPr>
            <a:r>
              <a:rPr lang="el" sz="1200" b="0" i="0" u="none" strike="noStrike" cap="none" dirty="0">
                <a:solidFill>
                  <a:srgbClr val="000000"/>
                </a:solidFill>
                <a:effectLst/>
                <a:latin typeface="Arial"/>
                <a:ea typeface="Arial"/>
                <a:cs typeface="Arial"/>
                <a:sym typeface="Arial"/>
              </a:rPr>
              <a:t>Ήταν πρόβλημα επικοινωνίας μεταξύ ενηλίκων και έλλειψη προετοιμασίας, αλλά και πρόβλημα στιγματισμού.</a:t>
            </a:r>
          </a:p>
          <a:p>
            <a:pPr marL="158750" indent="0" rtl="0" fontAlgn="base">
              <a:buNone/>
            </a:pPr>
            <a:r>
              <a:rPr lang="el" sz="1200" b="0" i="0" u="none" strike="noStrike" cap="none" dirty="0">
                <a:solidFill>
                  <a:srgbClr val="000000"/>
                </a:solidFill>
                <a:effectLst/>
                <a:latin typeface="Arial"/>
                <a:ea typeface="Arial"/>
                <a:cs typeface="Arial"/>
                <a:sym typeface="Arial"/>
              </a:rPr>
              <a:t>Εδώ εμπλέκονται τα </a:t>
            </a:r>
            <a:r>
              <a:rPr lang="el" sz="1200" b="0" i="0" u="none" strike="noStrike" cap="none" dirty="0" err="1">
                <a:solidFill>
                  <a:srgbClr val="000000"/>
                </a:solidFill>
                <a:effectLst/>
                <a:latin typeface="Arial"/>
                <a:ea typeface="Arial"/>
                <a:cs typeface="Arial"/>
                <a:sym typeface="Arial"/>
              </a:rPr>
              <a:t>διαφορετικά πρότυπα επικοινωνίας:</a:t>
            </a:r>
          </a:p>
          <a:p>
            <a:pPr marL="158750" indent="0" rtl="0" fontAlgn="base">
              <a:buNone/>
            </a:pPr>
            <a:r>
              <a:rPr lang="el" sz="1200" b="1" i="0" u="none" strike="noStrike" cap="none" dirty="0">
                <a:solidFill>
                  <a:srgbClr val="000000"/>
                </a:solidFill>
                <a:effectLst/>
                <a:latin typeface="Arial"/>
                <a:ea typeface="Arial"/>
                <a:cs typeface="Arial"/>
                <a:sym typeface="Arial"/>
              </a:rPr>
              <a:t>Πρότυπο 1: </a:t>
            </a:r>
            <a:r>
              <a:rPr lang="el" sz="1200" b="0" i="0" u="none" strike="noStrike" cap="none" dirty="0">
                <a:solidFill>
                  <a:srgbClr val="000000"/>
                </a:solidFill>
                <a:effectLst/>
                <a:latin typeface="Arial"/>
                <a:ea typeface="Arial"/>
                <a:cs typeface="Arial"/>
                <a:sym typeface="Arial"/>
              </a:rPr>
              <a:t>από τις πληροφορίες που έδωσαν οι γονείς του Μαξ, ο δάσκαλος, τα παιδιά και οι γονείς τους θα μπορούσαν να γνωρίζουν τον τρόπο επικοινωνίας με τον Μαξ, να τον κατανοήσουν και να συμπεριφέρονται όταν αισθάνεται άγχος ή στρες.</a:t>
            </a:r>
          </a:p>
          <a:p>
            <a:pPr marL="158750" indent="0" rtl="0" fontAlgn="base">
              <a:buNone/>
            </a:pPr>
            <a:r>
              <a:rPr lang="el" sz="1200" b="0" i="0" u="none" strike="noStrike" cap="none" dirty="0">
                <a:solidFill>
                  <a:srgbClr val="000000"/>
                </a:solidFill>
                <a:effectLst/>
                <a:latin typeface="Arial"/>
                <a:ea typeface="Arial"/>
                <a:cs typeface="Arial"/>
                <a:sym typeface="Arial"/>
              </a:rPr>
              <a:t>Οι γονείς του Μαξ θα μπορούσαν να δώσουν στον δάσκαλο πληροφορίες σχετικά με τους καλύτερους τρόπους επικοινωνίας με τον Μαξ, παρουσιάζοντας για παράδειγμα τα εργαλεία που χρησιμοποιεί συνήθως (π.χ. εικονογράμματα, πινακίδες, εικόνες...). Σε σχέση με </a:t>
            </a:r>
            <a:r>
              <a:rPr lang="el" sz="1200" b="0" i="0" u="none" strike="noStrike" cap="none" dirty="0" err="1">
                <a:solidFill>
                  <a:srgbClr val="000000"/>
                </a:solidFill>
                <a:effectLst/>
                <a:latin typeface="Arial"/>
                <a:ea typeface="Arial"/>
                <a:cs typeface="Arial"/>
                <a:sym typeface="Arial"/>
              </a:rPr>
              <a:t>στερεοτυπικές </a:t>
            </a:r>
            <a:r>
              <a:rPr lang="el" sz="1200" b="0" i="0" u="none" strike="noStrike" cap="none" dirty="0">
                <a:solidFill>
                  <a:srgbClr val="000000"/>
                </a:solidFill>
                <a:effectLst/>
                <a:latin typeface="Arial"/>
                <a:ea typeface="Arial"/>
                <a:cs typeface="Arial"/>
                <a:sym typeface="Arial"/>
              </a:rPr>
              <a:t>συμπεριφορές, οι γονείς του θα πρέπει επίσης να ενημερώνουν τον δάσκαλο για τις λέξεις και τις προτάσεις που συνήθως παράγει ο Μαξ όταν είναι ανήσυχος και οι οποίες δείχνουν ότι αισθάνεται άβολα. Θα μπορούσαν να εξηγήσουν στον δάσκαλο τους καλύτερους τρόπους για να τον ηρεμήσει.</a:t>
            </a:r>
          </a:p>
          <a:p>
            <a:pPr marL="158750" indent="0" rtl="0" fontAlgn="base">
              <a:buNone/>
            </a:pPr>
            <a:r>
              <a:rPr lang="el" sz="1200" b="0" i="0" u="none" strike="noStrike" cap="none" dirty="0">
                <a:solidFill>
                  <a:srgbClr val="000000"/>
                </a:solidFill>
                <a:effectLst/>
                <a:latin typeface="Arial"/>
                <a:ea typeface="Arial"/>
                <a:cs typeface="Arial"/>
                <a:sym typeface="Arial"/>
              </a:rPr>
              <a:t>  </a:t>
            </a:r>
            <a:r>
              <a:rPr lang="el" sz="1200" b="1" i="0" u="none" strike="noStrike" cap="none" dirty="0">
                <a:solidFill>
                  <a:srgbClr val="000000"/>
                </a:solidFill>
                <a:effectLst/>
                <a:latin typeface="Arial"/>
                <a:ea typeface="Arial"/>
                <a:cs typeface="Arial"/>
                <a:sym typeface="Arial"/>
              </a:rPr>
              <a:t>- Πρότυπο 3 &amp; 4 </a:t>
            </a:r>
            <a:r>
              <a:rPr lang="el" sz="1200" b="0" i="0" u="none" strike="noStrike" cap="none" dirty="0">
                <a:solidFill>
                  <a:srgbClr val="000000"/>
                </a:solidFill>
                <a:effectLst/>
                <a:latin typeface="Arial"/>
                <a:ea typeface="Arial"/>
                <a:cs typeface="Arial"/>
                <a:sym typeface="Arial"/>
              </a:rPr>
              <a:t>: Από τις πληροφορίες που έδωσαν οι γονείς του Μαξ και σε συνεργασία μαζί τους, ο δάσκαλος μπορούσε να δημιουργήσει τα δικά του εικονογράμματα ή εικόνες ειδικά για το χώρο της μουσικής βοηθώντας τον Μαξ να επικοινωνεί με άλλους σε περίπτωση δυσκολιών. Θα μπορούσε επίσης να ενθαρρύνει όλους στο μάθημα να είναι προσεκτικοί στα χαρακτηριστικά του Max και να προσαρμόζουν την επικοινωνία τους (π.χ.: απλοποίηση των προτάσεων, μιλώντας αργά...).</a:t>
            </a:r>
          </a:p>
          <a:p>
            <a:pPr marL="158750" indent="0" rtl="0" fontAlgn="base">
              <a:buNone/>
            </a:pPr>
            <a:r>
              <a:rPr lang="el" sz="1200" b="1" i="0" u="none" strike="noStrike" cap="none" dirty="0">
                <a:solidFill>
                  <a:srgbClr val="000000"/>
                </a:solidFill>
                <a:effectLst/>
                <a:latin typeface="Arial"/>
                <a:ea typeface="Arial"/>
                <a:cs typeface="Arial"/>
                <a:sym typeface="Arial"/>
              </a:rPr>
              <a:t>Πρότυπο 5: </a:t>
            </a:r>
            <a:r>
              <a:rPr lang="el" sz="1200" b="0" i="0" u="none" strike="noStrike" cap="none" dirty="0">
                <a:solidFill>
                  <a:srgbClr val="000000"/>
                </a:solidFill>
                <a:effectLst/>
                <a:latin typeface="Arial"/>
                <a:ea typeface="Arial"/>
                <a:cs typeface="Arial"/>
                <a:sym typeface="Arial"/>
              </a:rPr>
              <a:t>Οι διάφορες λύσεις που προτείνονται για την υποστήριξη της συμπερίληψης Max στο μουσικό μάθημα θα επιτρέψουν να ικανοποιηθεί η επιθυμία του να παίξει μουσική.</a:t>
            </a:r>
          </a:p>
          <a:p>
            <a:pPr marL="158750" indent="0" rtl="0" fontAlgn="base">
              <a:buNone/>
            </a:pPr>
            <a:r>
              <a:rPr lang="el" sz="1200" b="0" i="0" u="none" strike="noStrike" cap="none" dirty="0">
                <a:solidFill>
                  <a:srgbClr val="000000"/>
                </a:solidFill>
                <a:effectLst/>
                <a:latin typeface="Arial"/>
                <a:ea typeface="Arial"/>
                <a:cs typeface="Arial"/>
                <a:sym typeface="Arial"/>
              </a:rPr>
              <a:t>Αυτή η κατάσταση ήταν πρόβλημα επικοινωνίας μεταξύ ενηλίκων και έλλειψη προετοιμασίας, αλλά και πρόβλημα στιγματισμού.</a:t>
            </a:r>
          </a:p>
          <a:p>
            <a:pPr marL="158750" indent="0" rtl="0" fontAlgn="base">
              <a:buNone/>
            </a:pPr>
            <a:r>
              <a:rPr lang="el" sz="1200" b="0" i="0" u="none" strike="noStrike" cap="none" dirty="0">
                <a:solidFill>
                  <a:srgbClr val="000000"/>
                </a:solidFill>
                <a:effectLst/>
                <a:latin typeface="Arial"/>
                <a:ea typeface="Arial"/>
                <a:cs typeface="Arial"/>
                <a:sym typeface="Arial"/>
              </a:rPr>
              <a: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27048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l" sz="1200" b="0" i="0" u="none" strike="noStrike" cap="none" dirty="0">
                <a:solidFill>
                  <a:srgbClr val="000000"/>
                </a:solidFill>
                <a:effectLst/>
                <a:latin typeface="Arial"/>
                <a:ea typeface="Arial"/>
                <a:cs typeface="Arial"/>
                <a:sym typeface="Arial"/>
              </a:rPr>
              <a:t> </a:t>
            </a:r>
          </a:p>
          <a:p>
            <a:pPr marL="158750" indent="0" rtl="0" fontAlgn="base">
              <a:buNone/>
            </a:pPr>
            <a:r>
              <a:rPr lang="el" sz="1200" b="0" i="0" u="none" strike="noStrike" cap="none" dirty="0">
                <a:solidFill>
                  <a:srgbClr val="000000"/>
                </a:solidFill>
                <a:effectLst/>
                <a:latin typeface="Arial"/>
                <a:ea typeface="Arial"/>
                <a:cs typeface="Arial"/>
                <a:sym typeface="Arial"/>
              </a:rPr>
              <a:t>Πώς θα προχωρήσατε στην προετοιμασία της Έμμα για την επίσκεψη;</a:t>
            </a:r>
          </a:p>
          <a:p>
            <a:pPr marL="158750" indent="0" rtl="0" fontAlgn="base">
              <a:buNone/>
            </a:pPr>
            <a:r>
              <a:rPr lang="el" sz="1200" b="0" i="0" u="none" strike="noStrike" cap="none" dirty="0">
                <a:solidFill>
                  <a:srgbClr val="000000"/>
                </a:solidFill>
                <a:effectLst/>
                <a:latin typeface="Arial"/>
                <a:ea typeface="Arial"/>
                <a:cs typeface="Arial"/>
                <a:sym typeface="Arial"/>
              </a:rPr>
              <a:t>Η προετοιμασία της επίσκεψης με την Έμμα είναι το πρώτο βήμα. Πριν από την επίσκεψη, εξηγήστε στον δικαιούχο τι να περιμένει, προετοιμαστείτε να απαντήσετε σε ορισμένες ερωτήσεις: «Θα πρέπει να πάτε στο ταμείο, Θα πρέπει να επικοινωνήσουμε με τον υπάλληλο...». Η επαγγελματίας υποστήριξης διαβεβαιώνει ότι συμφωνεί με τη διαδικασία, ότι θα είναι </a:t>
            </a:r>
            <a:r>
              <a:rPr lang="el" sz="1200" b="0" i="0" u="none" strike="noStrike" cap="none" dirty="0" err="1">
                <a:solidFill>
                  <a:srgbClr val="000000"/>
                </a:solidFill>
                <a:effectLst/>
                <a:latin typeface="Arial"/>
                <a:ea typeface="Arial"/>
                <a:cs typeface="Arial"/>
                <a:sym typeface="Arial"/>
              </a:rPr>
              <a:t>άνετη </a:t>
            </a:r>
            <a:r>
              <a:rPr lang="el" sz="1200" b="0" i="0" u="none" strike="noStrike" cap="none" dirty="0">
                <a:solidFill>
                  <a:srgbClr val="000000"/>
                </a:solidFill>
                <a:effectLst/>
                <a:latin typeface="Arial"/>
                <a:ea typeface="Arial"/>
                <a:cs typeface="Arial"/>
                <a:sym typeface="Arial"/>
              </a:rPr>
              <a:t>.</a:t>
            </a:r>
          </a:p>
          <a:p>
            <a:pPr marL="158750" indent="0" rtl="0" fontAlgn="base">
              <a:buNone/>
            </a:pPr>
            <a:r>
              <a:rPr lang="el" sz="1200" b="0" i="0" u="none" strike="noStrike" cap="none" dirty="0">
                <a:solidFill>
                  <a:srgbClr val="000000"/>
                </a:solidFill>
                <a:effectLst/>
                <a:latin typeface="Arial"/>
                <a:ea typeface="Arial"/>
                <a:cs typeface="Arial"/>
                <a:sym typeface="Arial"/>
              </a:rPr>
              <a:t> </a:t>
            </a:r>
          </a:p>
          <a:p>
            <a:pPr marL="158750" indent="0" rtl="0" fontAlgn="base">
              <a:buNone/>
            </a:pPr>
            <a:r>
              <a:rPr lang="el" sz="1200" b="0" i="0" u="none" strike="noStrike" cap="none" dirty="0">
                <a:solidFill>
                  <a:srgbClr val="000000"/>
                </a:solidFill>
                <a:effectLst/>
                <a:latin typeface="Arial"/>
                <a:ea typeface="Arial"/>
                <a:cs typeface="Arial"/>
                <a:sym typeface="Arial"/>
              </a:rPr>
              <a:t>Πώς θα προχωρήσατε στην προετοιμασία του περιβάλλοντος;</a:t>
            </a:r>
          </a:p>
          <a:p>
            <a:pPr marL="158750" indent="0" rtl="0" fontAlgn="base">
              <a:buNone/>
            </a:pPr>
            <a:r>
              <a:rPr lang="el" sz="1200" b="0" i="0" u="none" strike="noStrike" cap="none" dirty="0">
                <a:solidFill>
                  <a:srgbClr val="000000"/>
                </a:solidFill>
                <a:effectLst/>
                <a:latin typeface="Arial"/>
                <a:ea typeface="Arial"/>
                <a:cs typeface="Arial"/>
                <a:sym typeface="Arial"/>
              </a:rPr>
              <a:t>Αυτό είναι το δεύτερο βήμα: να προετοιμάσετε τον διευθυντή στο κατάστημα για την επίσκεψη ατόμων με IDD, ώστε ο διευθυντής να μπορεί να προετοιμάσει τους υπαλλήλους στο κατάστημα, μπορεί να προσαρμοστεί η ταμειακή </a:t>
            </a:r>
            <a:r>
              <a:rPr lang="el" sz="1200" b="0" i="0" u="none" strike="noStrike" cap="none" dirty="0" err="1">
                <a:solidFill>
                  <a:srgbClr val="000000"/>
                </a:solidFill>
                <a:effectLst/>
                <a:latin typeface="Arial"/>
                <a:ea typeface="Arial"/>
                <a:cs typeface="Arial"/>
                <a:sym typeface="Arial"/>
              </a:rPr>
              <a:t>μηχανή </a:t>
            </a:r>
            <a:r>
              <a:rPr lang="el" sz="1200" b="0" i="0" u="none" strike="noStrike" cap="none" dirty="0">
                <a:solidFill>
                  <a:srgbClr val="000000"/>
                </a:solidFill>
                <a:effectLst/>
                <a:latin typeface="Arial"/>
                <a:ea typeface="Arial"/>
                <a:cs typeface="Arial"/>
                <a:sym typeface="Arial"/>
              </a:rPr>
              <a:t>έτσι ώστε το άτομο με IDD να πηγαίνει πάντα σε αυτήν την ταμειακή </a:t>
            </a:r>
            <a:r>
              <a:rPr lang="el" sz="1200" b="0" i="0" u="none" strike="noStrike" cap="none" dirty="0" err="1">
                <a:solidFill>
                  <a:srgbClr val="000000"/>
                </a:solidFill>
                <a:effectLst/>
                <a:latin typeface="Arial"/>
                <a:ea typeface="Arial"/>
                <a:cs typeface="Arial"/>
                <a:sym typeface="Arial"/>
              </a:rPr>
              <a:t>μηχανή </a:t>
            </a:r>
            <a:r>
              <a:rPr lang="el" sz="1200" b="0" i="0" u="none" strike="noStrike" cap="none" dirty="0">
                <a:solidFill>
                  <a:srgbClr val="000000"/>
                </a:solidFill>
                <a:effectLst/>
                <a:latin typeface="Arial"/>
                <a:ea typeface="Arial"/>
                <a:cs typeface="Arial"/>
                <a:sym typeface="Arial"/>
              </a:rPr>
              <a:t>που θα γινόταν μια ταμειακή </a:t>
            </a:r>
            <a:r>
              <a:rPr lang="el" sz="1200" b="0" i="0" u="none" strike="noStrike" cap="none" dirty="0" err="1">
                <a:solidFill>
                  <a:srgbClr val="000000"/>
                </a:solidFill>
                <a:effectLst/>
                <a:latin typeface="Arial"/>
                <a:ea typeface="Arial"/>
                <a:cs typeface="Arial"/>
                <a:sym typeface="Arial"/>
              </a:rPr>
              <a:t>μηχανή χωρίς αποκλεισμούς </a:t>
            </a:r>
            <a:r>
              <a:rPr lang="el" sz="1200" b="0" i="0" u="none" strike="noStrike" cap="none" dirty="0">
                <a:solidFill>
                  <a:srgbClr val="000000"/>
                </a:solidFill>
                <a:effectLst/>
                <a:latin typeface="Arial"/>
                <a:ea typeface="Arial"/>
                <a:cs typeface="Arial"/>
                <a:sym typeface="Arial"/>
              </a:rPr>
              <a:t>. Ο επαγγελματίας υποστήριξης θα μιλούσε με τον διευθυντή για τα δικαιώματα των ατόμων, πώς να προσαρμοστεί για τη βελτίωση της επικοινωνίας με το άτομο και τη συμπερίληψή τους.</a:t>
            </a:r>
          </a:p>
          <a:p>
            <a:pPr marL="158750" indent="0" rtl="0" fontAlgn="base">
              <a:buNone/>
            </a:pPr>
            <a:r>
              <a:rPr lang="el" sz="1200" b="0" i="0" u="none" strike="noStrike" cap="none" dirty="0">
                <a:solidFill>
                  <a:srgbClr val="000000"/>
                </a:solidFill>
                <a:effectLst/>
                <a:latin typeface="Arial"/>
                <a:ea typeface="Arial"/>
                <a:cs typeface="Arial"/>
                <a:sym typeface="Arial"/>
              </a:rPr>
              <a:t> </a:t>
            </a:r>
          </a:p>
          <a:p>
            <a:pPr marL="158750" indent="0" rtl="0" fontAlgn="base">
              <a:buNone/>
            </a:pPr>
            <a:r>
              <a:rPr lang="el" sz="1200" b="0" i="0" u="none" strike="noStrike" cap="none" dirty="0">
                <a:solidFill>
                  <a:srgbClr val="000000"/>
                </a:solidFill>
                <a:effectLst/>
                <a:latin typeface="Arial"/>
                <a:ea typeface="Arial"/>
                <a:cs typeface="Arial"/>
                <a:sym typeface="Arial"/>
              </a:rPr>
              <a:t>Πώς θα συνεχίζατε να υποστηρίζετε την Έμμα κατά τη διάρκεια της επίσκεψης;</a:t>
            </a:r>
          </a:p>
          <a:p>
            <a:pPr marL="158750" indent="0" rtl="0" fontAlgn="base">
              <a:buNone/>
            </a:pPr>
            <a:r>
              <a:rPr lang="el" sz="1200" b="0" i="0" u="none" strike="noStrike" cap="none" dirty="0">
                <a:solidFill>
                  <a:srgbClr val="000000"/>
                </a:solidFill>
                <a:effectLst/>
                <a:latin typeface="Arial"/>
                <a:ea typeface="Arial"/>
                <a:cs typeface="Arial"/>
                <a:sym typeface="Arial"/>
              </a:rPr>
              <a:t>Ως τρίτο βήμα, ο επαγγελματίας υποστήριξης βοηθά την Έμμα απευθείας στο κατάστημα, για να τη βοηθήσει σε σχέση με την πραγματική επικοινωνιακή κατάσταση:</a:t>
            </a:r>
          </a:p>
          <a:p>
            <a:pPr marL="158750" indent="0" rtl="0" fontAlgn="base">
              <a:buNone/>
            </a:pPr>
            <a:r>
              <a:rPr lang="el" sz="1200" b="0" i="0" u="none" strike="noStrike" cap="none" dirty="0">
                <a:solidFill>
                  <a:srgbClr val="000000"/>
                </a:solidFill>
                <a:effectLst/>
                <a:latin typeface="Arial"/>
                <a:ea typeface="Arial"/>
                <a:cs typeface="Arial"/>
                <a:sym typeface="Arial"/>
              </a:rPr>
              <a:t>1. Εάν ο ταμίας μίλησε χαμηλόφωνα και αυτός είναι ο λόγος που ο δικαιούχος δεν απάντησε, ο υποστηρικτής θα πρέπει να ενθαρρύνει τον δικαιούχο να ζητήσει από τον ταμία να επαναλάβει την ερώτηση</a:t>
            </a:r>
          </a:p>
          <a:p>
            <a:pPr marL="158750" indent="0" rtl="0" fontAlgn="base">
              <a:buNone/>
            </a:pPr>
            <a:r>
              <a:rPr lang="el" sz="1200" b="0" i="0" u="none" strike="noStrike" cap="none" dirty="0">
                <a:solidFill>
                  <a:srgbClr val="000000"/>
                </a:solidFill>
                <a:effectLst/>
                <a:latin typeface="Arial"/>
                <a:ea typeface="Arial"/>
                <a:cs typeface="Arial"/>
                <a:sym typeface="Arial"/>
              </a:rPr>
              <a:t>2. Εάν ο δικαιούχος δεν απάντησε επειδή δεν κατάλαβε, και πάλι ο υποστηρικτής θα πρέπει να ενθαρρύνει τον δικαιούχο να ζητήσει κάποια εξήγηση</a:t>
            </a:r>
          </a:p>
          <a:p>
            <a:pPr marL="158750" indent="0" rtl="0" fontAlgn="base">
              <a:buNone/>
            </a:pPr>
            <a:r>
              <a:rPr lang="el" sz="1200" b="0" i="0" u="none" strike="noStrike" cap="none" dirty="0">
                <a:solidFill>
                  <a:srgbClr val="000000"/>
                </a:solidFill>
                <a:effectLst/>
                <a:latin typeface="Arial"/>
                <a:ea typeface="Arial"/>
                <a:cs typeface="Arial"/>
                <a:sym typeface="Arial"/>
              </a:rPr>
              <a:t>3. Εάν ο υπάλληλος μιλήσει στον υποστηρικτή αντί να μιλήσει στο άτομο με IDD, ο υποστηρικτής θα πρέπει να ανακατευθύνει τον υπάλληλο προς το άτομο με IDD.</a:t>
            </a:r>
          </a:p>
          <a:p>
            <a:pPr marL="158750" indent="0" rtl="0" fontAlgn="base">
              <a:buNone/>
            </a:pPr>
            <a:endParaRPr lang="en-US" sz="1200" b="0" i="0" u="none" strike="noStrike" cap="none" dirty="0">
              <a:solidFill>
                <a:srgbClr val="000000"/>
              </a:solidFill>
              <a:effectLst/>
              <a:latin typeface="Arial"/>
              <a:ea typeface="Arial"/>
              <a:cs typeface="Arial"/>
              <a:sym typeface="Arial"/>
            </a:endParaRPr>
          </a:p>
          <a:p>
            <a:pPr marL="158750" indent="0" rtl="0" fontAlgn="base">
              <a:buNone/>
            </a:pPr>
            <a:r>
              <a:rPr lang="el" sz="1200" b="0" i="0" u="none" strike="noStrike" cap="none" dirty="0">
                <a:solidFill>
                  <a:srgbClr val="000000"/>
                </a:solidFill>
                <a:effectLst/>
                <a:latin typeface="Arial"/>
                <a:ea typeface="Arial"/>
                <a:cs typeface="Arial"/>
                <a:sym typeface="Arial"/>
              </a:rPr>
              <a:t>Συμπέρασμα:</a:t>
            </a:r>
          </a:p>
          <a:p>
            <a:pPr marL="158750" indent="0" rtl="0" fontAlgn="base">
              <a:buNone/>
            </a:pPr>
            <a:r>
              <a:rPr lang="el" sz="1200" b="0" i="0" u="none" strike="noStrike" cap="none" dirty="0">
                <a:solidFill>
                  <a:srgbClr val="000000"/>
                </a:solidFill>
                <a:effectLst/>
                <a:latin typeface="Arial"/>
                <a:ea typeface="Arial"/>
                <a:cs typeface="Arial"/>
                <a:sym typeface="Arial"/>
              </a:rPr>
              <a:t>Ο υποστηρικτής έχει διπλό ρόλο:</a:t>
            </a:r>
          </a:p>
          <a:p>
            <a:pPr marL="158750" indent="0" rtl="0" fontAlgn="base">
              <a:buNone/>
            </a:pPr>
            <a:r>
              <a:rPr lang="el" sz="1200" b="0" i="0" u="none" strike="noStrike" cap="none" dirty="0">
                <a:solidFill>
                  <a:srgbClr val="000000"/>
                </a:solidFill>
                <a:effectLst/>
                <a:latin typeface="Arial"/>
                <a:ea typeface="Arial"/>
                <a:cs typeface="Arial"/>
                <a:sym typeface="Arial"/>
              </a:rPr>
              <a:t>1) να εκπαιδεύσει την Έμμα να μπορεί να απαντά σε ερωτήσεις που μπορεί να μην κατανοεί και 2) να εξηγήσει στους διευθυντές και τους υπαλλήλους στα καταστήματα ότι πρέπει να προσαρμόσουν το στυλ επικοινωνίας και το περιβάλλον τους και να αποδεχτούν τη μη λεκτική επικοινωνία. Στο τέλος της διαδικασίας, μετά από πολλές επισκέψεις, ο επαγγελματίας υποστηρικτής καθίσταται </a:t>
            </a:r>
            <a:r>
              <a:rPr lang="el" sz="1200" b="0" i="0" u="none" strike="noStrike" cap="none" dirty="0" err="1">
                <a:solidFill>
                  <a:srgbClr val="000000"/>
                </a:solidFill>
                <a:effectLst/>
                <a:latin typeface="Arial"/>
                <a:ea typeface="Arial"/>
                <a:cs typeface="Arial"/>
                <a:sym typeface="Arial"/>
              </a:rPr>
              <a:t>περιττός </a:t>
            </a:r>
            <a:r>
              <a:rPr lang="el" sz="1200" b="0" i="0" u="none" strike="noStrike" cap="none" dirty="0">
                <a:solidFill>
                  <a:srgbClr val="000000"/>
                </a:solidFill>
                <a:effectLst/>
                <a:latin typeface="Arial"/>
                <a:ea typeface="Arial"/>
                <a:cs typeface="Arial"/>
                <a:sym typeface="Arial"/>
              </a:rPr>
              <a:t>.</a:t>
            </a:r>
          </a:p>
          <a:p>
            <a:pPr marL="158750" indent="0" rtl="0" fontAlgn="base">
              <a:buNone/>
            </a:pPr>
            <a:r>
              <a:rPr lang="el" sz="1200" b="0" i="0" u="none" strike="noStrike" cap="none" dirty="0">
                <a:solidFill>
                  <a:srgbClr val="000000"/>
                </a:solidFill>
                <a:effectLst/>
                <a:latin typeface="Arial"/>
                <a:ea typeface="Arial"/>
                <a:cs typeface="Arial"/>
                <a:sym typeface="Arial"/>
              </a:rPr>
              <a:t>Έτσι, ο επαγγελματίας υποστήριξης ορίζει ένα σχέδιο για την υποστήριξη της επικοινωνίας στο άτομο με IDD και στη συνέχεια ακολουθεί.</a:t>
            </a:r>
          </a:p>
          <a:p>
            <a:pPr marL="158750" indent="0" rtl="0" fontAlgn="base">
              <a:buNone/>
            </a:pPr>
            <a:r>
              <a:rPr lang="el" sz="1200" b="0" i="0" u="none" strike="noStrike" cap="none" dirty="0">
                <a:solidFill>
                  <a:srgbClr val="000000"/>
                </a:solidFill>
                <a:effectLst/>
                <a:latin typeface="Arial"/>
                <a:ea typeface="Arial"/>
                <a:cs typeface="Arial"/>
                <a:sym typeface="Arial"/>
              </a:rPr>
              <a:t>Αυτή η κατάσταση περιλαμβάνει διαφορετικά πρότυπα επικοινωνίας:</a:t>
            </a:r>
          </a:p>
          <a:p>
            <a:pPr marL="158750" indent="0" rtl="0" fontAlgn="base">
              <a:buNone/>
            </a:pPr>
            <a:r>
              <a:rPr lang="el" sz="1200" b="0" i="0" u="none" strike="noStrike" cap="none" dirty="0">
                <a:solidFill>
                  <a:srgbClr val="000000"/>
                </a:solidFill>
                <a:effectLst/>
                <a:latin typeface="Arial"/>
                <a:ea typeface="Arial"/>
                <a:cs typeface="Arial"/>
                <a:sym typeface="Arial"/>
              </a:rPr>
              <a:t> </a:t>
            </a:r>
          </a:p>
          <a:p>
            <a:pPr marL="158750" indent="0" rtl="0" fontAlgn="base">
              <a:buNone/>
            </a:pPr>
            <a:r>
              <a:rPr lang="el" sz="1200" b="0" i="0" u="none" strike="noStrike" cap="none" dirty="0">
                <a:solidFill>
                  <a:srgbClr val="000000"/>
                </a:solidFill>
                <a:effectLst/>
                <a:latin typeface="Arial"/>
                <a:ea typeface="Arial"/>
                <a:cs typeface="Arial"/>
                <a:sym typeface="Arial"/>
              </a:rPr>
              <a:t>Πρότυπο 3 επειδή ο επαγγελματίας υποστήριξης αναπτύσσει τις καλύτερες προσεγγίσεις στην επικοινωνία για να υποστηρίξει το άτομο με IDD</a:t>
            </a:r>
          </a:p>
          <a:p>
            <a:pPr marL="158750" indent="0" rtl="0" fontAlgn="base">
              <a:buNone/>
            </a:pPr>
            <a:r>
              <a:rPr lang="el" sz="1200" b="0" i="0" u="none" strike="noStrike" cap="none" dirty="0">
                <a:solidFill>
                  <a:srgbClr val="000000"/>
                </a:solidFill>
                <a:effectLst/>
                <a:latin typeface="Arial"/>
                <a:ea typeface="Arial"/>
                <a:cs typeface="Arial"/>
                <a:sym typeface="Arial"/>
              </a:rPr>
              <a:t>Πρότυπο 4 γιατί ο επαγγελματίας υποστήριξης συνηγορεί υπέρ του ατόμου με IDD, υπερασπίζοντας τα δικαιώματά του, οδηγώντας τους ανθρώπους στο κατάστημα να προσαρμόσουν το στυλ επικοινωνίας. Έτσι ο επαγγελματίας υποστήριξης δημιουργεί ευκαιρίες, σχέσεις και περιβάλλοντα που κάνουν τα άτομα να θέλουν να επικοινωνήσουν.</a:t>
            </a:r>
          </a:p>
          <a:p>
            <a:pPr marL="158750" indent="0" rtl="0" fontAlgn="base">
              <a:buNone/>
            </a:pPr>
            <a:r>
              <a:rPr lang="el" sz="1200" b="0" i="0" u="none" strike="noStrike" cap="none" dirty="0">
                <a:solidFill>
                  <a:srgbClr val="000000"/>
                </a:solidFill>
                <a:effectLst/>
                <a:latin typeface="Arial"/>
                <a:ea typeface="Arial"/>
                <a:cs typeface="Arial"/>
                <a:sym typeface="Arial"/>
              </a:rPr>
              <a:t>Πρότυπο 5, επειδή το άτομο με IDD, η Emma, φέρεται για να πετύχει τις ανάγκες της, αγοράζοντας λίγο ψωμί. Έτσι, είναι ένας τρόπος έκφρασης των αναγκών του ατόμου με IDD σε σχέση με την ευημερία.</a:t>
            </a:r>
          </a:p>
          <a:p>
            <a:pPr marL="158750" indent="0" rtl="0" fontAlgn="base">
              <a:buNone/>
            </a:pPr>
            <a:r>
              <a:rPr lang="el" sz="1200" b="0" i="0" u="none" strike="noStrike" cap="none" dirty="0">
                <a:solidFill>
                  <a:srgbClr val="000000"/>
                </a:solidFill>
                <a:effectLst/>
                <a:latin typeface="Arial"/>
                <a:ea typeface="Arial"/>
                <a:cs typeface="Arial"/>
                <a:sym typeface="Arial"/>
              </a:rPr>
              <a: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76622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l" sz="1200" b="0" i="0" u="none" strike="noStrike" cap="none" dirty="0">
                <a:solidFill>
                  <a:srgbClr val="000000"/>
                </a:solidFill>
                <a:effectLst/>
                <a:latin typeface="Arial"/>
                <a:ea typeface="Arial"/>
                <a:cs typeface="Arial"/>
                <a:sym typeface="Arial"/>
              </a:rPr>
              <a:t> </a:t>
            </a:r>
          </a:p>
          <a:p>
            <a:pPr marL="158750" indent="0" rtl="0" fontAlgn="base">
              <a:buNone/>
            </a:pPr>
            <a:r>
              <a:rPr lang="el" sz="1200" b="0" i="0" u="none" strike="noStrike" cap="none" dirty="0">
                <a:solidFill>
                  <a:srgbClr val="000000"/>
                </a:solidFill>
                <a:effectLst/>
                <a:latin typeface="Arial"/>
                <a:ea typeface="Arial"/>
                <a:cs typeface="Arial"/>
                <a:sym typeface="Arial"/>
              </a:rPr>
              <a:t>Πώς θα προχωρήσατε στην προετοιμασία της Έμμα για την επίσκεψη;</a:t>
            </a:r>
          </a:p>
          <a:p>
            <a:pPr marL="158750" indent="0" rtl="0" fontAlgn="base">
              <a:buNone/>
            </a:pPr>
            <a:r>
              <a:rPr lang="el" sz="1200" b="0" i="0" u="none" strike="noStrike" cap="none" dirty="0">
                <a:solidFill>
                  <a:srgbClr val="000000"/>
                </a:solidFill>
                <a:effectLst/>
                <a:latin typeface="Arial"/>
                <a:ea typeface="Arial"/>
                <a:cs typeface="Arial"/>
                <a:sym typeface="Arial"/>
              </a:rPr>
              <a:t>Η προετοιμασία της επίσκεψης με την Έμμα είναι το πρώτο βήμα. Πριν από την επίσκεψη, εξηγήστε στον δικαιούχο τι να περιμένει, προετοιμαστείτε να απαντήσετε σε ορισμένες ερωτήσεις: «Θα πρέπει να πάτε στο ταμείο, Θα πρέπει να επικοινωνήσουμε με τον υπάλληλο...». Η επαγγελματίας υποστήριξης διαβεβαιώνει ότι συμφωνεί με τη διαδικασία, ότι θα είναι </a:t>
            </a:r>
            <a:r>
              <a:rPr lang="el" sz="1200" b="0" i="0" u="none" strike="noStrike" cap="none" dirty="0" err="1">
                <a:solidFill>
                  <a:srgbClr val="000000"/>
                </a:solidFill>
                <a:effectLst/>
                <a:latin typeface="Arial"/>
                <a:ea typeface="Arial"/>
                <a:cs typeface="Arial"/>
                <a:sym typeface="Arial"/>
              </a:rPr>
              <a:t>άνετη </a:t>
            </a:r>
            <a:r>
              <a:rPr lang="el" sz="1200" b="0" i="0" u="none" strike="noStrike" cap="none" dirty="0">
                <a:solidFill>
                  <a:srgbClr val="000000"/>
                </a:solidFill>
                <a:effectLst/>
                <a:latin typeface="Arial"/>
                <a:ea typeface="Arial"/>
                <a:cs typeface="Arial"/>
                <a:sym typeface="Arial"/>
              </a:rPr>
              <a:t>.</a:t>
            </a:r>
          </a:p>
          <a:p>
            <a:pPr marL="158750" indent="0" rtl="0" fontAlgn="base">
              <a:buNone/>
            </a:pPr>
            <a:r>
              <a:rPr lang="el" sz="1200" b="0" i="0" u="none" strike="noStrike" cap="none" dirty="0">
                <a:solidFill>
                  <a:srgbClr val="000000"/>
                </a:solidFill>
                <a:effectLst/>
                <a:latin typeface="Arial"/>
                <a:ea typeface="Arial"/>
                <a:cs typeface="Arial"/>
                <a:sym typeface="Arial"/>
              </a:rPr>
              <a:t> </a:t>
            </a:r>
          </a:p>
          <a:p>
            <a:pPr marL="158750" indent="0" rtl="0" fontAlgn="base">
              <a:buNone/>
            </a:pPr>
            <a:r>
              <a:rPr lang="el" sz="1200" b="0" i="0" u="none" strike="noStrike" cap="none" dirty="0">
                <a:solidFill>
                  <a:srgbClr val="000000"/>
                </a:solidFill>
                <a:effectLst/>
                <a:latin typeface="Arial"/>
                <a:ea typeface="Arial"/>
                <a:cs typeface="Arial"/>
                <a:sym typeface="Arial"/>
              </a:rPr>
              <a:t>Πώς θα προχωρήσατε στην προετοιμασία του περιβάλλοντος;</a:t>
            </a:r>
          </a:p>
          <a:p>
            <a:pPr marL="158750" indent="0" rtl="0" fontAlgn="base">
              <a:buNone/>
            </a:pPr>
            <a:r>
              <a:rPr lang="el" sz="1200" b="0" i="0" u="none" strike="noStrike" cap="none" dirty="0">
                <a:solidFill>
                  <a:srgbClr val="000000"/>
                </a:solidFill>
                <a:effectLst/>
                <a:latin typeface="Arial"/>
                <a:ea typeface="Arial"/>
                <a:cs typeface="Arial"/>
                <a:sym typeface="Arial"/>
              </a:rPr>
              <a:t>Αυτό είναι το δεύτερο βήμα: να προετοιμάσετε τον διευθυντή στο κατάστημα για την επίσκεψη ατόμων με IDD, ώστε ο διευθυντής να μπορεί να προετοιμάσει τους υπαλλήλους στο κατάστημα, μπορεί να προσαρμοστεί η ταμειακή </a:t>
            </a:r>
            <a:r>
              <a:rPr lang="el" sz="1200" b="0" i="0" u="none" strike="noStrike" cap="none" dirty="0" err="1">
                <a:solidFill>
                  <a:srgbClr val="000000"/>
                </a:solidFill>
                <a:effectLst/>
                <a:latin typeface="Arial"/>
                <a:ea typeface="Arial"/>
                <a:cs typeface="Arial"/>
                <a:sym typeface="Arial"/>
              </a:rPr>
              <a:t>μηχανή </a:t>
            </a:r>
            <a:r>
              <a:rPr lang="el" sz="1200" b="0" i="0" u="none" strike="noStrike" cap="none" dirty="0">
                <a:solidFill>
                  <a:srgbClr val="000000"/>
                </a:solidFill>
                <a:effectLst/>
                <a:latin typeface="Arial"/>
                <a:ea typeface="Arial"/>
                <a:cs typeface="Arial"/>
                <a:sym typeface="Arial"/>
              </a:rPr>
              <a:t>έτσι ώστε το άτομο με IDD να πηγαίνει πάντα σε αυτήν την ταμειακή </a:t>
            </a:r>
            <a:r>
              <a:rPr lang="el" sz="1200" b="0" i="0" u="none" strike="noStrike" cap="none" dirty="0" err="1">
                <a:solidFill>
                  <a:srgbClr val="000000"/>
                </a:solidFill>
                <a:effectLst/>
                <a:latin typeface="Arial"/>
                <a:ea typeface="Arial"/>
                <a:cs typeface="Arial"/>
                <a:sym typeface="Arial"/>
              </a:rPr>
              <a:t>μηχανή </a:t>
            </a:r>
            <a:r>
              <a:rPr lang="el" sz="1200" b="0" i="0" u="none" strike="noStrike" cap="none" dirty="0">
                <a:solidFill>
                  <a:srgbClr val="000000"/>
                </a:solidFill>
                <a:effectLst/>
                <a:latin typeface="Arial"/>
                <a:ea typeface="Arial"/>
                <a:cs typeface="Arial"/>
                <a:sym typeface="Arial"/>
              </a:rPr>
              <a:t>που θα γινόταν μια ταμειακή </a:t>
            </a:r>
            <a:r>
              <a:rPr lang="el" sz="1200" b="0" i="0" u="none" strike="noStrike" cap="none" dirty="0" err="1">
                <a:solidFill>
                  <a:srgbClr val="000000"/>
                </a:solidFill>
                <a:effectLst/>
                <a:latin typeface="Arial"/>
                <a:ea typeface="Arial"/>
                <a:cs typeface="Arial"/>
                <a:sym typeface="Arial"/>
              </a:rPr>
              <a:t>μηχανή χωρίς αποκλεισμούς </a:t>
            </a:r>
            <a:r>
              <a:rPr lang="el" sz="1200" b="0" i="0" u="none" strike="noStrike" cap="none" dirty="0">
                <a:solidFill>
                  <a:srgbClr val="000000"/>
                </a:solidFill>
                <a:effectLst/>
                <a:latin typeface="Arial"/>
                <a:ea typeface="Arial"/>
                <a:cs typeface="Arial"/>
                <a:sym typeface="Arial"/>
              </a:rPr>
              <a:t>. Ο επαγγελματίας υποστήριξης θα μιλούσε με τον διευθυντή για τα δικαιώματα των ατόμων, πώς να προσαρμοστεί για τη βελτίωση της επικοινωνίας με το άτομο και τη συμπερίληψή τους.</a:t>
            </a:r>
          </a:p>
          <a:p>
            <a:pPr marL="158750" indent="0" rtl="0" fontAlgn="base">
              <a:buNone/>
            </a:pPr>
            <a:r>
              <a:rPr lang="el" sz="1200" b="0" i="0" u="none" strike="noStrike" cap="none" dirty="0">
                <a:solidFill>
                  <a:srgbClr val="000000"/>
                </a:solidFill>
                <a:effectLst/>
                <a:latin typeface="Arial"/>
                <a:ea typeface="Arial"/>
                <a:cs typeface="Arial"/>
                <a:sym typeface="Arial"/>
              </a:rPr>
              <a:t> </a:t>
            </a:r>
          </a:p>
          <a:p>
            <a:pPr marL="158750" indent="0" rtl="0" fontAlgn="base">
              <a:buNone/>
            </a:pPr>
            <a:r>
              <a:rPr lang="el" sz="1200" b="0" i="0" u="none" strike="noStrike" cap="none" dirty="0">
                <a:solidFill>
                  <a:srgbClr val="000000"/>
                </a:solidFill>
                <a:effectLst/>
                <a:latin typeface="Arial"/>
                <a:ea typeface="Arial"/>
                <a:cs typeface="Arial"/>
                <a:sym typeface="Arial"/>
              </a:rPr>
              <a:t>Πώς θα συνεχίζατε να υποστηρίζετε την Έμμα κατά τη διάρκεια της επίσκεψης;</a:t>
            </a:r>
          </a:p>
          <a:p>
            <a:pPr marL="158750" indent="0" rtl="0" fontAlgn="base">
              <a:buNone/>
            </a:pPr>
            <a:r>
              <a:rPr lang="el" sz="1200" b="0" i="0" u="none" strike="noStrike" cap="none" dirty="0">
                <a:solidFill>
                  <a:srgbClr val="000000"/>
                </a:solidFill>
                <a:effectLst/>
                <a:latin typeface="Arial"/>
                <a:ea typeface="Arial"/>
                <a:cs typeface="Arial"/>
                <a:sym typeface="Arial"/>
              </a:rPr>
              <a:t>Ως τρίτο βήμα, ο επαγγελματίας υποστήριξης βοηθά την Έμμα απευθείας στο κατάστημα, για να τη βοηθήσει σε σχέση με την πραγματική επικοινωνιακή κατάσταση:</a:t>
            </a:r>
          </a:p>
          <a:p>
            <a:pPr marL="158750" indent="0" rtl="0" fontAlgn="base">
              <a:buNone/>
            </a:pPr>
            <a:r>
              <a:rPr lang="el" sz="1200" b="0" i="0" u="none" strike="noStrike" cap="none" dirty="0">
                <a:solidFill>
                  <a:srgbClr val="000000"/>
                </a:solidFill>
                <a:effectLst/>
                <a:latin typeface="Arial"/>
                <a:ea typeface="Arial"/>
                <a:cs typeface="Arial"/>
                <a:sym typeface="Arial"/>
              </a:rPr>
              <a:t>1. Εάν ο ταμίας μίλησε χαμηλόφωνα και αυτός είναι ο λόγος που ο δικαιούχος δεν απάντησε, ο υποστηρικτής θα πρέπει να ενθαρρύνει τον δικαιούχο να ζητήσει από τον ταμία να επαναλάβει την ερώτηση</a:t>
            </a:r>
          </a:p>
          <a:p>
            <a:pPr marL="158750" indent="0" rtl="0" fontAlgn="base">
              <a:buNone/>
            </a:pPr>
            <a:r>
              <a:rPr lang="el" sz="1200" b="0" i="0" u="none" strike="noStrike" cap="none" dirty="0">
                <a:solidFill>
                  <a:srgbClr val="000000"/>
                </a:solidFill>
                <a:effectLst/>
                <a:latin typeface="Arial"/>
                <a:ea typeface="Arial"/>
                <a:cs typeface="Arial"/>
                <a:sym typeface="Arial"/>
              </a:rPr>
              <a:t>2. Εάν ο δικαιούχος δεν απάντησε επειδή δεν κατάλαβε, και πάλι ο υποστηρικτής θα πρέπει να ενθαρρύνει τον δικαιούχο να ζητήσει κάποια εξήγηση</a:t>
            </a:r>
          </a:p>
          <a:p>
            <a:pPr marL="158750" indent="0" rtl="0" fontAlgn="base">
              <a:buNone/>
            </a:pPr>
            <a:r>
              <a:rPr lang="el" sz="1200" b="0" i="0" u="none" strike="noStrike" cap="none" dirty="0">
                <a:solidFill>
                  <a:srgbClr val="000000"/>
                </a:solidFill>
                <a:effectLst/>
                <a:latin typeface="Arial"/>
                <a:ea typeface="Arial"/>
                <a:cs typeface="Arial"/>
                <a:sym typeface="Arial"/>
              </a:rPr>
              <a:t>3. Εάν ο υπάλληλος μιλήσει στον υποστηρικτή αντί να μιλήσει στο άτομο με IDD, ο υποστηρικτής θα πρέπει να ανακατευθύνει τον υπάλληλο προς το άτομο με IDD.</a:t>
            </a:r>
          </a:p>
          <a:p>
            <a:pPr marL="158750" indent="0" rtl="0" fontAlgn="base">
              <a:buNone/>
            </a:pPr>
            <a:endParaRPr lang="en-US" sz="1200" b="0" i="0" u="none" strike="noStrike" cap="none" dirty="0">
              <a:solidFill>
                <a:srgbClr val="000000"/>
              </a:solidFill>
              <a:effectLst/>
              <a:latin typeface="Arial"/>
              <a:ea typeface="Arial"/>
              <a:cs typeface="Arial"/>
              <a:sym typeface="Arial"/>
            </a:endParaRPr>
          </a:p>
          <a:p>
            <a:pPr marL="158750" indent="0" rtl="0" fontAlgn="base">
              <a:buNone/>
            </a:pPr>
            <a:r>
              <a:rPr lang="el" sz="1200" b="0" i="0" u="none" strike="noStrike" cap="none" dirty="0">
                <a:solidFill>
                  <a:srgbClr val="000000"/>
                </a:solidFill>
                <a:effectLst/>
                <a:latin typeface="Arial"/>
                <a:ea typeface="Arial"/>
                <a:cs typeface="Arial"/>
                <a:sym typeface="Arial"/>
              </a:rPr>
              <a:t>Συμπέρασμα:</a:t>
            </a:r>
          </a:p>
          <a:p>
            <a:pPr marL="158750" indent="0" rtl="0" fontAlgn="base">
              <a:buNone/>
            </a:pPr>
            <a:r>
              <a:rPr lang="el" sz="1200" b="0" i="0" u="none" strike="noStrike" cap="none" dirty="0">
                <a:solidFill>
                  <a:srgbClr val="000000"/>
                </a:solidFill>
                <a:effectLst/>
                <a:latin typeface="Arial"/>
                <a:ea typeface="Arial"/>
                <a:cs typeface="Arial"/>
                <a:sym typeface="Arial"/>
              </a:rPr>
              <a:t>Ο υποστηρικτής έχει διπλό ρόλο:</a:t>
            </a:r>
          </a:p>
          <a:p>
            <a:pPr marL="158750" indent="0" rtl="0" fontAlgn="base">
              <a:buNone/>
            </a:pPr>
            <a:r>
              <a:rPr lang="el" sz="1200" b="0" i="0" u="none" strike="noStrike" cap="none" dirty="0">
                <a:solidFill>
                  <a:srgbClr val="000000"/>
                </a:solidFill>
                <a:effectLst/>
                <a:latin typeface="Arial"/>
                <a:ea typeface="Arial"/>
                <a:cs typeface="Arial"/>
                <a:sym typeface="Arial"/>
              </a:rPr>
              <a:t>1) να εκπαιδεύσει την Έμμα να μπορεί να απαντά σε ερωτήσεις που μπορεί να μην κατανοεί και 2) να εξηγήσει στους διευθυντές και τους υπαλλήλους στα καταστήματα ότι πρέπει να προσαρμόσουν το στυλ επικοινωνίας και το περιβάλλον τους και να αποδεχτούν τη μη λεκτική επικοινωνία. Στο τέλος της διαδικασίας, μετά από πολλές επισκέψεις, ο επαγγελματίας υποστηρικτής καθίσταται </a:t>
            </a:r>
            <a:r>
              <a:rPr lang="el" sz="1200" b="0" i="0" u="none" strike="noStrike" cap="none" dirty="0" err="1">
                <a:solidFill>
                  <a:srgbClr val="000000"/>
                </a:solidFill>
                <a:effectLst/>
                <a:latin typeface="Arial"/>
                <a:ea typeface="Arial"/>
                <a:cs typeface="Arial"/>
                <a:sym typeface="Arial"/>
              </a:rPr>
              <a:t>περιττός </a:t>
            </a:r>
            <a:r>
              <a:rPr lang="el" sz="1200" b="0" i="0" u="none" strike="noStrike" cap="none" dirty="0">
                <a:solidFill>
                  <a:srgbClr val="000000"/>
                </a:solidFill>
                <a:effectLst/>
                <a:latin typeface="Arial"/>
                <a:ea typeface="Arial"/>
                <a:cs typeface="Arial"/>
                <a:sym typeface="Arial"/>
              </a:rPr>
              <a:t>.</a:t>
            </a:r>
          </a:p>
          <a:p>
            <a:pPr marL="158750" indent="0" rtl="0" fontAlgn="base">
              <a:buNone/>
            </a:pPr>
            <a:r>
              <a:rPr lang="el" sz="1200" b="0" i="0" u="none" strike="noStrike" cap="none" dirty="0">
                <a:solidFill>
                  <a:srgbClr val="000000"/>
                </a:solidFill>
                <a:effectLst/>
                <a:latin typeface="Arial"/>
                <a:ea typeface="Arial"/>
                <a:cs typeface="Arial"/>
                <a:sym typeface="Arial"/>
              </a:rPr>
              <a:t>Έτσι, ο επαγγελματίας υποστήριξης ορίζει ένα σχέδιο για την υποστήριξη της επικοινωνίας στο άτομο με IDD και στη συνέχεια ακολουθεί.</a:t>
            </a:r>
          </a:p>
          <a:p>
            <a:pPr marL="158750" indent="0" rtl="0" fontAlgn="base">
              <a:buNone/>
            </a:pPr>
            <a:r>
              <a:rPr lang="el" sz="1200" b="0" i="0" u="none" strike="noStrike" cap="none" dirty="0">
                <a:solidFill>
                  <a:srgbClr val="000000"/>
                </a:solidFill>
                <a:effectLst/>
                <a:latin typeface="Arial"/>
                <a:ea typeface="Arial"/>
                <a:cs typeface="Arial"/>
                <a:sym typeface="Arial"/>
              </a:rPr>
              <a:t>Αυτή η κατάσταση περιλαμβάνει διαφορετικά πρότυπα επικοινωνίας:</a:t>
            </a:r>
          </a:p>
          <a:p>
            <a:pPr marL="158750" indent="0" rtl="0" fontAlgn="base">
              <a:buNone/>
            </a:pPr>
            <a:r>
              <a:rPr lang="el" sz="1200" b="0" i="0" u="none" strike="noStrike" cap="none" dirty="0">
                <a:solidFill>
                  <a:srgbClr val="000000"/>
                </a:solidFill>
                <a:effectLst/>
                <a:latin typeface="Arial"/>
                <a:ea typeface="Arial"/>
                <a:cs typeface="Arial"/>
                <a:sym typeface="Arial"/>
              </a:rPr>
              <a:t> </a:t>
            </a:r>
          </a:p>
          <a:p>
            <a:pPr marL="158750" indent="0" rtl="0" fontAlgn="base">
              <a:buNone/>
            </a:pPr>
            <a:r>
              <a:rPr lang="el" sz="1200" b="0" i="0" u="none" strike="noStrike" cap="none" dirty="0">
                <a:solidFill>
                  <a:srgbClr val="000000"/>
                </a:solidFill>
                <a:effectLst/>
                <a:latin typeface="Arial"/>
                <a:ea typeface="Arial"/>
                <a:cs typeface="Arial"/>
                <a:sym typeface="Arial"/>
              </a:rPr>
              <a:t>Πρότυπο 3 επειδή ο επαγγελματίας υποστήριξης αναπτύσσει τις καλύτερες προσεγγίσεις στην επικοινωνία για να υποστηρίξει το άτομο με IDD</a:t>
            </a:r>
          </a:p>
          <a:p>
            <a:pPr marL="158750" indent="0" rtl="0" fontAlgn="base">
              <a:buNone/>
            </a:pPr>
            <a:r>
              <a:rPr lang="el" sz="1200" b="0" i="0" u="none" strike="noStrike" cap="none" dirty="0">
                <a:solidFill>
                  <a:srgbClr val="000000"/>
                </a:solidFill>
                <a:effectLst/>
                <a:latin typeface="Arial"/>
                <a:ea typeface="Arial"/>
                <a:cs typeface="Arial"/>
                <a:sym typeface="Arial"/>
              </a:rPr>
              <a:t>Πρότυπο 4 γιατί ο επαγγελματίας υποστήριξης συνηγορεί υπέρ του ατόμου με IDD, υπερασπίζοντας τα δικαιώματά του, οδηγώντας τους ανθρώπους στο κατάστημα να προσαρμόσουν το στυλ επικοινωνίας. Έτσι ο επαγγελματίας υποστήριξης δημιουργεί ευκαιρίες, σχέσεις και περιβάλλοντα που κάνουν τα άτομα να θέλουν να επικοινωνήσουν.</a:t>
            </a:r>
          </a:p>
          <a:p>
            <a:pPr marL="158750" indent="0" rtl="0" fontAlgn="base">
              <a:buNone/>
            </a:pPr>
            <a:r>
              <a:rPr lang="el" sz="1200" b="0" i="0" u="none" strike="noStrike" cap="none" dirty="0">
                <a:solidFill>
                  <a:srgbClr val="000000"/>
                </a:solidFill>
                <a:effectLst/>
                <a:latin typeface="Arial"/>
                <a:ea typeface="Arial"/>
                <a:cs typeface="Arial"/>
                <a:sym typeface="Arial"/>
              </a:rPr>
              <a:t>Πρότυπο 5, επειδή το άτομο με IDD, η Emma, φέρεται για να πετύχει τις ανάγκες της, αγοράζοντας λίγο ψωμί. Έτσι, είναι ένας τρόπος έκφρασης των αναγκών του ατόμου με IDD σε σχέση με την ευημερία.</a:t>
            </a:r>
          </a:p>
          <a:p>
            <a:pPr marL="158750" indent="0" rtl="0" fontAlgn="base">
              <a:buNone/>
            </a:pPr>
            <a:r>
              <a:rPr lang="el" sz="1200" b="0" i="0" u="none" strike="noStrike" cap="none" dirty="0">
                <a:solidFill>
                  <a:srgbClr val="000000"/>
                </a:solidFill>
                <a:effectLst/>
                <a:latin typeface="Arial"/>
                <a:ea typeface="Arial"/>
                <a:cs typeface="Arial"/>
                <a:sym typeface="Arial"/>
              </a:rPr>
              <a: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4574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fontAlgn="base"/>
            <a:r>
              <a:rPr lang="el" sz="1100" b="0" i="0" u="none" strike="noStrike" cap="none" dirty="0">
                <a:solidFill>
                  <a:srgbClr val="000000"/>
                </a:solidFill>
                <a:effectLst/>
                <a:latin typeface="Arial"/>
                <a:ea typeface="Arial"/>
                <a:cs typeface="Arial"/>
                <a:sym typeface="Arial"/>
              </a:rPr>
              <a:t>Στόχοι μάθησης</a:t>
            </a:r>
          </a:p>
          <a:p>
            <a:pPr rtl="0" fontAlgn="base"/>
            <a:r>
              <a:rPr lang="el" sz="1100" b="0" i="0" u="none" strike="noStrike" cap="none" dirty="0">
                <a:solidFill>
                  <a:srgbClr val="000000"/>
                </a:solidFill>
                <a:effectLst/>
                <a:latin typeface="Arial"/>
                <a:ea typeface="Arial"/>
                <a:cs typeface="Arial"/>
                <a:sym typeface="Arial"/>
              </a:rPr>
              <a:t>Σε αυτήν την ενότητα, θα μάθετε τι είναι η χωρίς αποκλεισμούς επικοινωνία, ποιες πτυχές είναι σημαντικές για την εφαρμογή της επικοινωνίας χωρίς αποκλεισμούς</a:t>
            </a:r>
          </a:p>
          <a:p>
            <a:pPr rtl="0" fontAlgn="base"/>
            <a:r>
              <a:rPr lang="el" sz="1100" b="0" i="0" u="none" strike="noStrike" cap="none" dirty="0">
                <a:solidFill>
                  <a:srgbClr val="000000"/>
                </a:solidFill>
                <a:effectLst/>
                <a:latin typeface="Arial"/>
                <a:ea typeface="Arial"/>
                <a:cs typeface="Arial"/>
                <a:sym typeface="Arial"/>
              </a:rPr>
              <a:t> </a:t>
            </a:r>
          </a:p>
          <a:p>
            <a:pPr rtl="0" fontAlgn="base"/>
            <a:r>
              <a:rPr lang="el" sz="1100" b="0" i="0" u="none" strike="noStrike" cap="none" dirty="0">
                <a:solidFill>
                  <a:srgbClr val="000000"/>
                </a:solidFill>
                <a:effectLst/>
                <a:latin typeface="Arial"/>
                <a:ea typeface="Arial"/>
                <a:cs typeface="Arial"/>
                <a:sym typeface="Arial"/>
              </a:rPr>
              <a:t> </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fontAlgn="base"/>
            <a:endParaRPr lang="en-US"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l" sz="1200" b="0" i="0" u="none" strike="noStrike" cap="none" dirty="0">
                <a:solidFill>
                  <a:srgbClr val="000000"/>
                </a:solidFill>
                <a:effectLst/>
                <a:latin typeface="Arial"/>
                <a:ea typeface="Arial"/>
                <a:cs typeface="Arial"/>
                <a:sym typeface="Arial"/>
              </a:rPr>
              <a:t>Τι είναι η περιεκτική επικοινωνία</a:t>
            </a:r>
          </a:p>
          <a:p>
            <a:pPr marL="158750" indent="0" rtl="0" fontAlgn="base">
              <a:buNone/>
            </a:pPr>
            <a:r>
              <a:rPr lang="el" sz="1200" b="0" i="0" u="none" strike="noStrike" cap="none" dirty="0">
                <a:solidFill>
                  <a:srgbClr val="000000"/>
                </a:solidFill>
                <a:effectLst/>
                <a:latin typeface="Arial"/>
                <a:ea typeface="Arial"/>
                <a:cs typeface="Arial"/>
                <a:sym typeface="Arial"/>
              </a:rPr>
              <a:t>Εξετάζοντας μια επικοινωνιακή αναπηρία από κοινωνική άποψη, μπορεί να θεωρηθεί ότι, όπως κάθε μορφή αναπηρίας, αυτή διαμορφώνεται και καθιερώνεται όχι τόσο από την ατομική αναπηρία αυτή καθεαυτή, αλλά μάλλον από διαφορετικά επίπεδα κοινωνικών φραγμών (Walmsley, 2001).</a:t>
            </a:r>
          </a:p>
          <a:p>
            <a:pPr marL="158750" indent="0" rtl="0" fontAlgn="base">
              <a:buNone/>
            </a:pPr>
            <a:r>
              <a:rPr lang="el" sz="1200" b="0" i="0" u="none" strike="noStrike" cap="none" dirty="0">
                <a:solidFill>
                  <a:srgbClr val="000000"/>
                </a:solidFill>
                <a:effectLst/>
                <a:latin typeface="Arial"/>
                <a:ea typeface="Arial"/>
                <a:cs typeface="Arial"/>
                <a:sym typeface="Arial"/>
              </a:rPr>
              <a:t>Επομένως, η υπέρβαση τέτοιων φραγμών είναι απαραίτητη για τη βελτίωση της ποιότητας ζωής των ατόμων με οποιεσδήποτε επικοινωνιακές ανάγκες. Για το σκοπό αυτό, η έννοια της επικοινωνίας χωρίς αποκλεισμούς είναι χρήσιμη καθώς ο απώτερος στόχος της είναι να μειώσει τυχόν εμπόδια επικοινωνίας.</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l" sz="1200" b="0" i="0" u="none" strike="noStrike" cap="none" dirty="0">
                <a:solidFill>
                  <a:srgbClr val="000000"/>
                </a:solidFill>
                <a:effectLst/>
                <a:latin typeface="Arial"/>
                <a:ea typeface="Arial"/>
                <a:cs typeface="Arial"/>
                <a:sym typeface="Arial"/>
              </a:rPr>
              <a:t>Η χωρίς αποκλεισμούς επικοινωνία σημαίνει κοινή χρήση πληροφοριών με τρόπο που ο καθένας μπορεί να κατανοήσει. Η Περιεκτική Επικοινωνία αναγνωρίζει, σέβεται και χρησιμοποιεί όλες τις μορφές επικοινωνίας. Ενθαρρύνει, υποστηρίζει και δίνει τη δυνατότητα στους ανθρώπους σε όλες τις περιστάσεις να χρησιμοποιήσουν όποιους τρόπους κατανόησης και έκφρασης θεωρούν ευκολότερους.</a:t>
            </a:r>
          </a:p>
          <a:p>
            <a:pPr rtl="0" fontAlgn="base"/>
            <a:r>
              <a:rPr lang="el" sz="1200" b="0" i="0" u="none" strike="noStrike" cap="none" dirty="0">
                <a:solidFill>
                  <a:srgbClr val="000000"/>
                </a:solidFill>
                <a:effectLst/>
                <a:latin typeface="Arial"/>
                <a:ea typeface="Arial"/>
                <a:cs typeface="Arial"/>
                <a:sym typeface="Arial"/>
              </a:rPr>
              <a:t>Η χωρίς αποκλεισμούς επικοινωνία περιλαμβάνει όλα τα μέσα κατανόησης και έκφρασης και όλα τα εργαλεία που επιτρέπουν και υποστηρίζουν την επικοινωνία, συμπεριλαμβανομένου του AAC. Είναι σημαντικό να τονιστεί ότι εδώ δεν δίνεται έμφαση μόνο στην ανάπτυξη πόρων και στρατηγικών για το ενδιαφερόμενο άτομο, αλλά και στη στόχευση των γνώσεων, των δεξιοτήτων και των στάσεων των εταίρων επικοινωνίας σχετικά με την ένταξη στην επικοινωνία.</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3408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l" sz="1200" b="0" i="0" u="none" strike="noStrike" cap="none" dirty="0">
                <a:solidFill>
                  <a:srgbClr val="000000"/>
                </a:solidFill>
                <a:effectLst/>
                <a:latin typeface="Arial"/>
                <a:ea typeface="Arial"/>
                <a:cs typeface="Arial"/>
                <a:sym typeface="Arial"/>
              </a:rPr>
              <a:t>Τα πέντε καλά πρότυπα επικοινωνίας</a:t>
            </a:r>
          </a:p>
          <a:p>
            <a:pPr marL="158750" indent="0" rtl="0" fontAlgn="base">
              <a:buNone/>
            </a:pPr>
            <a:r>
              <a:rPr lang="el" sz="1200" b="0" i="0" u="none" strike="noStrike" cap="none" dirty="0">
                <a:solidFill>
                  <a:srgbClr val="000000"/>
                </a:solidFill>
                <a:effectLst/>
                <a:latin typeface="Arial"/>
                <a:ea typeface="Arial"/>
                <a:cs typeface="Arial"/>
                <a:sym typeface="Arial"/>
              </a:rPr>
              <a:t>Η καλή επικοινωνία επιτρέπει σχέσεις χωρίς αποκλεισμούς, υποστηρίζοντας τα άτομα να έχουν επιλογή, έλεγχο, μεγαλύτερη ανεξαρτησία και βελτιωμένα αποτελέσματα υγείας. Οι βιώσιμες βελτιώσεις στην επικοινωνία μπορούν να επιτευχθούν μόνο μέσω μιας «προσέγγισης ολόκληρων συστημάτων».</a:t>
            </a:r>
          </a:p>
          <a:p>
            <a:pPr marL="158750" indent="0" rtl="0" fontAlgn="base">
              <a:buNone/>
            </a:pPr>
            <a:r>
              <a:rPr lang="el" sz="1200" b="0" i="0" u="none" strike="noStrike" cap="none" dirty="0">
                <a:solidFill>
                  <a:srgbClr val="000000"/>
                </a:solidFill>
                <a:effectLst/>
                <a:latin typeface="Arial"/>
                <a:ea typeface="Arial"/>
                <a:cs typeface="Arial"/>
                <a:sym typeface="Arial"/>
              </a:rPr>
              <a:t>Στο Ηνωμένο Βασίλειο, το Royal College of Speech and Language Therapists (RCSLT) συνιστά πέντε πρότυπα καλών πρακτικών για την κάλυψη των αναγκών λόγου, γλώσσας και επικοινωνίας των ατόμων. Αυτά τα πρότυπα παρέχουν ένα πρακτικό πλαίσιο μέσω του οποίου οι οικογένειες, </a:t>
            </a:r>
            <a:r>
              <a:rPr lang="el" sz="1200" b="0" i="0" u="none" strike="noStrike" cap="none" dirty="0" err="1">
                <a:solidFill>
                  <a:srgbClr val="000000"/>
                </a:solidFill>
                <a:effectLst/>
                <a:latin typeface="Arial"/>
                <a:ea typeface="Arial"/>
                <a:cs typeface="Arial"/>
                <a:sym typeface="Arial"/>
              </a:rPr>
              <a:t>οι φροντιστές </a:t>
            </a:r>
            <a:r>
              <a:rPr lang="el" sz="1200" b="0" i="0" u="none" strike="noStrike" cap="none" dirty="0">
                <a:solidFill>
                  <a:srgbClr val="000000"/>
                </a:solidFill>
                <a:effectLst/>
                <a:latin typeface="Arial"/>
                <a:ea typeface="Arial"/>
                <a:cs typeface="Arial"/>
                <a:sym typeface="Arial"/>
              </a:rPr>
              <a:t>, οι φίλοι, οι επαγγελματίες και οι επίτροποι μπορούν να γνωρίζουν εάν μια υπηρεσία έχει κάνει εύλογες προσαρμογές στην πρακτική επικοινωνίας τους. Κάθε πρότυπο ορίζεται με σαφήνεια ως προς το ποιο είναι το πρότυπο, το καλό φαίνεται και πώς θα γνωρίζουν οι άλλοι ότι έχει επιτευχθεί.</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20109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l" sz="1200" b="0" i="0" u="none" strike="noStrike" cap="none" dirty="0">
                <a:solidFill>
                  <a:srgbClr val="000000"/>
                </a:solidFill>
                <a:effectLst/>
                <a:latin typeface="Arial"/>
                <a:ea typeface="Arial"/>
                <a:cs typeface="Arial"/>
                <a:sym typeface="Arial"/>
              </a:rPr>
              <a:t>Στο Ηνωμένο Βασίλειο, το Royal College of Speech and Language Therapists (RCSLT) συνιστά πέντε πρότυπα καλών πρακτικών για την κάλυψη των αναγκών λόγου, γλώσσας και επικοινωνίας των ατόμων. Αυτά τα πρότυπα παρέχουν ένα πρακτικό πλαίσιο μέσω του οποίου οι οικογένειες, </a:t>
            </a:r>
            <a:r>
              <a:rPr lang="el" sz="1200" b="0" i="0" u="none" strike="noStrike" cap="none" dirty="0" err="1">
                <a:solidFill>
                  <a:srgbClr val="000000"/>
                </a:solidFill>
                <a:effectLst/>
                <a:latin typeface="Arial"/>
                <a:ea typeface="Arial"/>
                <a:cs typeface="Arial"/>
                <a:sym typeface="Arial"/>
              </a:rPr>
              <a:t>οι φροντιστές </a:t>
            </a:r>
            <a:r>
              <a:rPr lang="el" sz="1200" b="0" i="0" u="none" strike="noStrike" cap="none" dirty="0">
                <a:solidFill>
                  <a:srgbClr val="000000"/>
                </a:solidFill>
                <a:effectLst/>
                <a:latin typeface="Arial"/>
                <a:ea typeface="Arial"/>
                <a:cs typeface="Arial"/>
                <a:sym typeface="Arial"/>
              </a:rPr>
              <a:t>, οι φίλοι, οι επαγγελματίες και οι επίτροποι μπορούν να γνωρίζουν εάν μια υπηρεσία έχει κάνει εύλογες προσαρμογές στην πρακτική επικοινωνίας τους. Κάθε πρότυπο ορίζεται με σαφήνεια ως προς το ποιο είναι το πρότυπο, το καλό φαίνεται και πώς θα γνωρίζουν οι άλλοι ότι έχει επιτευχθεί.</a:t>
            </a:r>
          </a:p>
          <a:p>
            <a:pPr marL="158750" indent="0" rtl="0" fontAlgn="base">
              <a:buNone/>
            </a:pPr>
            <a:r>
              <a:rPr lang="el" sz="1200" b="1" i="0" u="none" strike="noStrike" cap="none" dirty="0">
                <a:solidFill>
                  <a:srgbClr val="000000"/>
                </a:solidFill>
                <a:effectLst/>
                <a:latin typeface="Arial"/>
                <a:ea typeface="Arial"/>
                <a:cs typeface="Arial"/>
                <a:sym typeface="Arial"/>
              </a:rPr>
              <a:t>Πρότυπο 1 </a:t>
            </a:r>
            <a:r>
              <a:rPr lang="el" sz="1200" b="0" i="0" u="none" strike="noStrike" cap="none" dirty="0">
                <a:solidFill>
                  <a:srgbClr val="000000"/>
                </a:solidFill>
                <a:effectLst/>
                <a:latin typeface="Arial"/>
                <a:ea typeface="Arial"/>
                <a:cs typeface="Arial"/>
                <a:sym typeface="Arial"/>
              </a:rPr>
              <a:t>: </a:t>
            </a:r>
            <a:r>
              <a:rPr lang="el" sz="1200" b="0" i="1" u="none" strike="noStrike" cap="none" dirty="0">
                <a:solidFill>
                  <a:srgbClr val="000000"/>
                </a:solidFill>
                <a:effectLst/>
                <a:latin typeface="Arial"/>
                <a:ea typeface="Arial"/>
                <a:cs typeface="Arial"/>
                <a:sym typeface="Arial"/>
              </a:rPr>
              <a:t>Υπάρχει μια λεπτομερής περιγραφή του καλύτερου τρόπου επικοινωνίας με άτομα.</a:t>
            </a:r>
            <a:r>
              <a:rPr lang="el" sz="1200" b="0" i="0" u="none" strike="noStrike" cap="none" dirty="0">
                <a:solidFill>
                  <a:srgbClr val="000000"/>
                </a:solidFill>
                <a:effectLst/>
                <a:latin typeface="Arial"/>
                <a:ea typeface="Arial"/>
                <a:cs typeface="Arial"/>
                <a:sym typeface="Arial"/>
              </a:rPr>
              <a:t> </a:t>
            </a:r>
          </a:p>
          <a:p>
            <a:pPr marL="158750" indent="0" rtl="0" fontAlgn="base">
              <a:buNone/>
            </a:pPr>
            <a:r>
              <a:rPr lang="el" sz="1200" b="0" i="0" u="none" strike="noStrike" cap="none" dirty="0">
                <a:solidFill>
                  <a:srgbClr val="000000"/>
                </a:solidFill>
                <a:effectLst/>
                <a:latin typeface="Arial"/>
                <a:ea typeface="Arial"/>
                <a:cs typeface="Arial"/>
                <a:sym typeface="Arial"/>
              </a:rPr>
              <a:t>Όλοι κατανοούν και εκτιμούν τις ανάγκες ομιλίας, γλώσσας και επικοινωνίας ενός ατόμου. Τα άτομα υποστηρίζονται και συμμετέχουν, μαζί με τα άτομα που τα γνωρίζουν καλύτερα, για να αναπτύξουν μια πλούσια περιγραφή των καλύτερων τρόπων αλληλεπίδρασης μαζί. Αυτή η περιγραφή είναι συμφωνημένη, ενεργή, ενημερώνεται τακτικά και είναι άμεσα διαθέσιμη. Αυτή η περιγραφή μπορεί να αναφέρεται ως διαβατήριο επικοινωνίας, κατευθυντήρια γραμμή ή προφίλ. Περιλαμβάνει τους καλύτερους τρόπους υποστήριξης της κατανόησης και της έκφρασης, την προώθηση της αλληλεπίδρασης και της συμμετοχής και περιγράφει «πώς να είσαι με κάποιον.</a:t>
            </a:r>
          </a:p>
          <a:p>
            <a:pPr marL="158750" indent="0" rtl="0" fontAlgn="base">
              <a:buNone/>
            </a:pPr>
            <a:r>
              <a:rPr lang="el" sz="1200" b="1" i="0" u="none" strike="noStrike" cap="none" dirty="0">
                <a:solidFill>
                  <a:srgbClr val="000000"/>
                </a:solidFill>
                <a:effectLst/>
                <a:latin typeface="Arial"/>
                <a:ea typeface="Arial"/>
                <a:cs typeface="Arial"/>
                <a:sym typeface="Arial"/>
              </a:rPr>
              <a:t>Πρότυπο 2:</a:t>
            </a:r>
            <a:r>
              <a:rPr lang="el" sz="1200" b="0" i="0" u="none" strike="noStrike" cap="none" dirty="0">
                <a:solidFill>
                  <a:srgbClr val="000000"/>
                </a:solidFill>
                <a:effectLst/>
                <a:latin typeface="Arial"/>
                <a:ea typeface="Arial"/>
                <a:cs typeface="Arial"/>
                <a:sym typeface="Arial"/>
              </a:rPr>
              <a:t> </a:t>
            </a:r>
            <a:r>
              <a:rPr lang="el" sz="1200" b="0" i="1" u="none" strike="noStrike" cap="none" dirty="0">
                <a:solidFill>
                  <a:srgbClr val="000000"/>
                </a:solidFill>
                <a:effectLst/>
                <a:latin typeface="Arial"/>
                <a:ea typeface="Arial"/>
                <a:cs typeface="Arial"/>
                <a:sym typeface="Arial"/>
              </a:rPr>
              <a:t>Οι υπηρεσίες καταδεικνύουν πώς υποστηρίζουν τα άτομα με τις ανάγκες επικοινωνίας που πρέπει να συμμετέχουν στις αποφάσεις σχετικά με τη φροντίδα και τις υπηρεσίες τους.</a:t>
            </a:r>
            <a:r>
              <a:rPr lang="el" sz="1200" b="0" i="0" u="none" strike="noStrike" cap="none" dirty="0">
                <a:solidFill>
                  <a:srgbClr val="000000"/>
                </a:solidFill>
                <a:effectLst/>
                <a:latin typeface="Arial"/>
                <a:ea typeface="Arial"/>
                <a:cs typeface="Arial"/>
                <a:sym typeface="Arial"/>
              </a:rPr>
              <a:t>  </a:t>
            </a:r>
          </a:p>
          <a:p>
            <a:pPr marL="158750" indent="0" rtl="0" fontAlgn="base">
              <a:buNone/>
            </a:pPr>
            <a:r>
              <a:rPr lang="el" sz="1200" b="0" i="0" u="none" strike="noStrike" cap="none" dirty="0">
                <a:solidFill>
                  <a:srgbClr val="000000"/>
                </a:solidFill>
                <a:effectLst/>
                <a:latin typeface="Arial"/>
                <a:ea typeface="Arial"/>
                <a:cs typeface="Arial"/>
                <a:sym typeface="Arial"/>
              </a:rPr>
              <a:t>Οι πάροχοι υπηρεσιών αναγνωρίζουν ότι οι άνθρωποι κατανοούν και εκφράζονται με διαφορετικούς τρόπους. Για τα άτομα αυτό σημαίνει να λαμβάνουν πληροφορίες και να εκφράζονται με τρόπους που ανταποκρίνονται στις ανάγκες τους. Η χωρίς αποκλεισμούς επικοινωνία είναι μια προσέγγιση που επιδιώκει να «δημιουργήσει ένα υποστηρικτικό και αποτελεσματικό περιβάλλον επικοινωνίας, χρησιμοποιώντας κάθε διαθέσιμο μέσο επικοινωνίας για να γίνει κατανοητό και κατανοητό». Προκειμένου οι υπηρεσίες να επιδεικνύουν τη συμπερίληψη και τη συμμετοχή απαιτούνται συχνά καινοτόμες και δημιουργικές λύσεις για την κατανόηση των απόψεων των ατόμων.</a:t>
            </a:r>
          </a:p>
          <a:p>
            <a:pPr marL="158750" indent="0" rtl="0" fontAlgn="base">
              <a:buNone/>
            </a:pPr>
            <a:r>
              <a:rPr lang="el" sz="1200" b="1" i="0" u="none" strike="noStrike" cap="none" dirty="0">
                <a:solidFill>
                  <a:srgbClr val="000000"/>
                </a:solidFill>
                <a:effectLst/>
                <a:latin typeface="Arial"/>
                <a:ea typeface="Arial"/>
                <a:cs typeface="Arial"/>
                <a:sym typeface="Arial"/>
              </a:rPr>
              <a:t>Πρότυπο 3 </a:t>
            </a:r>
            <a:r>
              <a:rPr lang="el" sz="1200" b="0" i="0" u="none" strike="noStrike" cap="none" dirty="0">
                <a:solidFill>
                  <a:srgbClr val="000000"/>
                </a:solidFill>
                <a:effectLst/>
                <a:latin typeface="Arial"/>
                <a:ea typeface="Arial"/>
                <a:cs typeface="Arial"/>
                <a:sym typeface="Arial"/>
              </a:rPr>
              <a:t>: </a:t>
            </a:r>
            <a:r>
              <a:rPr lang="el" sz="1200" b="0" i="1" u="none" strike="noStrike" cap="none" dirty="0">
                <a:solidFill>
                  <a:srgbClr val="000000"/>
                </a:solidFill>
                <a:effectLst/>
                <a:latin typeface="Arial"/>
                <a:ea typeface="Arial"/>
                <a:cs typeface="Arial"/>
                <a:sym typeface="Arial"/>
              </a:rPr>
              <a:t>Το προσωπικό εκτιμά και χρησιμοποιεί σωστά τις καλύτερες προσεγγίσεις επικοινωνίας με κάθε άτομο Το προσωπικό αναγνωρίζει τις δυσκολίες επικοινωνίας </a:t>
            </a:r>
            <a:r>
              <a:rPr lang="el" sz="1200" b="0" i="0" u="none" strike="noStrike" cap="none" dirty="0">
                <a:solidFill>
                  <a:srgbClr val="000000"/>
                </a:solidFill>
                <a:effectLst/>
                <a:latin typeface="Arial"/>
                <a:ea typeface="Arial"/>
                <a:cs typeface="Arial"/>
                <a:sym typeface="Arial"/>
              </a:rPr>
              <a:t>.</a:t>
            </a:r>
          </a:p>
          <a:p>
            <a:pPr marL="158750" indent="0" rtl="0" fontAlgn="base">
              <a:buNone/>
            </a:pPr>
            <a:r>
              <a:rPr lang="el" sz="1200" b="0" i="0" u="none" strike="noStrike" cap="none" dirty="0">
                <a:solidFill>
                  <a:srgbClr val="000000"/>
                </a:solidFill>
                <a:effectLst/>
                <a:latin typeface="Arial"/>
                <a:ea typeface="Arial"/>
                <a:cs typeface="Arial"/>
                <a:sym typeface="Arial"/>
              </a:rPr>
              <a:t>Κατανοούν ότι πρέπει να αλλάξουν το στυλ επικοινωνίας τους για να υποστηρίξουν τον χρήστη της υπηρεσίας και έχουν τις γνώσεις και τις δεξιότητες για να προσαρμόσουν τα επίπεδα, τα στυλ και τις μεθόδους επικοινωνίας τους. Το προσωπικό γνωρίζει τους παράγοντες που επηρεάζουν την επικοινωνία, ιδιαίτερα την ακοή, την όραση και την αισθητηριακή ολοκλήρωση. Το προσωπικό γνωρίζει ότι έχει σημασία πώς είναι, τι σκέφτονται και πώς λένε τα πράγματα. Το προσωπικό κατανοεί πώς η καλή επικοινωνία στηρίζει την ενημερωμένη συναίνεση και την ικανότητα.</a:t>
            </a:r>
          </a:p>
          <a:p>
            <a:pPr marL="158750" indent="0" rtl="0" fontAlgn="base">
              <a:buNone/>
            </a:pPr>
            <a:r>
              <a:rPr lang="el" sz="1200" b="1" i="0" u="none" strike="noStrike" cap="none" dirty="0">
                <a:solidFill>
                  <a:srgbClr val="000000"/>
                </a:solidFill>
                <a:effectLst/>
                <a:latin typeface="Arial"/>
                <a:ea typeface="Arial"/>
                <a:cs typeface="Arial"/>
                <a:sym typeface="Arial"/>
              </a:rPr>
              <a:t>Πρότυπο 4 </a:t>
            </a:r>
            <a:r>
              <a:rPr lang="el" sz="1200" b="0" i="0" u="none" strike="noStrike" cap="none" dirty="0">
                <a:solidFill>
                  <a:srgbClr val="000000"/>
                </a:solidFill>
                <a:effectLst/>
                <a:latin typeface="Arial"/>
                <a:ea typeface="Arial"/>
                <a:cs typeface="Arial"/>
                <a:sym typeface="Arial"/>
              </a:rPr>
              <a:t>: </a:t>
            </a:r>
            <a:r>
              <a:rPr lang="el" sz="1200" b="0" i="1" u="none" strike="noStrike" cap="none" dirty="0">
                <a:solidFill>
                  <a:srgbClr val="000000"/>
                </a:solidFill>
                <a:effectLst/>
                <a:latin typeface="Arial"/>
                <a:ea typeface="Arial"/>
                <a:cs typeface="Arial"/>
                <a:sym typeface="Arial"/>
              </a:rPr>
              <a:t>Οι υπηρεσίες δημιουργούν ευκαιρίες, σχέσεις και περιβάλλοντα που κάνουν τα άτομα να θέλουν να επικοινωνούν </a:t>
            </a:r>
            <a:r>
              <a:rPr lang="el" sz="1200" b="0" i="0" u="none" strike="noStrike" cap="none" dirty="0">
                <a:solidFill>
                  <a:srgbClr val="000000"/>
                </a:solidFill>
                <a:effectLst/>
                <a:latin typeface="Arial"/>
                <a:ea typeface="Arial"/>
                <a:cs typeface="Arial"/>
                <a:sym typeface="Arial"/>
              </a:rPr>
              <a:t>.</a:t>
            </a:r>
          </a:p>
          <a:p>
            <a:pPr marL="158750" indent="0" rtl="0" fontAlgn="base">
              <a:buNone/>
            </a:pPr>
            <a:r>
              <a:rPr lang="el" sz="1200" b="0" i="0" u="none" strike="noStrike" cap="none" dirty="0">
                <a:solidFill>
                  <a:srgbClr val="000000"/>
                </a:solidFill>
                <a:effectLst/>
                <a:latin typeface="Arial"/>
                <a:ea typeface="Arial"/>
                <a:cs typeface="Arial"/>
                <a:sym typeface="Arial"/>
              </a:rPr>
              <a:t>Ένα περιβάλλον κατανόησης, φιλόξενο και κοινωνικά πλούσιο είναι θεμελιώδες για τις σχέσεις για όλα τα άτομα, και ιδιαίτερα τα άτομα με επικοινωνιακές ανάγκες. Οι σχέσεις είναι βασικές για την ευημερία. Η σωστή διαμόρφωση του περιβάλλοντος επικοινωνίας συμβάλλει στο να μπορούν οι άνθρωποι να ζουν πολύτιμες και ουσιαστικές ζωές. Είναι η ποιότητα της αλληλεπίδρασης που συμβάλλει στη συνολική συναισθηματική και ψυχική ευημερία, παρέχοντας μια αίσθηση του ανήκειν, της συμμετοχής και της ένταξης. Η αλληλεπίδραση μπορεί να μην περιλαμβάνει απαραίτητα ομιλία. Η αλληλεπίδραση είναι ένας τρόπος να «είσαι» με ένα άλλο άτομο, κάνοντας ουσιαστική επαφή με εκείνους που είναι δύσκολο να προσεγγιστούν ή που είναι εύκολο να αγνοηθούν.</a:t>
            </a:r>
          </a:p>
          <a:p>
            <a:pPr marL="158750" indent="0" rtl="0" fontAlgn="base">
              <a:buNone/>
            </a:pPr>
            <a:r>
              <a:rPr lang="el" sz="1200" b="1" i="0" u="none" strike="noStrike" cap="none" dirty="0">
                <a:solidFill>
                  <a:srgbClr val="000000"/>
                </a:solidFill>
                <a:effectLst/>
                <a:latin typeface="Arial"/>
                <a:ea typeface="Arial"/>
                <a:cs typeface="Arial"/>
                <a:sym typeface="Arial"/>
              </a:rPr>
              <a:t>Πρότυπο 5:</a:t>
            </a:r>
            <a:r>
              <a:rPr lang="el" sz="1200" b="0" i="0" u="none" strike="noStrike" cap="none" dirty="0">
                <a:solidFill>
                  <a:srgbClr val="000000"/>
                </a:solidFill>
                <a:effectLst/>
                <a:latin typeface="Arial"/>
                <a:ea typeface="Arial"/>
                <a:cs typeface="Arial"/>
                <a:sym typeface="Arial"/>
              </a:rPr>
              <a:t> </a:t>
            </a:r>
            <a:r>
              <a:rPr lang="el" sz="1200" b="0" i="1" u="none" strike="noStrike" cap="none" dirty="0">
                <a:solidFill>
                  <a:srgbClr val="000000"/>
                </a:solidFill>
                <a:effectLst/>
                <a:latin typeface="Arial"/>
                <a:ea typeface="Arial"/>
                <a:cs typeface="Arial"/>
                <a:sym typeface="Arial"/>
              </a:rPr>
              <a:t>Τα άτομα υποστηρίζονται να κατανοήσουν και να εκφράσουν τις ανάγκες τους σε σχέση με την υγεία και την ευημερία τους</a:t>
            </a:r>
            <a:r>
              <a:rPr lang="el" sz="1200" b="0" i="0" u="none" strike="noStrike" cap="none" dirty="0">
                <a:solidFill>
                  <a:srgbClr val="000000"/>
                </a:solidFill>
                <a:effectLst/>
                <a:latin typeface="Arial"/>
                <a:ea typeface="Arial"/>
                <a:cs typeface="Arial"/>
                <a:sym typeface="Arial"/>
              </a:rPr>
              <a:t>  </a:t>
            </a:r>
          </a:p>
          <a:p>
            <a:pPr marL="158750" indent="0" rtl="0" fontAlgn="base">
              <a:buNone/>
            </a:pPr>
            <a:r>
              <a:rPr lang="el" sz="1200" b="0" i="0" u="none" strike="noStrike" cap="none" dirty="0">
                <a:solidFill>
                  <a:srgbClr val="000000"/>
                </a:solidFill>
                <a:effectLst/>
                <a:latin typeface="Arial"/>
                <a:ea typeface="Arial"/>
                <a:cs typeface="Arial"/>
                <a:sym typeface="Arial"/>
              </a:rPr>
              <a:t>Τα άτομα με μαθησιακές δυσκολίες αντιμετωπίζουν ανισότητες υγείας που μπορούν να αποφευχθούν. Ο περιορισμένος γραμματισμός επικοινωνίας και υγείας μειώνει την ικανότητα αποτελεσματικής μετάδοσης των αναγκών υγείας. Είναι σημαντικό να ληφθούν υπόψη οι ανάγκες επικοινωνίας για την υποστήριξη των ατόμων με την υγεία τους. Η επίτευξη μιας διάγνωσης μπορεί να αποδειχθεί δύσκολη εάν ένα άτομο δεν μπορεί να περιγράψει εύκολα σημεία και συμπτώματα ή η </a:t>
            </a:r>
            <a:r>
              <a:rPr lang="el" sz="1200" b="0" i="0" u="none" strike="noStrike" cap="none" dirty="0" err="1">
                <a:solidFill>
                  <a:srgbClr val="000000"/>
                </a:solidFill>
                <a:effectLst/>
                <a:latin typeface="Arial"/>
                <a:ea typeface="Arial"/>
                <a:cs typeface="Arial"/>
                <a:sym typeface="Arial"/>
              </a:rPr>
              <a:t>συμπεριφορά του </a:t>
            </a:r>
            <a:r>
              <a:rPr lang="el" sz="1200" b="0" i="0" u="none" strike="noStrike" cap="none" dirty="0">
                <a:solidFill>
                  <a:srgbClr val="000000"/>
                </a:solidFill>
                <a:effectLst/>
                <a:latin typeface="Arial"/>
                <a:ea typeface="Arial"/>
                <a:cs typeface="Arial"/>
                <a:sym typeface="Arial"/>
              </a:rPr>
              <a:t>παρεξηγηθεί και παρερμηνευτεί. Το προσωπικό πρέπει να γνωρίζει πώς επικοινωνούν τα άτομα για την υγεία τους και πώς δείχνουν ότι πονούν. Αυτό περιλαμβάνει τη θεώρηση της κακής υγείας ως αιτίας για αλλαγές στη </a:t>
            </a:r>
            <a:r>
              <a:rPr lang="el" sz="1200" b="0" i="0" u="none" strike="noStrike" cap="none" dirty="0" err="1">
                <a:solidFill>
                  <a:srgbClr val="000000"/>
                </a:solidFill>
                <a:effectLst/>
                <a:latin typeface="Arial"/>
                <a:ea typeface="Arial"/>
                <a:cs typeface="Arial"/>
                <a:sym typeface="Arial"/>
              </a:rPr>
              <a:t>συμπεριφορά </a:t>
            </a:r>
            <a:r>
              <a:rPr lang="el" sz="1200" b="0" i="0" u="none" strike="noStrike" cap="none" dirty="0">
                <a:solidFill>
                  <a:srgbClr val="000000"/>
                </a:solidFill>
                <a:effectLst/>
                <a:latin typeface="Arial"/>
                <a:ea typeface="Arial"/>
                <a:cs typeface="Arial"/>
                <a:sym typeface="Arial"/>
              </a:rPr>
              <a:t>. Το να γνωρίζει κανείς πόσα μπορεί να καταλάβει ένα άτομο είναι επίσης σημαντικό για να αποφασίσει σχετικά με την ικανότητά του να έχει θεραπεία υγείας.</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40126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l" sz="1200" b="0" i="0" u="none" strike="noStrike" cap="none" dirty="0">
                <a:solidFill>
                  <a:srgbClr val="000000"/>
                </a:solidFill>
                <a:effectLst/>
                <a:latin typeface="Arial"/>
                <a:ea typeface="Arial"/>
                <a:cs typeface="Arial"/>
                <a:sym typeface="Arial"/>
              </a:rPr>
              <a:t>Κατά συνέπεια, παρατηρούμε ότι η χωρίς αποκλεισμούς επικοινωνία μειώνει την ανισότητα και την κοινωνική απομόνωση. Προωθεί τα ανθρώπινα δικαιώματα και βοηθά τις δημόσιες αρχές να αποφεύγουν τις διακρίσεις. Η χωρίς αποκλεισμούς επικοινωνία καθιστά τις υπηρεσίες πιο προσιτές για όλους. Θα βοηθήσει στην επίτευξη επιτυχημένων αποτελεσμάτων για τα άτομα και την ευρύτερη κοινότητα. Δίνει τη δυνατότητα στους ανθρώπους να ζουν πιο ανεξάρτητα και να συμμετέχουν στη δημόσια ζωή.</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5061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4.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3.png"/><Relationship Id="rId7" Type="http://schemas.openxmlformats.org/officeDocument/2006/relationships/diagramQuickStyle" Target="../diagrams/quickStyle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l"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l" sz="6000" b="1" dirty="0">
                <a:solidFill>
                  <a:srgbClr val="674EA7"/>
                </a:solidFill>
                <a:latin typeface="Calibri"/>
                <a:ea typeface="Calibri"/>
                <a:cs typeface="Calibri"/>
                <a:sym typeface="Calibri"/>
              </a:rPr>
              <a:t>Ενότητα 2</a:t>
            </a:r>
            <a:endParaRPr sz="6000" dirty="0">
              <a:solidFill>
                <a:srgbClr val="674EA7"/>
              </a:solidFill>
              <a:latin typeface="Calibri"/>
              <a:ea typeface="Calibri"/>
              <a:cs typeface="Calibri"/>
              <a:sym typeface="Calibri"/>
            </a:endParaRPr>
          </a:p>
          <a:p>
            <a:pPr marL="0" indent="0">
              <a:buClr>
                <a:srgbClr val="674EA7"/>
              </a:buClr>
              <a:buSzPts val="3200"/>
            </a:pPr>
            <a:r>
              <a:rPr lang="el" sz="3200" b="1" dirty="0" err="1">
                <a:solidFill>
                  <a:srgbClr val="674EA7"/>
                </a:solidFill>
                <a:latin typeface="Calibri"/>
                <a:cs typeface="Calibri"/>
              </a:rPr>
              <a:t>Επικοινωνία</a:t>
            </a:r>
            <a:r>
              <a:rPr lang="el" sz="3200" b="1" dirty="0">
                <a:solidFill>
                  <a:srgbClr val="674EA7"/>
                </a:solidFill>
                <a:latin typeface="Calibri"/>
                <a:cs typeface="Calibri"/>
              </a:rPr>
              <a:t> </a:t>
            </a:r>
            <a:r>
              <a:rPr lang="el" sz="3200" b="1" dirty="0" err="1">
                <a:solidFill>
                  <a:srgbClr val="674EA7"/>
                </a:solidFill>
                <a:latin typeface="Calibri"/>
                <a:cs typeface="Calibri"/>
              </a:rPr>
              <a:t>Ανάγκες </a:t>
            </a:r>
            <a:r>
              <a:rPr lang="el" sz="3200" b="1" dirty="0">
                <a:solidFill>
                  <a:srgbClr val="674EA7"/>
                </a:solidFill>
                <a:latin typeface="Calibri"/>
                <a:cs typeface="Calibri"/>
              </a:rPr>
              <a:t>και </a:t>
            </a:r>
            <a:r>
              <a:rPr lang="el" sz="3200" b="1" dirty="0" err="1">
                <a:solidFill>
                  <a:srgbClr val="674EA7"/>
                </a:solidFill>
                <a:latin typeface="Calibri"/>
                <a:cs typeface="Calibri"/>
              </a:rPr>
              <a:t>σημασία</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 sz="1800" b="0" i="0" u="none" strike="noStrike" cap="none" dirty="0">
                <a:solidFill>
                  <a:schemeClr val="dk1"/>
                </a:solidFill>
                <a:latin typeface="Calibri"/>
                <a:ea typeface="Calibri"/>
                <a:cs typeface="Calibri"/>
                <a:sym typeface="Calibri"/>
              </a:rPr>
              <a:t>Εκπαίδευση αφιερωμένη σε επαγγελματίες </a:t>
            </a:r>
            <a:r>
              <a:rPr lang="el" sz="1800" dirty="0">
                <a:solidFill>
                  <a:schemeClr val="dk1"/>
                </a:solidFill>
                <a:latin typeface="Calibri"/>
                <a:ea typeface="Calibri"/>
                <a:cs typeface="Calibri"/>
                <a:sym typeface="Calibri"/>
              </a:rPr>
              <a:t>για</a:t>
            </a:r>
            <a:r>
              <a:rPr lang="el" sz="1800" b="0" i="0" u="none" strike="noStrike" cap="none" dirty="0">
                <a:solidFill>
                  <a:schemeClr val="dk1"/>
                </a:solidFill>
                <a:latin typeface="Calibri"/>
                <a:ea typeface="Calibri"/>
                <a:cs typeface="Calibri"/>
                <a:sym typeface="Calibri"/>
              </a:rPr>
              <a:t> την υποστήριξη της ανάπτυξης</a:t>
            </a:r>
            <a:endParaRPr sz="1800" b="0" i="0" u="none" strike="noStrike" cap="none" dirty="0">
              <a:solidFill>
                <a:schemeClr val="dk1"/>
              </a:solidFill>
              <a:latin typeface="Arial"/>
              <a:ea typeface="Arial"/>
              <a:cs typeface="Arial"/>
              <a:sym typeface="Arial"/>
            </a:endParaRPr>
          </a:p>
          <a:p>
            <a:pPr algn="ctr"/>
            <a:r>
              <a:rPr lang="el" sz="1800" b="1" dirty="0">
                <a:solidFill>
                  <a:schemeClr val="dk1"/>
                </a:solidFill>
                <a:latin typeface="Calibri"/>
                <a:ea typeface="Calibri"/>
                <a:cs typeface="Calibri"/>
              </a:rPr>
              <a:t>Επικοινωνιακών δεξιοτήτων</a:t>
            </a:r>
            <a:endParaRPr lang="el" sz="1800" b="1" i="0" u="none" strike="noStrike" cap="none" dirty="0">
              <a:solidFill>
                <a:schemeClr val="dk1"/>
              </a:solidFill>
              <a:latin typeface="Calibri"/>
              <a:ea typeface="Calibri"/>
              <a:cs typeface="Calibri"/>
            </a:endParaRPr>
          </a:p>
        </p:txBody>
      </p:sp>
      <p:pic>
        <p:nvPicPr>
          <p:cNvPr id="2" name="Picture 1" descr="Une image contenant symbole, drapeau, texte, Police&#10;&#10;Description générée automatiquement">
            <a:extLst>
              <a:ext uri="{FF2B5EF4-FFF2-40B4-BE49-F238E27FC236}">
                <a16:creationId xmlns:a16="http://schemas.microsoft.com/office/drawing/2014/main" id="{15D6B1A5-507D-211C-02FA-025046C4D8CA}"/>
              </a:ext>
            </a:extLst>
          </p:cNvPr>
          <p:cNvPicPr>
            <a:picLocks noChangeAspect="1"/>
          </p:cNvPicPr>
          <p:nvPr/>
        </p:nvPicPr>
        <p:blipFill>
          <a:blip r:embed="rId4"/>
          <a:stretch>
            <a:fillRect/>
          </a:stretch>
        </p:blipFill>
        <p:spPr>
          <a:xfrm>
            <a:off x="407814" y="5203129"/>
            <a:ext cx="1303360" cy="1368208"/>
          </a:xfrm>
          <a:prstGeom prst="rect">
            <a:avLst/>
          </a:prstGeom>
        </p:spPr>
      </p:pic>
      <p:sp>
        <p:nvSpPr>
          <p:cNvPr id="4" name="ZoneTexte 14">
            <a:extLst>
              <a:ext uri="{FF2B5EF4-FFF2-40B4-BE49-F238E27FC236}">
                <a16:creationId xmlns:a16="http://schemas.microsoft.com/office/drawing/2014/main" id="{EA466CCD-C94D-48A4-9A7E-E27C3D8FDB34}"/>
              </a:ext>
            </a:extLst>
          </p:cNvPr>
          <p:cNvSpPr txBox="1"/>
          <p:nvPr/>
        </p:nvSpPr>
        <p:spPr>
          <a:xfrm>
            <a:off x="1770853" y="6414167"/>
            <a:ext cx="10139988" cy="332467"/>
          </a:xfrm>
          <a:prstGeom prst="rect">
            <a:avLst/>
          </a:prstGeom>
          <a:noFill/>
        </p:spPr>
        <p:txBody>
          <a:bodyPr wrap="square">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Google Shape;132;p3">
            <a:extLst>
              <a:ext uri="{FF2B5EF4-FFF2-40B4-BE49-F238E27FC236}">
                <a16:creationId xmlns:a16="http://schemas.microsoft.com/office/drawing/2014/main" id="{F7374669-44C2-4801-BACE-CA622A5E2615}"/>
              </a:ext>
            </a:extLst>
          </p:cNvPr>
          <p:cNvSpPr txBox="1"/>
          <p:nvPr/>
        </p:nvSpPr>
        <p:spPr>
          <a:xfrm>
            <a:off x="2210810" y="1356541"/>
            <a:ext cx="7770380" cy="584735"/>
          </a:xfrm>
          <a:prstGeom prst="rect">
            <a:avLst/>
          </a:prstGeom>
          <a:noFill/>
          <a:ln>
            <a:noFill/>
          </a:ln>
        </p:spPr>
        <p:txBody>
          <a:bodyPr spcFirstLastPara="1" wrap="square" lIns="91425" tIns="45700" rIns="91425" bIns="45700" anchor="t" anchorCtr="0">
            <a:spAutoFit/>
          </a:bodyPr>
          <a:lstStyle/>
          <a:p>
            <a:r>
              <a:rPr lang="el" sz="3200" dirty="0">
                <a:solidFill>
                  <a:schemeClr val="dk1"/>
                </a:solidFill>
                <a:latin typeface="Calibri"/>
                <a:ea typeface="Calibri"/>
                <a:cs typeface="Calibri"/>
                <a:sym typeface="Calibri"/>
              </a:rPr>
              <a:t>Δραστηριότητες</a:t>
            </a:r>
            <a:endParaRPr sz="1800" b="1" dirty="0">
              <a:solidFill>
                <a:schemeClr val="dk1"/>
              </a:solidFill>
              <a:latin typeface="Calibri"/>
              <a:ea typeface="Calibri"/>
              <a:cs typeface="Calibri"/>
              <a:sym typeface="Calibri"/>
            </a:endParaRPr>
          </a:p>
        </p:txBody>
      </p:sp>
      <p:sp>
        <p:nvSpPr>
          <p:cNvPr id="11" name="Google Shape;131;p3">
            <a:extLst>
              <a:ext uri="{FF2B5EF4-FFF2-40B4-BE49-F238E27FC236}">
                <a16:creationId xmlns:a16="http://schemas.microsoft.com/office/drawing/2014/main" id="{D7A8C2A9-F933-4DCE-B70B-4F88A93F541C}"/>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 sz="2800" b="1" dirty="0">
                <a:solidFill>
                  <a:srgbClr val="674EA7"/>
                </a:solidFill>
                <a:latin typeface="Calibri"/>
                <a:ea typeface="Calibri"/>
                <a:cs typeface="Calibri"/>
                <a:sym typeface="Calibri"/>
              </a:rPr>
              <a:t>Ενότητα 2. Επικοινωνιακές ανάγκες και σημασία</a:t>
            </a:r>
          </a:p>
          <a:p>
            <a:pPr>
              <a:lnSpc>
                <a:spcPct val="110000"/>
              </a:lnSpc>
              <a:buClr>
                <a:srgbClr val="674EA7"/>
              </a:buClr>
              <a:buSzPts val="4000"/>
            </a:pPr>
            <a:r>
              <a:rPr lang="el" sz="2800" b="1" dirty="0">
                <a:solidFill>
                  <a:schemeClr val="dk1"/>
                </a:solidFill>
                <a:latin typeface="Calibri"/>
                <a:ea typeface="Calibri"/>
                <a:cs typeface="Calibri"/>
                <a:sym typeface="Calibri"/>
              </a:rPr>
              <a:t>Κεφάλαιο 4: Τι είναι η περιεκτική επικοινωνία</a:t>
            </a:r>
            <a:endParaRPr lang="en-US" sz="2800" dirty="0">
              <a:solidFill>
                <a:schemeClr val="dk1"/>
              </a:solidFill>
              <a:latin typeface="Calibri"/>
              <a:cs typeface="Calibri"/>
            </a:endParaRPr>
          </a:p>
        </p:txBody>
      </p:sp>
      <p:sp>
        <p:nvSpPr>
          <p:cNvPr id="3" name="Rectangle 2">
            <a:extLst>
              <a:ext uri="{FF2B5EF4-FFF2-40B4-BE49-F238E27FC236}">
                <a16:creationId xmlns:a16="http://schemas.microsoft.com/office/drawing/2014/main" id="{D3D7970E-A932-4FE1-8914-B9086874BD05}"/>
              </a:ext>
            </a:extLst>
          </p:cNvPr>
          <p:cNvSpPr/>
          <p:nvPr/>
        </p:nvSpPr>
        <p:spPr>
          <a:xfrm>
            <a:off x="857107" y="2223155"/>
            <a:ext cx="10706386" cy="3739998"/>
          </a:xfrm>
          <a:prstGeom prst="rect">
            <a:avLst/>
          </a:prstGeom>
        </p:spPr>
        <p:txBody>
          <a:bodyPr wrap="square">
            <a:spAutoFit/>
          </a:bodyPr>
          <a:lstStyle/>
          <a:p>
            <a:pPr algn="just" fontAlgn="base">
              <a:lnSpc>
                <a:spcPct val="150000"/>
              </a:lnSpc>
            </a:pPr>
            <a:r>
              <a:rPr lang="el" sz="1600" dirty="0">
                <a:latin typeface="+mj-lt"/>
                <a:cs typeface="Calibri" panose="020F0502020204030204" pitchFamily="34" charset="0"/>
              </a:rPr>
              <a:t>#1</a:t>
            </a:r>
          </a:p>
          <a:p>
            <a:pPr algn="just" fontAlgn="base">
              <a:lnSpc>
                <a:spcPct val="150000"/>
              </a:lnSpc>
            </a:pPr>
            <a:r>
              <a:rPr lang="el" sz="1600" dirty="0">
                <a:latin typeface="+mj-lt"/>
                <a:cs typeface="Calibri" panose="020F0502020204030204" pitchFamily="34" charset="0"/>
              </a:rPr>
              <a:t>Ο Μαξ είναι ένας ψηλός, φαρδύς, τριαντάχρονος άντρας. Έχει μέτρια νοητική αναπηρία με σημαντικά αυτιστικά χαρακτηριστικά. Αυτά τα χαρακτηριστικά είναι λεκτικά και </a:t>
            </a:r>
            <a:r>
              <a:rPr lang="el" sz="1600" dirty="0" err="1">
                <a:latin typeface="+mj-lt"/>
                <a:cs typeface="Calibri" panose="020F0502020204030204" pitchFamily="34" charset="0"/>
              </a:rPr>
              <a:t>συμπεριφορικά </a:t>
            </a:r>
            <a:r>
              <a:rPr lang="el" sz="1600" dirty="0">
                <a:latin typeface="+mj-lt"/>
                <a:cs typeface="Calibri" panose="020F0502020204030204" pitchFamily="34" charset="0"/>
              </a:rPr>
              <a:t>, για παράδειγμα, με άγνωστα άτομα, ο Max δεν μπορεί να κάνει οπτική επαφή και επαναλαμβάνει λέξεις και προτάσεις στον εαυτό του ως καταπραϋντικό μηχανισμό. Λατρεύει τη μουσική, που είναι ένα από τα πράγματα που τον βοηθούν να νιώθει καλά. Θα ήθελε να παίζει ντραμς. Οι γονείς του τον έγραψαν σε ομαδικό μάθημα ντραμς, στο οποίο παρακολουθούν παιδιά ηλικίας περίπου δέκα ετών. Κατά τη διάρκεια του μαθήματος, τα παιδιά βρήκαν τον Μαξ διαφορετικό από αυτά, αλλά τον βρήκαν και καλό και ευγενικό. Ωστόσο, όταν ορισμένοι γονείς ανακάλυψαν τον Μαξ στην τάξη, εξεπλάγησαν και θεώρησαν ακατάλληλο για έναν ενήλικα με διανοητική αναπηρία να παρακολουθήσει την ίδια τάξη με τα παιδιά τους. Διαμαρτυρήθηκαν στον δάσκαλο μουσικής και απείλησαν ότι θα αποσύρουν τα παιδιά τους από την τάξη εάν ο Μαξ συνέχιζε να παρακολουθεί. Η μόνη λύση του δασκάλου ήταν να ζητήσει από τους γονείς του Μαξ να βρουν άλλη τάξη αλλού.</a:t>
            </a:r>
          </a:p>
        </p:txBody>
      </p:sp>
    </p:spTree>
    <p:extLst>
      <p:ext uri="{BB962C8B-B14F-4D97-AF65-F5344CB8AC3E}">
        <p14:creationId xmlns:p14="http://schemas.microsoft.com/office/powerpoint/2010/main" val="3481296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Google Shape;132;p3">
            <a:extLst>
              <a:ext uri="{FF2B5EF4-FFF2-40B4-BE49-F238E27FC236}">
                <a16:creationId xmlns:a16="http://schemas.microsoft.com/office/drawing/2014/main" id="{F7374669-44C2-4801-BACE-CA622A5E2615}"/>
              </a:ext>
            </a:extLst>
          </p:cNvPr>
          <p:cNvSpPr txBox="1"/>
          <p:nvPr/>
        </p:nvSpPr>
        <p:spPr>
          <a:xfrm>
            <a:off x="2210810" y="1356541"/>
            <a:ext cx="7770380" cy="584735"/>
          </a:xfrm>
          <a:prstGeom prst="rect">
            <a:avLst/>
          </a:prstGeom>
          <a:noFill/>
          <a:ln>
            <a:noFill/>
          </a:ln>
        </p:spPr>
        <p:txBody>
          <a:bodyPr spcFirstLastPara="1" wrap="square" lIns="91425" tIns="45700" rIns="91425" bIns="45700" anchor="t" anchorCtr="0">
            <a:spAutoFit/>
          </a:bodyPr>
          <a:lstStyle/>
          <a:p>
            <a:r>
              <a:rPr lang="el" sz="3200" dirty="0">
                <a:solidFill>
                  <a:schemeClr val="dk1"/>
                </a:solidFill>
                <a:latin typeface="Calibri"/>
                <a:ea typeface="Calibri"/>
                <a:cs typeface="Calibri"/>
                <a:sym typeface="Calibri"/>
              </a:rPr>
              <a:t>Δραστηριότητες</a:t>
            </a:r>
            <a:endParaRPr sz="1800" b="1" dirty="0">
              <a:solidFill>
                <a:schemeClr val="dk1"/>
              </a:solidFill>
              <a:latin typeface="Calibri"/>
              <a:ea typeface="Calibri"/>
              <a:cs typeface="Calibri"/>
              <a:sym typeface="Calibri"/>
            </a:endParaRPr>
          </a:p>
        </p:txBody>
      </p:sp>
      <p:sp>
        <p:nvSpPr>
          <p:cNvPr id="11" name="Google Shape;131;p3">
            <a:extLst>
              <a:ext uri="{FF2B5EF4-FFF2-40B4-BE49-F238E27FC236}">
                <a16:creationId xmlns:a16="http://schemas.microsoft.com/office/drawing/2014/main" id="{D7A8C2A9-F933-4DCE-B70B-4F88A93F541C}"/>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 sz="2800" b="1" dirty="0">
                <a:solidFill>
                  <a:srgbClr val="674EA7"/>
                </a:solidFill>
                <a:latin typeface="Calibri"/>
                <a:ea typeface="Calibri"/>
                <a:cs typeface="Calibri"/>
                <a:sym typeface="Calibri"/>
              </a:rPr>
              <a:t>Ενότητα 2. Επικοινωνιακές ανάγκες και σημασία</a:t>
            </a:r>
          </a:p>
          <a:p>
            <a:pPr>
              <a:lnSpc>
                <a:spcPct val="110000"/>
              </a:lnSpc>
              <a:buClr>
                <a:srgbClr val="674EA7"/>
              </a:buClr>
              <a:buSzPts val="4000"/>
            </a:pPr>
            <a:r>
              <a:rPr lang="el" sz="2800" b="1">
                <a:solidFill>
                  <a:schemeClr val="dk1"/>
                </a:solidFill>
                <a:latin typeface="Calibri"/>
                <a:ea typeface="Calibri"/>
                <a:cs typeface="Calibri"/>
                <a:sym typeface="Calibri"/>
              </a:rPr>
              <a:t>Κεφάλαιο 4: Τι είναι η περιεκτική επικοινωνία</a:t>
            </a:r>
            <a:endParaRPr lang="en-US" sz="2800">
              <a:solidFill>
                <a:schemeClr val="dk1"/>
              </a:solidFill>
              <a:latin typeface="Calibri"/>
              <a:cs typeface="Calibri"/>
            </a:endParaRPr>
          </a:p>
        </p:txBody>
      </p:sp>
      <p:sp>
        <p:nvSpPr>
          <p:cNvPr id="3" name="Rectangle 2">
            <a:extLst>
              <a:ext uri="{FF2B5EF4-FFF2-40B4-BE49-F238E27FC236}">
                <a16:creationId xmlns:a16="http://schemas.microsoft.com/office/drawing/2014/main" id="{D3D7970E-A932-4FE1-8914-B9086874BD05}"/>
              </a:ext>
            </a:extLst>
          </p:cNvPr>
          <p:cNvSpPr/>
          <p:nvPr/>
        </p:nvSpPr>
        <p:spPr>
          <a:xfrm>
            <a:off x="857107" y="2346766"/>
            <a:ext cx="10706386" cy="2632003"/>
          </a:xfrm>
          <a:prstGeom prst="rect">
            <a:avLst/>
          </a:prstGeom>
        </p:spPr>
        <p:txBody>
          <a:bodyPr wrap="square">
            <a:spAutoFit/>
          </a:bodyPr>
          <a:lstStyle/>
          <a:p>
            <a:pPr algn="just" fontAlgn="base">
              <a:lnSpc>
                <a:spcPct val="150000"/>
              </a:lnSpc>
            </a:pPr>
            <a:r>
              <a:rPr lang="el" sz="1600" dirty="0">
                <a:latin typeface="+mj-lt"/>
                <a:cs typeface="Calibri" panose="020F0502020204030204" pitchFamily="34" charset="0"/>
              </a:rPr>
              <a:t>#2</a:t>
            </a:r>
          </a:p>
          <a:p>
            <a:pPr algn="just" fontAlgn="base">
              <a:lnSpc>
                <a:spcPct val="150000"/>
              </a:lnSpc>
            </a:pPr>
            <a:r>
              <a:rPr lang="el" sz="1600" dirty="0"/>
              <a:t>Η Έμμα είναι 19 και πηγαίνει στο σούπερ μάρκετ. Θέλει να αγοράσει λίγο ψωμί. Παίρνει το προϊόν και πηγαίνει στο ταμείο. Ο υπάλληλος τη ρωτά αν χρειάζεται κάτι άλλο ή μια τσάντα. Η Έμμα δεν είναι σε θέση να απαντήσει σε αυτή την ερώτηση.</a:t>
            </a:r>
          </a:p>
          <a:p>
            <a:pPr fontAlgn="base">
              <a:lnSpc>
                <a:spcPct val="150000"/>
              </a:lnSpc>
            </a:pPr>
            <a:endParaRPr lang="en-US" sz="1600" dirty="0"/>
          </a:p>
          <a:p>
            <a:pPr fontAlgn="base">
              <a:lnSpc>
                <a:spcPct val="150000"/>
              </a:lnSpc>
            </a:pPr>
            <a:r>
              <a:rPr lang="el" sz="1600" dirty="0"/>
              <a:t>Ως επαγγελματίας, πώς θα τα καταφέρνετε σε αυτή την κατάσταση;</a:t>
            </a:r>
          </a:p>
          <a:p>
            <a:pPr fontAlgn="base">
              <a:lnSpc>
                <a:spcPct val="150000"/>
              </a:lnSpc>
            </a:pPr>
            <a:r>
              <a:rPr lang="el" sz="1600" dirty="0"/>
              <a:t> </a:t>
            </a:r>
            <a:endParaRPr lang="en-US" sz="1600" dirty="0">
              <a:latin typeface="+mj-lt"/>
              <a:cs typeface="Calibri" panose="020F0502020204030204" pitchFamily="34" charset="0"/>
            </a:endParaRPr>
          </a:p>
        </p:txBody>
      </p:sp>
    </p:spTree>
    <p:extLst>
      <p:ext uri="{BB962C8B-B14F-4D97-AF65-F5344CB8AC3E}">
        <p14:creationId xmlns:p14="http://schemas.microsoft.com/office/powerpoint/2010/main" val="775156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Google Shape;132;p3">
            <a:extLst>
              <a:ext uri="{FF2B5EF4-FFF2-40B4-BE49-F238E27FC236}">
                <a16:creationId xmlns:a16="http://schemas.microsoft.com/office/drawing/2014/main" id="{F7374669-44C2-4801-BACE-CA622A5E2615}"/>
              </a:ext>
            </a:extLst>
          </p:cNvPr>
          <p:cNvSpPr txBox="1"/>
          <p:nvPr/>
        </p:nvSpPr>
        <p:spPr>
          <a:xfrm>
            <a:off x="2210810" y="1356541"/>
            <a:ext cx="7770380" cy="584735"/>
          </a:xfrm>
          <a:prstGeom prst="rect">
            <a:avLst/>
          </a:prstGeom>
          <a:noFill/>
          <a:ln>
            <a:noFill/>
          </a:ln>
        </p:spPr>
        <p:txBody>
          <a:bodyPr spcFirstLastPara="1" wrap="square" lIns="91425" tIns="45700" rIns="91425" bIns="45700" anchor="t" anchorCtr="0">
            <a:spAutoFit/>
          </a:bodyPr>
          <a:lstStyle/>
          <a:p>
            <a:r>
              <a:rPr lang="el" sz="3200" dirty="0">
                <a:solidFill>
                  <a:schemeClr val="dk1"/>
                </a:solidFill>
                <a:latin typeface="Calibri"/>
                <a:ea typeface="Calibri"/>
                <a:cs typeface="Calibri"/>
                <a:sym typeface="Calibri"/>
              </a:rPr>
              <a:t>Δραστηριότητες</a:t>
            </a:r>
            <a:endParaRPr sz="1800" b="1" dirty="0">
              <a:solidFill>
                <a:schemeClr val="dk1"/>
              </a:solidFill>
              <a:latin typeface="Calibri"/>
              <a:ea typeface="Calibri"/>
              <a:cs typeface="Calibri"/>
              <a:sym typeface="Calibri"/>
            </a:endParaRPr>
          </a:p>
        </p:txBody>
      </p:sp>
      <p:sp>
        <p:nvSpPr>
          <p:cNvPr id="11" name="Google Shape;131;p3">
            <a:extLst>
              <a:ext uri="{FF2B5EF4-FFF2-40B4-BE49-F238E27FC236}">
                <a16:creationId xmlns:a16="http://schemas.microsoft.com/office/drawing/2014/main" id="{D7A8C2A9-F933-4DCE-B70B-4F88A93F541C}"/>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 sz="2800" b="1" dirty="0">
                <a:solidFill>
                  <a:srgbClr val="674EA7"/>
                </a:solidFill>
                <a:latin typeface="Calibri"/>
                <a:ea typeface="Calibri"/>
                <a:cs typeface="Calibri"/>
                <a:sym typeface="Calibri"/>
              </a:rPr>
              <a:t>Ενότητα 2. Επικοινωνιακές ανάγκες και σημασία</a:t>
            </a:r>
          </a:p>
          <a:p>
            <a:pPr>
              <a:lnSpc>
                <a:spcPct val="110000"/>
              </a:lnSpc>
              <a:buClr>
                <a:srgbClr val="674EA7"/>
              </a:buClr>
              <a:buSzPts val="4000"/>
            </a:pPr>
            <a:r>
              <a:rPr lang="el" sz="2800" b="1">
                <a:solidFill>
                  <a:schemeClr val="dk1"/>
                </a:solidFill>
                <a:latin typeface="Calibri"/>
                <a:ea typeface="Calibri"/>
                <a:cs typeface="Calibri"/>
                <a:sym typeface="Calibri"/>
              </a:rPr>
              <a:t>Κεφάλαιο 4: Τι είναι η περιεκτική επικοινωνία</a:t>
            </a:r>
            <a:endParaRPr lang="en-US" sz="2800">
              <a:solidFill>
                <a:schemeClr val="dk1"/>
              </a:solidFill>
              <a:latin typeface="Calibri"/>
              <a:cs typeface="Calibri"/>
            </a:endParaRPr>
          </a:p>
        </p:txBody>
      </p:sp>
      <p:sp>
        <p:nvSpPr>
          <p:cNvPr id="3" name="Rectangle 2">
            <a:extLst>
              <a:ext uri="{FF2B5EF4-FFF2-40B4-BE49-F238E27FC236}">
                <a16:creationId xmlns:a16="http://schemas.microsoft.com/office/drawing/2014/main" id="{D3D7970E-A932-4FE1-8914-B9086874BD05}"/>
              </a:ext>
            </a:extLst>
          </p:cNvPr>
          <p:cNvSpPr/>
          <p:nvPr/>
        </p:nvSpPr>
        <p:spPr>
          <a:xfrm>
            <a:off x="857107" y="2346766"/>
            <a:ext cx="10706386" cy="3001334"/>
          </a:xfrm>
          <a:prstGeom prst="rect">
            <a:avLst/>
          </a:prstGeom>
        </p:spPr>
        <p:txBody>
          <a:bodyPr wrap="square">
            <a:spAutoFit/>
          </a:bodyPr>
          <a:lstStyle/>
          <a:p>
            <a:pPr algn="just" fontAlgn="base">
              <a:lnSpc>
                <a:spcPct val="150000"/>
              </a:lnSpc>
            </a:pPr>
            <a:r>
              <a:rPr lang="el" sz="1600" dirty="0">
                <a:latin typeface="+mj-lt"/>
                <a:cs typeface="Calibri" panose="020F0502020204030204" pitchFamily="34" charset="0"/>
              </a:rPr>
              <a:t>#2</a:t>
            </a:r>
          </a:p>
          <a:p>
            <a:pPr algn="just" fontAlgn="base">
              <a:lnSpc>
                <a:spcPct val="150000"/>
              </a:lnSpc>
            </a:pPr>
            <a:r>
              <a:rPr lang="el" sz="1600" dirty="0"/>
              <a:t>Η Έμμα είναι 19 και πηγαίνει στο σούπερ μάρκετ. Θέλει να αγοράσει λίγο ψωμί. Παίρνει το προϊόν και πηγαίνει στο ταμείο. Ο υπάλληλος τη ρωτά αν χρειάζεται κάτι άλλο ή μια τσάντα. Η Έμμα δεν είναι σε θέση να απαντήσει σε αυτή την ερώτηση.</a:t>
            </a:r>
          </a:p>
          <a:p>
            <a:pPr fontAlgn="base">
              <a:lnSpc>
                <a:spcPct val="150000"/>
              </a:lnSpc>
            </a:pPr>
            <a:endParaRPr lang="en-US" sz="1600" dirty="0"/>
          </a:p>
          <a:p>
            <a:pPr fontAlgn="base">
              <a:lnSpc>
                <a:spcPct val="150000"/>
              </a:lnSpc>
            </a:pPr>
            <a:r>
              <a:rPr lang="el" sz="1600" dirty="0"/>
              <a:t>Πώς θα προχωρήσατε στην προετοιμασία της Έμμα για την επίσκεψη;</a:t>
            </a:r>
          </a:p>
          <a:p>
            <a:pPr fontAlgn="base">
              <a:lnSpc>
                <a:spcPct val="150000"/>
              </a:lnSpc>
            </a:pPr>
            <a:r>
              <a:rPr lang="el" sz="1600" dirty="0"/>
              <a:t>Πώς θα προχωρήσατε στην προετοιμασία του περιβάλλοντος;</a:t>
            </a:r>
          </a:p>
          <a:p>
            <a:pPr fontAlgn="base">
              <a:lnSpc>
                <a:spcPct val="150000"/>
              </a:lnSpc>
            </a:pPr>
            <a:r>
              <a:rPr lang="el" sz="1600" dirty="0"/>
              <a:t>Πώς θα συνεχίζατε να υποστηρίζετε την Έμμα κατά τη διάρκεια της επίσκεψης;</a:t>
            </a:r>
            <a:endParaRPr lang="en-US" sz="1600" dirty="0">
              <a:latin typeface="+mj-lt"/>
              <a:cs typeface="Calibri" panose="020F0502020204030204" pitchFamily="34" charset="0"/>
            </a:endParaRPr>
          </a:p>
        </p:txBody>
      </p:sp>
    </p:spTree>
    <p:extLst>
      <p:ext uri="{BB962C8B-B14F-4D97-AF65-F5344CB8AC3E}">
        <p14:creationId xmlns:p14="http://schemas.microsoft.com/office/powerpoint/2010/main" val="1651490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442976" y="2235249"/>
            <a:ext cx="11009327" cy="296246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l" sz="2800" b="1" i="0" u="none" strike="noStrike" cap="none" dirty="0">
                <a:solidFill>
                  <a:schemeClr val="dk1"/>
                </a:solidFill>
                <a:latin typeface="Calibri"/>
                <a:ea typeface="Calibri"/>
                <a:cs typeface="Calibri"/>
                <a:sym typeface="Calibri"/>
              </a:rPr>
              <a:t>Κεφάλαιο 1 </a:t>
            </a:r>
            <a:r>
              <a:rPr lang="el" sz="2800" b="0" i="0" u="none" strike="noStrike" cap="none" dirty="0">
                <a:solidFill>
                  <a:schemeClr val="dk1"/>
                </a:solidFill>
                <a:latin typeface="Calibri"/>
                <a:ea typeface="Calibri"/>
                <a:cs typeface="Calibri"/>
                <a:sym typeface="Calibri"/>
              </a:rPr>
              <a:t>: Επικοινωνιακές και επικοινωνιακές </a:t>
            </a:r>
            <a:r>
              <a:rPr lang="el" sz="2800" dirty="0">
                <a:solidFill>
                  <a:schemeClr val="dk1"/>
                </a:solidFill>
                <a:latin typeface="Calibri"/>
                <a:ea typeface="Calibri"/>
                <a:cs typeface="Calibri"/>
                <a:sym typeface="Calibri"/>
              </a:rPr>
              <a:t>λειτουργίες</a:t>
            </a:r>
            <a:endParaRPr lang="es-ES" sz="1100" dirty="0">
              <a:solidFill>
                <a:schemeClr val="dk1"/>
              </a:solidFill>
            </a:endParaRPr>
          </a:p>
          <a:p>
            <a:r>
              <a:rPr lang="el" sz="2800" b="1" dirty="0">
                <a:solidFill>
                  <a:schemeClr val="dk1"/>
                </a:solidFill>
                <a:latin typeface="Calibri"/>
                <a:ea typeface="Calibri"/>
                <a:cs typeface="Calibri"/>
                <a:sym typeface="Calibri"/>
              </a:rPr>
              <a:t>Κεφάλαιο 2 </a:t>
            </a:r>
            <a:r>
              <a:rPr lang="el" sz="2800" dirty="0">
                <a:solidFill>
                  <a:schemeClr val="dk1"/>
                </a:solidFill>
                <a:latin typeface="Calibri"/>
                <a:ea typeface="Calibri"/>
                <a:cs typeface="Calibri"/>
                <a:sym typeface="Calibri"/>
              </a:rPr>
              <a:t>: Συνεργάτες </a:t>
            </a:r>
            <a:r>
              <a:rPr lang="el" sz="2800" dirty="0">
                <a:solidFill>
                  <a:schemeClr val="dk1"/>
                </a:solidFill>
                <a:latin typeface="Calibri"/>
                <a:ea typeface="Calibri"/>
                <a:cs typeface="Calibri"/>
              </a:rPr>
              <a:t>επικοινωνίας και οι ρόλοι τους</a:t>
            </a:r>
            <a:endParaRPr lang="en-US" sz="2800" dirty="0">
              <a:solidFill>
                <a:schemeClr val="dk1"/>
              </a:solidFill>
              <a:latin typeface="Calibri"/>
              <a:ea typeface="Calibri"/>
              <a:cs typeface="Calibri"/>
              <a:sym typeface="Calibri"/>
            </a:endParaRPr>
          </a:p>
          <a:p>
            <a:r>
              <a:rPr lang="el" sz="2800" b="1" dirty="0">
                <a:solidFill>
                  <a:schemeClr val="dk1"/>
                </a:solidFill>
                <a:latin typeface="Calibri"/>
                <a:cs typeface="Calibri"/>
              </a:rPr>
              <a:t>Κεφάλαιο 3 </a:t>
            </a:r>
            <a:r>
              <a:rPr lang="el" sz="2800" dirty="0">
                <a:solidFill>
                  <a:schemeClr val="dk1"/>
                </a:solidFill>
                <a:latin typeface="Calibri"/>
                <a:cs typeface="Calibri"/>
              </a:rPr>
              <a:t>: Επίδραση της ΝΑ στις επικοινωνιακές λειτουργίες - </a:t>
            </a:r>
            <a:r>
              <a:rPr lang="el" sz="2800" dirty="0">
                <a:solidFill>
                  <a:schemeClr val="dk1"/>
                </a:solidFill>
                <a:latin typeface="Calibri"/>
                <a:ea typeface="Calibri"/>
                <a:cs typeface="Calibri"/>
              </a:rPr>
              <a:t>Ανάγκες υποστήριξης</a:t>
            </a:r>
            <a:endParaRPr lang="en-US" sz="2800" dirty="0">
              <a:solidFill>
                <a:schemeClr val="dk1"/>
              </a:solidFill>
              <a:latin typeface="Calibri"/>
              <a:cs typeface="Calibri"/>
            </a:endParaRPr>
          </a:p>
          <a:p>
            <a:r>
              <a:rPr lang="el" sz="2800" b="1" dirty="0">
                <a:solidFill>
                  <a:schemeClr val="dk1"/>
                </a:solidFill>
                <a:latin typeface="Calibri"/>
                <a:cs typeface="Calibri"/>
              </a:rPr>
              <a:t>Κεφάλαιο 4 </a:t>
            </a:r>
            <a:r>
              <a:rPr lang="el" sz="2800" dirty="0">
                <a:solidFill>
                  <a:schemeClr val="dk1"/>
                </a:solidFill>
                <a:latin typeface="Calibri"/>
                <a:cs typeface="Calibri"/>
              </a:rPr>
              <a:t>: </a:t>
            </a:r>
            <a:r>
              <a:rPr lang="el" sz="2800" b="1" dirty="0">
                <a:solidFill>
                  <a:schemeClr val="dk1"/>
                </a:solidFill>
                <a:latin typeface="Calibri"/>
                <a:ea typeface="Calibri"/>
                <a:cs typeface="Calibri"/>
                <a:sym typeface="Calibri"/>
              </a:rPr>
              <a:t>Τι είναι η περιεκτική επικοινωνία</a:t>
            </a:r>
            <a:endParaRPr lang="en-US" sz="2800" dirty="0">
              <a:solidFill>
                <a:schemeClr val="dk1"/>
              </a:solidFill>
              <a:latin typeface="Calibri"/>
              <a:cs typeface="Calibri"/>
            </a:endParaRPr>
          </a:p>
          <a:p>
            <a:r>
              <a:rPr lang="el" sz="2800" b="1" dirty="0">
                <a:solidFill>
                  <a:schemeClr val="dk1"/>
                </a:solidFill>
                <a:latin typeface="Calibri"/>
                <a:ea typeface="Calibri"/>
                <a:cs typeface="Calibri"/>
              </a:rPr>
              <a:t>Κεφάλαιο 5: </a:t>
            </a:r>
            <a:r>
              <a:rPr lang="el" sz="2800" dirty="0">
                <a:solidFill>
                  <a:schemeClr val="dk1"/>
                </a:solidFill>
                <a:latin typeface="Calibri"/>
                <a:cs typeface="Calibri"/>
              </a:rPr>
              <a:t>Υποστήριξη λήψης αποφάσεων</a:t>
            </a:r>
            <a:endParaRPr lang="en-US" sz="2800" dirty="0">
              <a:solidFill>
                <a:schemeClr val="dk1"/>
              </a:solidFill>
              <a:latin typeface="Calibri"/>
              <a:ea typeface="Calibri"/>
              <a:cs typeface="Calibri"/>
            </a:endParaRPr>
          </a:p>
        </p:txBody>
      </p:sp>
      <p:sp>
        <p:nvSpPr>
          <p:cNvPr id="8" name="Google Shape;131;p3">
            <a:extLst>
              <a:ext uri="{FF2B5EF4-FFF2-40B4-BE49-F238E27FC236}">
                <a16:creationId xmlns:a16="http://schemas.microsoft.com/office/drawing/2014/main" id="{C2A08571-DAD0-4340-A5D4-409AA8F9666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 sz="2800" b="1" dirty="0">
                <a:solidFill>
                  <a:srgbClr val="674EA7"/>
                </a:solidFill>
                <a:latin typeface="Calibri"/>
                <a:ea typeface="Calibri"/>
                <a:cs typeface="Calibri"/>
                <a:sym typeface="Calibri"/>
              </a:rPr>
              <a:t>Ενότητα 2. Επικοινωνιακές ανάγκες και σημασία</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710267" y="1587684"/>
            <a:ext cx="8263465"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3300" b="1" i="0" u="none" strike="noStrike" cap="none" dirty="0">
                <a:solidFill>
                  <a:schemeClr val="dk1"/>
                </a:solidFill>
                <a:latin typeface="Calibri"/>
                <a:ea typeface="Calibri"/>
                <a:cs typeface="Calibri"/>
                <a:sym typeface="Calibri"/>
              </a:rPr>
              <a:t>Κεφάλαιο 4 </a:t>
            </a:r>
            <a:r>
              <a:rPr lang="el" sz="3300" b="1" dirty="0">
                <a:solidFill>
                  <a:schemeClr val="dk1"/>
                </a:solidFill>
                <a:latin typeface="Calibri"/>
                <a:ea typeface="Calibri"/>
                <a:cs typeface="Calibri"/>
                <a:sym typeface="Calibri"/>
              </a:rPr>
              <a:t>: Τι είναι η περιεκτική επικοινωνία</a:t>
            </a:r>
            <a:endParaRPr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710268" y="3133088"/>
            <a:ext cx="8263464" cy="178767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3300" b="1" dirty="0">
                <a:solidFill>
                  <a:schemeClr val="dk1"/>
                </a:solidFill>
                <a:latin typeface="Calibri"/>
                <a:cs typeface="Calibri"/>
                <a:sym typeface="Calibri"/>
              </a:rPr>
              <a:t>Στόχοι μάθησης</a:t>
            </a:r>
          </a:p>
          <a:p>
            <a:pPr marL="457200" lvl="4" indent="-7938">
              <a:buFont typeface="Arial" panose="020B0604020202020204" pitchFamily="34" charset="0"/>
              <a:buChar char="•"/>
            </a:pPr>
            <a:r>
              <a:rPr lang="el" sz="3200" dirty="0">
                <a:solidFill>
                  <a:schemeClr val="dk1"/>
                </a:solidFill>
                <a:latin typeface="Calibri"/>
                <a:cs typeface="Calibri"/>
              </a:rPr>
              <a:t>Τι είναι η περιεκτική επικοινωνία</a:t>
            </a:r>
          </a:p>
          <a:p>
            <a:pPr marL="457200" lvl="2" indent="-7938">
              <a:buFont typeface="Arial" panose="020B0604020202020204" pitchFamily="34" charset="0"/>
              <a:buChar char="•"/>
            </a:pPr>
            <a:r>
              <a:rPr lang="el" sz="3200" dirty="0">
                <a:solidFill>
                  <a:schemeClr val="dk1"/>
                </a:solidFill>
                <a:latin typeface="Calibri"/>
                <a:cs typeface="Calibri"/>
              </a:rPr>
              <a:t>Ποιες πτυχές είναι σημαντικές να εφαρμοστούν</a:t>
            </a:r>
          </a:p>
        </p:txBody>
      </p:sp>
      <p:sp>
        <p:nvSpPr>
          <p:cNvPr id="9" name="Google Shape;131;p3">
            <a:extLst>
              <a:ext uri="{FF2B5EF4-FFF2-40B4-BE49-F238E27FC236}">
                <a16:creationId xmlns:a16="http://schemas.microsoft.com/office/drawing/2014/main" id="{987CD383-02C2-440D-9A4D-287CEC20463F}"/>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 sz="2800" b="1" dirty="0">
                <a:solidFill>
                  <a:srgbClr val="674EA7"/>
                </a:solidFill>
                <a:latin typeface="Calibri"/>
                <a:ea typeface="Calibri"/>
                <a:cs typeface="Calibri"/>
                <a:sym typeface="Calibri"/>
              </a:rPr>
              <a:t>Ενότητα 2. Επικοινωνιακές ανάγκες και σημασία</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445500" y="1774788"/>
            <a:ext cx="6706947"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2400" b="1" dirty="0">
                <a:solidFill>
                  <a:schemeClr val="dk1"/>
                </a:solidFill>
                <a:latin typeface="Calibri"/>
                <a:ea typeface="Calibri"/>
                <a:cs typeface="Calibri"/>
                <a:sym typeface="Calibri"/>
              </a:rPr>
              <a:t>Κεφάλαιο 4: Τι είναι η περιεκτική επικοινωνία</a:t>
            </a:r>
            <a:endParaRPr lang="en-US" sz="24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922427" y="3124573"/>
            <a:ext cx="5768050" cy="20260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3300" b="1" dirty="0">
                <a:solidFill>
                  <a:schemeClr val="dk1"/>
                </a:solidFill>
                <a:latin typeface="Calibri"/>
                <a:cs typeface="Calibri"/>
                <a:sym typeface="Calibri"/>
              </a:rPr>
              <a:t>Ενότητες</a:t>
            </a:r>
          </a:p>
          <a:p>
            <a:r>
              <a:rPr lang="el" sz="2000" dirty="0">
                <a:solidFill>
                  <a:schemeClr val="dk1"/>
                </a:solidFill>
              </a:rPr>
              <a:t>2.1 Ορισμός</a:t>
            </a:r>
          </a:p>
          <a:p>
            <a:r>
              <a:rPr lang="el" sz="2000">
                <a:solidFill>
                  <a:schemeClr val="dk1"/>
                </a:solidFill>
              </a:rPr>
              <a:t>2.2 Τα πέντε καλά πρότυπα επικοινωνίας</a:t>
            </a:r>
            <a:endParaRPr lang="en-US">
              <a:solidFill>
                <a:schemeClr val="dk1"/>
              </a:solidFill>
            </a:endParaRPr>
          </a:p>
          <a:p>
            <a:r>
              <a:rPr lang="el" sz="2000" dirty="0">
                <a:solidFill>
                  <a:schemeClr val="dk1"/>
                </a:solidFill>
              </a:rPr>
              <a:t>2.3 Συμπέρασμα</a:t>
            </a:r>
            <a:endParaRPr lang="en-US" dirty="0">
              <a:solidFill>
                <a:schemeClr val="dk1"/>
              </a:solidFill>
            </a:endParaRPr>
          </a:p>
          <a:p>
            <a:pPr marL="342900" lvl="1" indent="-342900">
              <a:buFont typeface="Courier New"/>
              <a:buChar char="o"/>
            </a:pPr>
            <a:r>
              <a:rPr lang="el" sz="2000" dirty="0">
                <a:solidFill>
                  <a:schemeClr val="dk1"/>
                </a:solidFill>
              </a:rPr>
              <a:t>Δραστηριότητες</a:t>
            </a:r>
          </a:p>
        </p:txBody>
      </p:sp>
      <p:sp>
        <p:nvSpPr>
          <p:cNvPr id="9" name="Google Shape;131;p3">
            <a:extLst>
              <a:ext uri="{FF2B5EF4-FFF2-40B4-BE49-F238E27FC236}">
                <a16:creationId xmlns:a16="http://schemas.microsoft.com/office/drawing/2014/main" id="{38CEAADB-370F-4F55-A889-E545F17BD40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 sz="2800" b="1" dirty="0">
                <a:solidFill>
                  <a:srgbClr val="674EA7"/>
                </a:solidFill>
                <a:latin typeface="Calibri"/>
                <a:ea typeface="Calibri"/>
                <a:cs typeface="Calibri"/>
                <a:sym typeface="Calibri"/>
              </a:rPr>
              <a:t>Ενότητα 2. Επικοινωνιακές ανάγκες και σημασία</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31417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el" sz="2400" dirty="0">
                <a:solidFill>
                  <a:schemeClr val="dk1"/>
                </a:solidFill>
                <a:latin typeface="Calibri"/>
                <a:ea typeface="Calibri"/>
                <a:cs typeface="Calibri"/>
                <a:sym typeface="Calibri"/>
              </a:rPr>
              <a:t>4.1 Ορισμός</a:t>
            </a:r>
            <a:endParaRPr sz="1800" b="1" dirty="0">
              <a:solidFill>
                <a:schemeClr val="dk1"/>
              </a:solidFill>
              <a:latin typeface="Calibri"/>
              <a:ea typeface="Calibri"/>
              <a:cs typeface="Calibri"/>
              <a:sym typeface="Calibri"/>
            </a:endParaRPr>
          </a:p>
        </p:txBody>
      </p:sp>
      <p:sp>
        <p:nvSpPr>
          <p:cNvPr id="15" name="Google Shape;131;p3">
            <a:extLst>
              <a:ext uri="{FF2B5EF4-FFF2-40B4-BE49-F238E27FC236}">
                <a16:creationId xmlns:a16="http://schemas.microsoft.com/office/drawing/2014/main" id="{0EDA815C-C457-4F1C-9E55-955116C986A8}"/>
              </a:ext>
            </a:extLst>
          </p:cNvPr>
          <p:cNvSpPr/>
          <p:nvPr/>
        </p:nvSpPr>
        <p:spPr>
          <a:xfrm>
            <a:off x="1930101" y="394745"/>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 sz="2800" b="1" dirty="0">
                <a:solidFill>
                  <a:srgbClr val="674EA7"/>
                </a:solidFill>
                <a:latin typeface="Calibri"/>
                <a:ea typeface="Calibri"/>
                <a:cs typeface="Calibri"/>
                <a:sym typeface="Calibri"/>
              </a:rPr>
              <a:t>Ενότητα 2. Επικοινωνιακές ανάγκες και σημασία</a:t>
            </a:r>
          </a:p>
          <a:p>
            <a:pPr>
              <a:lnSpc>
                <a:spcPct val="110000"/>
              </a:lnSpc>
              <a:buClr>
                <a:srgbClr val="674EA7"/>
              </a:buClr>
              <a:buSzPts val="4000"/>
            </a:pPr>
            <a:r>
              <a:rPr lang="el" sz="2800" b="1" dirty="0">
                <a:solidFill>
                  <a:schemeClr val="dk1"/>
                </a:solidFill>
                <a:latin typeface="Calibri"/>
                <a:ea typeface="Calibri"/>
                <a:cs typeface="Calibri"/>
                <a:sym typeface="Calibri"/>
              </a:rPr>
              <a:t>Κεφάλαιο 4: Τι είναι η περιεκτική επικοινωνία</a:t>
            </a:r>
            <a:endParaRPr lang="en-US" sz="2800" dirty="0">
              <a:solidFill>
                <a:schemeClr val="dk1"/>
              </a:solidFill>
              <a:latin typeface="Calibri"/>
              <a:cs typeface="Calibri"/>
            </a:endParaRPr>
          </a:p>
        </p:txBody>
      </p:sp>
      <p:graphicFrame>
        <p:nvGraphicFramePr>
          <p:cNvPr id="2" name="Diagramme 1">
            <a:extLst>
              <a:ext uri="{FF2B5EF4-FFF2-40B4-BE49-F238E27FC236}">
                <a16:creationId xmlns:a16="http://schemas.microsoft.com/office/drawing/2014/main" id="{AF9A3A07-DDF8-4E23-AA8B-63E9074AD6D5}"/>
              </a:ext>
            </a:extLst>
          </p:cNvPr>
          <p:cNvGraphicFramePr/>
          <p:nvPr>
            <p:extLst>
              <p:ext uri="{D42A27DB-BD31-4B8C-83A1-F6EECF244321}">
                <p14:modId xmlns:p14="http://schemas.microsoft.com/office/powerpoint/2010/main" val="403455347"/>
              </p:ext>
            </p:extLst>
          </p:nvPr>
        </p:nvGraphicFramePr>
        <p:xfrm>
          <a:off x="1617133" y="2328766"/>
          <a:ext cx="8314267" cy="343746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el" sz="2400" dirty="0">
                <a:solidFill>
                  <a:schemeClr val="dk1"/>
                </a:solidFill>
                <a:latin typeface="Calibri"/>
                <a:ea typeface="Calibri"/>
                <a:cs typeface="Calibri"/>
                <a:sym typeface="Calibri"/>
              </a:rPr>
              <a:t>4.1 Ορισμός</a:t>
            </a:r>
            <a:endParaRPr sz="1800" b="1" dirty="0">
              <a:solidFill>
                <a:schemeClr val="dk1"/>
              </a:solidFill>
              <a:latin typeface="Calibri"/>
              <a:ea typeface="Calibri"/>
              <a:cs typeface="Calibri"/>
              <a:sym typeface="Calibri"/>
            </a:endParaRPr>
          </a:p>
        </p:txBody>
      </p:sp>
      <p:sp>
        <p:nvSpPr>
          <p:cNvPr id="15" name="Google Shape;131;p3">
            <a:extLst>
              <a:ext uri="{FF2B5EF4-FFF2-40B4-BE49-F238E27FC236}">
                <a16:creationId xmlns:a16="http://schemas.microsoft.com/office/drawing/2014/main" id="{0EDA815C-C457-4F1C-9E55-955116C986A8}"/>
              </a:ext>
            </a:extLst>
          </p:cNvPr>
          <p:cNvSpPr/>
          <p:nvPr/>
        </p:nvSpPr>
        <p:spPr>
          <a:xfrm>
            <a:off x="1930101" y="394745"/>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 sz="2800" b="1" dirty="0">
                <a:solidFill>
                  <a:srgbClr val="674EA7"/>
                </a:solidFill>
                <a:latin typeface="Calibri"/>
                <a:ea typeface="Calibri"/>
                <a:cs typeface="Calibri"/>
                <a:sym typeface="Calibri"/>
              </a:rPr>
              <a:t>Ενότητα 2. Επικοινωνιακές ανάγκες και σημασία</a:t>
            </a:r>
          </a:p>
          <a:p>
            <a:pPr>
              <a:lnSpc>
                <a:spcPct val="110000"/>
              </a:lnSpc>
              <a:buClr>
                <a:srgbClr val="674EA7"/>
              </a:buClr>
              <a:buSzPts val="4000"/>
            </a:pPr>
            <a:r>
              <a:rPr lang="el" sz="2800" b="1" dirty="0">
                <a:solidFill>
                  <a:schemeClr val="dk1"/>
                </a:solidFill>
                <a:latin typeface="Calibri"/>
                <a:ea typeface="Calibri"/>
                <a:cs typeface="Calibri"/>
                <a:sym typeface="Calibri"/>
              </a:rPr>
              <a:t>Κεφάλαιο 4: Τι είναι η περιεκτική επικοινωνία</a:t>
            </a:r>
            <a:endParaRPr lang="en-US" sz="2800" dirty="0">
              <a:solidFill>
                <a:schemeClr val="dk1"/>
              </a:solidFill>
              <a:latin typeface="Calibri"/>
              <a:cs typeface="Calibri"/>
            </a:endParaRPr>
          </a:p>
        </p:txBody>
      </p:sp>
      <p:graphicFrame>
        <p:nvGraphicFramePr>
          <p:cNvPr id="2" name="Diagramme 1">
            <a:extLst>
              <a:ext uri="{FF2B5EF4-FFF2-40B4-BE49-F238E27FC236}">
                <a16:creationId xmlns:a16="http://schemas.microsoft.com/office/drawing/2014/main" id="{776AF7A0-9B0D-4AB2-B096-F3A9329108BB}"/>
              </a:ext>
            </a:extLst>
          </p:cNvPr>
          <p:cNvGraphicFramePr/>
          <p:nvPr>
            <p:extLst>
              <p:ext uri="{D42A27DB-BD31-4B8C-83A1-F6EECF244321}">
                <p14:modId xmlns:p14="http://schemas.microsoft.com/office/powerpoint/2010/main" val="156077330"/>
              </p:ext>
            </p:extLst>
          </p:nvPr>
        </p:nvGraphicFramePr>
        <p:xfrm>
          <a:off x="876300" y="2398468"/>
          <a:ext cx="10629899" cy="329075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083069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259032" y="459608"/>
            <a:ext cx="7770380" cy="954067"/>
          </a:xfrm>
          <a:prstGeom prst="rect">
            <a:avLst/>
          </a:prstGeom>
          <a:noFill/>
          <a:ln>
            <a:noFill/>
          </a:ln>
        </p:spPr>
        <p:txBody>
          <a:bodyPr spcFirstLastPara="1" wrap="square" lIns="91425" tIns="45700" rIns="91425" bIns="45700" anchor="t" anchorCtr="0">
            <a:spAutoFit/>
          </a:bodyPr>
          <a:lstStyle/>
          <a:p>
            <a:r>
              <a:rPr lang="el" sz="3200" dirty="0">
                <a:solidFill>
                  <a:schemeClr val="dk1"/>
                </a:solidFill>
                <a:latin typeface="Calibri"/>
                <a:ea typeface="Calibri"/>
                <a:cs typeface="Calibri"/>
                <a:sym typeface="Calibri"/>
              </a:rPr>
              <a:t>4.2 Τα πέντε καλά πρότυπα επικοινωνίας</a:t>
            </a:r>
          </a:p>
          <a:p>
            <a:r>
              <a:rPr lang="el" sz="2400" dirty="0">
                <a:solidFill>
                  <a:schemeClr val="dk1"/>
                </a:solidFill>
                <a:latin typeface="Calibri"/>
                <a:ea typeface="Calibri"/>
                <a:cs typeface="Calibri"/>
                <a:sym typeface="Calibri"/>
              </a:rPr>
              <a:t>Royal College of Speech and Language Therapists (Ηνωμένο Βασίλειο)</a:t>
            </a:r>
            <a:endParaRPr sz="1800" b="1" dirty="0">
              <a:solidFill>
                <a:schemeClr val="dk1"/>
              </a:solidFill>
              <a:latin typeface="Calibri"/>
              <a:ea typeface="Calibri"/>
              <a:cs typeface="Calibri"/>
              <a:sym typeface="Calibri"/>
            </a:endParaRPr>
          </a:p>
        </p:txBody>
      </p:sp>
      <p:graphicFrame>
        <p:nvGraphicFramePr>
          <p:cNvPr id="3" name="Diagramme 2">
            <a:extLst>
              <a:ext uri="{FF2B5EF4-FFF2-40B4-BE49-F238E27FC236}">
                <a16:creationId xmlns:a16="http://schemas.microsoft.com/office/drawing/2014/main" id="{11CD612C-B186-45BC-B2B2-41B8A61F0388}"/>
              </a:ext>
            </a:extLst>
          </p:cNvPr>
          <p:cNvGraphicFramePr/>
          <p:nvPr>
            <p:extLst>
              <p:ext uri="{D42A27DB-BD31-4B8C-83A1-F6EECF244321}">
                <p14:modId xmlns:p14="http://schemas.microsoft.com/office/powerpoint/2010/main" val="2660803085"/>
              </p:ext>
            </p:extLst>
          </p:nvPr>
        </p:nvGraphicFramePr>
        <p:xfrm>
          <a:off x="2259032" y="1663150"/>
          <a:ext cx="7770380" cy="41788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887013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251143" y="589415"/>
            <a:ext cx="7770380" cy="954067"/>
          </a:xfrm>
          <a:prstGeom prst="rect">
            <a:avLst/>
          </a:prstGeom>
          <a:noFill/>
          <a:ln>
            <a:noFill/>
          </a:ln>
        </p:spPr>
        <p:txBody>
          <a:bodyPr spcFirstLastPara="1" wrap="square" lIns="91425" tIns="45700" rIns="91425" bIns="45700" anchor="t" anchorCtr="0">
            <a:spAutoFit/>
          </a:bodyPr>
          <a:lstStyle/>
          <a:p>
            <a:r>
              <a:rPr lang="el" sz="3200" dirty="0">
                <a:solidFill>
                  <a:schemeClr val="dk1"/>
                </a:solidFill>
                <a:latin typeface="Calibri"/>
                <a:ea typeface="Calibri"/>
                <a:cs typeface="Calibri"/>
                <a:sym typeface="Calibri"/>
              </a:rPr>
              <a:t>4.2 Τα πέντε καλά πρότυπα επικοινωνίας</a:t>
            </a:r>
          </a:p>
          <a:p>
            <a:r>
              <a:rPr lang="el" sz="2400" dirty="0">
                <a:solidFill>
                  <a:schemeClr val="dk1"/>
                </a:solidFill>
                <a:latin typeface="Calibri"/>
                <a:ea typeface="Calibri"/>
                <a:cs typeface="Calibri"/>
                <a:sym typeface="Calibri"/>
              </a:rPr>
              <a:t>Royal College of Speech and Language Therapists (Ηνωμένο Βασίλειο)</a:t>
            </a:r>
            <a:endParaRPr sz="1800" b="1" dirty="0">
              <a:solidFill>
                <a:schemeClr val="dk1"/>
              </a:solidFill>
              <a:latin typeface="Calibri"/>
              <a:ea typeface="Calibri"/>
              <a:cs typeface="Calibri"/>
              <a:sym typeface="Calibri"/>
            </a:endParaRPr>
          </a:p>
        </p:txBody>
      </p:sp>
      <p:graphicFrame>
        <p:nvGraphicFramePr>
          <p:cNvPr id="2" name="Diagramme 1">
            <a:extLst>
              <a:ext uri="{FF2B5EF4-FFF2-40B4-BE49-F238E27FC236}">
                <a16:creationId xmlns:a16="http://schemas.microsoft.com/office/drawing/2014/main" id="{0CE6E12D-FF05-411E-B547-DD97D63630FE}"/>
              </a:ext>
            </a:extLst>
          </p:cNvPr>
          <p:cNvGraphicFramePr/>
          <p:nvPr>
            <p:extLst>
              <p:ext uri="{D42A27DB-BD31-4B8C-83A1-F6EECF244321}">
                <p14:modId xmlns:p14="http://schemas.microsoft.com/office/powerpoint/2010/main" val="3041300429"/>
              </p:ext>
            </p:extLst>
          </p:nvPr>
        </p:nvGraphicFramePr>
        <p:xfrm>
          <a:off x="-1382901" y="2057400"/>
          <a:ext cx="14630401" cy="365948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904388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1" name="Google Shape;131;p3">
            <a:extLst>
              <a:ext uri="{FF2B5EF4-FFF2-40B4-BE49-F238E27FC236}">
                <a16:creationId xmlns:a16="http://schemas.microsoft.com/office/drawing/2014/main" id="{59BE461E-5D7C-4667-95E6-8EB3D99BB902}"/>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 sz="2800" b="1" dirty="0">
                <a:solidFill>
                  <a:srgbClr val="674EA7"/>
                </a:solidFill>
                <a:latin typeface="Calibri"/>
                <a:ea typeface="Calibri"/>
                <a:cs typeface="Calibri"/>
                <a:sym typeface="Calibri"/>
              </a:rPr>
              <a:t>Ενότητα 2. Επικοινωνιακές ανάγκες και σημασία</a:t>
            </a:r>
          </a:p>
          <a:p>
            <a:pPr>
              <a:lnSpc>
                <a:spcPct val="110000"/>
              </a:lnSpc>
              <a:buClr>
                <a:srgbClr val="674EA7"/>
              </a:buClr>
              <a:buSzPts val="4000"/>
            </a:pPr>
            <a:r>
              <a:rPr lang="el" sz="2800" b="1" dirty="0">
                <a:solidFill>
                  <a:schemeClr val="dk1"/>
                </a:solidFill>
                <a:latin typeface="Calibri"/>
                <a:ea typeface="Calibri"/>
                <a:cs typeface="Calibri"/>
                <a:sym typeface="Calibri"/>
              </a:rPr>
              <a:t>Κεφάλαιο 4: Τι είναι η περιεκτική επικοινωνία</a:t>
            </a:r>
            <a:endParaRPr lang="en-US" sz="2800" dirty="0">
              <a:solidFill>
                <a:schemeClr val="dk1"/>
              </a:solidFill>
              <a:latin typeface="Calibri"/>
              <a:cs typeface="Calibri"/>
            </a:endParaRPr>
          </a:p>
        </p:txBody>
      </p:sp>
      <p:graphicFrame>
        <p:nvGraphicFramePr>
          <p:cNvPr id="3" name="Diagramme 2">
            <a:extLst>
              <a:ext uri="{FF2B5EF4-FFF2-40B4-BE49-F238E27FC236}">
                <a16:creationId xmlns:a16="http://schemas.microsoft.com/office/drawing/2014/main" id="{396FE4D7-BDD1-4F90-BB12-035ABADC1B11}"/>
              </a:ext>
            </a:extLst>
          </p:cNvPr>
          <p:cNvGraphicFramePr/>
          <p:nvPr>
            <p:extLst>
              <p:ext uri="{D42A27DB-BD31-4B8C-83A1-F6EECF244321}">
                <p14:modId xmlns:p14="http://schemas.microsoft.com/office/powerpoint/2010/main" val="2478131572"/>
              </p:ext>
            </p:extLst>
          </p:nvPr>
        </p:nvGraphicFramePr>
        <p:xfrm>
          <a:off x="334594" y="2144403"/>
          <a:ext cx="11036212" cy="351589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421024691"/>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7a866126-7c09-4654-844e-0d48a974f41d"/>
    <ds:schemaRef ds:uri="833f7f52-ca37-4ad5-a460-7ba203df286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876E50F0-4EC7-45B7-97A5-7DCB6ECEB280}"/>
</file>

<file path=docProps/app.xml><?xml version="1.0" encoding="utf-8"?>
<Properties xmlns="http://schemas.openxmlformats.org/officeDocument/2006/extended-properties" xmlns:vt="http://schemas.openxmlformats.org/officeDocument/2006/docPropsVTypes">
  <TotalTime>1405</TotalTime>
  <Words>3365</Words>
  <Application>Microsoft Office PowerPoint</Application>
  <PresentationFormat>Widescreen</PresentationFormat>
  <Paragraphs>203</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AdornVTI</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180</cp:revision>
  <dcterms:created xsi:type="dcterms:W3CDTF">2023-11-23T08:37:25Z</dcterms:created>
  <dcterms:modified xsi:type="dcterms:W3CDTF">2024-12-09T13:08:54Z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