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4"/>
  </p:notesMasterIdLst>
  <p:sldIdLst>
    <p:sldId id="256" r:id="rId5"/>
    <p:sldId id="295" r:id="rId6"/>
    <p:sldId id="310" r:id="rId7"/>
    <p:sldId id="308" r:id="rId8"/>
    <p:sldId id="305" r:id="rId9"/>
    <p:sldId id="306" r:id="rId10"/>
    <p:sldId id="307" r:id="rId11"/>
    <p:sldId id="309" r:id="rId12"/>
    <p:sldId id="304" r:id="rId1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Lst>
        </p14:section>
        <p14:section name="Section sans titre" id="{3BF96D62-0261-4BD7-9F14-3FBCCEE910C5}">
          <p14:sldIdLst>
            <p14:sldId id="295"/>
            <p14:sldId id="310"/>
            <p14:sldId id="308"/>
            <p14:sldId id="305"/>
            <p14:sldId id="306"/>
            <p14:sldId id="307"/>
            <p14:sldId id="309"/>
            <p14:sldId id="304"/>
          </p14:sldIdLst>
        </p14:section>
      </p14:sectionLst>
    </p:ext>
    <p:ext uri="{EFAFB233-063F-42B5-8137-9DF3F51BA10A}">
      <p15:sldGuideLst xmlns:p15="http://schemas.microsoft.com/office/powerpoint/2012/main"/>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D81A0B-9700-FCA7-1E5E-FBC9A4AF7338}" v="102" dt="2024-12-06T11:09:38.619"/>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33"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mblain Annick" userId="0ff4da1e-1371-4eaf-8c34-52bef2e4889c" providerId="ADAL" clId="{2A996FB3-1564-1141-8BF7-C60DE2021B5F}"/>
    <pc:docChg chg="custSel modSld">
      <pc:chgData name="Comblain Annick" userId="0ff4da1e-1371-4eaf-8c34-52bef2e4889c" providerId="ADAL" clId="{2A996FB3-1564-1141-8BF7-C60DE2021B5F}" dt="2024-07-22T07:32:11.398" v="11"/>
      <pc:docMkLst>
        <pc:docMk/>
      </pc:docMkLst>
      <pc:sldChg chg="addSp delSp modSp mod">
        <pc:chgData name="Comblain Annick" userId="0ff4da1e-1371-4eaf-8c34-52bef2e4889c" providerId="ADAL" clId="{2A996FB3-1564-1141-8BF7-C60DE2021B5F}" dt="2024-07-22T07:32:11.398" v="11"/>
        <pc:sldMkLst>
          <pc:docMk/>
          <pc:sldMk cId="4137831345" sldId="295"/>
        </pc:sldMkLst>
      </pc:sldChg>
    </pc:docChg>
  </pc:docChgLst>
  <pc:docChgLst>
    <pc:chgData name="Ευαγγελία Ανδρεάδη" userId="S::e.andreadi_eeamargarita.gr#ext#@univreimsfr.onmicrosoft.com::d3a0e632-7726-4be7-a705-dbe2330c3c76" providerId="AD" clId="Web-{72D81A0B-9700-FCA7-1E5E-FBC9A4AF7338}"/>
    <pc:docChg chg="modSld">
      <pc:chgData name="Ευαγγελία Ανδρεάδη" userId="S::e.andreadi_eeamargarita.gr#ext#@univreimsfr.onmicrosoft.com::d3a0e632-7726-4be7-a705-dbe2330c3c76" providerId="AD" clId="Web-{72D81A0B-9700-FCA7-1E5E-FBC9A4AF7338}" dt="2024-12-06T11:09:38.619" v="56" actId="1076"/>
      <pc:docMkLst>
        <pc:docMk/>
      </pc:docMkLst>
      <pc:sldChg chg="addSp modSp">
        <pc:chgData name="Ευαγγελία Ανδρεάδη" userId="S::e.andreadi_eeamargarita.gr#ext#@univreimsfr.onmicrosoft.com::d3a0e632-7726-4be7-a705-dbe2330c3c76" providerId="AD" clId="Web-{72D81A0B-9700-FCA7-1E5E-FBC9A4AF7338}" dt="2024-12-06T11:09:38.619" v="56" actId="1076"/>
        <pc:sldMkLst>
          <pc:docMk/>
          <pc:sldMk cId="0" sldId="256"/>
        </pc:sldMkLst>
        <pc:spChg chg="mod">
          <ac:chgData name="Ευαγγελία Ανδρεάδη" userId="S::e.andreadi_eeamargarita.gr#ext#@univreimsfr.onmicrosoft.com::d3a0e632-7726-4be7-a705-dbe2330c3c76" providerId="AD" clId="Web-{72D81A0B-9700-FCA7-1E5E-FBC9A4AF7338}" dt="2024-12-06T11:09:01.899" v="11" actId="20577"/>
          <ac:spMkLst>
            <pc:docMk/>
            <pc:sldMk cId="0" sldId="256"/>
            <ac:spMk id="99" creationId="{00000000-0000-0000-0000-000000000000}"/>
          </ac:spMkLst>
        </pc:spChg>
        <pc:spChg chg="mod">
          <ac:chgData name="Ευαγγελία Ανδρεάδη" userId="S::e.andreadi_eeamargarita.gr#ext#@univreimsfr.onmicrosoft.com::d3a0e632-7726-4be7-a705-dbe2330c3c76" providerId="AD" clId="Web-{72D81A0B-9700-FCA7-1E5E-FBC9A4AF7338}" dt="2024-12-06T11:09:24.665" v="52" actId="20577"/>
          <ac:spMkLst>
            <pc:docMk/>
            <pc:sldMk cId="0" sldId="256"/>
            <ac:spMk id="105" creationId="{00000000-0000-0000-0000-000000000000}"/>
          </ac:spMkLst>
        </pc:spChg>
        <pc:picChg chg="add mod">
          <ac:chgData name="Ευαγγελία Ανδρεάδη" userId="S::e.andreadi_eeamargarita.gr#ext#@univreimsfr.onmicrosoft.com::d3a0e632-7726-4be7-a705-dbe2330c3c76" providerId="AD" clId="Web-{72D81A0B-9700-FCA7-1E5E-FBC9A4AF7338}" dt="2024-12-06T11:09:30.603" v="54" actId="1076"/>
          <ac:picMkLst>
            <pc:docMk/>
            <pc:sldMk cId="0" sldId="256"/>
            <ac:picMk id="2" creationId="{37B1C22D-D6D8-4D69-B744-D9406E280DCA}"/>
          </ac:picMkLst>
        </pc:picChg>
        <pc:picChg chg="add mod">
          <ac:chgData name="Ευαγγελία Ανδρεάδη" userId="S::e.andreadi_eeamargarita.gr#ext#@univreimsfr.onmicrosoft.com::d3a0e632-7726-4be7-a705-dbe2330c3c76" providerId="AD" clId="Web-{72D81A0B-9700-FCA7-1E5E-FBC9A4AF7338}" dt="2024-12-06T11:09:38.619" v="56" actId="1076"/>
          <ac:picMkLst>
            <pc:docMk/>
            <pc:sldMk cId="0" sldId="256"/>
            <ac:picMk id="3" creationId="{8095E651-1698-651A-6647-E3C915D21CAF}"/>
          </ac:picMkLst>
        </pc:picChg>
      </pc:sldChg>
    </pc:docChg>
  </pc:docChgLst>
  <pc:docChgLst>
    <pc:chgData clId="Web-{72D81A0B-9700-FCA7-1E5E-FBC9A4AF7338}"/>
    <pc:docChg chg="modSld">
      <pc:chgData name="" userId="" providerId="" clId="Web-{72D81A0B-9700-FCA7-1E5E-FBC9A4AF7338}" dt="2024-12-06T11:08:53.727" v="2" actId="20577"/>
      <pc:docMkLst>
        <pc:docMk/>
      </pc:docMkLst>
      <pc:sldChg chg="modSp">
        <pc:chgData name="" userId="" providerId="" clId="Web-{72D81A0B-9700-FCA7-1E5E-FBC9A4AF7338}" dt="2024-12-06T11:08:53.727" v="2" actId="20577"/>
        <pc:sldMkLst>
          <pc:docMk/>
          <pc:sldMk cId="0" sldId="256"/>
        </pc:sldMkLst>
        <pc:spChg chg="mod">
          <ac:chgData name="" userId="" providerId="" clId="Web-{72D81A0B-9700-FCA7-1E5E-FBC9A4AF7338}" dt="2024-12-06T11:08:53.727" v="2" actId="20577"/>
          <ac:spMkLst>
            <pc:docMk/>
            <pc:sldMk cId="0" sldId="256"/>
            <ac:spMk id="99"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869558-C1B8-0F4F-BA5A-7816AEA51011}" type="doc">
      <dgm:prSet loTypeId="urn:microsoft.com/office/officeart/2009/3/layout/SubStepProcess" loCatId="" qsTypeId="urn:microsoft.com/office/officeart/2005/8/quickstyle/simple2" qsCatId="simple" csTypeId="urn:microsoft.com/office/officeart/2005/8/colors/accent1_1" csCatId="accent1" phldr="1"/>
      <dgm:spPr/>
      <dgm:t>
        <a:bodyPr/>
        <a:lstStyle/>
        <a:p>
          <a:endParaRPr lang="fr-FR"/>
        </a:p>
      </dgm:t>
    </dgm:pt>
    <dgm:pt modelId="{0C0A6B5C-996F-744D-AF1F-1D2F13FDF5F7}">
      <dgm:prSet phldrT="[Texte]" custT="1"/>
      <dgm:spPr/>
      <dgm:t>
        <a:bodyPr/>
        <a:lstStyle/>
        <a:p>
          <a:r>
            <a:rPr lang="el" sz="2000" err="1"/>
            <a:t>Ειδικός</a:t>
          </a:r>
          <a:r>
            <a:rPr lang="el" sz="2000"/>
            <a:t> </a:t>
          </a:r>
          <a:r>
            <a:rPr lang="el" sz="2000" err="1"/>
            <a:t>bicco </a:t>
          </a:r>
          <a:r>
            <a:rPr lang="el" sz="2000"/>
            <a:t>-υποτονία </a:t>
          </a:r>
          <a:r>
            <a:rPr lang="el" sz="2000" err="1"/>
            <a:t>προσώπου</a:t>
          </a:r>
          <a:endParaRPr lang="fr-FR" sz="2000"/>
        </a:p>
      </dgm:t>
    </dgm:pt>
    <dgm:pt modelId="{FF46EFF2-25F6-9540-A8FE-E0B7B62319E2}" type="parTrans" cxnId="{515CD367-4DB2-824C-87C2-F3FC68D73DBD}">
      <dgm:prSet/>
      <dgm:spPr/>
      <dgm:t>
        <a:bodyPr/>
        <a:lstStyle/>
        <a:p>
          <a:endParaRPr lang="fr-FR" sz="2000"/>
        </a:p>
      </dgm:t>
    </dgm:pt>
    <dgm:pt modelId="{0A0E9E1B-0A42-DB42-8003-47DB133FB13B}" type="sibTrans" cxnId="{515CD367-4DB2-824C-87C2-F3FC68D73DBD}">
      <dgm:prSet/>
      <dgm:spPr/>
      <dgm:t>
        <a:bodyPr/>
        <a:lstStyle/>
        <a:p>
          <a:endParaRPr lang="fr-FR" sz="2000"/>
        </a:p>
      </dgm:t>
    </dgm:pt>
    <dgm:pt modelId="{1A6BFDE4-039C-D24C-9188-1EFEF1B5FD06}">
      <dgm:prSet phldrT="[Texte]" custT="1"/>
      <dgm:spPr/>
      <dgm:t>
        <a:bodyPr/>
        <a:lstStyle/>
        <a:p>
          <a:r>
            <a:rPr lang="el" sz="2000" err="1"/>
            <a:t>υποδηλώνει</a:t>
          </a:r>
          <a:endParaRPr lang="fr-FR" sz="2000"/>
        </a:p>
      </dgm:t>
    </dgm:pt>
    <dgm:pt modelId="{60473EB7-389D-B546-B914-5574B2FF044E}" type="parTrans" cxnId="{647F6E9C-C79D-004B-9F81-6FA24B02AABE}">
      <dgm:prSet/>
      <dgm:spPr/>
      <dgm:t>
        <a:bodyPr/>
        <a:lstStyle/>
        <a:p>
          <a:endParaRPr lang="fr-FR" sz="2000"/>
        </a:p>
      </dgm:t>
    </dgm:pt>
    <dgm:pt modelId="{AE848DDD-A4D8-C64A-BDC3-B8501460E2ED}" type="sibTrans" cxnId="{647F6E9C-C79D-004B-9F81-6FA24B02AABE}">
      <dgm:prSet/>
      <dgm:spPr/>
      <dgm:t>
        <a:bodyPr/>
        <a:lstStyle/>
        <a:p>
          <a:endParaRPr lang="fr-FR" sz="2000"/>
        </a:p>
      </dgm:t>
    </dgm:pt>
    <dgm:pt modelId="{0E64D88E-C6B7-0B49-8B3A-25C16576E08B}">
      <dgm:prSet phldrT="[Texte]" custT="1"/>
      <dgm:spPr/>
      <dgm:t>
        <a:bodyPr/>
        <a:lstStyle/>
        <a:p>
          <a:r>
            <a:rPr lang="el" sz="2000" err="1"/>
            <a:t>μάσημα</a:t>
          </a:r>
          <a:r>
            <a:rPr lang="el" sz="2000"/>
            <a:t> </a:t>
          </a:r>
          <a:r>
            <a:rPr lang="el" sz="2000" err="1"/>
            <a:t>δυσκολίες</a:t>
          </a:r>
          <a:endParaRPr lang="fr-FR" sz="2000"/>
        </a:p>
      </dgm:t>
    </dgm:pt>
    <dgm:pt modelId="{3ED8DEA6-126A-FB43-8895-B828053A52F3}" type="parTrans" cxnId="{600A3AC3-3BEA-5D44-BEF0-4275D8F6D49A}">
      <dgm:prSet/>
      <dgm:spPr/>
      <dgm:t>
        <a:bodyPr/>
        <a:lstStyle/>
        <a:p>
          <a:endParaRPr lang="fr-FR" sz="2000"/>
        </a:p>
      </dgm:t>
    </dgm:pt>
    <dgm:pt modelId="{0796FF45-55A4-C349-9F62-C0D838D354FD}" type="sibTrans" cxnId="{600A3AC3-3BEA-5D44-BEF0-4275D8F6D49A}">
      <dgm:prSet/>
      <dgm:spPr/>
      <dgm:t>
        <a:bodyPr/>
        <a:lstStyle/>
        <a:p>
          <a:endParaRPr lang="fr-FR" sz="2000"/>
        </a:p>
      </dgm:t>
    </dgm:pt>
    <dgm:pt modelId="{5FF17B9F-9950-5144-992E-2AF2D592EA8A}">
      <dgm:prSet phldrT="[Texte]" custT="1"/>
      <dgm:spPr/>
      <dgm:t>
        <a:bodyPr/>
        <a:lstStyle/>
        <a:p>
          <a:r>
            <a:rPr lang="el" sz="2000" err="1"/>
            <a:t>Δυσκολία</a:t>
          </a:r>
          <a:r>
            <a:rPr lang="el" sz="2000"/>
            <a:t> </a:t>
          </a:r>
          <a:r>
            <a:rPr lang="el" sz="2000" err="1"/>
            <a:t>κλείνοντας </a:t>
          </a:r>
          <a:r>
            <a:rPr lang="el" sz="2000"/>
            <a:t>τα </a:t>
          </a:r>
          <a:r>
            <a:rPr lang="el" sz="2000" err="1"/>
            <a:t>χείλη </a:t>
          </a:r>
          <a:r>
            <a:rPr lang="el" sz="2000"/>
            <a:t>για να </a:t>
          </a:r>
          <a:r>
            <a:rPr lang="el" sz="2000" err="1"/>
            <a:t>κρατήσει</a:t>
          </a:r>
          <a:r>
            <a:rPr lang="el" sz="2000"/>
            <a:t> </a:t>
          </a:r>
          <a:r>
            <a:rPr lang="el" sz="2000" err="1"/>
            <a:t>φαγητό </a:t>
          </a:r>
          <a:r>
            <a:rPr lang="el" sz="2000"/>
            <a:t>στο </a:t>
          </a:r>
          <a:r>
            <a:rPr lang="el" sz="2000" err="1"/>
            <a:t>στόμα</a:t>
          </a:r>
          <a:endParaRPr lang="fr-FR" sz="2000"/>
        </a:p>
      </dgm:t>
    </dgm:pt>
    <dgm:pt modelId="{97D1A1B3-9E84-6142-9CE4-9CBE2D4178E8}" type="parTrans" cxnId="{7CC89F15-2350-E042-B69D-C4AA627FF52B}">
      <dgm:prSet/>
      <dgm:spPr/>
      <dgm:t>
        <a:bodyPr/>
        <a:lstStyle/>
        <a:p>
          <a:endParaRPr lang="fr-FR" sz="2000"/>
        </a:p>
      </dgm:t>
    </dgm:pt>
    <dgm:pt modelId="{0730F68E-F9D9-1049-8A9B-696886529F4A}" type="sibTrans" cxnId="{7CC89F15-2350-E042-B69D-C4AA627FF52B}">
      <dgm:prSet/>
      <dgm:spPr/>
      <dgm:t>
        <a:bodyPr/>
        <a:lstStyle/>
        <a:p>
          <a:endParaRPr lang="fr-FR" sz="2000"/>
        </a:p>
      </dgm:t>
    </dgm:pt>
    <dgm:pt modelId="{726751BD-7987-7342-86C0-34DFC73333F1}" type="pres">
      <dgm:prSet presAssocID="{20869558-C1B8-0F4F-BA5A-7816AEA51011}" presName="Name0" presStyleCnt="0">
        <dgm:presLayoutVars>
          <dgm:chMax val="7"/>
          <dgm:dir/>
          <dgm:animOne val="branch"/>
        </dgm:presLayoutVars>
      </dgm:prSet>
      <dgm:spPr/>
    </dgm:pt>
    <dgm:pt modelId="{45AE9683-22AF-3143-931B-B434C02DF417}" type="pres">
      <dgm:prSet presAssocID="{0C0A6B5C-996F-744D-AF1F-1D2F13FDF5F7}" presName="parTx1" presStyleLbl="node1" presStyleIdx="0" presStyleCnt="3"/>
      <dgm:spPr/>
    </dgm:pt>
    <dgm:pt modelId="{B52EC8BF-0A3A-D949-8F33-6CA2470C3D69}" type="pres">
      <dgm:prSet presAssocID="{0C0A6B5C-996F-744D-AF1F-1D2F13FDF5F7}" presName="spPre1" presStyleCnt="0"/>
      <dgm:spPr/>
    </dgm:pt>
    <dgm:pt modelId="{93F06010-9A48-6446-8A97-0A05914F60F6}" type="pres">
      <dgm:prSet presAssocID="{0C0A6B5C-996F-744D-AF1F-1D2F13FDF5F7}" presName="chLin1" presStyleCnt="0"/>
      <dgm:spPr/>
    </dgm:pt>
    <dgm:pt modelId="{9F352F75-64E8-1542-A0CF-87FCB458CF13}" type="pres">
      <dgm:prSet presAssocID="{60473EB7-389D-B546-B914-5574B2FF044E}" presName="Name11" presStyleLbl="parChTrans1D1" presStyleIdx="0" presStyleCnt="4"/>
      <dgm:spPr/>
    </dgm:pt>
    <dgm:pt modelId="{36DE581C-9B3D-B042-9903-655779164701}" type="pres">
      <dgm:prSet presAssocID="{60473EB7-389D-B546-B914-5574B2FF044E}" presName="Name31" presStyleLbl="parChTrans1D1" presStyleIdx="1" presStyleCnt="4"/>
      <dgm:spPr/>
    </dgm:pt>
    <dgm:pt modelId="{5D4E1CC3-E5E5-7C4A-9C20-51A9B80E2086}" type="pres">
      <dgm:prSet presAssocID="{1A6BFDE4-039C-D24C-9188-1EFEF1B5FD06}" presName="top1" presStyleCnt="0"/>
      <dgm:spPr/>
    </dgm:pt>
    <dgm:pt modelId="{B23229A5-EF30-C24E-AEC2-64E9369DD9B1}" type="pres">
      <dgm:prSet presAssocID="{1A6BFDE4-039C-D24C-9188-1EFEF1B5FD06}" presName="txAndLines1" presStyleCnt="0"/>
      <dgm:spPr/>
    </dgm:pt>
    <dgm:pt modelId="{B83FAF0B-F8FD-494F-B226-A1CBB7623D93}" type="pres">
      <dgm:prSet presAssocID="{1A6BFDE4-039C-D24C-9188-1EFEF1B5FD06}" presName="anchor1" presStyleCnt="0"/>
      <dgm:spPr/>
    </dgm:pt>
    <dgm:pt modelId="{2F658EA3-6A21-7A45-9B8A-21B7C1C4D3A3}" type="pres">
      <dgm:prSet presAssocID="{1A6BFDE4-039C-D24C-9188-1EFEF1B5FD06}" presName="backup1" presStyleCnt="0"/>
      <dgm:spPr/>
    </dgm:pt>
    <dgm:pt modelId="{03A4FCA5-F4D5-4345-B901-C1015FAD6238}" type="pres">
      <dgm:prSet presAssocID="{1A6BFDE4-039C-D24C-9188-1EFEF1B5FD06}" presName="preLine1" presStyleLbl="parChTrans1D1" presStyleIdx="2" presStyleCnt="4"/>
      <dgm:spPr/>
    </dgm:pt>
    <dgm:pt modelId="{6AFC4106-E95B-484C-94A8-5C75333F0DCA}" type="pres">
      <dgm:prSet presAssocID="{1A6BFDE4-039C-D24C-9188-1EFEF1B5FD06}" presName="desTx1" presStyleLbl="revTx" presStyleIdx="0" presStyleCnt="0">
        <dgm:presLayoutVars>
          <dgm:bulletEnabled val="1"/>
        </dgm:presLayoutVars>
      </dgm:prSet>
      <dgm:spPr/>
    </dgm:pt>
    <dgm:pt modelId="{B35D2D12-0751-F043-9AD5-04001D85CC94}" type="pres">
      <dgm:prSet presAssocID="{1A6BFDE4-039C-D24C-9188-1EFEF1B5FD06}" presName="postLine1" presStyleLbl="parChTrans1D1" presStyleIdx="3" presStyleCnt="4"/>
      <dgm:spPr/>
    </dgm:pt>
    <dgm:pt modelId="{46869374-9828-2F4A-9D76-DB8CB51656D6}" type="pres">
      <dgm:prSet presAssocID="{0C0A6B5C-996F-744D-AF1F-1D2F13FDF5F7}" presName="spPost1" presStyleCnt="0"/>
      <dgm:spPr/>
    </dgm:pt>
    <dgm:pt modelId="{8D58EA45-4203-E446-A1AE-D71B60A5F6B1}" type="pres">
      <dgm:prSet presAssocID="{0E64D88E-C6B7-0B49-8B3A-25C16576E08B}" presName="parTx2" presStyleLbl="node1" presStyleIdx="1" presStyleCnt="3"/>
      <dgm:spPr/>
    </dgm:pt>
    <dgm:pt modelId="{88A92687-F863-2B49-B26D-3F66F54F8F8A}" type="pres">
      <dgm:prSet presAssocID="{5FF17B9F-9950-5144-992E-2AF2D592EA8A}" presName="parTx3" presStyleLbl="node1" presStyleIdx="2" presStyleCnt="3"/>
      <dgm:spPr/>
    </dgm:pt>
  </dgm:ptLst>
  <dgm:cxnLst>
    <dgm:cxn modelId="{73A6DA07-C882-CA48-8B08-BF571B3541B2}" type="presOf" srcId="{0E64D88E-C6B7-0B49-8B3A-25C16576E08B}" destId="{8D58EA45-4203-E446-A1AE-D71B60A5F6B1}" srcOrd="0" destOrd="0" presId="urn:microsoft.com/office/officeart/2009/3/layout/SubStepProcess"/>
    <dgm:cxn modelId="{7CC89F15-2350-E042-B69D-C4AA627FF52B}" srcId="{20869558-C1B8-0F4F-BA5A-7816AEA51011}" destId="{5FF17B9F-9950-5144-992E-2AF2D592EA8A}" srcOrd="2" destOrd="0" parTransId="{97D1A1B3-9E84-6142-9CE4-9CBE2D4178E8}" sibTransId="{0730F68E-F9D9-1049-8A9B-696886529F4A}"/>
    <dgm:cxn modelId="{515CD367-4DB2-824C-87C2-F3FC68D73DBD}" srcId="{20869558-C1B8-0F4F-BA5A-7816AEA51011}" destId="{0C0A6B5C-996F-744D-AF1F-1D2F13FDF5F7}" srcOrd="0" destOrd="0" parTransId="{FF46EFF2-25F6-9540-A8FE-E0B7B62319E2}" sibTransId="{0A0E9E1B-0A42-DB42-8003-47DB133FB13B}"/>
    <dgm:cxn modelId="{1D234E4A-FABD-2A46-BA7D-7A88174141EA}" type="presOf" srcId="{5FF17B9F-9950-5144-992E-2AF2D592EA8A}" destId="{88A92687-F863-2B49-B26D-3F66F54F8F8A}" srcOrd="0" destOrd="0" presId="urn:microsoft.com/office/officeart/2009/3/layout/SubStepProcess"/>
    <dgm:cxn modelId="{74A8FF90-5C7C-4C42-AE3B-3941FD0E4BC5}" type="presOf" srcId="{20869558-C1B8-0F4F-BA5A-7816AEA51011}" destId="{726751BD-7987-7342-86C0-34DFC73333F1}" srcOrd="0" destOrd="0" presId="urn:microsoft.com/office/officeart/2009/3/layout/SubStepProcess"/>
    <dgm:cxn modelId="{647F6E9C-C79D-004B-9F81-6FA24B02AABE}" srcId="{0C0A6B5C-996F-744D-AF1F-1D2F13FDF5F7}" destId="{1A6BFDE4-039C-D24C-9188-1EFEF1B5FD06}" srcOrd="0" destOrd="0" parTransId="{60473EB7-389D-B546-B914-5574B2FF044E}" sibTransId="{AE848DDD-A4D8-C64A-BDC3-B8501460E2ED}"/>
    <dgm:cxn modelId="{600A3AC3-3BEA-5D44-BEF0-4275D8F6D49A}" srcId="{20869558-C1B8-0F4F-BA5A-7816AEA51011}" destId="{0E64D88E-C6B7-0B49-8B3A-25C16576E08B}" srcOrd="1" destOrd="0" parTransId="{3ED8DEA6-126A-FB43-8895-B828053A52F3}" sibTransId="{0796FF45-55A4-C349-9F62-C0D838D354FD}"/>
    <dgm:cxn modelId="{950C51E0-4139-0C4C-BC09-0C9CCCEB4B4B}" type="presOf" srcId="{1A6BFDE4-039C-D24C-9188-1EFEF1B5FD06}" destId="{6AFC4106-E95B-484C-94A8-5C75333F0DCA}" srcOrd="0" destOrd="0" presId="urn:microsoft.com/office/officeart/2009/3/layout/SubStepProcess"/>
    <dgm:cxn modelId="{36C56EEA-BB88-ED42-834D-AAF35DED9C9C}" type="presOf" srcId="{0C0A6B5C-996F-744D-AF1F-1D2F13FDF5F7}" destId="{45AE9683-22AF-3143-931B-B434C02DF417}" srcOrd="0" destOrd="0" presId="urn:microsoft.com/office/officeart/2009/3/layout/SubStepProcess"/>
    <dgm:cxn modelId="{B24BB627-E33B-9C4F-A657-EA8882DC886C}" type="presParOf" srcId="{726751BD-7987-7342-86C0-34DFC73333F1}" destId="{45AE9683-22AF-3143-931B-B434C02DF417}" srcOrd="0" destOrd="0" presId="urn:microsoft.com/office/officeart/2009/3/layout/SubStepProcess"/>
    <dgm:cxn modelId="{ACCFF6A2-BCA2-744B-9F02-260CF024F1D9}" type="presParOf" srcId="{726751BD-7987-7342-86C0-34DFC73333F1}" destId="{B52EC8BF-0A3A-D949-8F33-6CA2470C3D69}" srcOrd="1" destOrd="0" presId="urn:microsoft.com/office/officeart/2009/3/layout/SubStepProcess"/>
    <dgm:cxn modelId="{3D63D854-A74F-C046-9274-7CB8D3584DF4}" type="presParOf" srcId="{726751BD-7987-7342-86C0-34DFC73333F1}" destId="{93F06010-9A48-6446-8A97-0A05914F60F6}" srcOrd="2" destOrd="0" presId="urn:microsoft.com/office/officeart/2009/3/layout/SubStepProcess"/>
    <dgm:cxn modelId="{8184F463-7E89-504E-853F-9BDCA786229A}" type="presParOf" srcId="{93F06010-9A48-6446-8A97-0A05914F60F6}" destId="{9F352F75-64E8-1542-A0CF-87FCB458CF13}" srcOrd="0" destOrd="0" presId="urn:microsoft.com/office/officeart/2009/3/layout/SubStepProcess"/>
    <dgm:cxn modelId="{55E20D54-5D06-6342-AE40-AB0274631B92}" type="presParOf" srcId="{93F06010-9A48-6446-8A97-0A05914F60F6}" destId="{36DE581C-9B3D-B042-9903-655779164701}" srcOrd="1" destOrd="0" presId="urn:microsoft.com/office/officeart/2009/3/layout/SubStepProcess"/>
    <dgm:cxn modelId="{244AE0B7-A640-0145-8AF3-5FF91CB03837}" type="presParOf" srcId="{93F06010-9A48-6446-8A97-0A05914F60F6}" destId="{5D4E1CC3-E5E5-7C4A-9C20-51A9B80E2086}" srcOrd="2" destOrd="0" presId="urn:microsoft.com/office/officeart/2009/3/layout/SubStepProcess"/>
    <dgm:cxn modelId="{7957C4FD-AFFA-7849-B862-6FCDC931859B}" type="presParOf" srcId="{93F06010-9A48-6446-8A97-0A05914F60F6}" destId="{B23229A5-EF30-C24E-AEC2-64E9369DD9B1}" srcOrd="3" destOrd="0" presId="urn:microsoft.com/office/officeart/2009/3/layout/SubStepProcess"/>
    <dgm:cxn modelId="{4E648B0A-50CD-5849-B151-50F4A31693F6}" type="presParOf" srcId="{B23229A5-EF30-C24E-AEC2-64E9369DD9B1}" destId="{B83FAF0B-F8FD-494F-B226-A1CBB7623D93}" srcOrd="0" destOrd="0" presId="urn:microsoft.com/office/officeart/2009/3/layout/SubStepProcess"/>
    <dgm:cxn modelId="{B18B1F86-C475-0E4B-8224-7AED1E6EB5AA}" type="presParOf" srcId="{B23229A5-EF30-C24E-AEC2-64E9369DD9B1}" destId="{2F658EA3-6A21-7A45-9B8A-21B7C1C4D3A3}" srcOrd="1" destOrd="0" presId="urn:microsoft.com/office/officeart/2009/3/layout/SubStepProcess"/>
    <dgm:cxn modelId="{25060BE1-7682-6E4C-9955-EF6EF876DD89}" type="presParOf" srcId="{B23229A5-EF30-C24E-AEC2-64E9369DD9B1}" destId="{03A4FCA5-F4D5-4345-B901-C1015FAD6238}" srcOrd="2" destOrd="0" presId="urn:microsoft.com/office/officeart/2009/3/layout/SubStepProcess"/>
    <dgm:cxn modelId="{09150537-F4AD-2D40-9C93-8019D523DC14}" type="presParOf" srcId="{B23229A5-EF30-C24E-AEC2-64E9369DD9B1}" destId="{6AFC4106-E95B-484C-94A8-5C75333F0DCA}" srcOrd="3" destOrd="0" presId="urn:microsoft.com/office/officeart/2009/3/layout/SubStepProcess"/>
    <dgm:cxn modelId="{FB6F8EDC-143F-AC45-9CA2-A4957FC17454}" type="presParOf" srcId="{B23229A5-EF30-C24E-AEC2-64E9369DD9B1}" destId="{B35D2D12-0751-F043-9AD5-04001D85CC94}" srcOrd="4" destOrd="0" presId="urn:microsoft.com/office/officeart/2009/3/layout/SubStepProcess"/>
    <dgm:cxn modelId="{49833D75-F241-7342-89C6-D3064A14C53F}" type="presParOf" srcId="{726751BD-7987-7342-86C0-34DFC73333F1}" destId="{46869374-9828-2F4A-9D76-DB8CB51656D6}" srcOrd="3" destOrd="0" presId="urn:microsoft.com/office/officeart/2009/3/layout/SubStepProcess"/>
    <dgm:cxn modelId="{712DFF63-E037-0241-9BBA-699D3BB6B455}" type="presParOf" srcId="{726751BD-7987-7342-86C0-34DFC73333F1}" destId="{8D58EA45-4203-E446-A1AE-D71B60A5F6B1}" srcOrd="4" destOrd="0" presId="urn:microsoft.com/office/officeart/2009/3/layout/SubStepProcess"/>
    <dgm:cxn modelId="{F926F7BD-8975-8340-B873-0C4AB5703C0E}" type="presParOf" srcId="{726751BD-7987-7342-86C0-34DFC73333F1}" destId="{88A92687-F863-2B49-B26D-3F66F54F8F8A}" srcOrd="5" destOrd="0" presId="urn:microsoft.com/office/officeart/2009/3/layout/SubStep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2ACAED-9CC8-3340-AADF-AA901710A4F2}" type="doc">
      <dgm:prSet loTypeId="urn:microsoft.com/office/officeart/2005/8/layout/default" loCatId="" qsTypeId="urn:microsoft.com/office/officeart/2005/8/quickstyle/simple1" qsCatId="simple" csTypeId="urn:microsoft.com/office/officeart/2005/8/colors/accent1_4" csCatId="accent1" phldr="1"/>
      <dgm:spPr/>
      <dgm:t>
        <a:bodyPr/>
        <a:lstStyle/>
        <a:p>
          <a:endParaRPr lang="fr-FR"/>
        </a:p>
      </dgm:t>
    </dgm:pt>
    <dgm:pt modelId="{ED0BBE49-D45E-A045-8974-14050F597C9E}">
      <dgm:prSet phldrT="[Texte]"/>
      <dgm:spPr/>
      <dgm:t>
        <a:bodyPr/>
        <a:lstStyle/>
        <a:p>
          <a:r>
            <a:rPr lang="el" err="1"/>
            <a:t>Χαρακτηριστικό </a:t>
          </a:r>
          <a:r>
            <a:rPr lang="el"/>
            <a:t>φωνής (π.χ. </a:t>
          </a:r>
          <a:r>
            <a:rPr lang="el" err="1"/>
            <a:t>βραχνάδα </a:t>
          </a:r>
          <a:r>
            <a:rPr lang="el"/>
            <a:t>)</a:t>
          </a:r>
        </a:p>
      </dgm:t>
    </dgm:pt>
    <dgm:pt modelId="{DF42B06D-37D3-8B44-A53F-DB141BAB2759}" type="parTrans" cxnId="{7126D19A-B7EB-FC45-991E-566DCA04B3A2}">
      <dgm:prSet/>
      <dgm:spPr/>
      <dgm:t>
        <a:bodyPr/>
        <a:lstStyle/>
        <a:p>
          <a:endParaRPr lang="fr-FR"/>
        </a:p>
      </dgm:t>
    </dgm:pt>
    <dgm:pt modelId="{D7073CC6-3C96-1B41-A81B-382FA686DD01}" type="sibTrans" cxnId="{7126D19A-B7EB-FC45-991E-566DCA04B3A2}">
      <dgm:prSet/>
      <dgm:spPr/>
      <dgm:t>
        <a:bodyPr/>
        <a:lstStyle/>
        <a:p>
          <a:endParaRPr lang="fr-FR"/>
        </a:p>
      </dgm:t>
    </dgm:pt>
    <dgm:pt modelId="{90A5FFF8-FC9A-FA40-B862-A9680F12099F}">
      <dgm:prSet phldrT="[Texte]"/>
      <dgm:spPr/>
      <dgm:t>
        <a:bodyPr/>
        <a:lstStyle/>
        <a:p>
          <a:r>
            <a:rPr lang="el" err="1"/>
            <a:t>ανατομικές </a:t>
          </a:r>
          <a:r>
            <a:rPr lang="el"/>
            <a:t>ανωμαλίες </a:t>
          </a:r>
          <a:r>
            <a:rPr lang="el" err="1"/>
            <a:t>που επηρεάζουν </a:t>
          </a:r>
          <a:r>
            <a:rPr lang="el"/>
            <a:t>τον όγκο του </a:t>
          </a:r>
          <a:r>
            <a:rPr lang="el" err="1"/>
            <a:t>συντονισμού</a:t>
          </a:r>
          <a:r>
            <a:rPr lang="el"/>
            <a:t> </a:t>
          </a:r>
          <a:r>
            <a:rPr lang="el" err="1"/>
            <a:t>κοιλότητες </a:t>
          </a:r>
          <a:r>
            <a:rPr lang="el"/>
            <a:t>→ πρόσκρουση στη </a:t>
          </a:r>
          <a:r>
            <a:rPr lang="el" err="1"/>
            <a:t>φωνή </a:t>
          </a:r>
          <a:r>
            <a:rPr lang="el"/>
            <a:t>, </a:t>
          </a:r>
          <a:r>
            <a:rPr lang="el" err="1"/>
            <a:t>τη ρινικότητα </a:t>
          </a:r>
          <a:r>
            <a:rPr lang="el"/>
            <a:t>κ.λπ.</a:t>
          </a:r>
        </a:p>
      </dgm:t>
    </dgm:pt>
    <dgm:pt modelId="{78B14668-D2D3-2042-AA3B-37C6448F5EEE}" type="parTrans" cxnId="{63FFB9E2-7D05-7D42-8998-6FA8F687E4D5}">
      <dgm:prSet/>
      <dgm:spPr/>
      <dgm:t>
        <a:bodyPr/>
        <a:lstStyle/>
        <a:p>
          <a:endParaRPr lang="fr-FR"/>
        </a:p>
      </dgm:t>
    </dgm:pt>
    <dgm:pt modelId="{D271B9EB-E8AD-8A4C-B87F-6A1BBCEBE5EA}" type="sibTrans" cxnId="{63FFB9E2-7D05-7D42-8998-6FA8F687E4D5}">
      <dgm:prSet/>
      <dgm:spPr/>
      <dgm:t>
        <a:bodyPr/>
        <a:lstStyle/>
        <a:p>
          <a:endParaRPr lang="fr-FR"/>
        </a:p>
      </dgm:t>
    </dgm:pt>
    <dgm:pt modelId="{7968A912-81DA-4E4B-8CE5-64B10A39E581}">
      <dgm:prSet phldrT="[Texte]"/>
      <dgm:spPr/>
      <dgm:t>
        <a:bodyPr/>
        <a:lstStyle/>
        <a:p>
          <a:r>
            <a:rPr lang="el" err="1"/>
            <a:t>Ευφράδεια</a:t>
          </a:r>
          <a:r>
            <a:rPr lang="el"/>
            <a:t> </a:t>
          </a:r>
          <a:r>
            <a:rPr lang="el" err="1"/>
            <a:t>διαταραχή </a:t>
          </a:r>
          <a:r>
            <a:rPr lang="el"/>
            <a:t>→ </a:t>
          </a:r>
          <a:r>
            <a:rPr lang="el" err="1"/>
            <a:t>τραυλισμός </a:t>
          </a:r>
          <a:r>
            <a:rPr lang="el"/>
            <a:t>και </a:t>
          </a:r>
          <a:r>
            <a:rPr lang="el" err="1"/>
            <a:t>τραυλισμός</a:t>
          </a:r>
          <a:endParaRPr lang="fr-FR"/>
        </a:p>
      </dgm:t>
    </dgm:pt>
    <dgm:pt modelId="{7D42D7DA-1EA4-D646-96E9-702727CC4B63}" type="parTrans" cxnId="{66ACE0D5-C1A2-C149-9BBA-32C20A3CA166}">
      <dgm:prSet/>
      <dgm:spPr/>
      <dgm:t>
        <a:bodyPr/>
        <a:lstStyle/>
        <a:p>
          <a:endParaRPr lang="fr-FR"/>
        </a:p>
      </dgm:t>
    </dgm:pt>
    <dgm:pt modelId="{D9B29682-0F64-4B41-90A0-4C00F2160AC3}" type="sibTrans" cxnId="{66ACE0D5-C1A2-C149-9BBA-32C20A3CA166}">
      <dgm:prSet/>
      <dgm:spPr/>
      <dgm:t>
        <a:bodyPr/>
        <a:lstStyle/>
        <a:p>
          <a:endParaRPr lang="fr-FR"/>
        </a:p>
      </dgm:t>
    </dgm:pt>
    <dgm:pt modelId="{FD6B6802-652B-AB47-8F77-919ED90FF57D}">
      <dgm:prSet phldrT="[Texte]"/>
      <dgm:spPr/>
      <dgm:t>
        <a:bodyPr/>
        <a:lstStyle/>
        <a:p>
          <a:r>
            <a:rPr lang="el" err="1"/>
            <a:t>Συχνάζω</a:t>
          </a:r>
          <a:r>
            <a:rPr lang="el"/>
            <a:t> </a:t>
          </a:r>
          <a:r>
            <a:rPr lang="el" err="1"/>
            <a:t>αρθρωτικός</a:t>
          </a:r>
          <a:r>
            <a:rPr lang="el"/>
            <a:t> </a:t>
          </a:r>
          <a:r>
            <a:rPr lang="el" err="1"/>
            <a:t>διαταραχές </a:t>
          </a:r>
          <a:r>
            <a:rPr lang="el"/>
            <a:t>και </a:t>
          </a:r>
          <a:r>
            <a:rPr lang="el" err="1"/>
            <a:t>ελλιπείς</a:t>
          </a:r>
          <a:r>
            <a:rPr lang="el"/>
            <a:t> </a:t>
          </a:r>
          <a:r>
            <a:rPr lang="el" err="1"/>
            <a:t>ήχος</a:t>
          </a:r>
          <a:r>
            <a:rPr lang="el"/>
            <a:t> </a:t>
          </a:r>
          <a:r>
            <a:rPr lang="el" err="1"/>
            <a:t>καταγραφή εμπορευμάτων</a:t>
          </a:r>
          <a:endParaRPr lang="fr-FR"/>
        </a:p>
      </dgm:t>
    </dgm:pt>
    <dgm:pt modelId="{8A1138C4-F138-B94D-BC2D-AF244E652447}" type="parTrans" cxnId="{DC49FAF5-AE10-4344-BC9F-061C8C12E839}">
      <dgm:prSet/>
      <dgm:spPr/>
      <dgm:t>
        <a:bodyPr/>
        <a:lstStyle/>
        <a:p>
          <a:endParaRPr lang="fr-FR"/>
        </a:p>
      </dgm:t>
    </dgm:pt>
    <dgm:pt modelId="{679C5F60-E2CE-974A-82E2-F58AD6419308}" type="sibTrans" cxnId="{DC49FAF5-AE10-4344-BC9F-061C8C12E839}">
      <dgm:prSet/>
      <dgm:spPr/>
      <dgm:t>
        <a:bodyPr/>
        <a:lstStyle/>
        <a:p>
          <a:endParaRPr lang="fr-FR"/>
        </a:p>
      </dgm:t>
    </dgm:pt>
    <dgm:pt modelId="{9B337336-0800-204F-969E-3F90A89B322A}">
      <dgm:prSet phldrT="[Texte]"/>
      <dgm:spPr/>
      <dgm:t>
        <a:bodyPr/>
        <a:lstStyle/>
        <a:p>
          <a:r>
            <a:rPr lang="el" err="1"/>
            <a:t>Προσωδιακή</a:t>
          </a:r>
          <a:r>
            <a:rPr lang="el"/>
            <a:t> </a:t>
          </a:r>
          <a:r>
            <a:rPr lang="el" err="1"/>
            <a:t>ιδιαιτερότητες</a:t>
          </a:r>
          <a:endParaRPr lang="fr-FR"/>
        </a:p>
      </dgm:t>
    </dgm:pt>
    <dgm:pt modelId="{BDF5C06A-7490-4A4C-9C00-6B4DFDA65475}" type="parTrans" cxnId="{2584198A-F1E8-D845-B7F7-9BE9E8E5E5A0}">
      <dgm:prSet/>
      <dgm:spPr/>
      <dgm:t>
        <a:bodyPr/>
        <a:lstStyle/>
        <a:p>
          <a:endParaRPr lang="fr-FR"/>
        </a:p>
      </dgm:t>
    </dgm:pt>
    <dgm:pt modelId="{CFE7249E-507D-A64B-BF5D-09B4DE7E66FD}" type="sibTrans" cxnId="{2584198A-F1E8-D845-B7F7-9BE9E8E5E5A0}">
      <dgm:prSet/>
      <dgm:spPr/>
      <dgm:t>
        <a:bodyPr/>
        <a:lstStyle/>
        <a:p>
          <a:endParaRPr lang="fr-FR"/>
        </a:p>
      </dgm:t>
    </dgm:pt>
    <dgm:pt modelId="{9C69ACB5-43AC-0149-85A4-DCA77D393E43}" type="pres">
      <dgm:prSet presAssocID="{B22ACAED-9CC8-3340-AADF-AA901710A4F2}" presName="diagram" presStyleCnt="0">
        <dgm:presLayoutVars>
          <dgm:dir/>
          <dgm:resizeHandles val="exact"/>
        </dgm:presLayoutVars>
      </dgm:prSet>
      <dgm:spPr/>
    </dgm:pt>
    <dgm:pt modelId="{DC00E1BA-E155-BC45-8BC3-D0A1A41B9C7B}" type="pres">
      <dgm:prSet presAssocID="{ED0BBE49-D45E-A045-8974-14050F597C9E}" presName="node" presStyleLbl="node1" presStyleIdx="0" presStyleCnt="5">
        <dgm:presLayoutVars>
          <dgm:bulletEnabled val="1"/>
        </dgm:presLayoutVars>
      </dgm:prSet>
      <dgm:spPr/>
    </dgm:pt>
    <dgm:pt modelId="{34399378-C26E-3846-B3D0-C6C2BE63B69A}" type="pres">
      <dgm:prSet presAssocID="{D7073CC6-3C96-1B41-A81B-382FA686DD01}" presName="sibTrans" presStyleCnt="0"/>
      <dgm:spPr/>
    </dgm:pt>
    <dgm:pt modelId="{E01697CA-3F01-3C45-91C6-F61C07F3F8A5}" type="pres">
      <dgm:prSet presAssocID="{90A5FFF8-FC9A-FA40-B862-A9680F12099F}" presName="node" presStyleLbl="node1" presStyleIdx="1" presStyleCnt="5">
        <dgm:presLayoutVars>
          <dgm:bulletEnabled val="1"/>
        </dgm:presLayoutVars>
      </dgm:prSet>
      <dgm:spPr/>
    </dgm:pt>
    <dgm:pt modelId="{30101E67-AA27-FA4C-A884-F4C0E1CC5A3E}" type="pres">
      <dgm:prSet presAssocID="{D271B9EB-E8AD-8A4C-B87F-6A1BBCEBE5EA}" presName="sibTrans" presStyleCnt="0"/>
      <dgm:spPr/>
    </dgm:pt>
    <dgm:pt modelId="{AC1EA78E-97C3-8B40-BB4E-807E1D9A7B55}" type="pres">
      <dgm:prSet presAssocID="{7968A912-81DA-4E4B-8CE5-64B10A39E581}" presName="node" presStyleLbl="node1" presStyleIdx="2" presStyleCnt="5">
        <dgm:presLayoutVars>
          <dgm:bulletEnabled val="1"/>
        </dgm:presLayoutVars>
      </dgm:prSet>
      <dgm:spPr/>
    </dgm:pt>
    <dgm:pt modelId="{10769881-CBC1-7A4E-A4AF-FEACBAB3ED29}" type="pres">
      <dgm:prSet presAssocID="{D9B29682-0F64-4B41-90A0-4C00F2160AC3}" presName="sibTrans" presStyleCnt="0"/>
      <dgm:spPr/>
    </dgm:pt>
    <dgm:pt modelId="{6F91BF1D-76A1-8F41-8AB1-A96AC29F5C25}" type="pres">
      <dgm:prSet presAssocID="{FD6B6802-652B-AB47-8F77-919ED90FF57D}" presName="node" presStyleLbl="node1" presStyleIdx="3" presStyleCnt="5">
        <dgm:presLayoutVars>
          <dgm:bulletEnabled val="1"/>
        </dgm:presLayoutVars>
      </dgm:prSet>
      <dgm:spPr/>
    </dgm:pt>
    <dgm:pt modelId="{B14AB163-E9C2-2140-A7ED-039AE371D57F}" type="pres">
      <dgm:prSet presAssocID="{679C5F60-E2CE-974A-82E2-F58AD6419308}" presName="sibTrans" presStyleCnt="0"/>
      <dgm:spPr/>
    </dgm:pt>
    <dgm:pt modelId="{DD577019-5476-614A-929C-B85B3AAD2D49}" type="pres">
      <dgm:prSet presAssocID="{9B337336-0800-204F-969E-3F90A89B322A}" presName="node" presStyleLbl="node1" presStyleIdx="4" presStyleCnt="5">
        <dgm:presLayoutVars>
          <dgm:bulletEnabled val="1"/>
        </dgm:presLayoutVars>
      </dgm:prSet>
      <dgm:spPr/>
    </dgm:pt>
  </dgm:ptLst>
  <dgm:cxnLst>
    <dgm:cxn modelId="{4693760F-4707-FB40-A8A2-96C4EA40A333}" type="presOf" srcId="{9B337336-0800-204F-969E-3F90A89B322A}" destId="{DD577019-5476-614A-929C-B85B3AAD2D49}" srcOrd="0" destOrd="0" presId="urn:microsoft.com/office/officeart/2005/8/layout/default"/>
    <dgm:cxn modelId="{8A255637-D16B-3D42-ACAB-6911EECF44D2}" type="presOf" srcId="{B22ACAED-9CC8-3340-AADF-AA901710A4F2}" destId="{9C69ACB5-43AC-0149-85A4-DCA77D393E43}" srcOrd="0" destOrd="0" presId="urn:microsoft.com/office/officeart/2005/8/layout/default"/>
    <dgm:cxn modelId="{2584198A-F1E8-D845-B7F7-9BE9E8E5E5A0}" srcId="{B22ACAED-9CC8-3340-AADF-AA901710A4F2}" destId="{9B337336-0800-204F-969E-3F90A89B322A}" srcOrd="4" destOrd="0" parTransId="{BDF5C06A-7490-4A4C-9C00-6B4DFDA65475}" sibTransId="{CFE7249E-507D-A64B-BF5D-09B4DE7E66FD}"/>
    <dgm:cxn modelId="{7126D19A-B7EB-FC45-991E-566DCA04B3A2}" srcId="{B22ACAED-9CC8-3340-AADF-AA901710A4F2}" destId="{ED0BBE49-D45E-A045-8974-14050F597C9E}" srcOrd="0" destOrd="0" parTransId="{DF42B06D-37D3-8B44-A53F-DB141BAB2759}" sibTransId="{D7073CC6-3C96-1B41-A81B-382FA686DD01}"/>
    <dgm:cxn modelId="{381F67C4-7D6C-5346-AE6D-CA50347B5F02}" type="presOf" srcId="{90A5FFF8-FC9A-FA40-B862-A9680F12099F}" destId="{E01697CA-3F01-3C45-91C6-F61C07F3F8A5}" srcOrd="0" destOrd="0" presId="urn:microsoft.com/office/officeart/2005/8/layout/default"/>
    <dgm:cxn modelId="{42AA13C5-F29A-5940-AA71-1D172FA3F403}" type="presOf" srcId="{7968A912-81DA-4E4B-8CE5-64B10A39E581}" destId="{AC1EA78E-97C3-8B40-BB4E-807E1D9A7B55}" srcOrd="0" destOrd="0" presId="urn:microsoft.com/office/officeart/2005/8/layout/default"/>
    <dgm:cxn modelId="{66ACE0D5-C1A2-C149-9BBA-32C20A3CA166}" srcId="{B22ACAED-9CC8-3340-AADF-AA901710A4F2}" destId="{7968A912-81DA-4E4B-8CE5-64B10A39E581}" srcOrd="2" destOrd="0" parTransId="{7D42D7DA-1EA4-D646-96E9-702727CC4B63}" sibTransId="{D9B29682-0F64-4B41-90A0-4C00F2160AC3}"/>
    <dgm:cxn modelId="{4F1AD6D6-4F1D-144D-8F51-1BC7581D12D1}" type="presOf" srcId="{ED0BBE49-D45E-A045-8974-14050F597C9E}" destId="{DC00E1BA-E155-BC45-8BC3-D0A1A41B9C7B}" srcOrd="0" destOrd="0" presId="urn:microsoft.com/office/officeart/2005/8/layout/default"/>
    <dgm:cxn modelId="{EB8394DF-28B3-1544-9053-D87358F5B2A5}" type="presOf" srcId="{FD6B6802-652B-AB47-8F77-919ED90FF57D}" destId="{6F91BF1D-76A1-8F41-8AB1-A96AC29F5C25}" srcOrd="0" destOrd="0" presId="urn:microsoft.com/office/officeart/2005/8/layout/default"/>
    <dgm:cxn modelId="{63FFB9E2-7D05-7D42-8998-6FA8F687E4D5}" srcId="{B22ACAED-9CC8-3340-AADF-AA901710A4F2}" destId="{90A5FFF8-FC9A-FA40-B862-A9680F12099F}" srcOrd="1" destOrd="0" parTransId="{78B14668-D2D3-2042-AA3B-37C6448F5EEE}" sibTransId="{D271B9EB-E8AD-8A4C-B87F-6A1BBCEBE5EA}"/>
    <dgm:cxn modelId="{DC49FAF5-AE10-4344-BC9F-061C8C12E839}" srcId="{B22ACAED-9CC8-3340-AADF-AA901710A4F2}" destId="{FD6B6802-652B-AB47-8F77-919ED90FF57D}" srcOrd="3" destOrd="0" parTransId="{8A1138C4-F138-B94D-BC2D-AF244E652447}" sibTransId="{679C5F60-E2CE-974A-82E2-F58AD6419308}"/>
    <dgm:cxn modelId="{21BF6AC8-672C-2E4F-A08C-618DD295D6B1}" type="presParOf" srcId="{9C69ACB5-43AC-0149-85A4-DCA77D393E43}" destId="{DC00E1BA-E155-BC45-8BC3-D0A1A41B9C7B}" srcOrd="0" destOrd="0" presId="urn:microsoft.com/office/officeart/2005/8/layout/default"/>
    <dgm:cxn modelId="{A21C229F-86E3-F04A-8127-29ADA4750703}" type="presParOf" srcId="{9C69ACB5-43AC-0149-85A4-DCA77D393E43}" destId="{34399378-C26E-3846-B3D0-C6C2BE63B69A}" srcOrd="1" destOrd="0" presId="urn:microsoft.com/office/officeart/2005/8/layout/default"/>
    <dgm:cxn modelId="{F87E64CF-BEAE-C84D-AD28-5E28FA5EDD7E}" type="presParOf" srcId="{9C69ACB5-43AC-0149-85A4-DCA77D393E43}" destId="{E01697CA-3F01-3C45-91C6-F61C07F3F8A5}" srcOrd="2" destOrd="0" presId="urn:microsoft.com/office/officeart/2005/8/layout/default"/>
    <dgm:cxn modelId="{52C085DA-B2EB-8041-ACD2-92A84DB2F1BC}" type="presParOf" srcId="{9C69ACB5-43AC-0149-85A4-DCA77D393E43}" destId="{30101E67-AA27-FA4C-A884-F4C0E1CC5A3E}" srcOrd="3" destOrd="0" presId="urn:microsoft.com/office/officeart/2005/8/layout/default"/>
    <dgm:cxn modelId="{9406B315-3867-F940-B6AE-21E7EED51F38}" type="presParOf" srcId="{9C69ACB5-43AC-0149-85A4-DCA77D393E43}" destId="{AC1EA78E-97C3-8B40-BB4E-807E1D9A7B55}" srcOrd="4" destOrd="0" presId="urn:microsoft.com/office/officeart/2005/8/layout/default"/>
    <dgm:cxn modelId="{A641833F-E81A-D34D-BCED-C815F04D071E}" type="presParOf" srcId="{9C69ACB5-43AC-0149-85A4-DCA77D393E43}" destId="{10769881-CBC1-7A4E-A4AF-FEACBAB3ED29}" srcOrd="5" destOrd="0" presId="urn:microsoft.com/office/officeart/2005/8/layout/default"/>
    <dgm:cxn modelId="{27876123-F128-EE47-942A-6C95253EB923}" type="presParOf" srcId="{9C69ACB5-43AC-0149-85A4-DCA77D393E43}" destId="{6F91BF1D-76A1-8F41-8AB1-A96AC29F5C25}" srcOrd="6" destOrd="0" presId="urn:microsoft.com/office/officeart/2005/8/layout/default"/>
    <dgm:cxn modelId="{0C7F7C3D-64A3-E648-8375-AC836207E022}" type="presParOf" srcId="{9C69ACB5-43AC-0149-85A4-DCA77D393E43}" destId="{B14AB163-E9C2-2140-A7ED-039AE371D57F}" srcOrd="7" destOrd="0" presId="urn:microsoft.com/office/officeart/2005/8/layout/default"/>
    <dgm:cxn modelId="{AA31DAF9-3F25-7743-B7F9-F7C5E8AF6641}" type="presParOf" srcId="{9C69ACB5-43AC-0149-85A4-DCA77D393E43}" destId="{DD577019-5476-614A-929C-B85B3AAD2D49}" srcOrd="8"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ACA4B5-F2CE-0E4D-A97D-D3E3EF25D547}" type="doc">
      <dgm:prSet loTypeId="urn:microsoft.com/office/officeart/2005/8/layout/arrow2" loCatId="" qsTypeId="urn:microsoft.com/office/officeart/2005/8/quickstyle/simple1" qsCatId="simple" csTypeId="urn:microsoft.com/office/officeart/2005/8/colors/accent1_2" csCatId="accent1" phldr="1"/>
      <dgm:spPr/>
    </dgm:pt>
    <dgm:pt modelId="{6E676A53-2210-5144-9BAA-E24A38F20CB3}">
      <dgm:prSet phldrT="[Texte]"/>
      <dgm:spPr/>
      <dgm:t>
        <a:bodyPr/>
        <a:lstStyle/>
        <a:p>
          <a:r>
            <a:rPr lang="el"/>
            <a:t>4 έως </a:t>
          </a:r>
          <a:r>
            <a:rPr lang="el" err="1"/>
            <a:t>7 ετών </a:t>
          </a:r>
          <a:r>
            <a:rPr lang="el"/>
            <a:t>→ </a:t>
          </a:r>
          <a:r>
            <a:rPr lang="el" err="1"/>
            <a:t>λιγότερο </a:t>
          </a:r>
          <a:r>
            <a:rPr lang="el"/>
            <a:t>κατανοητό </a:t>
          </a:r>
          <a:r>
            <a:rPr lang="el" err="1"/>
            <a:t>παιδιά </a:t>
          </a:r>
          <a:r>
            <a:rPr lang="el"/>
            <a:t>του </a:t>
          </a:r>
          <a:r>
            <a:rPr lang="el" err="1"/>
            <a:t>ίδιου</a:t>
          </a:r>
          <a:r>
            <a:rPr lang="el"/>
            <a:t> </a:t>
          </a:r>
          <a:r>
            <a:rPr lang="el" err="1"/>
            <a:t>χρονολογικός</a:t>
          </a:r>
          <a:r>
            <a:rPr lang="el"/>
            <a:t> </a:t>
          </a:r>
          <a:r>
            <a:rPr lang="el" err="1"/>
            <a:t>ηλικία </a:t>
          </a:r>
          <a:r>
            <a:rPr lang="el"/>
            <a:t>και </a:t>
          </a:r>
          <a:r>
            <a:rPr lang="el" err="1"/>
            <a:t>φύλο</a:t>
          </a:r>
          <a:endParaRPr lang="fr-FR"/>
        </a:p>
      </dgm:t>
    </dgm:pt>
    <dgm:pt modelId="{FD74843A-C6DE-5349-A00F-876ABD2B99B4}" type="parTrans" cxnId="{8B909564-D447-9649-8AD2-5B178A647E9B}">
      <dgm:prSet/>
      <dgm:spPr/>
      <dgm:t>
        <a:bodyPr/>
        <a:lstStyle/>
        <a:p>
          <a:endParaRPr lang="fr-FR"/>
        </a:p>
      </dgm:t>
    </dgm:pt>
    <dgm:pt modelId="{699E8A87-11C1-BE42-ABB0-561626F7E582}" type="sibTrans" cxnId="{8B909564-D447-9649-8AD2-5B178A647E9B}">
      <dgm:prSet/>
      <dgm:spPr/>
      <dgm:t>
        <a:bodyPr/>
        <a:lstStyle/>
        <a:p>
          <a:endParaRPr lang="fr-FR"/>
        </a:p>
      </dgm:t>
    </dgm:pt>
    <dgm:pt modelId="{F123E7B5-438B-BC40-9EF2-E3613F0170EB}">
      <dgm:prSet phldrT="[Texte]"/>
      <dgm:spPr/>
      <dgm:t>
        <a:bodyPr/>
        <a:lstStyle/>
        <a:p>
          <a:r>
            <a:rPr lang="el"/>
            <a:t>14 </a:t>
          </a:r>
          <a:r>
            <a:rPr lang="el" err="1"/>
            <a:t>χρόνια</a:t>
          </a:r>
          <a:r>
            <a:rPr lang="el"/>
            <a:t> </a:t>
          </a:r>
          <a:r>
            <a:rPr lang="el" err="1"/>
            <a:t>παλαιός</a:t>
          </a:r>
          <a:endParaRPr lang="fr-FR"/>
        </a:p>
        <a:p>
          <a:r>
            <a:rPr lang="el"/>
            <a:t>100% αγόρια </a:t>
          </a:r>
          <a:r>
            <a:rPr lang="el" err="1"/>
            <a:t>παραμένουν</a:t>
          </a:r>
          <a:r>
            <a:rPr lang="el"/>
            <a:t> </a:t>
          </a:r>
          <a:r>
            <a:rPr lang="el" err="1"/>
            <a:t>ακατάληπτος</a:t>
          </a:r>
          <a:endParaRPr lang="fr-FR"/>
        </a:p>
        <a:p>
          <a:r>
            <a:rPr lang="el" err="1"/>
            <a:t>παραμένουν </a:t>
          </a:r>
          <a:r>
            <a:rPr lang="el"/>
            <a:t>κορίτσια </a:t>
          </a:r>
          <a:r>
            <a:rPr lang="el" err="1"/>
            <a:t>ακατάληπτος</a:t>
          </a:r>
          <a:endParaRPr lang="fr-FR"/>
        </a:p>
      </dgm:t>
    </dgm:pt>
    <dgm:pt modelId="{7D02770D-2357-644F-B18B-C60551717CD5}" type="parTrans" cxnId="{73AB8BC5-D0FF-9A4B-8A82-7073B9A97853}">
      <dgm:prSet/>
      <dgm:spPr/>
      <dgm:t>
        <a:bodyPr/>
        <a:lstStyle/>
        <a:p>
          <a:endParaRPr lang="fr-FR"/>
        </a:p>
      </dgm:t>
    </dgm:pt>
    <dgm:pt modelId="{1B094F3A-C9F9-9F46-BA8F-01D948377064}" type="sibTrans" cxnId="{73AB8BC5-D0FF-9A4B-8A82-7073B9A97853}">
      <dgm:prSet/>
      <dgm:spPr/>
      <dgm:t>
        <a:bodyPr/>
        <a:lstStyle/>
        <a:p>
          <a:endParaRPr lang="fr-FR"/>
        </a:p>
      </dgm:t>
    </dgm:pt>
    <dgm:pt modelId="{25E4D217-00CF-0542-AF4C-04BF13C337C9}">
      <dgm:prSet phldrT="[Texte]"/>
      <dgm:spPr/>
      <dgm:t>
        <a:bodyPr/>
        <a:lstStyle/>
        <a:p>
          <a:r>
            <a:rPr lang="el"/>
            <a:t>&gt; 14 </a:t>
          </a:r>
          <a:r>
            <a:rPr lang="el" err="1"/>
            <a:t>ετών</a:t>
          </a:r>
          <a:r>
            <a:rPr lang="el"/>
            <a:t> </a:t>
          </a:r>
          <a:r>
            <a:rPr lang="el" err="1"/>
            <a:t>παλαιός</a:t>
          </a:r>
          <a:endParaRPr lang="fr-FR"/>
        </a:p>
        <a:p>
          <a:r>
            <a:rPr lang="el"/>
            <a:t>Το 74% </a:t>
          </a:r>
          <a:r>
            <a:rPr lang="el" err="1"/>
            <a:t>παραμένουν αγόρια</a:t>
          </a:r>
          <a:r>
            <a:rPr lang="el"/>
            <a:t> </a:t>
          </a:r>
          <a:r>
            <a:rPr lang="el" err="1"/>
            <a:t>ακατάληπτος</a:t>
          </a:r>
          <a:endParaRPr lang="fr-FR"/>
        </a:p>
        <a:p>
          <a:r>
            <a:rPr lang="el" err="1"/>
            <a:t>παραμένουν </a:t>
          </a:r>
          <a:r>
            <a:rPr lang="el"/>
            <a:t>κορίτσια </a:t>
          </a:r>
          <a:r>
            <a:rPr lang="el" err="1"/>
            <a:t>ακατάληπτος</a:t>
          </a:r>
          <a:endParaRPr lang="fr-FR"/>
        </a:p>
      </dgm:t>
    </dgm:pt>
    <dgm:pt modelId="{217C0591-4285-DC45-9680-3ECD749C7EFC}" type="parTrans" cxnId="{05334651-9E5D-1A4C-AAD0-D64EDF81CA89}">
      <dgm:prSet/>
      <dgm:spPr/>
      <dgm:t>
        <a:bodyPr/>
        <a:lstStyle/>
        <a:p>
          <a:endParaRPr lang="fr-FR"/>
        </a:p>
      </dgm:t>
    </dgm:pt>
    <dgm:pt modelId="{254FFDE7-9C81-C947-9434-EE32A546B234}" type="sibTrans" cxnId="{05334651-9E5D-1A4C-AAD0-D64EDF81CA89}">
      <dgm:prSet/>
      <dgm:spPr/>
      <dgm:t>
        <a:bodyPr/>
        <a:lstStyle/>
        <a:p>
          <a:endParaRPr lang="fr-FR"/>
        </a:p>
      </dgm:t>
    </dgm:pt>
    <dgm:pt modelId="{5B4BE820-E4F8-2F42-9C47-E5C4F369B2DF}" type="pres">
      <dgm:prSet presAssocID="{05ACA4B5-F2CE-0E4D-A97D-D3E3EF25D547}" presName="arrowDiagram" presStyleCnt="0">
        <dgm:presLayoutVars>
          <dgm:chMax val="5"/>
          <dgm:dir/>
          <dgm:resizeHandles val="exact"/>
        </dgm:presLayoutVars>
      </dgm:prSet>
      <dgm:spPr/>
    </dgm:pt>
    <dgm:pt modelId="{71E98DB0-5A22-AF47-B2D6-A9C5422CE93C}" type="pres">
      <dgm:prSet presAssocID="{05ACA4B5-F2CE-0E4D-A97D-D3E3EF25D547}" presName="arrow" presStyleLbl="bgShp" presStyleIdx="0" presStyleCnt="1"/>
      <dgm:spPr/>
    </dgm:pt>
    <dgm:pt modelId="{36C174C5-E3FC-E641-8432-698EBFF2BC91}" type="pres">
      <dgm:prSet presAssocID="{05ACA4B5-F2CE-0E4D-A97D-D3E3EF25D547}" presName="arrowDiagram3" presStyleCnt="0"/>
      <dgm:spPr/>
    </dgm:pt>
    <dgm:pt modelId="{A162AB43-FC6E-5A4D-B4A6-95F54F70E1AA}" type="pres">
      <dgm:prSet presAssocID="{6E676A53-2210-5144-9BAA-E24A38F20CB3}" presName="bullet3a" presStyleLbl="node1" presStyleIdx="0" presStyleCnt="3"/>
      <dgm:spPr/>
    </dgm:pt>
    <dgm:pt modelId="{FE84ECA2-5070-2041-A02A-EB723B02D463}" type="pres">
      <dgm:prSet presAssocID="{6E676A53-2210-5144-9BAA-E24A38F20CB3}" presName="textBox3a" presStyleLbl="revTx" presStyleIdx="0" presStyleCnt="3">
        <dgm:presLayoutVars>
          <dgm:bulletEnabled val="1"/>
        </dgm:presLayoutVars>
      </dgm:prSet>
      <dgm:spPr/>
    </dgm:pt>
    <dgm:pt modelId="{F324F31B-71A2-7740-93C4-ACBD4BAE4E83}" type="pres">
      <dgm:prSet presAssocID="{F123E7B5-438B-BC40-9EF2-E3613F0170EB}" presName="bullet3b" presStyleLbl="node1" presStyleIdx="1" presStyleCnt="3"/>
      <dgm:spPr/>
    </dgm:pt>
    <dgm:pt modelId="{BB2C56EB-51B6-9140-AEBA-52912B3FC5E2}" type="pres">
      <dgm:prSet presAssocID="{F123E7B5-438B-BC40-9EF2-E3613F0170EB}" presName="textBox3b" presStyleLbl="revTx" presStyleIdx="1" presStyleCnt="3">
        <dgm:presLayoutVars>
          <dgm:bulletEnabled val="1"/>
        </dgm:presLayoutVars>
      </dgm:prSet>
      <dgm:spPr/>
    </dgm:pt>
    <dgm:pt modelId="{74200370-F284-D842-AC14-6407E4BFDA0E}" type="pres">
      <dgm:prSet presAssocID="{25E4D217-00CF-0542-AF4C-04BF13C337C9}" presName="bullet3c" presStyleLbl="node1" presStyleIdx="2" presStyleCnt="3"/>
      <dgm:spPr/>
    </dgm:pt>
    <dgm:pt modelId="{2419DB92-FFEB-B543-8848-AAD69C481110}" type="pres">
      <dgm:prSet presAssocID="{25E4D217-00CF-0542-AF4C-04BF13C337C9}" presName="textBox3c" presStyleLbl="revTx" presStyleIdx="2" presStyleCnt="3">
        <dgm:presLayoutVars>
          <dgm:bulletEnabled val="1"/>
        </dgm:presLayoutVars>
      </dgm:prSet>
      <dgm:spPr/>
    </dgm:pt>
  </dgm:ptLst>
  <dgm:cxnLst>
    <dgm:cxn modelId="{A57C810E-DE08-9F42-BEB6-5280D1E42DFC}" type="presOf" srcId="{6E676A53-2210-5144-9BAA-E24A38F20CB3}" destId="{FE84ECA2-5070-2041-A02A-EB723B02D463}" srcOrd="0" destOrd="0" presId="urn:microsoft.com/office/officeart/2005/8/layout/arrow2"/>
    <dgm:cxn modelId="{8B909564-D447-9649-8AD2-5B178A647E9B}" srcId="{05ACA4B5-F2CE-0E4D-A97D-D3E3EF25D547}" destId="{6E676A53-2210-5144-9BAA-E24A38F20CB3}" srcOrd="0" destOrd="0" parTransId="{FD74843A-C6DE-5349-A00F-876ABD2B99B4}" sibTransId="{699E8A87-11C1-BE42-ABB0-561626F7E582}"/>
    <dgm:cxn modelId="{05334651-9E5D-1A4C-AAD0-D64EDF81CA89}" srcId="{05ACA4B5-F2CE-0E4D-A97D-D3E3EF25D547}" destId="{25E4D217-00CF-0542-AF4C-04BF13C337C9}" srcOrd="2" destOrd="0" parTransId="{217C0591-4285-DC45-9680-3ECD749C7EFC}" sibTransId="{254FFDE7-9C81-C947-9434-EE32A546B234}"/>
    <dgm:cxn modelId="{FE79D685-CF61-9D41-8731-17CB2744A10A}" type="presOf" srcId="{F123E7B5-438B-BC40-9EF2-E3613F0170EB}" destId="{BB2C56EB-51B6-9140-AEBA-52912B3FC5E2}" srcOrd="0" destOrd="0" presId="urn:microsoft.com/office/officeart/2005/8/layout/arrow2"/>
    <dgm:cxn modelId="{208536B5-4416-9C42-979B-5AEB5E7732EF}" type="presOf" srcId="{25E4D217-00CF-0542-AF4C-04BF13C337C9}" destId="{2419DB92-FFEB-B543-8848-AAD69C481110}" srcOrd="0" destOrd="0" presId="urn:microsoft.com/office/officeart/2005/8/layout/arrow2"/>
    <dgm:cxn modelId="{73AB8BC5-D0FF-9A4B-8A82-7073B9A97853}" srcId="{05ACA4B5-F2CE-0E4D-A97D-D3E3EF25D547}" destId="{F123E7B5-438B-BC40-9EF2-E3613F0170EB}" srcOrd="1" destOrd="0" parTransId="{7D02770D-2357-644F-B18B-C60551717CD5}" sibTransId="{1B094F3A-C9F9-9F46-BA8F-01D948377064}"/>
    <dgm:cxn modelId="{C72938EC-1E8F-7C4C-8721-23D79B79CA56}" type="presOf" srcId="{05ACA4B5-F2CE-0E4D-A97D-D3E3EF25D547}" destId="{5B4BE820-E4F8-2F42-9C47-E5C4F369B2DF}" srcOrd="0" destOrd="0" presId="urn:microsoft.com/office/officeart/2005/8/layout/arrow2"/>
    <dgm:cxn modelId="{26717014-037C-5749-A3AA-8D4B6063B865}" type="presParOf" srcId="{5B4BE820-E4F8-2F42-9C47-E5C4F369B2DF}" destId="{71E98DB0-5A22-AF47-B2D6-A9C5422CE93C}" srcOrd="0" destOrd="0" presId="urn:microsoft.com/office/officeart/2005/8/layout/arrow2"/>
    <dgm:cxn modelId="{C5036542-5478-5A4D-A100-67B2F95EDC73}" type="presParOf" srcId="{5B4BE820-E4F8-2F42-9C47-E5C4F369B2DF}" destId="{36C174C5-E3FC-E641-8432-698EBFF2BC91}" srcOrd="1" destOrd="0" presId="urn:microsoft.com/office/officeart/2005/8/layout/arrow2"/>
    <dgm:cxn modelId="{1F8AE54A-D2EC-9846-BCE0-65137CAED6B7}" type="presParOf" srcId="{36C174C5-E3FC-E641-8432-698EBFF2BC91}" destId="{A162AB43-FC6E-5A4D-B4A6-95F54F70E1AA}" srcOrd="0" destOrd="0" presId="urn:microsoft.com/office/officeart/2005/8/layout/arrow2"/>
    <dgm:cxn modelId="{4CF67D68-FBB6-534C-A53B-22E4400D2A71}" type="presParOf" srcId="{36C174C5-E3FC-E641-8432-698EBFF2BC91}" destId="{FE84ECA2-5070-2041-A02A-EB723B02D463}" srcOrd="1" destOrd="0" presId="urn:microsoft.com/office/officeart/2005/8/layout/arrow2"/>
    <dgm:cxn modelId="{5998AF98-6CF6-9341-88AF-5803FA00DFD5}" type="presParOf" srcId="{36C174C5-E3FC-E641-8432-698EBFF2BC91}" destId="{F324F31B-71A2-7740-93C4-ACBD4BAE4E83}" srcOrd="2" destOrd="0" presId="urn:microsoft.com/office/officeart/2005/8/layout/arrow2"/>
    <dgm:cxn modelId="{BF11EC74-4F2E-D042-80FD-130232192277}" type="presParOf" srcId="{36C174C5-E3FC-E641-8432-698EBFF2BC91}" destId="{BB2C56EB-51B6-9140-AEBA-52912B3FC5E2}" srcOrd="3" destOrd="0" presId="urn:microsoft.com/office/officeart/2005/8/layout/arrow2"/>
    <dgm:cxn modelId="{B0DE4AE4-F519-C34D-9DBE-26F090757987}" type="presParOf" srcId="{36C174C5-E3FC-E641-8432-698EBFF2BC91}" destId="{74200370-F284-D842-AC14-6407E4BFDA0E}" srcOrd="4" destOrd="0" presId="urn:microsoft.com/office/officeart/2005/8/layout/arrow2"/>
    <dgm:cxn modelId="{A23F8BBD-241F-5244-8682-374C490D7DB5}" type="presParOf" srcId="{36C174C5-E3FC-E641-8432-698EBFF2BC91}" destId="{2419DB92-FFEB-B543-8848-AAD69C481110}" srcOrd="5" destOrd="0" presId="urn:microsoft.com/office/officeart/2005/8/layout/arrow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AE9683-22AF-3143-931B-B434C02DF417}">
      <dsp:nvSpPr>
        <dsp:cNvPr id="0" name=""/>
        <dsp:cNvSpPr/>
      </dsp:nvSpPr>
      <dsp:spPr>
        <a:xfrm>
          <a:off x="5520" y="25766"/>
          <a:ext cx="2288548" cy="2288548"/>
        </a:xfrm>
        <a:prstGeom prst="ellipse">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l" sz="2000" kern="1200" err="1"/>
            <a:t>Ειδικός</a:t>
          </a:r>
          <a:r>
            <a:rPr lang="el" sz="2000" kern="1200"/>
            <a:t> </a:t>
          </a:r>
          <a:r>
            <a:rPr lang="el" sz="2000" kern="1200" err="1"/>
            <a:t>bicco </a:t>
          </a:r>
          <a:r>
            <a:rPr lang="el" sz="2000" kern="1200"/>
            <a:t>-υποτονία </a:t>
          </a:r>
          <a:r>
            <a:rPr lang="el" sz="2000" kern="1200" err="1"/>
            <a:t>προσώπου</a:t>
          </a:r>
          <a:endParaRPr lang="fr-FR" sz="2000" kern="1200"/>
        </a:p>
      </dsp:txBody>
      <dsp:txXfrm>
        <a:off x="340670" y="360916"/>
        <a:ext cx="1618248" cy="1618248"/>
      </dsp:txXfrm>
    </dsp:sp>
    <dsp:sp modelId="{9F352F75-64E8-1542-A0CF-87FCB458CF13}">
      <dsp:nvSpPr>
        <dsp:cNvPr id="0" name=""/>
        <dsp:cNvSpPr/>
      </dsp:nvSpPr>
      <dsp:spPr>
        <a:xfrm rot="2558555">
          <a:off x="2263201" y="1485860"/>
          <a:ext cx="747611" cy="0"/>
        </a:xfrm>
        <a:custGeom>
          <a:avLst/>
          <a:gdLst/>
          <a:ahLst/>
          <a:cxnLst/>
          <a:rect l="0" t="0" r="0" b="0"/>
          <a:pathLst>
            <a:path>
              <a:moveTo>
                <a:pt x="0" y="0"/>
              </a:moveTo>
              <a:lnTo>
                <a:pt x="747611"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DE581C-9B3D-B042-9903-655779164701}">
      <dsp:nvSpPr>
        <dsp:cNvPr id="0" name=""/>
        <dsp:cNvSpPr/>
      </dsp:nvSpPr>
      <dsp:spPr>
        <a:xfrm rot="8241445">
          <a:off x="5244951" y="1485860"/>
          <a:ext cx="747611" cy="0"/>
        </a:xfrm>
        <a:custGeom>
          <a:avLst/>
          <a:gdLst/>
          <a:ahLst/>
          <a:cxnLst/>
          <a:rect l="0" t="0" r="0" b="0"/>
          <a:pathLst>
            <a:path>
              <a:moveTo>
                <a:pt x="0" y="0"/>
              </a:moveTo>
              <a:lnTo>
                <a:pt x="747611"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A4FCA5-F4D5-4345-B901-C1015FAD6238}">
      <dsp:nvSpPr>
        <dsp:cNvPr id="0" name=""/>
        <dsp:cNvSpPr/>
      </dsp:nvSpPr>
      <dsp:spPr>
        <a:xfrm>
          <a:off x="2911976" y="1739084"/>
          <a:ext cx="267499"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FC4106-E95B-484C-94A8-5C75333F0DCA}">
      <dsp:nvSpPr>
        <dsp:cNvPr id="0" name=""/>
        <dsp:cNvSpPr/>
      </dsp:nvSpPr>
      <dsp:spPr>
        <a:xfrm>
          <a:off x="3179475" y="1170041"/>
          <a:ext cx="1896812" cy="113808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l" sz="2000" kern="1200" err="1"/>
            <a:t>υποδηλώνει</a:t>
          </a:r>
          <a:endParaRPr lang="fr-FR" sz="2000" kern="1200"/>
        </a:p>
      </dsp:txBody>
      <dsp:txXfrm>
        <a:off x="3179475" y="1170041"/>
        <a:ext cx="1896812" cy="1138087"/>
      </dsp:txXfrm>
    </dsp:sp>
    <dsp:sp modelId="{B35D2D12-0751-F043-9AD5-04001D85CC94}">
      <dsp:nvSpPr>
        <dsp:cNvPr id="0" name=""/>
        <dsp:cNvSpPr/>
      </dsp:nvSpPr>
      <dsp:spPr>
        <a:xfrm>
          <a:off x="5076288" y="1739084"/>
          <a:ext cx="267499"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58EA45-4203-E446-A1AE-D71B60A5F6B1}">
      <dsp:nvSpPr>
        <dsp:cNvPr id="0" name=""/>
        <dsp:cNvSpPr/>
      </dsp:nvSpPr>
      <dsp:spPr>
        <a:xfrm>
          <a:off x="5961696" y="25766"/>
          <a:ext cx="2288548" cy="2288548"/>
        </a:xfrm>
        <a:prstGeom prst="ellipse">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l" sz="2000" kern="1200" err="1"/>
            <a:t>μάσημα</a:t>
          </a:r>
          <a:r>
            <a:rPr lang="el" sz="2000" kern="1200"/>
            <a:t> </a:t>
          </a:r>
          <a:r>
            <a:rPr lang="el" sz="2000" kern="1200" err="1"/>
            <a:t>δυσκολίες</a:t>
          </a:r>
          <a:endParaRPr lang="fr-FR" sz="2000" kern="1200"/>
        </a:p>
      </dsp:txBody>
      <dsp:txXfrm>
        <a:off x="6296846" y="360916"/>
        <a:ext cx="1618248" cy="1618248"/>
      </dsp:txXfrm>
    </dsp:sp>
    <dsp:sp modelId="{88A92687-F863-2B49-B26D-3F66F54F8F8A}">
      <dsp:nvSpPr>
        <dsp:cNvPr id="0" name=""/>
        <dsp:cNvSpPr/>
      </dsp:nvSpPr>
      <dsp:spPr>
        <a:xfrm>
          <a:off x="8250244" y="25766"/>
          <a:ext cx="2288548" cy="2288548"/>
        </a:xfrm>
        <a:prstGeom prst="ellipse">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l" sz="2000" kern="1200" err="1"/>
            <a:t>Δυσκολία</a:t>
          </a:r>
          <a:r>
            <a:rPr lang="el" sz="2000" kern="1200"/>
            <a:t> </a:t>
          </a:r>
          <a:r>
            <a:rPr lang="el" sz="2000" kern="1200" err="1"/>
            <a:t>κλείνοντας </a:t>
          </a:r>
          <a:r>
            <a:rPr lang="el" sz="2000" kern="1200"/>
            <a:t>τα </a:t>
          </a:r>
          <a:r>
            <a:rPr lang="el" sz="2000" kern="1200" err="1"/>
            <a:t>χείλη </a:t>
          </a:r>
          <a:r>
            <a:rPr lang="el" sz="2000" kern="1200"/>
            <a:t>για να </a:t>
          </a:r>
          <a:r>
            <a:rPr lang="el" sz="2000" kern="1200" err="1"/>
            <a:t>κρατήσει</a:t>
          </a:r>
          <a:r>
            <a:rPr lang="el" sz="2000" kern="1200"/>
            <a:t> </a:t>
          </a:r>
          <a:r>
            <a:rPr lang="el" sz="2000" kern="1200" err="1"/>
            <a:t>φαγητό </a:t>
          </a:r>
          <a:r>
            <a:rPr lang="el" sz="2000" kern="1200"/>
            <a:t>στο </a:t>
          </a:r>
          <a:r>
            <a:rPr lang="el" sz="2000" kern="1200" err="1"/>
            <a:t>στόμα</a:t>
          </a:r>
          <a:endParaRPr lang="fr-FR" sz="2000" kern="1200"/>
        </a:p>
      </dsp:txBody>
      <dsp:txXfrm>
        <a:off x="8585394" y="360916"/>
        <a:ext cx="1618248" cy="16182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00E1BA-E155-BC45-8BC3-D0A1A41B9C7B}">
      <dsp:nvSpPr>
        <dsp:cNvPr id="0" name=""/>
        <dsp:cNvSpPr/>
      </dsp:nvSpPr>
      <dsp:spPr>
        <a:xfrm>
          <a:off x="0" y="393250"/>
          <a:ext cx="2998032" cy="1798819"/>
        </a:xfrm>
        <a:prstGeom prst="rect">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l" sz="2100" kern="1200" err="1"/>
            <a:t>Χαρακτηριστικό </a:t>
          </a:r>
          <a:r>
            <a:rPr lang="el" sz="2100" kern="1200"/>
            <a:t>φωνής (π.χ. </a:t>
          </a:r>
          <a:r>
            <a:rPr lang="el" sz="2100" kern="1200" err="1"/>
            <a:t>βραχνάδα </a:t>
          </a:r>
          <a:r>
            <a:rPr lang="el" sz="2100" kern="1200"/>
            <a:t>)</a:t>
          </a:r>
        </a:p>
      </dsp:txBody>
      <dsp:txXfrm>
        <a:off x="0" y="393250"/>
        <a:ext cx="2998032" cy="1798819"/>
      </dsp:txXfrm>
    </dsp:sp>
    <dsp:sp modelId="{E01697CA-3F01-3C45-91C6-F61C07F3F8A5}">
      <dsp:nvSpPr>
        <dsp:cNvPr id="0" name=""/>
        <dsp:cNvSpPr/>
      </dsp:nvSpPr>
      <dsp:spPr>
        <a:xfrm>
          <a:off x="3297836" y="393250"/>
          <a:ext cx="2998032" cy="1798819"/>
        </a:xfrm>
        <a:prstGeom prst="rect">
          <a:avLst/>
        </a:prstGeom>
        <a:solidFill>
          <a:schemeClr val="accent1">
            <a:shade val="50000"/>
            <a:hueOff val="-12437"/>
            <a:satOff val="-416"/>
            <a:lumOff val="160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l" sz="2100" kern="1200" err="1"/>
            <a:t>ανατομικές </a:t>
          </a:r>
          <a:r>
            <a:rPr lang="el" sz="2100" kern="1200"/>
            <a:t>ανωμαλίες </a:t>
          </a:r>
          <a:r>
            <a:rPr lang="el" sz="2100" kern="1200" err="1"/>
            <a:t>που επηρεάζουν </a:t>
          </a:r>
          <a:r>
            <a:rPr lang="el" sz="2100" kern="1200"/>
            <a:t>τον όγκο του </a:t>
          </a:r>
          <a:r>
            <a:rPr lang="el" sz="2100" kern="1200" err="1"/>
            <a:t>συντονισμού</a:t>
          </a:r>
          <a:r>
            <a:rPr lang="el" sz="2100" kern="1200"/>
            <a:t> </a:t>
          </a:r>
          <a:r>
            <a:rPr lang="el" sz="2100" kern="1200" err="1"/>
            <a:t>κοιλότητες </a:t>
          </a:r>
          <a:r>
            <a:rPr lang="el" sz="2100" kern="1200"/>
            <a:t>→ πρόσκρουση στη </a:t>
          </a:r>
          <a:r>
            <a:rPr lang="el" sz="2100" kern="1200" err="1"/>
            <a:t>φωνή </a:t>
          </a:r>
          <a:r>
            <a:rPr lang="el" sz="2100" kern="1200"/>
            <a:t>, </a:t>
          </a:r>
          <a:r>
            <a:rPr lang="el" sz="2100" kern="1200" err="1"/>
            <a:t>τη ρινικότητα </a:t>
          </a:r>
          <a:r>
            <a:rPr lang="el" sz="2100" kern="1200"/>
            <a:t>κ.λπ.</a:t>
          </a:r>
        </a:p>
      </dsp:txBody>
      <dsp:txXfrm>
        <a:off x="3297836" y="393250"/>
        <a:ext cx="2998032" cy="1798819"/>
      </dsp:txXfrm>
    </dsp:sp>
    <dsp:sp modelId="{AC1EA78E-97C3-8B40-BB4E-807E1D9A7B55}">
      <dsp:nvSpPr>
        <dsp:cNvPr id="0" name=""/>
        <dsp:cNvSpPr/>
      </dsp:nvSpPr>
      <dsp:spPr>
        <a:xfrm>
          <a:off x="6595672" y="393250"/>
          <a:ext cx="2998032" cy="1798819"/>
        </a:xfrm>
        <a:prstGeom prst="rect">
          <a:avLst/>
        </a:prstGeom>
        <a:solidFill>
          <a:schemeClr val="accent1">
            <a:shade val="50000"/>
            <a:hueOff val="-24873"/>
            <a:satOff val="-833"/>
            <a:lumOff val="320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l" sz="2100" kern="1200" err="1"/>
            <a:t>Ευφράδεια</a:t>
          </a:r>
          <a:r>
            <a:rPr lang="el" sz="2100" kern="1200"/>
            <a:t> </a:t>
          </a:r>
          <a:r>
            <a:rPr lang="el" sz="2100" kern="1200" err="1"/>
            <a:t>διαταραχή </a:t>
          </a:r>
          <a:r>
            <a:rPr lang="el" sz="2100" kern="1200"/>
            <a:t>→ </a:t>
          </a:r>
          <a:r>
            <a:rPr lang="el" sz="2100" kern="1200" err="1"/>
            <a:t>τραυλισμός </a:t>
          </a:r>
          <a:r>
            <a:rPr lang="el" sz="2100" kern="1200"/>
            <a:t>και </a:t>
          </a:r>
          <a:r>
            <a:rPr lang="el" sz="2100" kern="1200" err="1"/>
            <a:t>τραυλισμός</a:t>
          </a:r>
          <a:endParaRPr lang="fr-FR" sz="2100" kern="1200"/>
        </a:p>
      </dsp:txBody>
      <dsp:txXfrm>
        <a:off x="6595672" y="393250"/>
        <a:ext cx="2998032" cy="1798819"/>
      </dsp:txXfrm>
    </dsp:sp>
    <dsp:sp modelId="{6F91BF1D-76A1-8F41-8AB1-A96AC29F5C25}">
      <dsp:nvSpPr>
        <dsp:cNvPr id="0" name=""/>
        <dsp:cNvSpPr/>
      </dsp:nvSpPr>
      <dsp:spPr>
        <a:xfrm>
          <a:off x="1648918" y="2491873"/>
          <a:ext cx="2998032" cy="1798819"/>
        </a:xfrm>
        <a:prstGeom prst="rect">
          <a:avLst/>
        </a:prstGeom>
        <a:solidFill>
          <a:schemeClr val="accent1">
            <a:shade val="50000"/>
            <a:hueOff val="-24873"/>
            <a:satOff val="-833"/>
            <a:lumOff val="320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l" sz="2100" kern="1200" err="1"/>
            <a:t>Συχνάζω</a:t>
          </a:r>
          <a:r>
            <a:rPr lang="el" sz="2100" kern="1200"/>
            <a:t> </a:t>
          </a:r>
          <a:r>
            <a:rPr lang="el" sz="2100" kern="1200" err="1"/>
            <a:t>αρθρωτικός</a:t>
          </a:r>
          <a:r>
            <a:rPr lang="el" sz="2100" kern="1200"/>
            <a:t> </a:t>
          </a:r>
          <a:r>
            <a:rPr lang="el" sz="2100" kern="1200" err="1"/>
            <a:t>διαταραχές </a:t>
          </a:r>
          <a:r>
            <a:rPr lang="el" sz="2100" kern="1200"/>
            <a:t>και </a:t>
          </a:r>
          <a:r>
            <a:rPr lang="el" sz="2100" kern="1200" err="1"/>
            <a:t>ελλιπείς</a:t>
          </a:r>
          <a:r>
            <a:rPr lang="el" sz="2100" kern="1200"/>
            <a:t> </a:t>
          </a:r>
          <a:r>
            <a:rPr lang="el" sz="2100" kern="1200" err="1"/>
            <a:t>ήχος</a:t>
          </a:r>
          <a:r>
            <a:rPr lang="el" sz="2100" kern="1200"/>
            <a:t> </a:t>
          </a:r>
          <a:r>
            <a:rPr lang="el" sz="2100" kern="1200" err="1"/>
            <a:t>καταγραφή εμπορευμάτων</a:t>
          </a:r>
          <a:endParaRPr lang="fr-FR" sz="2100" kern="1200"/>
        </a:p>
      </dsp:txBody>
      <dsp:txXfrm>
        <a:off x="1648918" y="2491873"/>
        <a:ext cx="2998032" cy="1798819"/>
      </dsp:txXfrm>
    </dsp:sp>
    <dsp:sp modelId="{DD577019-5476-614A-929C-B85B3AAD2D49}">
      <dsp:nvSpPr>
        <dsp:cNvPr id="0" name=""/>
        <dsp:cNvSpPr/>
      </dsp:nvSpPr>
      <dsp:spPr>
        <a:xfrm>
          <a:off x="4946754" y="2491873"/>
          <a:ext cx="2998032" cy="1798819"/>
        </a:xfrm>
        <a:prstGeom prst="rect">
          <a:avLst/>
        </a:prstGeom>
        <a:solidFill>
          <a:schemeClr val="accent1">
            <a:shade val="50000"/>
            <a:hueOff val="-12437"/>
            <a:satOff val="-416"/>
            <a:lumOff val="160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l" sz="2100" kern="1200" err="1"/>
            <a:t>Προσωδιακή</a:t>
          </a:r>
          <a:r>
            <a:rPr lang="el" sz="2100" kern="1200"/>
            <a:t> </a:t>
          </a:r>
          <a:r>
            <a:rPr lang="el" sz="2100" kern="1200" err="1"/>
            <a:t>ιδιαιτερότητες</a:t>
          </a:r>
          <a:endParaRPr lang="fr-FR" sz="2100" kern="1200"/>
        </a:p>
      </dsp:txBody>
      <dsp:txXfrm>
        <a:off x="4946754" y="2491873"/>
        <a:ext cx="2998032" cy="17988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E98DB0-5A22-AF47-B2D6-A9C5422CE93C}">
      <dsp:nvSpPr>
        <dsp:cNvPr id="0" name=""/>
        <dsp:cNvSpPr/>
      </dsp:nvSpPr>
      <dsp:spPr>
        <a:xfrm>
          <a:off x="1586076" y="0"/>
          <a:ext cx="8130814" cy="5081759"/>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62AB43-FC6E-5A4D-B4A6-95F54F70E1AA}">
      <dsp:nvSpPr>
        <dsp:cNvPr id="0" name=""/>
        <dsp:cNvSpPr/>
      </dsp:nvSpPr>
      <dsp:spPr>
        <a:xfrm>
          <a:off x="2618690" y="3507430"/>
          <a:ext cx="211401" cy="21140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84ECA2-5070-2041-A02A-EB723B02D463}">
      <dsp:nvSpPr>
        <dsp:cNvPr id="0" name=""/>
        <dsp:cNvSpPr/>
      </dsp:nvSpPr>
      <dsp:spPr>
        <a:xfrm>
          <a:off x="2724390" y="3613130"/>
          <a:ext cx="1894479" cy="1468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017" tIns="0" rIns="0" bIns="0" numCol="1" spcCol="1270" anchor="t" anchorCtr="0">
          <a:noAutofit/>
        </a:bodyPr>
        <a:lstStyle/>
        <a:p>
          <a:pPr marL="0" lvl="0" indent="0" algn="l" defTabSz="844550">
            <a:lnSpc>
              <a:spcPct val="90000"/>
            </a:lnSpc>
            <a:spcBef>
              <a:spcPct val="0"/>
            </a:spcBef>
            <a:spcAft>
              <a:spcPct val="35000"/>
            </a:spcAft>
            <a:buNone/>
          </a:pPr>
          <a:r>
            <a:rPr lang="el" sz="1900" kern="1200"/>
            <a:t>4 έως </a:t>
          </a:r>
          <a:r>
            <a:rPr lang="el" sz="1900" kern="1200" err="1"/>
            <a:t>7 ετών </a:t>
          </a:r>
          <a:r>
            <a:rPr lang="el" sz="1900" kern="1200"/>
            <a:t>→ </a:t>
          </a:r>
          <a:r>
            <a:rPr lang="el" sz="1900" kern="1200" err="1"/>
            <a:t>λιγότερο </a:t>
          </a:r>
          <a:r>
            <a:rPr lang="el" sz="1900" kern="1200"/>
            <a:t>κατανοητό </a:t>
          </a:r>
          <a:r>
            <a:rPr lang="el" sz="1900" kern="1200" err="1"/>
            <a:t>παιδιά </a:t>
          </a:r>
          <a:r>
            <a:rPr lang="el" sz="1900" kern="1200"/>
            <a:t>του </a:t>
          </a:r>
          <a:r>
            <a:rPr lang="el" sz="1900" kern="1200" err="1"/>
            <a:t>ίδιου</a:t>
          </a:r>
          <a:r>
            <a:rPr lang="el" sz="1900" kern="1200"/>
            <a:t> </a:t>
          </a:r>
          <a:r>
            <a:rPr lang="el" sz="1900" kern="1200" err="1"/>
            <a:t>χρονολογικός</a:t>
          </a:r>
          <a:r>
            <a:rPr lang="el" sz="1900" kern="1200"/>
            <a:t> </a:t>
          </a:r>
          <a:r>
            <a:rPr lang="el" sz="1900" kern="1200" err="1"/>
            <a:t>ηλικία </a:t>
          </a:r>
          <a:r>
            <a:rPr lang="el" sz="1900" kern="1200"/>
            <a:t>και </a:t>
          </a:r>
          <a:r>
            <a:rPr lang="el" sz="1900" kern="1200" err="1"/>
            <a:t>φύλο</a:t>
          </a:r>
          <a:endParaRPr lang="fr-FR" sz="1900" kern="1200"/>
        </a:p>
      </dsp:txBody>
      <dsp:txXfrm>
        <a:off x="2724390" y="3613130"/>
        <a:ext cx="1894479" cy="1468628"/>
      </dsp:txXfrm>
    </dsp:sp>
    <dsp:sp modelId="{F324F31B-71A2-7740-93C4-ACBD4BAE4E83}">
      <dsp:nvSpPr>
        <dsp:cNvPr id="0" name=""/>
        <dsp:cNvSpPr/>
      </dsp:nvSpPr>
      <dsp:spPr>
        <a:xfrm>
          <a:off x="4484712" y="2126207"/>
          <a:ext cx="382148" cy="3821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2C56EB-51B6-9140-AEBA-52912B3FC5E2}">
      <dsp:nvSpPr>
        <dsp:cNvPr id="0" name=""/>
        <dsp:cNvSpPr/>
      </dsp:nvSpPr>
      <dsp:spPr>
        <a:xfrm>
          <a:off x="4675786" y="2317282"/>
          <a:ext cx="1951395" cy="27644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492" tIns="0" rIns="0" bIns="0" numCol="1" spcCol="1270" anchor="t" anchorCtr="0">
          <a:noAutofit/>
        </a:bodyPr>
        <a:lstStyle/>
        <a:p>
          <a:pPr marL="0" lvl="0" indent="0" algn="l" defTabSz="844550">
            <a:lnSpc>
              <a:spcPct val="90000"/>
            </a:lnSpc>
            <a:spcBef>
              <a:spcPct val="0"/>
            </a:spcBef>
            <a:spcAft>
              <a:spcPct val="35000"/>
            </a:spcAft>
            <a:buNone/>
          </a:pPr>
          <a:r>
            <a:rPr lang="el" sz="1900" kern="1200"/>
            <a:t>14 </a:t>
          </a:r>
          <a:r>
            <a:rPr lang="el" sz="1900" kern="1200" err="1"/>
            <a:t>χρόνια</a:t>
          </a:r>
          <a:r>
            <a:rPr lang="el" sz="1900" kern="1200"/>
            <a:t> </a:t>
          </a:r>
          <a:r>
            <a:rPr lang="el" sz="1900" kern="1200" err="1"/>
            <a:t>παλαιός</a:t>
          </a:r>
          <a:endParaRPr lang="fr-FR" sz="1900" kern="1200"/>
        </a:p>
        <a:p>
          <a:pPr marL="0" lvl="0" indent="0" algn="l" defTabSz="844550">
            <a:lnSpc>
              <a:spcPct val="90000"/>
            </a:lnSpc>
            <a:spcBef>
              <a:spcPct val="0"/>
            </a:spcBef>
            <a:spcAft>
              <a:spcPct val="35000"/>
            </a:spcAft>
            <a:buNone/>
          </a:pPr>
          <a:r>
            <a:rPr lang="el" sz="1900" kern="1200"/>
            <a:t>100% αγόρια </a:t>
          </a:r>
          <a:r>
            <a:rPr lang="el" sz="1900" kern="1200" err="1"/>
            <a:t>παραμένουν</a:t>
          </a:r>
          <a:r>
            <a:rPr lang="el" sz="1900" kern="1200"/>
            <a:t> </a:t>
          </a:r>
          <a:r>
            <a:rPr lang="el" sz="1900" kern="1200" err="1"/>
            <a:t>ακατάληπτος</a:t>
          </a:r>
          <a:endParaRPr lang="fr-FR" sz="1900" kern="1200"/>
        </a:p>
        <a:p>
          <a:pPr marL="0" lvl="0" indent="0" algn="l" defTabSz="844550">
            <a:lnSpc>
              <a:spcPct val="90000"/>
            </a:lnSpc>
            <a:spcBef>
              <a:spcPct val="0"/>
            </a:spcBef>
            <a:spcAft>
              <a:spcPct val="35000"/>
            </a:spcAft>
            <a:buNone/>
          </a:pPr>
          <a:r>
            <a:rPr lang="el" sz="1900" kern="1200" err="1"/>
            <a:t>παραμένουν </a:t>
          </a:r>
          <a:r>
            <a:rPr lang="el" sz="1900" kern="1200"/>
            <a:t>κορίτσια </a:t>
          </a:r>
          <a:r>
            <a:rPr lang="el" sz="1900" kern="1200" err="1"/>
            <a:t>ακατάληπτος</a:t>
          </a:r>
          <a:endParaRPr lang="fr-FR" sz="1900" kern="1200"/>
        </a:p>
      </dsp:txBody>
      <dsp:txXfrm>
        <a:off x="4675786" y="2317282"/>
        <a:ext cx="1951395" cy="2764476"/>
      </dsp:txXfrm>
    </dsp:sp>
    <dsp:sp modelId="{74200370-F284-D842-AC14-6407E4BFDA0E}">
      <dsp:nvSpPr>
        <dsp:cNvPr id="0" name=""/>
        <dsp:cNvSpPr/>
      </dsp:nvSpPr>
      <dsp:spPr>
        <a:xfrm>
          <a:off x="6728816" y="1285685"/>
          <a:ext cx="528502" cy="52850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19DB92-FFEB-B543-8848-AAD69C481110}">
      <dsp:nvSpPr>
        <dsp:cNvPr id="0" name=""/>
        <dsp:cNvSpPr/>
      </dsp:nvSpPr>
      <dsp:spPr>
        <a:xfrm>
          <a:off x="6993068" y="1549936"/>
          <a:ext cx="1951395" cy="35318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0043" tIns="0" rIns="0" bIns="0" numCol="1" spcCol="1270" anchor="t" anchorCtr="0">
          <a:noAutofit/>
        </a:bodyPr>
        <a:lstStyle/>
        <a:p>
          <a:pPr marL="0" lvl="0" indent="0" algn="l" defTabSz="844550">
            <a:lnSpc>
              <a:spcPct val="90000"/>
            </a:lnSpc>
            <a:spcBef>
              <a:spcPct val="0"/>
            </a:spcBef>
            <a:spcAft>
              <a:spcPct val="35000"/>
            </a:spcAft>
            <a:buNone/>
          </a:pPr>
          <a:r>
            <a:rPr lang="el" sz="1900" kern="1200"/>
            <a:t>&gt; 14 </a:t>
          </a:r>
          <a:r>
            <a:rPr lang="el" sz="1900" kern="1200" err="1"/>
            <a:t>ετών</a:t>
          </a:r>
          <a:r>
            <a:rPr lang="el" sz="1900" kern="1200"/>
            <a:t> </a:t>
          </a:r>
          <a:r>
            <a:rPr lang="el" sz="1900" kern="1200" err="1"/>
            <a:t>παλαιός</a:t>
          </a:r>
          <a:endParaRPr lang="fr-FR" sz="1900" kern="1200"/>
        </a:p>
        <a:p>
          <a:pPr marL="0" lvl="0" indent="0" algn="l" defTabSz="844550">
            <a:lnSpc>
              <a:spcPct val="90000"/>
            </a:lnSpc>
            <a:spcBef>
              <a:spcPct val="0"/>
            </a:spcBef>
            <a:spcAft>
              <a:spcPct val="35000"/>
            </a:spcAft>
            <a:buNone/>
          </a:pPr>
          <a:r>
            <a:rPr lang="el" sz="1900" kern="1200"/>
            <a:t>Το 74% </a:t>
          </a:r>
          <a:r>
            <a:rPr lang="el" sz="1900" kern="1200" err="1"/>
            <a:t>παραμένουν αγόρια</a:t>
          </a:r>
          <a:r>
            <a:rPr lang="el" sz="1900" kern="1200"/>
            <a:t> </a:t>
          </a:r>
          <a:r>
            <a:rPr lang="el" sz="1900" kern="1200" err="1"/>
            <a:t>ακατάληπτος</a:t>
          </a:r>
          <a:endParaRPr lang="fr-FR" sz="1900" kern="1200"/>
        </a:p>
        <a:p>
          <a:pPr marL="0" lvl="0" indent="0" algn="l" defTabSz="844550">
            <a:lnSpc>
              <a:spcPct val="90000"/>
            </a:lnSpc>
            <a:spcBef>
              <a:spcPct val="0"/>
            </a:spcBef>
            <a:spcAft>
              <a:spcPct val="35000"/>
            </a:spcAft>
            <a:buNone/>
          </a:pPr>
          <a:r>
            <a:rPr lang="el" sz="1900" kern="1200" err="1"/>
            <a:t>παραμένουν </a:t>
          </a:r>
          <a:r>
            <a:rPr lang="el" sz="1900" kern="1200"/>
            <a:t>κορίτσια </a:t>
          </a:r>
          <a:r>
            <a:rPr lang="el" sz="1900" kern="1200" err="1"/>
            <a:t>ακατάληπτος</a:t>
          </a:r>
          <a:endParaRPr lang="fr-FR" sz="1900" kern="1200"/>
        </a:p>
      </dsp:txBody>
      <dsp:txXfrm>
        <a:off x="6993068" y="1549936"/>
        <a:ext cx="1951395" cy="3531822"/>
      </dsp:txXfrm>
    </dsp:sp>
  </dsp:spTree>
</dsp:drawing>
</file>

<file path=ppt/diagrams/layout1.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l" err="1"/>
              <a:t>Βρισκόμαστε </a:t>
            </a:r>
            <a:r>
              <a:rPr lang="el"/>
              <a:t>στο </a:t>
            </a:r>
            <a:r>
              <a:rPr lang="el" err="1"/>
              <a:t>επίπεδο </a:t>
            </a:r>
            <a:r>
              <a:rPr lang="el"/>
              <a:t>της παραγωγής και της διάκρισης των </a:t>
            </a:r>
            <a:r>
              <a:rPr lang="el" err="1"/>
              <a:t>ήχων του λόγου </a:t>
            </a:r>
            <a:r>
              <a:rPr lang="el"/>
              <a:t>.</a:t>
            </a:r>
          </a:p>
          <a:p>
            <a:pPr marL="158750" indent="0" algn="just">
              <a:lnSpc>
                <a:spcPct val="150000"/>
              </a:lnSpc>
              <a:spcBef>
                <a:spcPts val="600"/>
              </a:spcBef>
              <a:buFontTx/>
              <a:buNone/>
            </a:pPr>
            <a:r>
              <a:rPr lang="el"/>
              <a:t>Η </a:t>
            </a:r>
            <a:r>
              <a:rPr lang="el" err="1"/>
              <a:t>ποιότητα </a:t>
            </a:r>
            <a:r>
              <a:rPr lang="el"/>
              <a:t>της παραγωγής </a:t>
            </a:r>
            <a:r>
              <a:rPr lang="el" err="1"/>
              <a:t>ήχου είναι</a:t>
            </a:r>
            <a:r>
              <a:rPr lang="el"/>
              <a:t> </a:t>
            </a:r>
            <a:r>
              <a:rPr lang="el" err="1"/>
              <a:t>συχνά</a:t>
            </a:r>
            <a:r>
              <a:rPr lang="el"/>
              <a:t> </a:t>
            </a:r>
            <a:r>
              <a:rPr lang="el" err="1"/>
              <a:t>εξασθενημένος </a:t>
            </a:r>
            <a:r>
              <a:rPr lang="el"/>
              <a:t>. </a:t>
            </a:r>
            <a:r>
              <a:rPr lang="el" err="1"/>
              <a:t>Οι ήχοι </a:t>
            </a:r>
            <a:r>
              <a:rPr lang="el"/>
              <a:t>είναι </a:t>
            </a:r>
            <a:r>
              <a:rPr lang="el" err="1"/>
              <a:t>ανακριβείς </a:t>
            </a:r>
            <a:r>
              <a:rPr lang="el"/>
              <a:t>, </a:t>
            </a:r>
            <a:r>
              <a:rPr lang="el" err="1"/>
              <a:t>παραμορφωμένοι </a:t>
            </a:r>
            <a:r>
              <a:rPr lang="el"/>
              <a:t>ή, στην περίπτωση ορισμένων </a:t>
            </a:r>
            <a:r>
              <a:rPr lang="el" err="1"/>
              <a:t>πολύπλοκων</a:t>
            </a:r>
            <a:r>
              <a:rPr lang="el"/>
              <a:t> </a:t>
            </a:r>
            <a:r>
              <a:rPr lang="el" err="1"/>
              <a:t>ήχοι </a:t>
            </a:r>
            <a:r>
              <a:rPr lang="el"/>
              <a:t>, απουσιάζουν </a:t>
            </a:r>
            <a:r>
              <a:rPr lang="el" err="1"/>
              <a:t>από </a:t>
            </a:r>
            <a:r>
              <a:rPr lang="el"/>
              <a:t>τη </a:t>
            </a:r>
            <a:r>
              <a:rPr lang="el" err="1"/>
              <a:t>φωνητική</a:t>
            </a:r>
            <a:r>
              <a:rPr lang="el"/>
              <a:t> </a:t>
            </a:r>
            <a:r>
              <a:rPr lang="el" err="1"/>
              <a:t>ρεπερτόριο </a:t>
            </a:r>
            <a:r>
              <a:rPr lang="el"/>
              <a:t>ατόμων </a:t>
            </a:r>
            <a:r>
              <a:rPr lang="el" err="1"/>
              <a:t>με </a:t>
            </a:r>
            <a:r>
              <a:rPr lang="el"/>
              <a:t>ΙΔΝ.</a:t>
            </a:r>
          </a:p>
          <a:p>
            <a:pPr marL="158750" indent="0" algn="just">
              <a:lnSpc>
                <a:spcPct val="150000"/>
              </a:lnSpc>
              <a:spcBef>
                <a:spcPts val="600"/>
              </a:spcBef>
              <a:buFontTx/>
              <a:buNone/>
            </a:pPr>
            <a:r>
              <a:rPr lang="el"/>
              <a:t>La conséquence sera un retard dans l'émergence du babillage et des premières combinaisons de sons permettant de first des syllabes.</a:t>
            </a:r>
          </a:p>
          <a:p>
            <a:pPr marL="158750" indent="0" algn="just">
              <a:lnSpc>
                <a:spcPct val="150000"/>
              </a:lnSpc>
              <a:spcBef>
                <a:spcPts val="600"/>
              </a:spcBef>
              <a:buFontTx/>
              <a:buNone/>
            </a:pPr>
            <a:r>
              <a:rPr lang="el"/>
              <a:t>Καλή διάκριση </a:t>
            </a:r>
            <a:r>
              <a:rPr lang="el" err="1"/>
              <a:t>είναι</a:t>
            </a:r>
            <a:r>
              <a:rPr lang="el"/>
              <a:t> </a:t>
            </a:r>
            <a:r>
              <a:rPr lang="el" err="1"/>
              <a:t>συχνά</a:t>
            </a:r>
            <a:r>
              <a:rPr lang="el"/>
              <a:t> </a:t>
            </a:r>
            <a:r>
              <a:rPr lang="el" err="1"/>
              <a:t>παρεμποδίζεται </a:t>
            </a:r>
            <a:r>
              <a:rPr lang="el"/>
              <a:t>από περισσότερο ή </a:t>
            </a:r>
            <a:r>
              <a:rPr lang="el" err="1"/>
              <a:t>λιγότερο</a:t>
            </a:r>
            <a:r>
              <a:rPr lang="el"/>
              <a:t> </a:t>
            </a:r>
            <a:r>
              <a:rPr lang="el" err="1"/>
              <a:t>σημαντικός</a:t>
            </a:r>
            <a:r>
              <a:rPr lang="el"/>
              <a:t> </a:t>
            </a:r>
            <a:r>
              <a:rPr lang="el" err="1"/>
              <a:t>ακρόαση</a:t>
            </a:r>
            <a:r>
              <a:rPr lang="el"/>
              <a:t> </a:t>
            </a:r>
            <a:r>
              <a:rPr lang="el" err="1"/>
              <a:t>απώλεια </a:t>
            </a:r>
            <a:r>
              <a:rPr lang="el"/>
              <a:t>.</a:t>
            </a: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296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l" sz="1800">
                <a:effectLst/>
                <a:latin typeface="Calibri" panose="020F0502020204030204" pitchFamily="34" charset="0"/>
                <a:ea typeface="Calibri" panose="020F0502020204030204" pitchFamily="34" charset="0"/>
                <a:cs typeface="Times New Roman" panose="02020603050405020304" pitchFamily="18" charset="0"/>
              </a:rPr>
              <a:t>Η ομιλία και η γλώσσα, στην IDD συχνά χαρακτηρίζονται από έλλειψη κατανοητότητας, ειδικά όταν υπάρχουν ανωμαλίες στο </a:t>
            </a:r>
            <a:r>
              <a:rPr lang="el" sz="1800" err="1">
                <a:effectLst/>
                <a:latin typeface="Calibri" panose="020F0502020204030204" pitchFamily="34" charset="0"/>
                <a:ea typeface="Calibri" panose="020F0502020204030204" pitchFamily="34" charset="0"/>
                <a:cs typeface="Times New Roman" panose="02020603050405020304" pitchFamily="18" charset="0"/>
              </a:rPr>
              <a:t>στόμα </a:t>
            </a:r>
            <a:r>
              <a:rPr lang="el" sz="1800">
                <a:effectLst/>
                <a:latin typeface="Calibri" panose="020F0502020204030204" pitchFamily="34" charset="0"/>
                <a:ea typeface="Calibri" panose="020F0502020204030204" pitchFamily="34" charset="0"/>
                <a:cs typeface="Times New Roman" panose="02020603050405020304" pitchFamily="18" charset="0"/>
              </a:rPr>
              <a:t>, όπως συμβαίνει στο σύνδρομο Down και σε πολλά γενετικά σύνδρομα.</a:t>
            </a:r>
          </a:p>
          <a:p>
            <a:pPr marL="158750" indent="0" algn="just">
              <a:lnSpc>
                <a:spcPct val="150000"/>
              </a:lnSpc>
              <a:spcBef>
                <a:spcPts val="600"/>
              </a:spcBef>
              <a:buFontTx/>
              <a:buNone/>
            </a:pPr>
            <a:r>
              <a:rPr lang="el" sz="1800">
                <a:effectLst/>
                <a:latin typeface="Calibri" panose="020F0502020204030204" pitchFamily="34" charset="0"/>
                <a:ea typeface="Calibri" panose="020F0502020204030204" pitchFamily="34" charset="0"/>
                <a:cs typeface="Times New Roman" panose="02020603050405020304" pitchFamily="18" charset="0"/>
              </a:rPr>
              <a:t>Η παρούσα Εικόνα προσαρμοσμένη από (Faye et al., 2004) επεξηγεί το σύνδρομο </a:t>
            </a:r>
            <a:r>
              <a:rPr lang="el" sz="1800" err="1">
                <a:effectLst/>
                <a:latin typeface="Calibri" panose="020F0502020204030204" pitchFamily="34" charset="0"/>
                <a:ea typeface="Calibri" panose="020F0502020204030204" pitchFamily="34" charset="0"/>
                <a:cs typeface="Times New Roman" panose="02020603050405020304" pitchFamily="18" charset="0"/>
              </a:rPr>
              <a:t>bucco </a:t>
            </a:r>
            <a:r>
              <a:rPr lang="el" sz="1800">
                <a:effectLst/>
                <a:latin typeface="Calibri" panose="020F0502020204030204" pitchFamily="34" charset="0"/>
                <a:ea typeface="Calibri" panose="020F0502020204030204" pitchFamily="34" charset="0"/>
                <a:cs typeface="Times New Roman" panose="02020603050405020304" pitchFamily="18" charset="0"/>
              </a:rPr>
              <a:t>-facial, το οποίο συχνά συνδέεται με συνδρομικές καταστάσεις IDD</a:t>
            </a:r>
            <a:r>
              <a:rPr lang="el">
                <a:effectLst/>
              </a:rPr>
              <a:t> </a:t>
            </a:r>
          </a:p>
          <a:p>
            <a:pPr marL="158750" indent="0" algn="just">
              <a:lnSpc>
                <a:spcPct val="150000"/>
              </a:lnSpc>
              <a:spcBef>
                <a:spcPts val="600"/>
              </a:spcBef>
              <a:buFontTx/>
              <a:buNone/>
            </a:pPr>
            <a:endParaRPr lang="fr-BE">
              <a:effectLst/>
            </a:endParaRPr>
          </a:p>
          <a:p>
            <a:pPr marL="342900" lvl="0" indent="-342900" algn="just">
              <a:lnSpc>
                <a:spcPct val="150000"/>
              </a:lnSpc>
              <a:buFont typeface="Calibri" panose="020F0502020204030204" pitchFamily="34" charset="0"/>
              <a:buChar char="-"/>
            </a:pPr>
            <a:r>
              <a:rPr lang="el" sz="1800" kern="100">
                <a:effectLst/>
                <a:latin typeface="Calibri" panose="020F0502020204030204" pitchFamily="34" charset="0"/>
                <a:ea typeface="Calibri" panose="020F0502020204030204" pitchFamily="34" charset="0"/>
                <a:cs typeface="Times New Roman" panose="02020603050405020304" pitchFamily="18" charset="0"/>
              </a:rPr>
              <a:t>Η υποτονία των δομών του προσώπου μπορεί να οδηγήσει σε προβλήματα σίτισης (για παράδειγμα, προβλήματα στο πιπίλισμα σε βρέφη) και μερικές φορές σε επιλεκτικότητα τροφής.</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Calibri" panose="020F0502020204030204" pitchFamily="34" charset="0"/>
              <a:buChar char="-"/>
            </a:pPr>
            <a:r>
              <a:rPr lang="el" sz="1800" kern="100">
                <a:effectLst/>
                <a:latin typeface="Calibri" panose="020F0502020204030204" pitchFamily="34" charset="0"/>
                <a:ea typeface="Calibri" panose="020F0502020204030204" pitchFamily="34" charset="0"/>
                <a:cs typeface="Times New Roman" panose="02020603050405020304" pitchFamily="18" charset="0"/>
              </a:rPr>
              <a:t>Η στενότητα της υπερώας και γενικά της στοματικής κοιλότητας αλλοιώνει τις κοιλότητες συντονισμού και έτσι επηρεάζει την ποιότητα των ήχων της ομιλίας.</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Calibri" panose="020F0502020204030204" pitchFamily="34" charset="0"/>
              <a:buChar char="-"/>
            </a:pPr>
            <a:r>
              <a:rPr lang="el" sz="1800" kern="100">
                <a:effectLst/>
                <a:latin typeface="Calibri" panose="020F0502020204030204" pitchFamily="34" charset="0"/>
                <a:ea typeface="Calibri" panose="020F0502020204030204" pitchFamily="34" charset="0"/>
                <a:cs typeface="Times New Roman" panose="02020603050405020304" pitchFamily="18" charset="0"/>
              </a:rPr>
              <a:t>Η υποτονία της γλώσσας που σχετίζεται με τη σχετική μακρογλωσσία σε άτομα με σύνδρομο Down έχει επίσης αντίκτυπο στην ποιότητα των ήχων της ομιλίας και συμβάλλει στην έλλειψη κατανοητότητας.</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192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l" sz="1800" kern="100">
                <a:effectLst/>
                <a:latin typeface="Calibri" panose="020F0502020204030204" pitchFamily="34" charset="0"/>
                <a:ea typeface="Calibri" panose="020F0502020204030204" pitchFamily="34" charset="0"/>
                <a:cs typeface="Times New Roman" panose="02020603050405020304" pitchFamily="18" charset="0"/>
              </a:rPr>
              <a:t>Χωρίς να υπεισέλθω σε λεπτομέρειες, η παρουσία του στοματοπροσωπικού συνδρόμου έχει επίσης σημαντικό αντίκτυπο στην υγεία των ανθρώπων.</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buFont typeface="Calibri" panose="020F0502020204030204" pitchFamily="34" charset="0"/>
              <a:buChar char="-"/>
            </a:pPr>
            <a:r>
              <a:rPr lang="el" sz="1800" kern="100">
                <a:effectLst/>
                <a:latin typeface="Calibri" panose="020F0502020204030204" pitchFamily="34" charset="0"/>
                <a:ea typeface="Calibri" panose="020F0502020204030204" pitchFamily="34" charset="0"/>
                <a:cs typeface="Times New Roman" panose="02020603050405020304" pitchFamily="18" charset="0"/>
              </a:rPr>
              <a:t>Οδοντικές ανωμαλίες, εναποθέσεις τροφών λόγω κακής οδοντικής υγιεινής και ανοσολογικά προβλήματα συμβάλλουν στην ανάπτυξη τερηδόνας.</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Calibri" panose="020F0502020204030204" pitchFamily="34" charset="0"/>
              <a:buChar char="-"/>
            </a:pPr>
            <a:r>
              <a:rPr lang="el" sz="1800" kern="100">
                <a:effectLst/>
                <a:latin typeface="Calibri" panose="020F0502020204030204" pitchFamily="34" charset="0"/>
                <a:ea typeface="Calibri" panose="020F0502020204030204" pitchFamily="34" charset="0"/>
                <a:cs typeface="Times New Roman" panose="02020603050405020304" pitchFamily="18" charset="0"/>
              </a:rPr>
              <a:t>Η υποτονία των δομών του προσώπου μπορεί να οδηγήσει σε προβλήματα σίτισης (για παράδειγμα, προβλήματα θηλασμού σε βρέφη) και μερικές φορές σε επιλεκτικότητα τροφής</a:t>
            </a:r>
            <a:endParaRPr lang="nl-BE"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3459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l" sz="1800" kern="100">
                <a:effectLst/>
                <a:latin typeface="Calibri" panose="020F0502020204030204" pitchFamily="34" charset="0"/>
                <a:ea typeface="Calibri" panose="020F0502020204030204" pitchFamily="34" charset="0"/>
                <a:cs typeface="Times New Roman" panose="02020603050405020304" pitchFamily="18" charset="0"/>
              </a:rPr>
              <a:t>Ας επιστρέψουμε στην καταληπτότητα του λόγου. Ενώ επηρεάζεται σε μεγάλο βαθμό, όπως μόλις είδαμε, από τα μορφολογικά χαρακτηριστικά του προσώπου, δηλαδή τα χαρακτηριστικά του ομιλητή, εξαρτάται επίσης από το πλαίσιο παραγωγής (για παράδειγμα, σε μια κατάσταση άγχους, ενθουσιασμού κ.λπ. ) και στον δέκτη (δηλαδή αυτές τις ακουστικές ικανότητες).</a:t>
            </a:r>
          </a:p>
          <a:p>
            <a:pPr marL="158750" indent="0" algn="just">
              <a:lnSpc>
                <a:spcPct val="150000"/>
              </a:lnSpc>
              <a:spcBef>
                <a:spcPts val="600"/>
              </a:spcBef>
              <a:buFontTx/>
              <a:buNone/>
            </a:pP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l" sz="1800" kern="100">
                <a:effectLst/>
                <a:latin typeface="Calibri" panose="020F0502020204030204" pitchFamily="34" charset="0"/>
                <a:ea typeface="Calibri" panose="020F0502020204030204" pitchFamily="34" charset="0"/>
                <a:cs typeface="Times New Roman" panose="02020603050405020304" pitchFamily="18" charset="0"/>
              </a:rPr>
              <a:t>Δεν είναι ασυνήθιστο τα προβλήματα ακοής να προστίθενται σε μια ήδη ζοφερή εικόνα (για παράδειγμα, σε άτομα με σύνδρομο Down, υπάρχει στα 2/3 των περιπτώσεων). Ανάλογα με την έκταση της απώλειας ακοής και αν είναι μονομερής ή αμφίπλευρη, θα επηρεαστεί η επικοινωνία και η κατανόηση της γλώσσας. Ο παρακάτω πίνακας δείχνει την επίδραση της απώλειας ακοής στη γλωσσική ανάπτυξη και στην καθημερινή ζωή (ταξινόμηση IBA: International Bureau of </a:t>
            </a:r>
            <a:r>
              <a:rPr lang="el" sz="1800" kern="100" err="1">
                <a:effectLst/>
                <a:latin typeface="Calibri" panose="020F0502020204030204" pitchFamily="34" charset="0"/>
                <a:ea typeface="Calibri" panose="020F0502020204030204" pitchFamily="34" charset="0"/>
                <a:cs typeface="Times New Roman" panose="02020603050405020304" pitchFamily="18" charset="0"/>
              </a:rPr>
              <a:t>Audiophonology </a:t>
            </a:r>
            <a:r>
              <a:rPr lang="el" sz="1800" kern="100">
                <a:effectLst/>
                <a:latin typeface="Calibri" panose="020F0502020204030204" pitchFamily="34" charset="0"/>
                <a:ea typeface="Calibri" panose="020F0502020204030204" pitchFamily="34" charset="0"/>
                <a:cs typeface="Times New Roman" panose="02020603050405020304" pitchFamily="18" charset="0"/>
              </a:rPr>
              <a:t>)</a:t>
            </a:r>
          </a:p>
          <a:p>
            <a:pPr marL="158750" indent="0" algn="just">
              <a:lnSpc>
                <a:spcPct val="150000"/>
              </a:lnSpc>
              <a:spcBef>
                <a:spcPts val="600"/>
              </a:spcBef>
              <a:buFontTx/>
              <a:buNone/>
            </a:pP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l" sz="1800">
                <a:effectLst/>
                <a:latin typeface="Calibri" panose="020F0502020204030204" pitchFamily="34" charset="0"/>
                <a:ea typeface="Calibri" panose="020F0502020204030204" pitchFamily="34" charset="0"/>
                <a:cs typeface="Times New Roman" panose="02020603050405020304" pitchFamily="18" charset="0"/>
              </a:rPr>
              <a:t>Η πρόκληση για την ανάπτυξη της γλώσσας θα είναι ο εντοπισμός της παρουσίας απώλειας ακοής όσο το δυνατόν νωρίτερα και ο προσδιορισμός της έκτασής της. Αυτοί οι παράγοντες είναι σημαντικοί εάν το άτομο πρόκειται να λάβει την κατάλληλη φροντίδα. Δυστυχώς, η παρουσία IDD δεν διευκολύνει την ιατρική προσέγγιση στην αξιολόγηση της ακοής. Εν συντομία, όσο και η έκταση της απώλειας ακοής, τόσο καθοριστικός για την αναπτυξιακή πρόγνωση είναι ο χρόνος εμφάνισης. Όσο πιο νωρίς είναι η απώλεια ακοής, τόσο μεγαλύτερη είναι η επίδραση στην ανάπτυξη του λόγου και της γλώσσας.</a:t>
            </a:r>
            <a:r>
              <a:rPr lang="el" sz="3200">
                <a:effectLst/>
              </a:rPr>
              <a:t> </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nl-BE"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7824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l" sz="1800">
                <a:effectLst/>
                <a:latin typeface="Calibri" panose="020F0502020204030204" pitchFamily="34" charset="0"/>
                <a:ea typeface="Calibri" panose="020F0502020204030204" pitchFamily="34" charset="0"/>
                <a:cs typeface="Times New Roman" panose="02020603050405020304" pitchFamily="18" charset="0"/>
              </a:rPr>
              <a:t>Σε άτομα με σύνδρομο Down, η ευκρίνεια επηρεάζεται επίσης έντονα από τα χαρακτηριστικά της φωνής, ιδίως τη βραχνάδα, τις ανατομικές ανωμαλίες που επηρεάζουν τον όγκο των κοιλοτήτων συντονισμού, τις διαταραχές της ευχέρειας, τις συχνές διαταραχές της άρθρωσης και τα προσωδιακά χαρακτηριστικά (Kent &amp; Vorperian, 2013).</a:t>
            </a:r>
            <a:endParaRPr lang="nl-BE"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47336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l" sz="1800" kern="100">
                <a:effectLst/>
                <a:latin typeface="Calibri" panose="020F0502020204030204" pitchFamily="34" charset="0"/>
                <a:ea typeface="Calibri" panose="020F0502020204030204" pitchFamily="34" charset="0"/>
                <a:cs typeface="Times New Roman" panose="02020603050405020304" pitchFamily="18" charset="0"/>
              </a:rPr>
              <a:t>Η ευαισθησία αυξάνεται με τη χρονολογική ηλικία. Η πρόοδος είναι πιο έντονη μεταξύ των ηλικιών 4 και 16. Πιο συγκεκριμένα, τα παιδιά με σύνδρομο Down ηλικίας 4 έως 7 ετών είναι λιγότερο κατανοητά συνολικά από τα παιδιά της ίδιας χρονολογικής ηλικίας και φύλου. Έτσι, το 100% των αγοριών και το 95% των κοριτσιών με σύνδρομο Down κάτω των 14 ετών είναι δύσκολο να κατανοηθούν. Στην ηλικία άνω των 14 ετών, το 74% των αγοριών και μόνο το 49% των κοριτσιών είναι λιγότερο κατανοητά από τα παιδιά του γενικού πληθυσμού ηλικίας 6-7 ετών.</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21482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l" sz="1800" kern="100">
                <a:effectLst/>
                <a:latin typeface="Calibri" panose="020F0502020204030204" pitchFamily="34" charset="0"/>
                <a:ea typeface="Calibri" panose="020F0502020204030204" pitchFamily="34" charset="0"/>
                <a:cs typeface="Times New Roman" panose="02020603050405020304" pitchFamily="18" charset="0"/>
              </a:rPr>
              <a:t>Υπάρχει μια καθυστέρηση περίπου 2 μηνών στην έναρξη της βαβούρας, δηλαδή στην παραγωγή συλλαβών που περιλαμβάνουν συνδυασμό ήχων (Lynch et al., 1995).</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l" sz="1800" kern="100">
                <a:effectLst/>
                <a:latin typeface="Calibri" panose="020F0502020204030204" pitchFamily="34" charset="0"/>
                <a:ea typeface="Calibri" panose="020F0502020204030204" pitchFamily="34" charset="0"/>
                <a:cs typeface="Times New Roman" panose="02020603050405020304" pitchFamily="18" charset="0"/>
              </a:rPr>
              <a:t>Η παραγωγή συλλαβών σύμφωνα με φωνήεντα εμφανίζεται περίπου στους 9 μήνες σε μωρά με σύνδρομο Down, ενώ μπορεί ήδη να παρατηρηθεί περίπου στους 7 μήνες σε παιδιά φυσιολογικής ηλικίας. Αυτή η μείωση της συλλαβής όχι μόνο καθυστερεί σε σύγκριση με το τυπικό παιδί, αλλά είναι επίσης λιγότερο σταθερή (Lynch et al., 1995) λόγω της υποτονίας της στοματοπροσωπικής σφαίρας που περιγράφεται παραπάνω.</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l" sz="1800" kern="100">
                <a:effectLst/>
                <a:latin typeface="Calibri" panose="020F0502020204030204" pitchFamily="34" charset="0"/>
                <a:ea typeface="Calibri" panose="020F0502020204030204" pitchFamily="34" charset="0"/>
                <a:cs typeface="Times New Roman" panose="02020603050405020304" pitchFamily="18" charset="0"/>
              </a:rPr>
              <a:t>Αυτή η υποτονία μειώνει την ταχύτητα και την ακρίβεια των αρθρωτικών κινήσεων (Dodd &amp; Thompson, 2001; </a:t>
            </a:r>
            <a:r>
              <a:rPr lang="el" sz="1800" kern="100" err="1">
                <a:effectLst/>
                <a:latin typeface="Calibri" panose="020F0502020204030204" pitchFamily="34" charset="0"/>
                <a:ea typeface="Calibri" panose="020F0502020204030204" pitchFamily="34" charset="0"/>
                <a:cs typeface="Times New Roman" panose="02020603050405020304" pitchFamily="18" charset="0"/>
              </a:rPr>
              <a:t>Stoel </a:t>
            </a:r>
            <a:r>
              <a:rPr lang="el" sz="1800" kern="100">
                <a:effectLst/>
                <a:latin typeface="Calibri" panose="020F0502020204030204" pitchFamily="34" charset="0"/>
                <a:ea typeface="Calibri" panose="020F0502020204030204" pitchFamily="34" charset="0"/>
                <a:cs typeface="Times New Roman" panose="02020603050405020304" pitchFamily="18" charset="0"/>
              </a:rPr>
              <a:t>-Gammon, 1997). Παρά τη σημαντική μεταβλητότητα μεταξύ των ατόμων, η επακόλουθη παραγωγή λέξεων χαρακτηρίζεται γενικά από διαγραφή άτονων συλλαβών, μείωση συμπλεγμάτων συμφώνων, αντικατάσταση, παράλειψη ή προσθήκη φωνημάτων. Αυτά τα διάφορα σφάλματα, τα οποία γενικά τείνουν να απλοποιούν την παραγωγή, εξακολουθούν να υπάρχουν στην ενήλικη ζωή (Dodd &amp; Thompson, 2001).</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093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822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4.png"/><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l"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l" sz="6000" b="1" dirty="0">
                <a:solidFill>
                  <a:srgbClr val="674EA7"/>
                </a:solidFill>
                <a:latin typeface="Calibri"/>
                <a:ea typeface="Calibri"/>
                <a:cs typeface="Calibri"/>
                <a:sym typeface="Calibri"/>
              </a:rPr>
              <a:t>Ενότητα 6</a:t>
            </a:r>
            <a:endParaRPr sz="6000" dirty="0">
              <a:solidFill>
                <a:srgbClr val="674EA7"/>
              </a:solidFill>
              <a:latin typeface="Calibri"/>
              <a:ea typeface="Calibri"/>
              <a:cs typeface="Calibri"/>
              <a:sym typeface="Calibri"/>
            </a:endParaRPr>
          </a:p>
          <a:p>
            <a:pPr marL="0" indent="0">
              <a:buClr>
                <a:srgbClr val="674EA7"/>
              </a:buClr>
              <a:buSzPts val="3200"/>
            </a:pPr>
            <a:r>
              <a:rPr lang="el" sz="3200" b="1">
                <a:solidFill>
                  <a:srgbClr val="674EA7"/>
                </a:solidFill>
                <a:latin typeface="Calibri"/>
                <a:cs typeface="Calibri"/>
              </a:rPr>
              <a:t>Σύνθετα μέσα επικοινωνίας</a:t>
            </a:r>
          </a:p>
          <a:p>
            <a:pPr marL="0" lvl="0" indent="0" algn="ctr" rtl="0">
              <a:lnSpc>
                <a:spcPct val="110000"/>
              </a:lnSpc>
              <a:spcBef>
                <a:spcPts val="1000"/>
              </a:spcBef>
              <a:spcAft>
                <a:spcPts val="0"/>
              </a:spcAft>
              <a:buClr>
                <a:schemeClr val="dk2"/>
              </a:buClr>
              <a:buSzPts val="2000"/>
              <a:buFont typeface="Arial"/>
              <a:buNone/>
            </a:pPr>
            <a:br>
              <a:rPr lang="en-US" dirty="0"/>
            </a:br>
            <a:endParaRPr/>
          </a:p>
          <a:p>
            <a:pPr marL="0" lvl="0" indent="0" algn="ctr" rtl="0">
              <a:lnSpc>
                <a:spcPct val="110000"/>
              </a:lnSpc>
              <a:spcBef>
                <a:spcPts val="1000"/>
              </a:spcBef>
              <a:spcAft>
                <a:spcPts val="0"/>
              </a:spcAft>
              <a:buClr>
                <a:schemeClr val="dk2"/>
              </a:buClr>
              <a:buSzPts val="2000"/>
              <a:buFont typeface="Arial"/>
              <a:buNone/>
            </a:pPr>
            <a:br>
              <a:rPr lang="en-US" dirty="0"/>
            </a:b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 sz="1800" b="0" i="0" u="none" strike="noStrike" cap="none" dirty="0">
                <a:solidFill>
                  <a:schemeClr val="dk1"/>
                </a:solidFill>
                <a:latin typeface="Calibri"/>
                <a:ea typeface="Calibri"/>
                <a:cs typeface="Calibri"/>
                <a:sym typeface="Calibri"/>
              </a:rPr>
              <a:t>Εκπαίδευση αφιερωμένη σε επαγγελματίες για την υποστήριξη της ανάπτυξης</a:t>
            </a:r>
            <a:endParaRPr lang="el-GR" sz="1800" b="0" i="0" u="none" strike="noStrike" cap="none">
              <a:solidFill>
                <a:schemeClr val="dk1"/>
              </a:solidFill>
              <a:latin typeface="Arial"/>
              <a:ea typeface="Arial"/>
              <a:cs typeface="Arial"/>
            </a:endParaRPr>
          </a:p>
          <a:p>
            <a:pPr algn="ctr"/>
            <a:r>
              <a:rPr lang="el" sz="1800" b="1" dirty="0">
                <a:solidFill>
                  <a:schemeClr val="dk1"/>
                </a:solidFill>
                <a:latin typeface="Calibri"/>
                <a:ea typeface="Calibri"/>
                <a:cs typeface="Calibri"/>
                <a:sym typeface="Calibri"/>
              </a:rPr>
              <a:t>Επικοινωνιακών Δεξιοτήτων</a:t>
            </a:r>
            <a:endParaRPr dirty="0">
              <a:solidFill>
                <a:schemeClr val="dk1"/>
              </a:solidFill>
            </a:endParaRPr>
          </a:p>
        </p:txBody>
      </p:sp>
      <p:pic>
        <p:nvPicPr>
          <p:cNvPr id="2" name="Εικόνα 1" descr="Εικόνα που περιέχει μαύρο, σκοτάδι&#10;&#10;Περιγραφή που δημιουργήθηκε αυτόματα">
            <a:extLst>
              <a:ext uri="{FF2B5EF4-FFF2-40B4-BE49-F238E27FC236}">
                <a16:creationId xmlns:a16="http://schemas.microsoft.com/office/drawing/2014/main" id="{37B1C22D-D6D8-4D69-B744-D9406E280DCA}"/>
              </a:ext>
            </a:extLst>
          </p:cNvPr>
          <p:cNvPicPr>
            <a:picLocks noChangeAspect="1"/>
          </p:cNvPicPr>
          <p:nvPr/>
        </p:nvPicPr>
        <p:blipFill>
          <a:blip r:embed="rId4"/>
          <a:stretch>
            <a:fillRect/>
          </a:stretch>
        </p:blipFill>
        <p:spPr>
          <a:xfrm>
            <a:off x="4319459" y="6225359"/>
            <a:ext cx="7486650" cy="523875"/>
          </a:xfrm>
          <a:prstGeom prst="rect">
            <a:avLst/>
          </a:prstGeom>
        </p:spPr>
      </p:pic>
      <p:pic>
        <p:nvPicPr>
          <p:cNvPr id="3" name="Εικόνα 2" descr="Εικόνα που περιέχει κείμενο, σύμβολο, σημαία, γραμματοσειρά&#10;&#10;Περιγραφή που δημιουργήθηκε αυτόματα">
            <a:extLst>
              <a:ext uri="{FF2B5EF4-FFF2-40B4-BE49-F238E27FC236}">
                <a16:creationId xmlns:a16="http://schemas.microsoft.com/office/drawing/2014/main" id="{8095E651-1698-651A-6647-E3C915D21CAF}"/>
              </a:ext>
            </a:extLst>
          </p:cNvPr>
          <p:cNvPicPr>
            <a:picLocks noChangeAspect="1"/>
          </p:cNvPicPr>
          <p:nvPr/>
        </p:nvPicPr>
        <p:blipFill>
          <a:blip r:embed="rId5"/>
          <a:stretch>
            <a:fillRect/>
          </a:stretch>
        </p:blipFill>
        <p:spPr>
          <a:xfrm>
            <a:off x="487448" y="5330267"/>
            <a:ext cx="1228725" cy="130492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a:spAutoFit/>
          </a:bodyPr>
          <a:lstStyle/>
          <a:p>
            <a:pPr algn="ctr">
              <a:lnSpc>
                <a:spcPct val="120000"/>
              </a:lnSpc>
              <a:buClr>
                <a:srgbClr val="674EA7"/>
              </a:buClr>
              <a:buSzPts val="4000"/>
            </a:pPr>
            <a:r>
              <a:rPr lang="el" sz="2800" b="1">
                <a:solidFill>
                  <a:schemeClr val="accent1"/>
                </a:solidFill>
              </a:rPr>
              <a:t>6.2.2 Φωνολογία και άρθρωση</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grpSp>
        <p:nvGrpSpPr>
          <p:cNvPr id="2" name="Groupe 1">
            <a:extLst>
              <a:ext uri="{FF2B5EF4-FFF2-40B4-BE49-F238E27FC236}">
                <a16:creationId xmlns:a16="http://schemas.microsoft.com/office/drawing/2014/main" id="{57EF2A9A-2D7F-5BF5-3AEB-372D4087FEEE}"/>
              </a:ext>
            </a:extLst>
          </p:cNvPr>
          <p:cNvGrpSpPr/>
          <p:nvPr/>
        </p:nvGrpSpPr>
        <p:grpSpPr>
          <a:xfrm>
            <a:off x="629584" y="1594662"/>
            <a:ext cx="10513745" cy="4650370"/>
            <a:chOff x="629584" y="1594662"/>
            <a:chExt cx="10513745" cy="4650370"/>
          </a:xfrm>
        </p:grpSpPr>
        <p:sp>
          <p:nvSpPr>
            <p:cNvPr id="3" name="Rectangle : coins arrondis 2">
              <a:extLst>
                <a:ext uri="{FF2B5EF4-FFF2-40B4-BE49-F238E27FC236}">
                  <a16:creationId xmlns:a16="http://schemas.microsoft.com/office/drawing/2014/main" id="{2C585AF2-8775-F1EF-53AE-6320DD464FCD}"/>
                </a:ext>
              </a:extLst>
            </p:cNvPr>
            <p:cNvSpPr/>
            <p:nvPr/>
          </p:nvSpPr>
          <p:spPr>
            <a:xfrm>
              <a:off x="629586" y="1984408"/>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err="1"/>
                <a:t>Επίπεδο </a:t>
              </a:r>
              <a:endParaRPr lang="fr-FR" sz="2000"/>
            </a:p>
          </p:txBody>
        </p:sp>
        <p:sp>
          <p:nvSpPr>
            <p:cNvPr id="5" name="Rectangle : coins arrondis 4">
              <a:extLst>
                <a:ext uri="{FF2B5EF4-FFF2-40B4-BE49-F238E27FC236}">
                  <a16:creationId xmlns:a16="http://schemas.microsoft.com/office/drawing/2014/main" id="{91EF5479-C298-E1E9-E71C-51B4BC1CC096}"/>
                </a:ext>
              </a:extLst>
            </p:cNvPr>
            <p:cNvSpPr/>
            <p:nvPr/>
          </p:nvSpPr>
          <p:spPr>
            <a:xfrm>
              <a:off x="629584" y="4064124"/>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err="1"/>
                <a:t>Εννοια</a:t>
              </a:r>
              <a:r>
                <a:rPr lang="el" sz="2000"/>
                <a:t> </a:t>
              </a:r>
              <a:r>
                <a:rPr lang="el" sz="2000" err="1"/>
                <a:t>επίπεδο</a:t>
              </a:r>
              <a:endParaRPr lang="fr-FR" sz="2000"/>
            </a:p>
          </p:txBody>
        </p:sp>
        <p:sp>
          <p:nvSpPr>
            <p:cNvPr id="6" name="Rectangle : coins arrondis 5">
              <a:extLst>
                <a:ext uri="{FF2B5EF4-FFF2-40B4-BE49-F238E27FC236}">
                  <a16:creationId xmlns:a16="http://schemas.microsoft.com/office/drawing/2014/main" id="{1C4B4F8A-A83F-D930-E75D-1B5F1BF3E829}"/>
                </a:ext>
              </a:extLst>
            </p:cNvPr>
            <p:cNvSpPr/>
            <p:nvPr/>
          </p:nvSpPr>
          <p:spPr>
            <a:xfrm>
              <a:off x="629585" y="5705386"/>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err="1"/>
                <a:t>Συμφραζόμενα</a:t>
              </a:r>
              <a:r>
                <a:rPr lang="el" sz="2000"/>
                <a:t> </a:t>
              </a:r>
              <a:r>
                <a:rPr lang="el" sz="2000" err="1"/>
                <a:t>επίπεδο</a:t>
              </a:r>
              <a:endParaRPr lang="fr-FR" sz="2000"/>
            </a:p>
          </p:txBody>
        </p:sp>
        <p:sp>
          <p:nvSpPr>
            <p:cNvPr id="7" name="Rectangle : coins arrondis 6">
              <a:extLst>
                <a:ext uri="{FF2B5EF4-FFF2-40B4-BE49-F238E27FC236}">
                  <a16:creationId xmlns:a16="http://schemas.microsoft.com/office/drawing/2014/main" id="{38A49FEF-45EE-4AFB-00B6-11681F060A2F}"/>
                </a:ext>
              </a:extLst>
            </p:cNvPr>
            <p:cNvSpPr/>
            <p:nvPr/>
          </p:nvSpPr>
          <p:spPr>
            <a:xfrm>
              <a:off x="3677591" y="1594662"/>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err="1">
                  <a:solidFill>
                    <a:schemeClr val="tx1">
                      <a:lumMod val="85000"/>
                      <a:lumOff val="15000"/>
                    </a:schemeClr>
                  </a:solidFill>
                </a:rPr>
                <a:t>Φωνητικό</a:t>
              </a:r>
              <a:endParaRPr lang="fr-FR" sz="2000">
                <a:solidFill>
                  <a:schemeClr val="tx1">
                    <a:lumMod val="85000"/>
                    <a:lumOff val="15000"/>
                  </a:schemeClr>
                </a:solidFill>
              </a:endParaRPr>
            </a:p>
          </p:txBody>
        </p:sp>
        <p:sp>
          <p:nvSpPr>
            <p:cNvPr id="8" name="Rectangle : coins arrondis 7">
              <a:extLst>
                <a:ext uri="{FF2B5EF4-FFF2-40B4-BE49-F238E27FC236}">
                  <a16:creationId xmlns:a16="http://schemas.microsoft.com/office/drawing/2014/main" id="{2821B09A-8F21-3301-033C-EEA0BAD71A83}"/>
                </a:ext>
              </a:extLst>
            </p:cNvPr>
            <p:cNvSpPr/>
            <p:nvPr/>
          </p:nvSpPr>
          <p:spPr>
            <a:xfrm>
              <a:off x="3677591" y="2363288"/>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err="1">
                  <a:solidFill>
                    <a:schemeClr val="tx1">
                      <a:lumMod val="85000"/>
                      <a:lumOff val="15000"/>
                    </a:schemeClr>
                  </a:solidFill>
                </a:rPr>
                <a:t>Φωνολογία</a:t>
              </a:r>
              <a:endParaRPr lang="fr-FR" sz="2000">
                <a:solidFill>
                  <a:schemeClr val="tx1">
                    <a:lumMod val="85000"/>
                    <a:lumOff val="15000"/>
                  </a:schemeClr>
                </a:solidFill>
              </a:endParaRPr>
            </a:p>
          </p:txBody>
        </p:sp>
        <p:sp>
          <p:nvSpPr>
            <p:cNvPr id="9" name="Rectangle : coins arrondis 8">
              <a:extLst>
                <a:ext uri="{FF2B5EF4-FFF2-40B4-BE49-F238E27FC236}">
                  <a16:creationId xmlns:a16="http://schemas.microsoft.com/office/drawing/2014/main" id="{17EC7723-4BCD-285A-91B4-B7168C81E302}"/>
                </a:ext>
              </a:extLst>
            </p:cNvPr>
            <p:cNvSpPr/>
            <p:nvPr/>
          </p:nvSpPr>
          <p:spPr>
            <a:xfrm>
              <a:off x="3677590" y="3429000"/>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err="1">
                  <a:solidFill>
                    <a:schemeClr val="tx1">
                      <a:lumMod val="85000"/>
                      <a:lumOff val="15000"/>
                    </a:schemeClr>
                  </a:solidFill>
                </a:rPr>
                <a:t>Λεξικό</a:t>
              </a:r>
              <a:endParaRPr lang="fr-FR" sz="2000">
                <a:solidFill>
                  <a:schemeClr val="tx1">
                    <a:lumMod val="85000"/>
                    <a:lumOff val="15000"/>
                  </a:schemeClr>
                </a:solidFill>
              </a:endParaRPr>
            </a:p>
          </p:txBody>
        </p:sp>
        <p:sp>
          <p:nvSpPr>
            <p:cNvPr id="10" name="Rectangle : coins arrondis 9">
              <a:extLst>
                <a:ext uri="{FF2B5EF4-FFF2-40B4-BE49-F238E27FC236}">
                  <a16:creationId xmlns:a16="http://schemas.microsoft.com/office/drawing/2014/main" id="{DA19C6A0-3CB9-A44F-4FAA-A56E976912B2}"/>
                </a:ext>
              </a:extLst>
            </p:cNvPr>
            <p:cNvSpPr/>
            <p:nvPr/>
          </p:nvSpPr>
          <p:spPr>
            <a:xfrm>
              <a:off x="3677590" y="4110917"/>
              <a:ext cx="2083632"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err="1">
                  <a:solidFill>
                    <a:schemeClr val="tx1">
                      <a:lumMod val="85000"/>
                      <a:lumOff val="15000"/>
                    </a:schemeClr>
                  </a:solidFill>
                </a:rPr>
                <a:t>Μορφολογία</a:t>
              </a:r>
              <a:endParaRPr lang="fr-FR" sz="2000">
                <a:solidFill>
                  <a:schemeClr val="tx1">
                    <a:lumMod val="85000"/>
                    <a:lumOff val="15000"/>
                  </a:schemeClr>
                </a:solidFill>
              </a:endParaRPr>
            </a:p>
          </p:txBody>
        </p:sp>
        <p:sp>
          <p:nvSpPr>
            <p:cNvPr id="11" name="Rectangle : coins arrondis 10">
              <a:extLst>
                <a:ext uri="{FF2B5EF4-FFF2-40B4-BE49-F238E27FC236}">
                  <a16:creationId xmlns:a16="http://schemas.microsoft.com/office/drawing/2014/main" id="{B6952429-AAC5-FBE5-18F8-8AE1C76F24AB}"/>
                </a:ext>
              </a:extLst>
            </p:cNvPr>
            <p:cNvSpPr/>
            <p:nvPr/>
          </p:nvSpPr>
          <p:spPr>
            <a:xfrm>
              <a:off x="3677588" y="4792834"/>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err="1">
                  <a:solidFill>
                    <a:schemeClr val="tx1">
                      <a:lumMod val="85000"/>
                      <a:lumOff val="15000"/>
                    </a:schemeClr>
                  </a:solidFill>
                </a:rPr>
                <a:t>Σύνταξη</a:t>
              </a:r>
              <a:endParaRPr lang="fr-FR" sz="2000">
                <a:solidFill>
                  <a:schemeClr val="tx1">
                    <a:lumMod val="85000"/>
                    <a:lumOff val="15000"/>
                  </a:schemeClr>
                </a:solidFill>
              </a:endParaRPr>
            </a:p>
          </p:txBody>
        </p:sp>
        <p:sp>
          <p:nvSpPr>
            <p:cNvPr id="12" name="Rectangle : coins arrondis 11">
              <a:extLst>
                <a:ext uri="{FF2B5EF4-FFF2-40B4-BE49-F238E27FC236}">
                  <a16:creationId xmlns:a16="http://schemas.microsoft.com/office/drawing/2014/main" id="{71CF575C-5C6C-97FF-85F9-137A911EA590}"/>
                </a:ext>
              </a:extLst>
            </p:cNvPr>
            <p:cNvSpPr/>
            <p:nvPr/>
          </p:nvSpPr>
          <p:spPr>
            <a:xfrm>
              <a:off x="3677588" y="5703866"/>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err="1">
                  <a:solidFill>
                    <a:schemeClr val="tx1">
                      <a:lumMod val="85000"/>
                      <a:lumOff val="15000"/>
                    </a:schemeClr>
                  </a:solidFill>
                </a:rPr>
                <a:t>Πραγματολογία</a:t>
              </a:r>
              <a:endParaRPr lang="fr-FR" sz="2000">
                <a:solidFill>
                  <a:schemeClr val="tx1">
                    <a:lumMod val="85000"/>
                    <a:lumOff val="15000"/>
                  </a:schemeClr>
                </a:solidFill>
              </a:endParaRPr>
            </a:p>
          </p:txBody>
        </p:sp>
        <p:cxnSp>
          <p:nvCxnSpPr>
            <p:cNvPr id="13" name="Connecteur droit avec flèche 12">
              <a:extLst>
                <a:ext uri="{FF2B5EF4-FFF2-40B4-BE49-F238E27FC236}">
                  <a16:creationId xmlns:a16="http://schemas.microsoft.com/office/drawing/2014/main" id="{48962B90-99C4-707B-1B9F-BDE6380AC5C9}"/>
                </a:ext>
              </a:extLst>
            </p:cNvPr>
            <p:cNvCxnSpPr>
              <a:endCxn id="7" idx="1"/>
            </p:cNvCxnSpPr>
            <p:nvPr/>
          </p:nvCxnSpPr>
          <p:spPr>
            <a:xfrm flipV="1">
              <a:off x="2713218" y="1864485"/>
              <a:ext cx="964373" cy="34974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C7EF3681-AC9B-D1EC-7358-7DAD4DF986FF}"/>
                </a:ext>
              </a:extLst>
            </p:cNvPr>
            <p:cNvCxnSpPr>
              <a:cxnSpLocks/>
              <a:stCxn id="3" idx="3"/>
              <a:endCxn id="8" idx="1"/>
            </p:cNvCxnSpPr>
            <p:nvPr/>
          </p:nvCxnSpPr>
          <p:spPr>
            <a:xfrm>
              <a:off x="2713219" y="2254231"/>
              <a:ext cx="964372" cy="37888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D2F084C2-DA14-76F8-9E85-6F581909E41B}"/>
                </a:ext>
              </a:extLst>
            </p:cNvPr>
            <p:cNvCxnSpPr>
              <a:cxnSpLocks/>
              <a:endCxn id="11" idx="1"/>
            </p:cNvCxnSpPr>
            <p:nvPr/>
          </p:nvCxnSpPr>
          <p:spPr>
            <a:xfrm>
              <a:off x="2730703" y="4457376"/>
              <a:ext cx="946885" cy="60528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A9FA0A18-E79C-1F5C-496D-9D52DEA3347F}"/>
                </a:ext>
              </a:extLst>
            </p:cNvPr>
            <p:cNvCxnSpPr>
              <a:cxnSpLocks/>
              <a:endCxn id="9" idx="1"/>
            </p:cNvCxnSpPr>
            <p:nvPr/>
          </p:nvCxnSpPr>
          <p:spPr>
            <a:xfrm flipV="1">
              <a:off x="2713217" y="3698823"/>
              <a:ext cx="964373" cy="46708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9F094758-1D90-7C8C-5B5D-5C71788D0F18}"/>
                </a:ext>
              </a:extLst>
            </p:cNvPr>
            <p:cNvCxnSpPr>
              <a:cxnSpLocks/>
              <a:endCxn id="10" idx="1"/>
            </p:cNvCxnSpPr>
            <p:nvPr/>
          </p:nvCxnSpPr>
          <p:spPr>
            <a:xfrm>
              <a:off x="2730703" y="4380740"/>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C006E62D-CD61-8C79-80B4-B72B9BAE7952}"/>
                </a:ext>
              </a:extLst>
            </p:cNvPr>
            <p:cNvCxnSpPr>
              <a:cxnSpLocks/>
            </p:cNvCxnSpPr>
            <p:nvPr/>
          </p:nvCxnSpPr>
          <p:spPr>
            <a:xfrm>
              <a:off x="2730703"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D6D6B404-BF4A-56EB-69CC-5F2B52B52788}"/>
                </a:ext>
              </a:extLst>
            </p:cNvPr>
            <p:cNvCxnSpPr>
              <a:cxnSpLocks/>
            </p:cNvCxnSpPr>
            <p:nvPr/>
          </p:nvCxnSpPr>
          <p:spPr>
            <a:xfrm>
              <a:off x="5907112" y="1864485"/>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5E315CFA-DE55-D573-9C71-33D300A31226}"/>
                </a:ext>
              </a:extLst>
            </p:cNvPr>
            <p:cNvCxnSpPr>
              <a:cxnSpLocks/>
            </p:cNvCxnSpPr>
            <p:nvPr/>
          </p:nvCxnSpPr>
          <p:spPr>
            <a:xfrm>
              <a:off x="5907112" y="263311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57DBED1C-BDF1-C991-6922-3E2093D14364}"/>
                </a:ext>
              </a:extLst>
            </p:cNvPr>
            <p:cNvCxnSpPr>
              <a:cxnSpLocks/>
            </p:cNvCxnSpPr>
            <p:nvPr/>
          </p:nvCxnSpPr>
          <p:spPr>
            <a:xfrm>
              <a:off x="5907112" y="3698823"/>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6401B0C1-1E60-7ABE-D5CF-A9C13CFEF63E}"/>
                </a:ext>
              </a:extLst>
            </p:cNvPr>
            <p:cNvCxnSpPr>
              <a:cxnSpLocks/>
            </p:cNvCxnSpPr>
            <p:nvPr/>
          </p:nvCxnSpPr>
          <p:spPr>
            <a:xfrm>
              <a:off x="5907111" y="433394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22296F7E-9504-2756-D6DF-F6F636C7E93C}"/>
                </a:ext>
              </a:extLst>
            </p:cNvPr>
            <p:cNvCxnSpPr>
              <a:cxnSpLocks/>
            </p:cNvCxnSpPr>
            <p:nvPr/>
          </p:nvCxnSpPr>
          <p:spPr>
            <a:xfrm>
              <a:off x="5907110" y="496907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B877E094-7B92-7907-4494-088F83187D74}"/>
                </a:ext>
              </a:extLst>
            </p:cNvPr>
            <p:cNvCxnSpPr>
              <a:cxnSpLocks/>
            </p:cNvCxnSpPr>
            <p:nvPr/>
          </p:nvCxnSpPr>
          <p:spPr>
            <a:xfrm>
              <a:off x="5907109"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819F4443-F19A-D1A1-A1AF-F68331236057}"/>
                </a:ext>
              </a:extLst>
            </p:cNvPr>
            <p:cNvSpPr txBox="1"/>
            <p:nvPr/>
          </p:nvSpPr>
          <p:spPr>
            <a:xfrm>
              <a:off x="6999887" y="1687055"/>
              <a:ext cx="1890261" cy="369332"/>
            </a:xfrm>
            <a:prstGeom prst="rect">
              <a:avLst/>
            </a:prstGeom>
            <a:noFill/>
          </p:spPr>
          <p:txBody>
            <a:bodyPr wrap="none" rtlCol="0">
              <a:spAutoFit/>
            </a:bodyPr>
            <a:lstStyle/>
            <a:p>
              <a:r>
                <a:rPr lang="el" sz="1800" err="1">
                  <a:solidFill>
                    <a:schemeClr val="tx1">
                      <a:lumMod val="85000"/>
                      <a:lumOff val="15000"/>
                    </a:schemeClr>
                  </a:solidFill>
                </a:rPr>
                <a:t>Μελέτη</a:t>
              </a:r>
              <a:r>
                <a:rPr lang="el" sz="1800">
                  <a:solidFill>
                    <a:schemeClr val="tx1">
                      <a:lumMod val="85000"/>
                      <a:lumOff val="15000"/>
                    </a:schemeClr>
                  </a:solidFill>
                </a:rPr>
                <a:t> </a:t>
              </a:r>
              <a:r>
                <a:rPr lang="el" sz="1800" err="1">
                  <a:solidFill>
                    <a:schemeClr val="tx1">
                      <a:lumMod val="85000"/>
                      <a:lumOff val="15000"/>
                    </a:schemeClr>
                  </a:solidFill>
                </a:rPr>
                <a:t>ήχους</a:t>
              </a:r>
              <a:endParaRPr lang="fr-FR" sz="1800">
                <a:solidFill>
                  <a:schemeClr val="tx1">
                    <a:lumMod val="85000"/>
                    <a:lumOff val="15000"/>
                  </a:schemeClr>
                </a:solidFill>
              </a:endParaRPr>
            </a:p>
          </p:txBody>
        </p:sp>
        <p:sp>
          <p:nvSpPr>
            <p:cNvPr id="27" name="ZoneTexte 26">
              <a:extLst>
                <a:ext uri="{FF2B5EF4-FFF2-40B4-BE49-F238E27FC236}">
                  <a16:creationId xmlns:a16="http://schemas.microsoft.com/office/drawing/2014/main" id="{DCC778C1-5570-38ED-A55B-DE4A1965D3AF}"/>
                </a:ext>
              </a:extLst>
            </p:cNvPr>
            <p:cNvSpPr txBox="1"/>
            <p:nvPr/>
          </p:nvSpPr>
          <p:spPr>
            <a:xfrm>
              <a:off x="6999887" y="2493004"/>
              <a:ext cx="3929281" cy="369332"/>
            </a:xfrm>
            <a:prstGeom prst="rect">
              <a:avLst/>
            </a:prstGeom>
            <a:noFill/>
          </p:spPr>
          <p:txBody>
            <a:bodyPr wrap="none" rtlCol="0">
              <a:spAutoFit/>
            </a:bodyPr>
            <a:lstStyle/>
            <a:p>
              <a:r>
                <a:rPr lang="el" sz="1800">
                  <a:solidFill>
                    <a:schemeClr val="tx1">
                      <a:lumMod val="85000"/>
                      <a:lumOff val="15000"/>
                    </a:schemeClr>
                  </a:solidFill>
                </a:rPr>
                <a:t>Σωστή οργάνωση και συνδυασμός</a:t>
              </a:r>
            </a:p>
          </p:txBody>
        </p:sp>
        <p:sp>
          <p:nvSpPr>
            <p:cNvPr id="28" name="ZoneTexte 27">
              <a:extLst>
                <a:ext uri="{FF2B5EF4-FFF2-40B4-BE49-F238E27FC236}">
                  <a16:creationId xmlns:a16="http://schemas.microsoft.com/office/drawing/2014/main" id="{26DDB3BA-EA2C-9EC4-20BA-9E3E0735BC96}"/>
                </a:ext>
              </a:extLst>
            </p:cNvPr>
            <p:cNvSpPr txBox="1"/>
            <p:nvPr/>
          </p:nvSpPr>
          <p:spPr>
            <a:xfrm>
              <a:off x="6953825" y="3479452"/>
              <a:ext cx="1338828" cy="369332"/>
            </a:xfrm>
            <a:prstGeom prst="rect">
              <a:avLst/>
            </a:prstGeom>
            <a:noFill/>
          </p:spPr>
          <p:txBody>
            <a:bodyPr wrap="none" rtlCol="0">
              <a:spAutoFit/>
            </a:bodyPr>
            <a:lstStyle/>
            <a:p>
              <a:r>
                <a:rPr lang="el" sz="1800" err="1">
                  <a:solidFill>
                    <a:schemeClr val="tx1">
                      <a:lumMod val="85000"/>
                      <a:lumOff val="15000"/>
                    </a:schemeClr>
                  </a:solidFill>
                </a:rPr>
                <a:t>Λεξιλόγιο</a:t>
              </a:r>
              <a:endParaRPr lang="fr-FR" sz="1800">
                <a:solidFill>
                  <a:schemeClr val="tx1">
                    <a:lumMod val="85000"/>
                    <a:lumOff val="15000"/>
                  </a:schemeClr>
                </a:solidFill>
              </a:endParaRPr>
            </a:p>
          </p:txBody>
        </p:sp>
        <p:sp>
          <p:nvSpPr>
            <p:cNvPr id="29" name="ZoneTexte 28">
              <a:extLst>
                <a:ext uri="{FF2B5EF4-FFF2-40B4-BE49-F238E27FC236}">
                  <a16:creationId xmlns:a16="http://schemas.microsoft.com/office/drawing/2014/main" id="{B44D21ED-EFB7-9133-1654-9E687B519908}"/>
                </a:ext>
              </a:extLst>
            </p:cNvPr>
            <p:cNvSpPr txBox="1"/>
            <p:nvPr/>
          </p:nvSpPr>
          <p:spPr>
            <a:xfrm>
              <a:off x="6999887" y="4110917"/>
              <a:ext cx="2557110" cy="369332"/>
            </a:xfrm>
            <a:prstGeom prst="rect">
              <a:avLst/>
            </a:prstGeom>
            <a:noFill/>
          </p:spPr>
          <p:txBody>
            <a:bodyPr wrap="none" rtlCol="0">
              <a:spAutoFit/>
            </a:bodyPr>
            <a:lstStyle/>
            <a:p>
              <a:r>
                <a:rPr lang="el" sz="1800" err="1">
                  <a:solidFill>
                    <a:schemeClr val="tx1">
                      <a:lumMod val="85000"/>
                      <a:lumOff val="15000"/>
                    </a:schemeClr>
                  </a:solidFill>
                </a:rPr>
                <a:t>λέξεων </a:t>
              </a:r>
              <a:r>
                <a:rPr lang="el" sz="1800">
                  <a:solidFill>
                    <a:schemeClr val="tx1">
                      <a:lumMod val="85000"/>
                      <a:lumOff val="15000"/>
                    </a:schemeClr>
                  </a:solidFill>
                </a:rPr>
                <a:t>και </a:t>
              </a:r>
              <a:r>
                <a:rPr lang="el" sz="1800" err="1">
                  <a:solidFill>
                    <a:schemeClr val="tx1">
                      <a:lumMod val="85000"/>
                      <a:lumOff val="15000"/>
                    </a:schemeClr>
                  </a:solidFill>
                </a:rPr>
                <a:t>μορφές</a:t>
              </a:r>
              <a:endParaRPr lang="fr-FR" sz="1800">
                <a:solidFill>
                  <a:schemeClr val="tx1">
                    <a:lumMod val="85000"/>
                    <a:lumOff val="15000"/>
                  </a:schemeClr>
                </a:solidFill>
              </a:endParaRPr>
            </a:p>
          </p:txBody>
        </p:sp>
        <p:sp>
          <p:nvSpPr>
            <p:cNvPr id="30" name="ZoneTexte 29">
              <a:extLst>
                <a:ext uri="{FF2B5EF4-FFF2-40B4-BE49-F238E27FC236}">
                  <a16:creationId xmlns:a16="http://schemas.microsoft.com/office/drawing/2014/main" id="{824BBF24-6221-D93D-A2A8-7EAE56A0790B}"/>
                </a:ext>
              </a:extLst>
            </p:cNvPr>
            <p:cNvSpPr txBox="1"/>
            <p:nvPr/>
          </p:nvSpPr>
          <p:spPr>
            <a:xfrm>
              <a:off x="6953825" y="4707677"/>
              <a:ext cx="2121093" cy="369332"/>
            </a:xfrm>
            <a:prstGeom prst="rect">
              <a:avLst/>
            </a:prstGeom>
            <a:noFill/>
          </p:spPr>
          <p:txBody>
            <a:bodyPr wrap="none" rtlCol="0">
              <a:spAutoFit/>
            </a:bodyPr>
            <a:lstStyle/>
            <a:p>
              <a:r>
                <a:rPr lang="el" sz="1800">
                  <a:solidFill>
                    <a:schemeClr val="tx1">
                      <a:lumMod val="85000"/>
                      <a:lumOff val="15000"/>
                    </a:schemeClr>
                  </a:solidFill>
                </a:rPr>
                <a:t>Δομή πρότασης</a:t>
              </a:r>
            </a:p>
          </p:txBody>
        </p:sp>
        <p:sp>
          <p:nvSpPr>
            <p:cNvPr id="31" name="ZoneTexte 30">
              <a:extLst>
                <a:ext uri="{FF2B5EF4-FFF2-40B4-BE49-F238E27FC236}">
                  <a16:creationId xmlns:a16="http://schemas.microsoft.com/office/drawing/2014/main" id="{9661E33F-4796-413D-44EA-F5F70BF1A7DD}"/>
                </a:ext>
              </a:extLst>
            </p:cNvPr>
            <p:cNvSpPr txBox="1"/>
            <p:nvPr/>
          </p:nvSpPr>
          <p:spPr>
            <a:xfrm>
              <a:off x="7045949" y="5789023"/>
              <a:ext cx="2121093" cy="369332"/>
            </a:xfrm>
            <a:prstGeom prst="rect">
              <a:avLst/>
            </a:prstGeom>
            <a:noFill/>
          </p:spPr>
          <p:txBody>
            <a:bodyPr wrap="none" rtlCol="0">
              <a:spAutoFit/>
            </a:bodyPr>
            <a:lstStyle/>
            <a:p>
              <a:r>
                <a:rPr lang="el" sz="1800" err="1">
                  <a:solidFill>
                    <a:schemeClr val="tx1">
                      <a:lumMod val="85000"/>
                      <a:lumOff val="15000"/>
                    </a:schemeClr>
                  </a:solidFill>
                </a:rPr>
                <a:t>Το νόημα </a:t>
              </a:r>
              <a:r>
                <a:rPr lang="el" sz="1800">
                  <a:solidFill>
                    <a:schemeClr val="tx1">
                      <a:lumMod val="85000"/>
                      <a:lumOff val="15000"/>
                    </a:schemeClr>
                  </a:solidFill>
                </a:rPr>
                <a:t>στο </a:t>
              </a:r>
              <a:r>
                <a:rPr lang="el" sz="1800" err="1">
                  <a:solidFill>
                    <a:schemeClr val="tx1">
                      <a:lumMod val="85000"/>
                      <a:lumOff val="15000"/>
                    </a:schemeClr>
                  </a:solidFill>
                </a:rPr>
                <a:t>πλαίσιο</a:t>
              </a:r>
              <a:endParaRPr lang="fr-FR" sz="1800">
                <a:solidFill>
                  <a:schemeClr val="tx1">
                    <a:lumMod val="85000"/>
                    <a:lumOff val="15000"/>
                  </a:schemeClr>
                </a:solidFill>
              </a:endParaRPr>
            </a:p>
          </p:txBody>
        </p:sp>
        <p:sp>
          <p:nvSpPr>
            <p:cNvPr id="32" name="Bulle rectangulaire à coins arrondis 31">
              <a:extLst>
                <a:ext uri="{FF2B5EF4-FFF2-40B4-BE49-F238E27FC236}">
                  <a16:creationId xmlns:a16="http://schemas.microsoft.com/office/drawing/2014/main" id="{2A0E1908-C3B4-129F-54E5-37F8E3417F5B}"/>
                </a:ext>
              </a:extLst>
            </p:cNvPr>
            <p:cNvSpPr/>
            <p:nvPr/>
          </p:nvSpPr>
          <p:spPr>
            <a:xfrm>
              <a:off x="6953825" y="3429000"/>
              <a:ext cx="2603172" cy="1903480"/>
            </a:xfrm>
            <a:prstGeom prst="wedgeRoundRectCallout">
              <a:avLst>
                <a:gd name="adj1" fmla="val 62664"/>
                <a:gd name="adj2" fmla="val -23339"/>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ZoneTexte 32">
              <a:extLst>
                <a:ext uri="{FF2B5EF4-FFF2-40B4-BE49-F238E27FC236}">
                  <a16:creationId xmlns:a16="http://schemas.microsoft.com/office/drawing/2014/main" id="{1FEA15D4-5F73-51D9-D9D5-8143DFD9BB62}"/>
                </a:ext>
              </a:extLst>
            </p:cNvPr>
            <p:cNvSpPr txBox="1"/>
            <p:nvPr/>
          </p:nvSpPr>
          <p:spPr>
            <a:xfrm>
              <a:off x="9984037" y="3670178"/>
              <a:ext cx="1159292" cy="369332"/>
            </a:xfrm>
            <a:prstGeom prst="rect">
              <a:avLst/>
            </a:prstGeom>
            <a:noFill/>
          </p:spPr>
          <p:txBody>
            <a:bodyPr wrap="none" rtlCol="0">
              <a:spAutoFit/>
            </a:bodyPr>
            <a:lstStyle/>
            <a:p>
              <a:r>
                <a:rPr lang="el" sz="1800" err="1">
                  <a:solidFill>
                    <a:schemeClr val="tx1">
                      <a:lumMod val="85000"/>
                      <a:lumOff val="15000"/>
                    </a:schemeClr>
                  </a:solidFill>
                </a:rPr>
                <a:t>Γραμματική</a:t>
              </a:r>
              <a:endParaRPr lang="fr-FR" sz="1800">
                <a:solidFill>
                  <a:schemeClr val="tx1">
                    <a:lumMod val="85000"/>
                    <a:lumOff val="15000"/>
                  </a:schemeClr>
                </a:solidFill>
              </a:endParaRPr>
            </a:p>
          </p:txBody>
        </p:sp>
      </p:grpSp>
      <p:sp>
        <p:nvSpPr>
          <p:cNvPr id="4" name="Bulle rectangulaire à coins arrondis 3">
            <a:extLst>
              <a:ext uri="{FF2B5EF4-FFF2-40B4-BE49-F238E27FC236}">
                <a16:creationId xmlns:a16="http://schemas.microsoft.com/office/drawing/2014/main" id="{452305F4-5F03-38E3-4B0F-7AAE9CC6C6F3}"/>
              </a:ext>
            </a:extLst>
          </p:cNvPr>
          <p:cNvSpPr/>
          <p:nvPr/>
        </p:nvSpPr>
        <p:spPr>
          <a:xfrm>
            <a:off x="272744" y="3204554"/>
            <a:ext cx="11119442" cy="3081071"/>
          </a:xfrm>
          <a:prstGeom prst="wedgeRoundRectCallout">
            <a:avLst>
              <a:gd name="adj1" fmla="val 22521"/>
              <a:gd name="adj2" fmla="val 49742"/>
              <a:gd name="adj3" fmla="val 16667"/>
            </a:avLst>
          </a:prstGeom>
          <a:solidFill>
            <a:schemeClr val="tx2">
              <a:lumMod val="90000"/>
              <a:alpha val="68495"/>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137831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4" name="Image 3" descr="Une image contenant texte, diagramme, ligne, Police&#10;&#10;Description générée automatiquement">
            <a:extLst>
              <a:ext uri="{FF2B5EF4-FFF2-40B4-BE49-F238E27FC236}">
                <a16:creationId xmlns:a16="http://schemas.microsoft.com/office/drawing/2014/main" id="{550D0D9D-D343-CD1D-CB15-BD1BDBE2551A}"/>
              </a:ext>
            </a:extLst>
          </p:cNvPr>
          <p:cNvPicPr>
            <a:picLocks noChangeAspect="1"/>
          </p:cNvPicPr>
          <p:nvPr/>
        </p:nvPicPr>
        <p:blipFill>
          <a:blip r:embed="rId3">
            <a:grayscl/>
          </a:blip>
          <a:stretch>
            <a:fillRect/>
          </a:stretch>
        </p:blipFill>
        <p:spPr>
          <a:xfrm>
            <a:off x="1137549" y="1086076"/>
            <a:ext cx="10152599" cy="5374181"/>
          </a:xfrm>
          <a:prstGeom prst="rect">
            <a:avLst/>
          </a:prstGeom>
        </p:spPr>
      </p:pic>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4">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5">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2" name="Rectangle 1">
            <a:extLst>
              <a:ext uri="{FF2B5EF4-FFF2-40B4-BE49-F238E27FC236}">
                <a16:creationId xmlns:a16="http://schemas.microsoft.com/office/drawing/2014/main" id="{0D5BCFF6-2C24-B6C0-CC8D-DEBC76A37BB1}"/>
              </a:ext>
            </a:extLst>
          </p:cNvPr>
          <p:cNvSpPr/>
          <p:nvPr/>
        </p:nvSpPr>
        <p:spPr>
          <a:xfrm>
            <a:off x="1767351" y="415363"/>
            <a:ext cx="8259001" cy="937949"/>
          </a:xfrm>
          <a:prstGeom prst="rect">
            <a:avLst/>
          </a:prstGeom>
        </p:spPr>
        <p:txBody>
          <a:bodyPr wrap="square">
            <a:spAutoFit/>
          </a:bodyPr>
          <a:lstStyle/>
          <a:p>
            <a:pPr algn="ctr">
              <a:lnSpc>
                <a:spcPct val="120000"/>
              </a:lnSpc>
              <a:buClr>
                <a:srgbClr val="674EA7"/>
              </a:buClr>
              <a:buSzPts val="4000"/>
            </a:pPr>
            <a:r>
              <a:rPr lang="el" sz="2400" b="1">
                <a:solidFill>
                  <a:schemeClr val="accent1"/>
                </a:solidFill>
              </a:rPr>
              <a:t>Σύνδρομο στομίου προσώπου: η επίδραση στις αρθρικές δομές</a:t>
            </a:r>
          </a:p>
        </p:txBody>
      </p:sp>
    </p:spTree>
    <p:extLst>
      <p:ext uri="{BB962C8B-B14F-4D97-AF65-F5344CB8AC3E}">
        <p14:creationId xmlns:p14="http://schemas.microsoft.com/office/powerpoint/2010/main" val="2396479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el" sz="2400" b="1">
                <a:solidFill>
                  <a:schemeClr val="accent1"/>
                </a:solidFill>
              </a:rPr>
              <a:t>Σύνδρομο Bucco-facial και ποιότητα ζωής : παρενέργεια</a:t>
            </a:r>
          </a:p>
        </p:txBody>
      </p:sp>
      <p:graphicFrame>
        <p:nvGraphicFramePr>
          <p:cNvPr id="2" name="Diagramme 1">
            <a:extLst>
              <a:ext uri="{FF2B5EF4-FFF2-40B4-BE49-F238E27FC236}">
                <a16:creationId xmlns:a16="http://schemas.microsoft.com/office/drawing/2014/main" id="{DAF269A1-8E2F-9BD0-A1DD-BE78D5CAB5BF}"/>
              </a:ext>
            </a:extLst>
          </p:cNvPr>
          <p:cNvGraphicFramePr/>
          <p:nvPr>
            <p:extLst>
              <p:ext uri="{D42A27DB-BD31-4B8C-83A1-F6EECF244321}">
                <p14:modId xmlns:p14="http://schemas.microsoft.com/office/powerpoint/2010/main" val="3548530866"/>
              </p:ext>
            </p:extLst>
          </p:nvPr>
        </p:nvGraphicFramePr>
        <p:xfrm>
          <a:off x="823843" y="1420489"/>
          <a:ext cx="10544313" cy="234008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ZoneTexte 3">
            <a:extLst>
              <a:ext uri="{FF2B5EF4-FFF2-40B4-BE49-F238E27FC236}">
                <a16:creationId xmlns:a16="http://schemas.microsoft.com/office/drawing/2014/main" id="{B7CCA52B-6140-98A4-16F8-F84D1AEEA598}"/>
              </a:ext>
            </a:extLst>
          </p:cNvPr>
          <p:cNvSpPr txBox="1"/>
          <p:nvPr/>
        </p:nvSpPr>
        <p:spPr>
          <a:xfrm>
            <a:off x="3028013" y="3087519"/>
            <a:ext cx="678391" cy="1107996"/>
          </a:xfrm>
          <a:prstGeom prst="rect">
            <a:avLst/>
          </a:prstGeom>
          <a:noFill/>
        </p:spPr>
        <p:txBody>
          <a:bodyPr wrap="none" rtlCol="0">
            <a:spAutoFit/>
          </a:bodyPr>
          <a:lstStyle/>
          <a:p>
            <a:r>
              <a:rPr lang="el" sz="6600" b="1">
                <a:solidFill>
                  <a:schemeClr val="tx2">
                    <a:lumMod val="25000"/>
                  </a:schemeClr>
                </a:solidFill>
              </a:rPr>
              <a:t>+</a:t>
            </a:r>
          </a:p>
        </p:txBody>
      </p:sp>
      <p:sp>
        <p:nvSpPr>
          <p:cNvPr id="5" name="ZoneTexte 4">
            <a:extLst>
              <a:ext uri="{FF2B5EF4-FFF2-40B4-BE49-F238E27FC236}">
                <a16:creationId xmlns:a16="http://schemas.microsoft.com/office/drawing/2014/main" id="{6F6D7C7C-8314-991D-8674-B929E886B82C}"/>
              </a:ext>
            </a:extLst>
          </p:cNvPr>
          <p:cNvSpPr txBox="1"/>
          <p:nvPr/>
        </p:nvSpPr>
        <p:spPr>
          <a:xfrm>
            <a:off x="539646" y="3975686"/>
            <a:ext cx="6449201" cy="1391343"/>
          </a:xfrm>
          <a:prstGeom prst="rect">
            <a:avLst/>
          </a:prstGeom>
          <a:noFill/>
        </p:spPr>
        <p:txBody>
          <a:bodyPr wrap="none" rtlCol="0">
            <a:spAutoFit/>
          </a:bodyPr>
          <a:lstStyle/>
          <a:p>
            <a:pPr>
              <a:lnSpc>
                <a:spcPct val="120000"/>
              </a:lnSpc>
            </a:pPr>
            <a:r>
              <a:rPr lang="el" sz="1800"/>
              <a:t>Απτική </a:t>
            </a:r>
            <a:r>
              <a:rPr lang="el" sz="1800" err="1"/>
              <a:t>υπερευαισθησία </a:t>
            </a:r>
            <a:r>
              <a:rPr lang="el" sz="1800"/>
              <a:t>της στοματικής </a:t>
            </a:r>
            <a:r>
              <a:rPr lang="el" sz="1800" err="1"/>
              <a:t>σφαίρας</a:t>
            </a:r>
            <a:endParaRPr lang="fr-FR" sz="1800"/>
          </a:p>
          <a:p>
            <a:pPr marL="501650" indent="-266700">
              <a:lnSpc>
                <a:spcPct val="120000"/>
              </a:lnSpc>
              <a:buFont typeface="Arial" panose="020B0604020202020204" pitchFamily="34" charset="0"/>
              <a:buChar char="•"/>
            </a:pPr>
            <a:r>
              <a:rPr lang="el" sz="1800"/>
              <a:t>Η επαφή </a:t>
            </a:r>
            <a:r>
              <a:rPr lang="el" sz="1800" err="1"/>
              <a:t>με </a:t>
            </a:r>
            <a:r>
              <a:rPr lang="el" sz="1800"/>
              <a:t>ορισμένες υφές </a:t>
            </a:r>
            <a:r>
              <a:rPr lang="el" sz="1800" err="1"/>
              <a:t>βιώθηκε </a:t>
            </a:r>
            <a:r>
              <a:rPr lang="el" sz="1800"/>
              <a:t>ως </a:t>
            </a:r>
            <a:r>
              <a:rPr lang="el" sz="1800" err="1"/>
              <a:t>αφόρητη</a:t>
            </a:r>
            <a:endParaRPr lang="fr-FR" sz="1800"/>
          </a:p>
          <a:p>
            <a:pPr marL="501650" indent="-266700">
              <a:lnSpc>
                <a:spcPct val="120000"/>
              </a:lnSpc>
              <a:buFont typeface="Arial" panose="020B0604020202020204" pitchFamily="34" charset="0"/>
              <a:buChar char="•"/>
            </a:pPr>
            <a:r>
              <a:rPr lang="el" sz="1800" err="1"/>
              <a:t>Επιλεκτικότητα </a:t>
            </a:r>
            <a:endParaRPr lang="fr-FR" sz="1800"/>
          </a:p>
          <a:p>
            <a:pPr marL="501650" indent="-266700">
              <a:lnSpc>
                <a:spcPct val="120000"/>
              </a:lnSpc>
              <a:buFont typeface="Arial" panose="020B0604020202020204" pitchFamily="34" charset="0"/>
              <a:buChar char="•"/>
            </a:pPr>
            <a:r>
              <a:rPr lang="el" sz="1800" err="1"/>
              <a:t>Αυξημένο</a:t>
            </a:r>
            <a:r>
              <a:rPr lang="el" sz="1800"/>
              <a:t> αντανακλαστικό </a:t>
            </a:r>
            <a:r>
              <a:rPr lang="el" sz="1800" err="1"/>
              <a:t>ναυτίας</a:t>
            </a:r>
          </a:p>
        </p:txBody>
      </p:sp>
      <p:sp>
        <p:nvSpPr>
          <p:cNvPr id="6" name="ZoneTexte 5">
            <a:extLst>
              <a:ext uri="{FF2B5EF4-FFF2-40B4-BE49-F238E27FC236}">
                <a16:creationId xmlns:a16="http://schemas.microsoft.com/office/drawing/2014/main" id="{50AD040C-EC38-1471-1BDE-F6D9B82C9051}"/>
              </a:ext>
            </a:extLst>
          </p:cNvPr>
          <p:cNvSpPr txBox="1"/>
          <p:nvPr/>
        </p:nvSpPr>
        <p:spPr>
          <a:xfrm>
            <a:off x="3028012" y="5137036"/>
            <a:ext cx="678391" cy="1107996"/>
          </a:xfrm>
          <a:prstGeom prst="rect">
            <a:avLst/>
          </a:prstGeom>
          <a:noFill/>
        </p:spPr>
        <p:txBody>
          <a:bodyPr wrap="none" rtlCol="0">
            <a:spAutoFit/>
          </a:bodyPr>
          <a:lstStyle/>
          <a:p>
            <a:r>
              <a:rPr lang="el" sz="6600" b="1">
                <a:solidFill>
                  <a:schemeClr val="tx2">
                    <a:lumMod val="25000"/>
                  </a:schemeClr>
                </a:solidFill>
              </a:rPr>
              <a:t>+</a:t>
            </a:r>
          </a:p>
        </p:txBody>
      </p:sp>
      <p:sp>
        <p:nvSpPr>
          <p:cNvPr id="7" name="ZoneTexte 6">
            <a:extLst>
              <a:ext uri="{FF2B5EF4-FFF2-40B4-BE49-F238E27FC236}">
                <a16:creationId xmlns:a16="http://schemas.microsoft.com/office/drawing/2014/main" id="{B13F844A-B022-615E-9C9A-DECBF738AE5F}"/>
              </a:ext>
            </a:extLst>
          </p:cNvPr>
          <p:cNvSpPr txBox="1"/>
          <p:nvPr/>
        </p:nvSpPr>
        <p:spPr>
          <a:xfrm>
            <a:off x="539646" y="5971227"/>
            <a:ext cx="9123010" cy="369332"/>
          </a:xfrm>
          <a:prstGeom prst="rect">
            <a:avLst/>
          </a:prstGeom>
          <a:noFill/>
        </p:spPr>
        <p:txBody>
          <a:bodyPr wrap="none" rtlCol="0">
            <a:spAutoFit/>
          </a:bodyPr>
          <a:lstStyle/>
          <a:p>
            <a:r>
              <a:rPr lang="el" sz="1800" err="1"/>
              <a:t>Συχνάζω</a:t>
            </a:r>
            <a:r>
              <a:rPr lang="el" sz="1800"/>
              <a:t> </a:t>
            </a:r>
            <a:r>
              <a:rPr lang="el" sz="1800" err="1"/>
              <a:t>κατάποση</a:t>
            </a:r>
            <a:r>
              <a:rPr lang="el" sz="1800"/>
              <a:t> </a:t>
            </a:r>
            <a:r>
              <a:rPr lang="el" sz="1800" err="1"/>
              <a:t>προβλήματα</a:t>
            </a:r>
            <a:r>
              <a:rPr lang="el" sz="1800"/>
              <a:t> </a:t>
            </a:r>
            <a:r>
              <a:rPr lang="el" sz="1800" err="1"/>
              <a:t>χαρακτηρίζεται </a:t>
            </a:r>
            <a:r>
              <a:rPr lang="el" sz="1800"/>
              <a:t>από ψευδείς διαδρομές </a:t>
            </a:r>
            <a:r>
              <a:rPr lang="el" sz="1800" err="1"/>
              <a:t>με</a:t>
            </a:r>
            <a:r>
              <a:rPr lang="el" sz="1800"/>
              <a:t> </a:t>
            </a:r>
            <a:r>
              <a:rPr lang="el" sz="1800" err="1"/>
              <a:t>και τα δυο</a:t>
            </a:r>
            <a:r>
              <a:rPr lang="el" sz="1800"/>
              <a:t> </a:t>
            </a:r>
            <a:r>
              <a:rPr lang="el" sz="1800" err="1"/>
              <a:t>υγρά </a:t>
            </a:r>
            <a:r>
              <a:rPr lang="el" sz="1800"/>
              <a:t>και </a:t>
            </a:r>
            <a:r>
              <a:rPr lang="el" sz="1800" err="1"/>
              <a:t>στερεά</a:t>
            </a:r>
            <a:endParaRPr lang="fr-FR" sz="1800"/>
          </a:p>
        </p:txBody>
      </p:sp>
    </p:spTree>
    <p:extLst>
      <p:ext uri="{BB962C8B-B14F-4D97-AF65-F5344CB8AC3E}">
        <p14:creationId xmlns:p14="http://schemas.microsoft.com/office/powerpoint/2010/main" val="28372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pic>
        <p:nvPicPr>
          <p:cNvPr id="1026" name="Picture 2" descr="Généré à partir de l’invite">
            <a:extLst>
              <a:ext uri="{FF2B5EF4-FFF2-40B4-BE49-F238E27FC236}">
                <a16:creationId xmlns:a16="http://schemas.microsoft.com/office/drawing/2014/main" id="{D06FB434-B43A-4E7A-C2C5-F7B14BD922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4350" y="2046157"/>
            <a:ext cx="3365292" cy="336529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aphicFrame>
        <p:nvGraphicFramePr>
          <p:cNvPr id="2" name="Tableau 1">
            <a:extLst>
              <a:ext uri="{FF2B5EF4-FFF2-40B4-BE49-F238E27FC236}">
                <a16:creationId xmlns:a16="http://schemas.microsoft.com/office/drawing/2014/main" id="{67D52500-39CB-039F-BD86-28D436021D5F}"/>
              </a:ext>
            </a:extLst>
          </p:cNvPr>
          <p:cNvGraphicFramePr>
            <a:graphicFrameLocks noGrp="1"/>
          </p:cNvGraphicFramePr>
          <p:nvPr>
            <p:extLst>
              <p:ext uri="{D42A27DB-BD31-4B8C-83A1-F6EECF244321}">
                <p14:modId xmlns:p14="http://schemas.microsoft.com/office/powerpoint/2010/main" val="1088122201"/>
              </p:ext>
            </p:extLst>
          </p:nvPr>
        </p:nvGraphicFramePr>
        <p:xfrm>
          <a:off x="3957403" y="1256430"/>
          <a:ext cx="7617161" cy="4996557"/>
        </p:xfrm>
        <a:graphic>
          <a:graphicData uri="http://schemas.openxmlformats.org/drawingml/2006/table">
            <a:tbl>
              <a:tblPr firstRow="1" firstCol="1" bandRow="1">
                <a:tableStyleId>{5C22544A-7EE6-4342-B048-85BDC9FD1C3A}</a:tableStyleId>
              </a:tblPr>
              <a:tblGrid>
                <a:gridCol w="1069061">
                  <a:extLst>
                    <a:ext uri="{9D8B030D-6E8A-4147-A177-3AD203B41FA5}">
                      <a16:colId xmlns:a16="http://schemas.microsoft.com/office/drawing/2014/main" val="2618226522"/>
                    </a:ext>
                  </a:extLst>
                </a:gridCol>
                <a:gridCol w="1772254">
                  <a:extLst>
                    <a:ext uri="{9D8B030D-6E8A-4147-A177-3AD203B41FA5}">
                      <a16:colId xmlns:a16="http://schemas.microsoft.com/office/drawing/2014/main" val="4063592613"/>
                    </a:ext>
                  </a:extLst>
                </a:gridCol>
                <a:gridCol w="2871556">
                  <a:extLst>
                    <a:ext uri="{9D8B030D-6E8A-4147-A177-3AD203B41FA5}">
                      <a16:colId xmlns:a16="http://schemas.microsoft.com/office/drawing/2014/main" val="2187673573"/>
                    </a:ext>
                  </a:extLst>
                </a:gridCol>
                <a:gridCol w="1904290">
                  <a:extLst>
                    <a:ext uri="{9D8B030D-6E8A-4147-A177-3AD203B41FA5}">
                      <a16:colId xmlns:a16="http://schemas.microsoft.com/office/drawing/2014/main" val="651040547"/>
                    </a:ext>
                  </a:extLst>
                </a:gridCol>
              </a:tblGrid>
              <a:tr h="342550">
                <a:tc>
                  <a:txBody>
                    <a:bodyPr/>
                    <a:lstStyle/>
                    <a:p>
                      <a:pPr algn="ctr">
                        <a:lnSpc>
                          <a:spcPct val="120000"/>
                        </a:lnSpc>
                        <a:spcBef>
                          <a:spcPts val="600"/>
                        </a:spcBef>
                      </a:pPr>
                      <a:r>
                        <a:rPr lang="el" sz="1800" kern="100">
                          <a:effectLst/>
                        </a:rPr>
                        <a:t>Απώλεια</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20000"/>
                        </a:lnSpc>
                        <a:spcBef>
                          <a:spcPts val="600"/>
                        </a:spcBef>
                      </a:pPr>
                      <a:r>
                        <a:rPr lang="el" sz="1800" kern="100">
                          <a:effectLst/>
                        </a:rPr>
                        <a:t>Ταξινόμηση</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20000"/>
                        </a:lnSpc>
                        <a:spcBef>
                          <a:spcPts val="600"/>
                        </a:spcBef>
                      </a:pPr>
                      <a:r>
                        <a:rPr lang="el" sz="1800" kern="100">
                          <a:effectLst/>
                        </a:rPr>
                        <a:t>Συνέπειες</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extLst>
                  <a:ext uri="{0D108BD9-81ED-4DB2-BD59-A6C34878D82A}">
                    <a16:rowId xmlns:a16="http://schemas.microsoft.com/office/drawing/2014/main" val="4136660284"/>
                  </a:ext>
                </a:extLst>
              </a:tr>
              <a:tr h="842611">
                <a:tc>
                  <a:txBody>
                    <a:bodyPr/>
                    <a:lstStyle/>
                    <a:p>
                      <a:pPr algn="just">
                        <a:lnSpc>
                          <a:spcPct val="120000"/>
                        </a:lnSpc>
                        <a:spcBef>
                          <a:spcPts val="600"/>
                        </a:spcBef>
                      </a:pPr>
                      <a:r>
                        <a:rPr lang="el" sz="1800" kern="100">
                          <a:effectLst/>
                        </a:rPr>
                        <a:t>10-40bB</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el" sz="1800" kern="100">
                          <a:effectLst/>
                        </a:rPr>
                        <a:t>Ήπιος</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el" sz="1800" kern="100">
                          <a:effectLst/>
                        </a:rPr>
                        <a:t>Λανθασμένη προφορά συμφώνων</a:t>
                      </a:r>
                      <a:endParaRPr lang="fr-BE" sz="1800" kern="100">
                        <a:effectLst/>
                      </a:endParaRPr>
                    </a:p>
                    <a:p>
                      <a:pPr algn="l">
                        <a:lnSpc>
                          <a:spcPct val="120000"/>
                        </a:lnSpc>
                        <a:spcBef>
                          <a:spcPts val="600"/>
                        </a:spcBef>
                      </a:pPr>
                      <a:r>
                        <a:rPr lang="el" sz="1800" kern="100">
                          <a:effectLst/>
                        </a:rPr>
                        <a:t>Δυσκολίες στο σχολείο</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3">
                  <a:txBody>
                    <a:bodyPr/>
                    <a:lstStyle/>
                    <a:p>
                      <a:pPr algn="just">
                        <a:lnSpc>
                          <a:spcPct val="120000"/>
                        </a:lnSpc>
                        <a:spcBef>
                          <a:spcPts val="600"/>
                        </a:spcBef>
                      </a:pPr>
                      <a:r>
                        <a:rPr lang="el" sz="1800" kern="100">
                          <a:effectLst/>
                        </a:rPr>
                        <a:t> </a:t>
                      </a:r>
                      <a:endParaRPr lang="fr-BE" sz="1800" kern="100">
                        <a:effectLst/>
                      </a:endParaRPr>
                    </a:p>
                    <a:p>
                      <a:pPr algn="just">
                        <a:lnSpc>
                          <a:spcPct val="120000"/>
                        </a:lnSpc>
                        <a:spcBef>
                          <a:spcPts val="600"/>
                        </a:spcBef>
                      </a:pPr>
                      <a:r>
                        <a:rPr lang="el" sz="1800" kern="100">
                          <a:effectLst/>
                        </a:rPr>
                        <a:t> </a:t>
                      </a:r>
                      <a:endParaRPr lang="fr-BE" sz="1800" kern="100">
                        <a:effectLst/>
                      </a:endParaRPr>
                    </a:p>
                    <a:p>
                      <a:pPr algn="ctr">
                        <a:lnSpc>
                          <a:spcPct val="120000"/>
                        </a:lnSpc>
                        <a:spcBef>
                          <a:spcPts val="600"/>
                        </a:spcBef>
                      </a:pPr>
                      <a:r>
                        <a:rPr lang="el" sz="1800" kern="100">
                          <a:effectLst/>
                        </a:rPr>
                        <a:t>Γλώσσα που αποκτήθηκε αυθόρμητα αλλά ατελώς</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22829338"/>
                  </a:ext>
                </a:extLst>
              </a:tr>
              <a:tr h="842611">
                <a:tc>
                  <a:txBody>
                    <a:bodyPr/>
                    <a:lstStyle/>
                    <a:p>
                      <a:pPr algn="just">
                        <a:lnSpc>
                          <a:spcPct val="120000"/>
                        </a:lnSpc>
                        <a:spcBef>
                          <a:spcPts val="600"/>
                        </a:spcBef>
                      </a:pPr>
                      <a:r>
                        <a:rPr lang="el" sz="1800" kern="100">
                          <a:effectLst/>
                        </a:rPr>
                        <a:t>40-70dB</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el" sz="1800" kern="100">
                          <a:effectLst/>
                        </a:rPr>
                        <a:t>Μέτριος</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el" sz="1800" kern="100">
                          <a:effectLst/>
                        </a:rPr>
                        <a:t>Καθυστερημένη έναρξη της γλώσσας</a:t>
                      </a:r>
                      <a:endParaRPr lang="fr-BE" sz="1800" kern="100">
                        <a:effectLst/>
                      </a:endParaRPr>
                    </a:p>
                    <a:p>
                      <a:pPr algn="l">
                        <a:lnSpc>
                          <a:spcPct val="120000"/>
                        </a:lnSpc>
                        <a:spcBef>
                          <a:spcPts val="600"/>
                        </a:spcBef>
                      </a:pPr>
                      <a:r>
                        <a:rPr lang="el" sz="1800" kern="100">
                          <a:effectLst/>
                        </a:rPr>
                        <a:t>Πολυάριθμη σύγχυση φωνημάτων</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fr-FR"/>
                    </a:p>
                  </a:txBody>
                  <a:tcPr/>
                </a:tc>
                <a:extLst>
                  <a:ext uri="{0D108BD9-81ED-4DB2-BD59-A6C34878D82A}">
                    <a16:rowId xmlns:a16="http://schemas.microsoft.com/office/drawing/2014/main" val="2297912923"/>
                  </a:ext>
                </a:extLst>
              </a:tr>
              <a:tr h="842611">
                <a:tc>
                  <a:txBody>
                    <a:bodyPr/>
                    <a:lstStyle/>
                    <a:p>
                      <a:pPr algn="just">
                        <a:lnSpc>
                          <a:spcPct val="120000"/>
                        </a:lnSpc>
                        <a:spcBef>
                          <a:spcPts val="600"/>
                        </a:spcBef>
                      </a:pPr>
                      <a:r>
                        <a:rPr lang="el" sz="1800" kern="100">
                          <a:effectLst/>
                        </a:rPr>
                        <a:t>70-90db</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el" sz="1800" kern="100">
                          <a:effectLst/>
                        </a:rPr>
                        <a:t>Αυστηρός</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el" sz="1800" kern="100">
                          <a:effectLst/>
                        </a:rPr>
                        <a:t>Αναγνώριση θορύβου</a:t>
                      </a:r>
                      <a:endParaRPr lang="fr-BE" sz="1800" kern="100">
                        <a:effectLst/>
                      </a:endParaRPr>
                    </a:p>
                    <a:p>
                      <a:pPr algn="l">
                        <a:lnSpc>
                          <a:spcPct val="120000"/>
                        </a:lnSpc>
                        <a:spcBef>
                          <a:spcPts val="600"/>
                        </a:spcBef>
                      </a:pPr>
                      <a:r>
                        <a:rPr lang="el" sz="1800" kern="100">
                          <a:effectLst/>
                        </a:rPr>
                        <a:t>Αντίληψη δυνατής φωνής</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fr-FR"/>
                    </a:p>
                  </a:txBody>
                  <a:tcPr/>
                </a:tc>
                <a:extLst>
                  <a:ext uri="{0D108BD9-81ED-4DB2-BD59-A6C34878D82A}">
                    <a16:rowId xmlns:a16="http://schemas.microsoft.com/office/drawing/2014/main" val="1999502502"/>
                  </a:ext>
                </a:extLst>
              </a:tr>
              <a:tr h="1110137">
                <a:tc>
                  <a:txBody>
                    <a:bodyPr/>
                    <a:lstStyle/>
                    <a:p>
                      <a:pPr algn="just">
                        <a:lnSpc>
                          <a:spcPct val="120000"/>
                        </a:lnSpc>
                        <a:spcBef>
                          <a:spcPts val="600"/>
                        </a:spcBef>
                      </a:pPr>
                      <a:r>
                        <a:rPr lang="el" sz="1800" kern="100">
                          <a:effectLst/>
                        </a:rPr>
                        <a:t>&gt;90dB</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el" sz="1800" kern="100">
                          <a:effectLst/>
                        </a:rPr>
                        <a:t>Βαθύς</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el" sz="1800" kern="100">
                          <a:effectLst/>
                        </a:rPr>
                        <a:t>Δεν γίνεται αντιληπτός λόγος</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20000"/>
                        </a:lnSpc>
                        <a:spcBef>
                          <a:spcPts val="600"/>
                        </a:spcBef>
                      </a:pPr>
                      <a:r>
                        <a:rPr lang="el" sz="1800" kern="100">
                          <a:effectLst/>
                        </a:rPr>
                        <a:t>Γλώσσα που δεν αποκτάται αυθόρμητα</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36295588"/>
                  </a:ext>
                </a:extLst>
              </a:tr>
            </a:tbl>
          </a:graphicData>
        </a:graphic>
      </p:graphicFrame>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el" sz="2400" b="1">
                <a:solidFill>
                  <a:schemeClr val="accent1"/>
                </a:solidFill>
              </a:rPr>
              <a:t>Συχνή απώλεια ακοής</a:t>
            </a:r>
          </a:p>
        </p:txBody>
      </p:sp>
    </p:spTree>
    <p:extLst>
      <p:ext uri="{BB962C8B-B14F-4D97-AF65-F5344CB8AC3E}">
        <p14:creationId xmlns:p14="http://schemas.microsoft.com/office/powerpoint/2010/main" val="483982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el" sz="2400" b="1">
                <a:solidFill>
                  <a:schemeClr val="accent1"/>
                </a:solidFill>
              </a:rPr>
              <a:t>Παραγωγικά χαρακτηριστικά</a:t>
            </a:r>
          </a:p>
        </p:txBody>
      </p:sp>
      <p:graphicFrame>
        <p:nvGraphicFramePr>
          <p:cNvPr id="7" name="Diagramme 6">
            <a:extLst>
              <a:ext uri="{FF2B5EF4-FFF2-40B4-BE49-F238E27FC236}">
                <a16:creationId xmlns:a16="http://schemas.microsoft.com/office/drawing/2014/main" id="{7DBE2919-B7EF-F122-953A-490414BC2DF6}"/>
              </a:ext>
            </a:extLst>
          </p:cNvPr>
          <p:cNvGraphicFramePr/>
          <p:nvPr>
            <p:extLst>
              <p:ext uri="{D42A27DB-BD31-4B8C-83A1-F6EECF244321}">
                <p14:modId xmlns:p14="http://schemas.microsoft.com/office/powerpoint/2010/main" val="337601956"/>
              </p:ext>
            </p:extLst>
          </p:nvPr>
        </p:nvGraphicFramePr>
        <p:xfrm>
          <a:off x="1543987" y="1454390"/>
          <a:ext cx="9593705" cy="468394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892453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937949"/>
          </a:xfrm>
          <a:prstGeom prst="rect">
            <a:avLst/>
          </a:prstGeom>
        </p:spPr>
        <p:txBody>
          <a:bodyPr wrap="square">
            <a:spAutoFit/>
          </a:bodyPr>
          <a:lstStyle/>
          <a:p>
            <a:pPr algn="ctr">
              <a:lnSpc>
                <a:spcPct val="120000"/>
              </a:lnSpc>
              <a:buClr>
                <a:srgbClr val="674EA7"/>
              </a:buClr>
              <a:buSzPts val="4000"/>
            </a:pPr>
            <a:r>
              <a:rPr lang="el" sz="2400" b="1">
                <a:solidFill>
                  <a:schemeClr val="accent1"/>
                </a:solidFill>
              </a:rPr>
              <a:t>Εξέλιξη κατανοητότητας</a:t>
            </a:r>
          </a:p>
          <a:p>
            <a:pPr algn="ctr">
              <a:lnSpc>
                <a:spcPct val="120000"/>
              </a:lnSpc>
              <a:buClr>
                <a:srgbClr val="674EA7"/>
              </a:buClr>
              <a:buSzPts val="4000"/>
            </a:pPr>
            <a:r>
              <a:rPr lang="el" sz="2400" b="1">
                <a:solidFill>
                  <a:schemeClr val="accent1"/>
                </a:solidFill>
              </a:rPr>
              <a:t>Παράδειγμα </a:t>
            </a:r>
            <a:r>
              <a:rPr lang="el" sz="2400" b="1" err="1">
                <a:solidFill>
                  <a:schemeClr val="accent1"/>
                </a:solidFill>
              </a:rPr>
              <a:t>συνδρόμου Down</a:t>
            </a:r>
            <a:endParaRPr lang="en-US" sz="2400" b="1">
              <a:solidFill>
                <a:schemeClr val="accent1"/>
              </a:solidFill>
            </a:endParaRPr>
          </a:p>
        </p:txBody>
      </p:sp>
      <p:graphicFrame>
        <p:nvGraphicFramePr>
          <p:cNvPr id="2" name="Diagramme 1">
            <a:extLst>
              <a:ext uri="{FF2B5EF4-FFF2-40B4-BE49-F238E27FC236}">
                <a16:creationId xmlns:a16="http://schemas.microsoft.com/office/drawing/2014/main" id="{C01DD383-92D5-A630-7E39-5202FBC6ECA7}"/>
              </a:ext>
            </a:extLst>
          </p:cNvPr>
          <p:cNvGraphicFramePr/>
          <p:nvPr>
            <p:extLst>
              <p:ext uri="{D42A27DB-BD31-4B8C-83A1-F6EECF244321}">
                <p14:modId xmlns:p14="http://schemas.microsoft.com/office/powerpoint/2010/main" val="1228581359"/>
              </p:ext>
            </p:extLst>
          </p:nvPr>
        </p:nvGraphicFramePr>
        <p:xfrm>
          <a:off x="404350" y="1437850"/>
          <a:ext cx="11302968" cy="50817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76089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5" name="Rectangle 4">
            <a:extLst>
              <a:ext uri="{FF2B5EF4-FFF2-40B4-BE49-F238E27FC236}">
                <a16:creationId xmlns:a16="http://schemas.microsoft.com/office/drawing/2014/main" id="{2E653F23-592B-BC6D-A472-C6908DECF9C8}"/>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el" sz="2400" b="1">
                <a:solidFill>
                  <a:schemeClr val="accent1"/>
                </a:solidFill>
              </a:rPr>
              <a:t>Άρθρωση και παραγωγή ήχου</a:t>
            </a:r>
          </a:p>
        </p:txBody>
      </p:sp>
      <p:pic>
        <p:nvPicPr>
          <p:cNvPr id="8" name="Image 7" descr="Une image contenant texte, ligne, diagramme, Police&#10;&#10;Description générée automatiquement">
            <a:extLst>
              <a:ext uri="{FF2B5EF4-FFF2-40B4-BE49-F238E27FC236}">
                <a16:creationId xmlns:a16="http://schemas.microsoft.com/office/drawing/2014/main" id="{A5307AA4-BB04-9DB9-486E-AC1340768BF3}"/>
              </a:ext>
            </a:extLst>
          </p:cNvPr>
          <p:cNvPicPr>
            <a:picLocks noChangeAspect="1"/>
          </p:cNvPicPr>
          <p:nvPr/>
        </p:nvPicPr>
        <p:blipFill>
          <a:blip r:embed="rId5"/>
          <a:stretch>
            <a:fillRect/>
          </a:stretch>
        </p:blipFill>
        <p:spPr>
          <a:xfrm>
            <a:off x="264513" y="1454390"/>
            <a:ext cx="11662973" cy="3795033"/>
          </a:xfrm>
          <a:prstGeom prst="rect">
            <a:avLst/>
          </a:prstGeom>
        </p:spPr>
      </p:pic>
      <p:sp>
        <p:nvSpPr>
          <p:cNvPr id="9" name="Bulle rectangulaire à coins arrondis 8">
            <a:extLst>
              <a:ext uri="{FF2B5EF4-FFF2-40B4-BE49-F238E27FC236}">
                <a16:creationId xmlns:a16="http://schemas.microsoft.com/office/drawing/2014/main" id="{BC6E32A6-DB92-7D48-966E-F5B1BEDE1182}"/>
              </a:ext>
            </a:extLst>
          </p:cNvPr>
          <p:cNvSpPr/>
          <p:nvPr/>
        </p:nvSpPr>
        <p:spPr>
          <a:xfrm>
            <a:off x="6968837" y="2807655"/>
            <a:ext cx="1773382" cy="1930600"/>
          </a:xfrm>
          <a:prstGeom prst="wedgeRoundRectCallout">
            <a:avLst>
              <a:gd name="adj1" fmla="val -3932"/>
              <a:gd name="adj2" fmla="val 71196"/>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7B97359B-6CB2-EBF2-AFAF-257071C97C89}"/>
              </a:ext>
            </a:extLst>
          </p:cNvPr>
          <p:cNvSpPr txBox="1"/>
          <p:nvPr/>
        </p:nvSpPr>
        <p:spPr>
          <a:xfrm>
            <a:off x="3779561" y="5225163"/>
            <a:ext cx="8186857" cy="1058944"/>
          </a:xfrm>
          <a:prstGeom prst="rect">
            <a:avLst/>
          </a:prstGeom>
          <a:noFill/>
        </p:spPr>
        <p:txBody>
          <a:bodyPr wrap="none" rtlCol="0">
            <a:spAutoFit/>
          </a:bodyPr>
          <a:lstStyle/>
          <a:p>
            <a:pPr>
              <a:lnSpc>
                <a:spcPct val="120000"/>
              </a:lnSpc>
            </a:pPr>
            <a:r>
              <a:rPr lang="el" sz="1800"/>
              <a:t>Καθυστέρηση </a:t>
            </a:r>
            <a:r>
              <a:rPr lang="el" sz="1800" err="1"/>
              <a:t>περίπου </a:t>
            </a:r>
            <a:r>
              <a:rPr lang="el" sz="1800"/>
              <a:t>2 </a:t>
            </a:r>
            <a:r>
              <a:rPr lang="el" sz="1800" err="1"/>
              <a:t>μηνών </a:t>
            </a:r>
            <a:r>
              <a:rPr lang="el" sz="1800"/>
              <a:t>στην </a:t>
            </a:r>
            <a:r>
              <a:rPr lang="el" sz="1800" err="1"/>
              <a:t>έναρξη </a:t>
            </a:r>
            <a:r>
              <a:rPr lang="el" sz="1800"/>
              <a:t>του </a:t>
            </a:r>
            <a:r>
              <a:rPr lang="el" sz="1800" err="1"/>
              <a:t>μπαμπινγκ</a:t>
            </a:r>
            <a:endParaRPr lang="fr-FR" sz="1800"/>
          </a:p>
          <a:p>
            <a:pPr>
              <a:lnSpc>
                <a:spcPct val="120000"/>
              </a:lnSpc>
            </a:pPr>
            <a:r>
              <a:rPr lang="el" sz="1800"/>
              <a:t>→ </a:t>
            </a:r>
            <a:r>
              <a:rPr lang="el" sz="1800" err="1"/>
              <a:t>καθυστέρηση </a:t>
            </a:r>
            <a:r>
              <a:rPr lang="el" sz="1800"/>
              <a:t>στην </a:t>
            </a:r>
            <a:r>
              <a:rPr lang="el" sz="1800" err="1"/>
              <a:t>παραγωγή </a:t>
            </a:r>
            <a:r>
              <a:rPr lang="el" sz="1800"/>
              <a:t>του πρώτου συμφώνου- </a:t>
            </a:r>
            <a:r>
              <a:rPr lang="el" sz="1800" err="1"/>
              <a:t>φωνήεντος</a:t>
            </a:r>
            <a:r>
              <a:rPr lang="el" sz="1800"/>
              <a:t> συνδυασμοί </a:t>
            </a:r>
            <a:r>
              <a:rPr lang="el" sz="1800" err="1"/>
              <a:t>ήχου ( συλλαβές </a:t>
            </a:r>
            <a:r>
              <a:rPr lang="el" sz="1800"/>
              <a:t>)</a:t>
            </a:r>
          </a:p>
          <a:p>
            <a:pPr>
              <a:lnSpc>
                <a:spcPct val="120000"/>
              </a:lnSpc>
            </a:pPr>
            <a:r>
              <a:rPr lang="el" sz="1800"/>
              <a:t>Αυτό </a:t>
            </a:r>
            <a:r>
              <a:rPr lang="el" sz="1800" err="1"/>
              <a:t>ισχύει </a:t>
            </a:r>
            <a:r>
              <a:rPr lang="el" sz="1800"/>
              <a:t>για όλες </a:t>
            </a:r>
            <a:r>
              <a:rPr lang="el" sz="1800" err="1"/>
              <a:t>τις γλώσσες </a:t>
            </a:r>
            <a:r>
              <a:rPr lang="el" sz="1800"/>
              <a:t>, ό , </a:t>
            </a:r>
            <a:r>
              <a:rPr lang="el" sz="1800" err="1"/>
              <a:t>τι κι αν είναι</a:t>
            </a:r>
            <a:r>
              <a:rPr lang="el" sz="1800"/>
              <a:t> </a:t>
            </a:r>
            <a:r>
              <a:rPr lang="el" sz="1800" err="1"/>
              <a:t>δικα τους</a:t>
            </a:r>
            <a:r>
              <a:rPr lang="el" sz="1800"/>
              <a:t> </a:t>
            </a:r>
            <a:r>
              <a:rPr lang="el" sz="1800" err="1"/>
              <a:t>συλλαβική </a:t>
            </a:r>
            <a:r>
              <a:rPr lang="el" sz="1800"/>
              <a:t>δομή</a:t>
            </a:r>
          </a:p>
        </p:txBody>
      </p:sp>
    </p:spTree>
    <p:extLst>
      <p:ext uri="{BB962C8B-B14F-4D97-AF65-F5344CB8AC3E}">
        <p14:creationId xmlns:p14="http://schemas.microsoft.com/office/powerpoint/2010/main" val="2068582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20"/>
          </a:xfrm>
          <a:prstGeom prst="rect">
            <a:avLst/>
          </a:prstGeom>
        </p:spPr>
        <p:txBody>
          <a:bodyPr wrap="square">
            <a:spAutoFit/>
          </a:bodyPr>
          <a:lstStyle/>
          <a:p>
            <a:pPr algn="ctr">
              <a:lnSpc>
                <a:spcPct val="120000"/>
              </a:lnSpc>
              <a:buClr>
                <a:srgbClr val="674EA7"/>
              </a:buClr>
              <a:buSzPts val="4000"/>
            </a:pPr>
            <a:r>
              <a:rPr lang="el" sz="2800" b="1">
                <a:solidFill>
                  <a:schemeClr val="accent1"/>
                </a:solidFill>
              </a:rPr>
              <a:t>Βιβλιογραφία</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4" name="ZoneTexte 3">
            <a:extLst>
              <a:ext uri="{FF2B5EF4-FFF2-40B4-BE49-F238E27FC236}">
                <a16:creationId xmlns:a16="http://schemas.microsoft.com/office/drawing/2014/main" id="{4EB90FE7-238F-2EED-E322-C288C8BCDD9A}"/>
              </a:ext>
            </a:extLst>
          </p:cNvPr>
          <p:cNvSpPr txBox="1"/>
          <p:nvPr/>
        </p:nvSpPr>
        <p:spPr>
          <a:xfrm>
            <a:off x="618472" y="1588891"/>
            <a:ext cx="10773714" cy="4927631"/>
          </a:xfrm>
          <a:prstGeom prst="rect">
            <a:avLst/>
          </a:prstGeom>
          <a:noFill/>
        </p:spPr>
        <p:txBody>
          <a:bodyPr wrap="square">
            <a:spAutoFit/>
          </a:bodyPr>
          <a:lstStyle/>
          <a:p>
            <a:pPr>
              <a:lnSpc>
                <a:spcPct val="150000"/>
              </a:lnSpc>
              <a:spcBef>
                <a:spcPts val="600"/>
              </a:spcBef>
            </a:pPr>
            <a:r>
              <a:rPr lang="el" sz="1800" kern="0">
                <a:effectLst/>
                <a:latin typeface="Calibri" panose="020F0502020204030204" pitchFamily="34" charset="0"/>
                <a:ea typeface="Calibri" panose="020F0502020204030204" pitchFamily="34" charset="0"/>
                <a:cs typeface="Calibri" panose="020F0502020204030204" pitchFamily="34" charset="0"/>
              </a:rPr>
              <a:t>Dodd, B., &amp; Thompson, L. (2001). Διαταραχή του λόγου σε παιδιά με σύνδρομο Down. </a:t>
            </a:r>
            <a:r>
              <a:rPr lang="el" sz="1800" i="1" kern="0">
                <a:effectLst/>
                <a:latin typeface="Calibri" panose="020F0502020204030204" pitchFamily="34" charset="0"/>
                <a:ea typeface="Calibri" panose="020F0502020204030204" pitchFamily="34" charset="0"/>
                <a:cs typeface="Calibri" panose="020F0502020204030204" pitchFamily="34" charset="0"/>
              </a:rPr>
              <a:t>Journal of Intellectual Disability Research </a:t>
            </a:r>
            <a:r>
              <a:rPr lang="el" sz="1800" kern="0">
                <a:effectLst/>
                <a:latin typeface="Calibri" panose="020F0502020204030204" pitchFamily="34" charset="0"/>
                <a:ea typeface="Calibri" panose="020F0502020204030204" pitchFamily="34" charset="0"/>
                <a:cs typeface="Calibri" panose="020F0502020204030204" pitchFamily="34" charset="0"/>
              </a:rPr>
              <a:t>, </a:t>
            </a:r>
            <a:r>
              <a:rPr lang="el" sz="1800" i="1" kern="0">
                <a:effectLst/>
                <a:latin typeface="Calibri" panose="020F0502020204030204" pitchFamily="34" charset="0"/>
                <a:ea typeface="Calibri" panose="020F0502020204030204" pitchFamily="34" charset="0"/>
                <a:cs typeface="Calibri" panose="020F0502020204030204" pitchFamily="34" charset="0"/>
              </a:rPr>
              <a:t>45 </a:t>
            </a:r>
            <a:r>
              <a:rPr lang="el" sz="1800" kern="0">
                <a:effectLst/>
                <a:latin typeface="Calibri" panose="020F0502020204030204" pitchFamily="34" charset="0"/>
                <a:ea typeface="Calibri" panose="020F0502020204030204" pitchFamily="34" charset="0"/>
                <a:cs typeface="Calibri" panose="020F0502020204030204" pitchFamily="34" charset="0"/>
              </a:rPr>
              <a:t>(4), 308-316. https:// </a:t>
            </a:r>
            <a:r>
              <a:rPr lang="el" sz="1800" kern="0" err="1">
                <a:effectLst/>
                <a:latin typeface="Calibri" panose="020F0502020204030204" pitchFamily="34" charset="0"/>
                <a:ea typeface="Calibri" panose="020F0502020204030204" pitchFamily="34" charset="0"/>
                <a:cs typeface="Calibri" panose="020F0502020204030204" pitchFamily="34" charset="0"/>
              </a:rPr>
              <a:t>doi.org </a:t>
            </a:r>
            <a:r>
              <a:rPr lang="el" sz="1800" kern="0">
                <a:effectLst/>
                <a:latin typeface="Calibri" panose="020F0502020204030204" pitchFamily="34" charset="0"/>
                <a:ea typeface="Calibri" panose="020F0502020204030204" pitchFamily="34" charset="0"/>
                <a:cs typeface="Calibri" panose="020F0502020204030204" pitchFamily="34" charset="0"/>
              </a:rPr>
              <a:t>/10.1046/j.1365-2788.2001.00327.x</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el" sz="1800" kern="0">
                <a:effectLst/>
                <a:latin typeface="Calibri" panose="020F0502020204030204" pitchFamily="34" charset="0"/>
                <a:ea typeface="Calibri" panose="020F0502020204030204" pitchFamily="34" charset="0"/>
                <a:cs typeface="Calibri" panose="020F0502020204030204" pitchFamily="34" charset="0"/>
              </a:rPr>
              <a:t>Faye, M., </a:t>
            </a:r>
            <a:r>
              <a:rPr lang="el" sz="1800" kern="0" err="1">
                <a:effectLst/>
                <a:latin typeface="Calibri" panose="020F0502020204030204" pitchFamily="34" charset="0"/>
                <a:ea typeface="Calibri" panose="020F0502020204030204" pitchFamily="34" charset="0"/>
                <a:cs typeface="Calibri" panose="020F0502020204030204" pitchFamily="34" charset="0"/>
              </a:rPr>
              <a:t>Hennequin </a:t>
            </a:r>
            <a:r>
              <a:rPr lang="el" sz="1800" kern="0">
                <a:effectLst/>
                <a:latin typeface="Calibri" panose="020F0502020204030204" pitchFamily="34" charset="0"/>
                <a:ea typeface="Calibri" panose="020F0502020204030204" pitchFamily="34" charset="0"/>
                <a:cs typeface="Calibri" panose="020F0502020204030204" pitchFamily="34" charset="0"/>
              </a:rPr>
              <a:t>, M., Yam, AA, &amp; Ba, I. (2004). [Αξιολόγηση της στοματικής </a:t>
            </a:r>
            <a:r>
              <a:rPr lang="el" sz="1800" kern="0" err="1">
                <a:effectLst/>
                <a:latin typeface="Calibri" panose="020F0502020204030204" pitchFamily="34" charset="0"/>
                <a:ea typeface="Calibri" panose="020F0502020204030204" pitchFamily="34" charset="0"/>
                <a:cs typeface="Calibri" panose="020F0502020204030204" pitchFamily="34" charset="0"/>
              </a:rPr>
              <a:t>υγείας </a:t>
            </a:r>
            <a:r>
              <a:rPr lang="el" sz="1800" kern="0">
                <a:effectLst/>
                <a:latin typeface="Calibri" panose="020F0502020204030204" pitchFamily="34" charset="0"/>
                <a:ea typeface="Calibri" panose="020F0502020204030204" pitchFamily="34" charset="0"/>
                <a:cs typeface="Calibri" panose="020F0502020204030204" pitchFamily="34" charset="0"/>
              </a:rPr>
              <a:t>και </a:t>
            </a:r>
            <a:r>
              <a:rPr lang="el" sz="1800" kern="0" err="1">
                <a:effectLst/>
                <a:latin typeface="Calibri" panose="020F0502020204030204" pitchFamily="34" charset="0"/>
                <a:ea typeface="Calibri" panose="020F0502020204030204" pitchFamily="34" charset="0"/>
                <a:cs typeface="Calibri" panose="020F0502020204030204" pitchFamily="34" charset="0"/>
              </a:rPr>
              <a:t>πρόσβασης </a:t>
            </a:r>
            <a:r>
              <a:rPr lang="el" sz="1800" kern="0">
                <a:effectLst/>
                <a:latin typeface="Calibri" panose="020F0502020204030204" pitchFamily="34" charset="0"/>
                <a:ea typeface="Calibri" panose="020F0502020204030204" pitchFamily="34" charset="0"/>
                <a:cs typeface="Calibri" panose="020F0502020204030204" pitchFamily="34" charset="0"/>
              </a:rPr>
              <a:t>στη φροντίδα στη </a:t>
            </a:r>
            <a:r>
              <a:rPr lang="el" sz="1800" kern="0" err="1">
                <a:effectLst/>
                <a:latin typeface="Calibri" panose="020F0502020204030204" pitchFamily="34" charset="0"/>
                <a:ea typeface="Calibri" panose="020F0502020204030204" pitchFamily="34" charset="0"/>
                <a:cs typeface="Calibri" panose="020F0502020204030204" pitchFamily="34" charset="0"/>
              </a:rPr>
              <a:t>Σενεγάλη</a:t>
            </a:r>
            <a:r>
              <a:rPr lang="el" sz="1800" kern="0">
                <a:effectLst/>
                <a:latin typeface="Calibri" panose="020F0502020204030204" pitchFamily="34" charset="0"/>
                <a:ea typeface="Calibri" panose="020F0502020204030204" pitchFamily="34" charset="0"/>
                <a:cs typeface="Calibri" panose="020F0502020204030204" pitchFamily="34" charset="0"/>
              </a:rPr>
              <a:t> </a:t>
            </a:r>
            <a:r>
              <a:rPr lang="el" sz="1800" kern="0" err="1">
                <a:effectLst/>
                <a:latin typeface="Calibri" panose="020F0502020204030204" pitchFamily="34" charset="0"/>
                <a:ea typeface="Calibri" panose="020F0502020204030204" pitchFamily="34" charset="0"/>
                <a:cs typeface="Calibri" panose="020F0502020204030204" pitchFamily="34" charset="0"/>
              </a:rPr>
              <a:t>παιδιά</a:t>
            </a:r>
            <a:r>
              <a:rPr lang="el" sz="1800" kern="0">
                <a:effectLst/>
                <a:latin typeface="Calibri" panose="020F0502020204030204" pitchFamily="34" charset="0"/>
                <a:ea typeface="Calibri" panose="020F0502020204030204" pitchFamily="34" charset="0"/>
                <a:cs typeface="Calibri" panose="020F0502020204030204" pitchFamily="34" charset="0"/>
              </a:rPr>
              <a:t> </a:t>
            </a:r>
            <a:r>
              <a:rPr lang="el" sz="1800" kern="0" err="1">
                <a:effectLst/>
                <a:latin typeface="Calibri" panose="020F0502020204030204" pitchFamily="34" charset="0"/>
                <a:ea typeface="Calibri" panose="020F0502020204030204" pitchFamily="34" charset="0"/>
                <a:cs typeface="Calibri" panose="020F0502020204030204" pitchFamily="34" charset="0"/>
              </a:rPr>
              <a:t>με </a:t>
            </a:r>
            <a:r>
              <a:rPr lang="el" sz="1800" kern="0">
                <a:effectLst/>
                <a:latin typeface="Calibri" panose="020F0502020204030204" pitchFamily="34" charset="0"/>
                <a:ea typeface="Calibri" panose="020F0502020204030204" pitchFamily="34" charset="0"/>
                <a:cs typeface="Calibri" panose="020F0502020204030204" pitchFamily="34" charset="0"/>
              </a:rPr>
              <a:t>σύνδρομο Down : Προκαταρκτική </a:t>
            </a:r>
            <a:r>
              <a:rPr lang="el" sz="1800" kern="0" err="1">
                <a:effectLst/>
                <a:latin typeface="Calibri" panose="020F0502020204030204" pitchFamily="34" charset="0"/>
                <a:ea typeface="Calibri" panose="020F0502020204030204" pitchFamily="34" charset="0"/>
                <a:cs typeface="Calibri" panose="020F0502020204030204" pitchFamily="34" charset="0"/>
              </a:rPr>
              <a:t>μελέτη </a:t>
            </a:r>
            <a:r>
              <a:rPr lang="el" sz="1800" kern="0">
                <a:effectLst/>
                <a:latin typeface="Calibri" panose="020F0502020204030204" pitchFamily="34" charset="0"/>
                <a:ea typeface="Calibri" panose="020F0502020204030204" pitchFamily="34" charset="0"/>
                <a:cs typeface="Calibri" panose="020F0502020204030204" pitchFamily="34" charset="0"/>
              </a:rPr>
              <a:t>]. </a:t>
            </a:r>
            <a:r>
              <a:rPr lang="el" sz="1800" i="1" kern="0">
                <a:effectLst/>
                <a:latin typeface="Calibri" panose="020F0502020204030204" pitchFamily="34" charset="0"/>
                <a:ea typeface="Calibri" panose="020F0502020204030204" pitchFamily="34" charset="0"/>
                <a:cs typeface="Calibri" panose="020F0502020204030204" pitchFamily="34" charset="0"/>
              </a:rPr>
              <a:t>Dakar </a:t>
            </a:r>
            <a:r>
              <a:rPr lang="el" sz="1800" i="1" kern="0" err="1">
                <a:effectLst/>
                <a:latin typeface="Calibri" panose="020F0502020204030204" pitchFamily="34" charset="0"/>
                <a:ea typeface="Calibri" panose="020F0502020204030204" pitchFamily="34" charset="0"/>
                <a:cs typeface="Calibri" panose="020F0502020204030204" pitchFamily="34" charset="0"/>
              </a:rPr>
              <a:t>medical </a:t>
            </a:r>
            <a:r>
              <a:rPr lang="el" sz="1800" kern="0">
                <a:effectLst/>
                <a:latin typeface="Calibri" panose="020F0502020204030204" pitchFamily="34" charset="0"/>
                <a:ea typeface="Calibri" panose="020F0502020204030204" pitchFamily="34" charset="0"/>
                <a:cs typeface="Calibri" panose="020F0502020204030204" pitchFamily="34" charset="0"/>
              </a:rPr>
              <a:t>, </a:t>
            </a:r>
            <a:r>
              <a:rPr lang="el" sz="1800" i="1" kern="0">
                <a:effectLst/>
                <a:latin typeface="Calibri" panose="020F0502020204030204" pitchFamily="34" charset="0"/>
                <a:ea typeface="Calibri" panose="020F0502020204030204" pitchFamily="34" charset="0"/>
                <a:cs typeface="Calibri" panose="020F0502020204030204" pitchFamily="34" charset="0"/>
              </a:rPr>
              <a:t>49 </a:t>
            </a:r>
            <a:r>
              <a:rPr lang="el" sz="1800" kern="0">
                <a:effectLst/>
                <a:latin typeface="Calibri" panose="020F0502020204030204" pitchFamily="34" charset="0"/>
                <a:ea typeface="Calibri" panose="020F0502020204030204" pitchFamily="34" charset="0"/>
                <a:cs typeface="Calibri" panose="020F0502020204030204" pitchFamily="34" charset="0"/>
              </a:rPr>
              <a:t>(1), 64-69.</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el" sz="1800" kern="0">
                <a:effectLst/>
                <a:latin typeface="Calibri" panose="020F0502020204030204" pitchFamily="34" charset="0"/>
                <a:ea typeface="Calibri" panose="020F0502020204030204" pitchFamily="34" charset="0"/>
                <a:cs typeface="Calibri" panose="020F0502020204030204" pitchFamily="34" charset="0"/>
              </a:rPr>
              <a:t>Kent, RD, &amp; </a:t>
            </a:r>
            <a:r>
              <a:rPr lang="el" sz="1800" kern="0" err="1">
                <a:effectLst/>
                <a:latin typeface="Calibri" panose="020F0502020204030204" pitchFamily="34" charset="0"/>
                <a:ea typeface="Calibri" panose="020F0502020204030204" pitchFamily="34" charset="0"/>
                <a:cs typeface="Calibri" panose="020F0502020204030204" pitchFamily="34" charset="0"/>
              </a:rPr>
              <a:t>Vorperian </a:t>
            </a:r>
            <a:r>
              <a:rPr lang="el" sz="1800" kern="0">
                <a:effectLst/>
                <a:latin typeface="Calibri" panose="020F0502020204030204" pitchFamily="34" charset="0"/>
                <a:ea typeface="Calibri" panose="020F0502020204030204" pitchFamily="34" charset="0"/>
                <a:cs typeface="Calibri" panose="020F0502020204030204" pitchFamily="34" charset="0"/>
              </a:rPr>
              <a:t>, HK (2013). </a:t>
            </a:r>
            <a:r>
              <a:rPr lang="el" sz="1800" kern="0" err="1">
                <a:effectLst/>
                <a:latin typeface="Calibri" panose="020F0502020204030204" pitchFamily="34" charset="0"/>
                <a:ea typeface="Calibri" panose="020F0502020204030204" pitchFamily="34" charset="0"/>
                <a:cs typeface="Calibri" panose="020F0502020204030204" pitchFamily="34" charset="0"/>
              </a:rPr>
              <a:t>Διαταραχή </a:t>
            </a:r>
            <a:r>
              <a:rPr lang="el" sz="1800" kern="0">
                <a:effectLst/>
                <a:latin typeface="Calibri" panose="020F0502020204030204" pitchFamily="34" charset="0"/>
                <a:ea typeface="Calibri" panose="020F0502020204030204" pitchFamily="34" charset="0"/>
                <a:cs typeface="Calibri" panose="020F0502020204030204" pitchFamily="34" charset="0"/>
              </a:rPr>
              <a:t>ομιλίας στο σύνδρομο Down: Μια </a:t>
            </a:r>
            <a:r>
              <a:rPr lang="el" sz="1800" kern="0" err="1">
                <a:effectLst/>
                <a:latin typeface="Calibri" panose="020F0502020204030204" pitchFamily="34" charset="0"/>
                <a:ea typeface="Calibri" panose="020F0502020204030204" pitchFamily="34" charset="0"/>
                <a:cs typeface="Calibri" panose="020F0502020204030204" pitchFamily="34" charset="0"/>
              </a:rPr>
              <a:t>ανασκόπηση </a:t>
            </a:r>
            <a:r>
              <a:rPr lang="el" sz="1800" kern="0">
                <a:effectLst/>
                <a:latin typeface="Calibri" panose="020F0502020204030204" pitchFamily="34" charset="0"/>
                <a:ea typeface="Calibri" panose="020F0502020204030204" pitchFamily="34" charset="0"/>
                <a:cs typeface="Calibri" panose="020F0502020204030204" pitchFamily="34" charset="0"/>
              </a:rPr>
              <a:t>. </a:t>
            </a:r>
            <a:r>
              <a:rPr lang="el" sz="1800" i="1" kern="0">
                <a:effectLst/>
                <a:latin typeface="Calibri" panose="020F0502020204030204" pitchFamily="34" charset="0"/>
                <a:ea typeface="Calibri" panose="020F0502020204030204" pitchFamily="34" charset="0"/>
                <a:cs typeface="Calibri" panose="020F0502020204030204" pitchFamily="34" charset="0"/>
              </a:rPr>
              <a:t>Journal of Speech </a:t>
            </a:r>
            <a:r>
              <a:rPr lang="el" sz="1800" i="1" kern="0" err="1">
                <a:effectLst/>
                <a:latin typeface="Calibri" panose="020F0502020204030204" pitchFamily="34" charset="0"/>
                <a:ea typeface="Calibri" panose="020F0502020204030204" pitchFamily="34" charset="0"/>
                <a:cs typeface="Calibri" panose="020F0502020204030204" pitchFamily="34" charset="0"/>
              </a:rPr>
              <a:t>Language </a:t>
            </a:r>
            <a:r>
              <a:rPr lang="el" sz="1800" i="1" kern="0">
                <a:effectLst/>
                <a:latin typeface="Calibri" panose="020F0502020204030204" pitchFamily="34" charset="0"/>
                <a:ea typeface="Calibri" panose="020F0502020204030204" pitchFamily="34" charset="0"/>
                <a:cs typeface="Calibri" panose="020F0502020204030204" pitchFamily="34" charset="0"/>
              </a:rPr>
              <a:t>and </a:t>
            </a:r>
            <a:r>
              <a:rPr lang="el" sz="1800" i="1" kern="0" err="1">
                <a:effectLst/>
                <a:latin typeface="Calibri" panose="020F0502020204030204" pitchFamily="34" charset="0"/>
                <a:ea typeface="Calibri" panose="020F0502020204030204" pitchFamily="34" charset="0"/>
                <a:cs typeface="Calibri" panose="020F0502020204030204" pitchFamily="34" charset="0"/>
              </a:rPr>
              <a:t>Hearing</a:t>
            </a:r>
            <a:r>
              <a:rPr lang="el" sz="1800" i="1" kern="0">
                <a:effectLst/>
                <a:latin typeface="Calibri" panose="020F0502020204030204" pitchFamily="34" charset="0"/>
                <a:ea typeface="Calibri" panose="020F0502020204030204" pitchFamily="34" charset="0"/>
                <a:cs typeface="Calibri" panose="020F0502020204030204" pitchFamily="34" charset="0"/>
              </a:rPr>
              <a:t> </a:t>
            </a:r>
            <a:r>
              <a:rPr lang="el" sz="1800" i="1" kern="0" err="1">
                <a:effectLst/>
                <a:latin typeface="Calibri" panose="020F0502020204030204" pitchFamily="34" charset="0"/>
                <a:ea typeface="Calibri" panose="020F0502020204030204" pitchFamily="34" charset="0"/>
                <a:cs typeface="Calibri" panose="020F0502020204030204" pitchFamily="34" charset="0"/>
              </a:rPr>
              <a:t>Research </a:t>
            </a:r>
            <a:r>
              <a:rPr lang="el" sz="1800" kern="0">
                <a:effectLst/>
                <a:latin typeface="Calibri" panose="020F0502020204030204" pitchFamily="34" charset="0"/>
                <a:ea typeface="Calibri" panose="020F0502020204030204" pitchFamily="34" charset="0"/>
                <a:cs typeface="Calibri" panose="020F0502020204030204" pitchFamily="34" charset="0"/>
              </a:rPr>
              <a:t>, </a:t>
            </a:r>
            <a:r>
              <a:rPr lang="el" sz="1800" i="1" kern="0">
                <a:effectLst/>
                <a:latin typeface="Calibri" panose="020F0502020204030204" pitchFamily="34" charset="0"/>
                <a:ea typeface="Calibri" panose="020F0502020204030204" pitchFamily="34" charset="0"/>
                <a:cs typeface="Calibri" panose="020F0502020204030204" pitchFamily="34" charset="0"/>
              </a:rPr>
              <a:t>56 </a:t>
            </a:r>
            <a:r>
              <a:rPr lang="el" sz="1800" kern="0">
                <a:effectLst/>
                <a:latin typeface="Calibri" panose="020F0502020204030204" pitchFamily="34" charset="0"/>
                <a:ea typeface="Calibri" panose="020F0502020204030204" pitchFamily="34" charset="0"/>
                <a:cs typeface="Calibri" panose="020F0502020204030204" pitchFamily="34" charset="0"/>
              </a:rPr>
              <a:t>(1), 178. https:// </a:t>
            </a:r>
            <a:r>
              <a:rPr lang="el" sz="1800" kern="0" err="1">
                <a:effectLst/>
                <a:latin typeface="Calibri" panose="020F0502020204030204" pitchFamily="34" charset="0"/>
                <a:ea typeface="Calibri" panose="020F0502020204030204" pitchFamily="34" charset="0"/>
                <a:cs typeface="Calibri" panose="020F0502020204030204" pitchFamily="34" charset="0"/>
              </a:rPr>
              <a:t>doi.org </a:t>
            </a:r>
            <a:r>
              <a:rPr lang="el" sz="1800" kern="0">
                <a:effectLst/>
                <a:latin typeface="Calibri" panose="020F0502020204030204" pitchFamily="34" charset="0"/>
                <a:ea typeface="Calibri" panose="020F0502020204030204" pitchFamily="34" charset="0"/>
                <a:cs typeface="Calibri" panose="020F0502020204030204" pitchFamily="34" charset="0"/>
              </a:rPr>
              <a:t>/10.1044/1092-4388(2012/12-0148)</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el" sz="1800" kern="0">
                <a:effectLst/>
                <a:latin typeface="Calibri" panose="020F0502020204030204" pitchFamily="34" charset="0"/>
                <a:ea typeface="Calibri" panose="020F0502020204030204" pitchFamily="34" charset="0"/>
                <a:cs typeface="Calibri" panose="020F0502020204030204" pitchFamily="34" charset="0"/>
              </a:rPr>
              <a:t>Lynch, MP, </a:t>
            </a:r>
            <a:r>
              <a:rPr lang="el" sz="1800" kern="0" err="1">
                <a:effectLst/>
                <a:latin typeface="Calibri" panose="020F0502020204030204" pitchFamily="34" charset="0"/>
                <a:ea typeface="Calibri" panose="020F0502020204030204" pitchFamily="34" charset="0"/>
                <a:cs typeface="Calibri" panose="020F0502020204030204" pitchFamily="34" charset="0"/>
              </a:rPr>
              <a:t>Oller </a:t>
            </a:r>
            <a:r>
              <a:rPr lang="el" sz="1800" kern="0">
                <a:effectLst/>
                <a:latin typeface="Calibri" panose="020F0502020204030204" pitchFamily="34" charset="0"/>
                <a:ea typeface="Calibri" panose="020F0502020204030204" pitchFamily="34" charset="0"/>
                <a:cs typeface="Calibri" panose="020F0502020204030204" pitchFamily="34" charset="0"/>
              </a:rPr>
              <a:t>, DK, Steffens, ML, &amp; </a:t>
            </a:r>
            <a:r>
              <a:rPr lang="el" sz="1800" kern="0" err="1">
                <a:effectLst/>
                <a:latin typeface="Calibri" panose="020F0502020204030204" pitchFamily="34" charset="0"/>
                <a:ea typeface="Calibri" panose="020F0502020204030204" pitchFamily="34" charset="0"/>
                <a:cs typeface="Calibri" panose="020F0502020204030204" pitchFamily="34" charset="0"/>
              </a:rPr>
              <a:t>Buder </a:t>
            </a:r>
            <a:r>
              <a:rPr lang="el" sz="1800" kern="0">
                <a:effectLst/>
                <a:latin typeface="Calibri" panose="020F0502020204030204" pitchFamily="34" charset="0"/>
                <a:ea typeface="Calibri" panose="020F0502020204030204" pitchFamily="34" charset="0"/>
                <a:cs typeface="Calibri" panose="020F0502020204030204" pitchFamily="34" charset="0"/>
              </a:rPr>
              <a:t>, EH (1995). </a:t>
            </a:r>
            <a:r>
              <a:rPr lang="el" sz="1800" kern="0" err="1">
                <a:effectLst/>
                <a:latin typeface="Calibri" panose="020F0502020204030204" pitchFamily="34" charset="0"/>
                <a:ea typeface="Calibri" panose="020F0502020204030204" pitchFamily="34" charset="0"/>
                <a:cs typeface="Calibri" panose="020F0502020204030204" pitchFamily="34" charset="0"/>
              </a:rPr>
              <a:t>Φράσεις </a:t>
            </a:r>
            <a:r>
              <a:rPr lang="el" sz="1800" kern="0">
                <a:effectLst/>
                <a:latin typeface="Calibri" panose="020F0502020204030204" pitchFamily="34" charset="0"/>
                <a:ea typeface="Calibri" panose="020F0502020204030204" pitchFamily="34" charset="0"/>
                <a:cs typeface="Calibri" panose="020F0502020204030204" pitchFamily="34" charset="0"/>
              </a:rPr>
              <a:t>στην </a:t>
            </a:r>
            <a:r>
              <a:rPr lang="el" sz="1800" kern="0" err="1">
                <a:effectLst/>
                <a:latin typeface="Calibri" panose="020F0502020204030204" pitchFamily="34" charset="0"/>
                <a:ea typeface="Calibri" panose="020F0502020204030204" pitchFamily="34" charset="0"/>
                <a:cs typeface="Calibri" panose="020F0502020204030204" pitchFamily="34" charset="0"/>
              </a:rPr>
              <a:t>προγλωσσική</a:t>
            </a:r>
            <a:r>
              <a:rPr lang="el" sz="1800" kern="0">
                <a:effectLst/>
                <a:latin typeface="Calibri" panose="020F0502020204030204" pitchFamily="34" charset="0"/>
                <a:ea typeface="Calibri" panose="020F0502020204030204" pitchFamily="34" charset="0"/>
                <a:cs typeface="Calibri" panose="020F0502020204030204" pitchFamily="34" charset="0"/>
              </a:rPr>
              <a:t> </a:t>
            </a:r>
            <a:r>
              <a:rPr lang="el" sz="1800" kern="0" err="1">
                <a:effectLst/>
                <a:latin typeface="Calibri" panose="020F0502020204030204" pitchFamily="34" charset="0"/>
                <a:ea typeface="Calibri" panose="020F0502020204030204" pitchFamily="34" charset="0"/>
                <a:cs typeface="Calibri" panose="020F0502020204030204" pitchFamily="34" charset="0"/>
              </a:rPr>
              <a:t>φωνητικά </a:t>
            </a:r>
            <a:r>
              <a:rPr lang="el" sz="1800" kern="0">
                <a:effectLst/>
                <a:latin typeface="Calibri" panose="020F0502020204030204" pitchFamily="34" charset="0"/>
                <a:ea typeface="Calibri" panose="020F0502020204030204" pitchFamily="34" charset="0"/>
                <a:cs typeface="Calibri" panose="020F0502020204030204" pitchFamily="34" charset="0"/>
              </a:rPr>
              <a:t>. </a:t>
            </a:r>
            <a:r>
              <a:rPr lang="el" sz="1800" i="1" kern="0" err="1">
                <a:effectLst/>
                <a:latin typeface="Calibri" panose="020F0502020204030204" pitchFamily="34" charset="0"/>
                <a:ea typeface="Calibri" panose="020F0502020204030204" pitchFamily="34" charset="0"/>
                <a:cs typeface="Calibri" panose="020F0502020204030204" pitchFamily="34" charset="0"/>
              </a:rPr>
              <a:t>Αναπτυξιακή</a:t>
            </a:r>
            <a:r>
              <a:rPr lang="el" sz="1800" i="1" kern="0">
                <a:effectLst/>
                <a:latin typeface="Calibri" panose="020F0502020204030204" pitchFamily="34" charset="0"/>
                <a:ea typeface="Calibri" panose="020F0502020204030204" pitchFamily="34" charset="0"/>
                <a:cs typeface="Calibri" panose="020F0502020204030204" pitchFamily="34" charset="0"/>
              </a:rPr>
              <a:t> </a:t>
            </a:r>
            <a:r>
              <a:rPr lang="el" sz="1800" i="1" kern="0" err="1">
                <a:effectLst/>
                <a:latin typeface="Calibri" panose="020F0502020204030204" pitchFamily="34" charset="0"/>
                <a:ea typeface="Calibri" panose="020F0502020204030204" pitchFamily="34" charset="0"/>
                <a:cs typeface="Calibri" panose="020F0502020204030204" pitchFamily="34" charset="0"/>
              </a:rPr>
              <a:t>Psychobiology </a:t>
            </a:r>
            <a:r>
              <a:rPr lang="el" sz="1800" kern="0">
                <a:effectLst/>
                <a:latin typeface="Calibri" panose="020F0502020204030204" pitchFamily="34" charset="0"/>
                <a:ea typeface="Calibri" panose="020F0502020204030204" pitchFamily="34" charset="0"/>
                <a:cs typeface="Calibri" panose="020F0502020204030204" pitchFamily="34" charset="0"/>
              </a:rPr>
              <a:t>, </a:t>
            </a:r>
            <a:r>
              <a:rPr lang="el" sz="1800" i="1" kern="0">
                <a:effectLst/>
                <a:latin typeface="Calibri" panose="020F0502020204030204" pitchFamily="34" charset="0"/>
                <a:ea typeface="Calibri" panose="020F0502020204030204" pitchFamily="34" charset="0"/>
                <a:cs typeface="Calibri" panose="020F0502020204030204" pitchFamily="34" charset="0"/>
              </a:rPr>
              <a:t>28 </a:t>
            </a:r>
            <a:r>
              <a:rPr lang="el" sz="1800" kern="0">
                <a:effectLst/>
                <a:latin typeface="Calibri" panose="020F0502020204030204" pitchFamily="34" charset="0"/>
                <a:ea typeface="Calibri" panose="020F0502020204030204" pitchFamily="34" charset="0"/>
                <a:cs typeface="Calibri" panose="020F0502020204030204" pitchFamily="34" charset="0"/>
              </a:rPr>
              <a:t>(1), 3-25. https:// </a:t>
            </a:r>
            <a:r>
              <a:rPr lang="el" sz="1800" kern="0" err="1">
                <a:effectLst/>
                <a:latin typeface="Calibri" panose="020F0502020204030204" pitchFamily="34" charset="0"/>
                <a:ea typeface="Calibri" panose="020F0502020204030204" pitchFamily="34" charset="0"/>
                <a:cs typeface="Calibri" panose="020F0502020204030204" pitchFamily="34" charset="0"/>
              </a:rPr>
              <a:t>doi.org </a:t>
            </a:r>
            <a:r>
              <a:rPr lang="el" sz="1800" kern="0">
                <a:effectLst/>
                <a:latin typeface="Calibri" panose="020F0502020204030204" pitchFamily="34" charset="0"/>
                <a:ea typeface="Calibri" panose="020F0502020204030204" pitchFamily="34" charset="0"/>
                <a:cs typeface="Calibri" panose="020F0502020204030204" pitchFamily="34" charset="0"/>
              </a:rPr>
              <a:t>/10.1002/dev.420280103</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el" sz="1800" kern="0" err="1">
                <a:effectLst/>
                <a:latin typeface="Calibri" panose="020F0502020204030204" pitchFamily="34" charset="0"/>
                <a:ea typeface="Calibri" panose="020F0502020204030204" pitchFamily="34" charset="0"/>
                <a:cs typeface="Calibri" panose="020F0502020204030204" pitchFamily="34" charset="0"/>
              </a:rPr>
              <a:t>Stoel </a:t>
            </a:r>
            <a:r>
              <a:rPr lang="el" sz="1800" kern="0">
                <a:effectLst/>
                <a:latin typeface="Calibri" panose="020F0502020204030204" pitchFamily="34" charset="0"/>
                <a:ea typeface="Calibri" panose="020F0502020204030204" pitchFamily="34" charset="0"/>
                <a:cs typeface="Calibri" panose="020F0502020204030204" pitchFamily="34" charset="0"/>
              </a:rPr>
              <a:t>-Gammon, C. (1997). </a:t>
            </a:r>
            <a:r>
              <a:rPr lang="el" sz="1800" kern="0" err="1">
                <a:effectLst/>
                <a:latin typeface="Calibri" panose="020F0502020204030204" pitchFamily="34" charset="0"/>
                <a:ea typeface="Calibri" panose="020F0502020204030204" pitchFamily="34" charset="0"/>
                <a:cs typeface="Calibri" panose="020F0502020204030204" pitchFamily="34" charset="0"/>
              </a:rPr>
              <a:t>Φωνολογικός</a:t>
            </a:r>
            <a:r>
              <a:rPr lang="el" sz="1800" kern="0">
                <a:effectLst/>
                <a:latin typeface="Calibri" panose="020F0502020204030204" pitchFamily="34" charset="0"/>
                <a:ea typeface="Calibri" panose="020F0502020204030204" pitchFamily="34" charset="0"/>
                <a:cs typeface="Calibri" panose="020F0502020204030204" pitchFamily="34" charset="0"/>
              </a:rPr>
              <a:t> </a:t>
            </a:r>
            <a:r>
              <a:rPr lang="el" sz="1800" kern="0" err="1">
                <a:effectLst/>
                <a:latin typeface="Calibri" panose="020F0502020204030204" pitchFamily="34" charset="0"/>
                <a:ea typeface="Calibri" panose="020F0502020204030204" pitchFamily="34" charset="0"/>
                <a:cs typeface="Calibri" panose="020F0502020204030204" pitchFamily="34" charset="0"/>
              </a:rPr>
              <a:t>ανάπτυξη </a:t>
            </a:r>
            <a:r>
              <a:rPr lang="el" sz="1800" kern="0">
                <a:effectLst/>
                <a:latin typeface="Calibri" panose="020F0502020204030204" pitchFamily="34" charset="0"/>
                <a:ea typeface="Calibri" panose="020F0502020204030204" pitchFamily="34" charset="0"/>
                <a:cs typeface="Calibri" panose="020F0502020204030204" pitchFamily="34" charset="0"/>
              </a:rPr>
              <a:t>στο σύνδρομο Down. </a:t>
            </a:r>
            <a:r>
              <a:rPr lang="el" sz="1800" i="1" kern="0">
                <a:effectLst/>
                <a:latin typeface="Calibri" panose="020F0502020204030204" pitchFamily="34" charset="0"/>
                <a:ea typeface="Calibri" panose="020F0502020204030204" pitchFamily="34" charset="0"/>
                <a:cs typeface="Calibri" panose="020F0502020204030204" pitchFamily="34" charset="0"/>
              </a:rPr>
              <a:t>Νοητική Καθυστέρηση και </a:t>
            </a:r>
            <a:r>
              <a:rPr lang="el" sz="1800" i="1" kern="0" err="1">
                <a:effectLst/>
                <a:latin typeface="Calibri" panose="020F0502020204030204" pitchFamily="34" charset="0"/>
                <a:ea typeface="Calibri" panose="020F0502020204030204" pitchFamily="34" charset="0"/>
                <a:cs typeface="Calibri" panose="020F0502020204030204" pitchFamily="34" charset="0"/>
              </a:rPr>
              <a:t>Αναπτυξιακή</a:t>
            </a:r>
            <a:r>
              <a:rPr lang="el" sz="1800" i="1" kern="0">
                <a:effectLst/>
                <a:latin typeface="Calibri" panose="020F0502020204030204" pitchFamily="34" charset="0"/>
                <a:ea typeface="Calibri" panose="020F0502020204030204" pitchFamily="34" charset="0"/>
                <a:cs typeface="Calibri" panose="020F0502020204030204" pitchFamily="34" charset="0"/>
              </a:rPr>
              <a:t> </a:t>
            </a:r>
            <a:r>
              <a:rPr lang="el" sz="1800" i="1" kern="0" err="1">
                <a:effectLst/>
                <a:latin typeface="Calibri" panose="020F0502020204030204" pitchFamily="34" charset="0"/>
                <a:ea typeface="Calibri" panose="020F0502020204030204" pitchFamily="34" charset="0"/>
                <a:cs typeface="Calibri" panose="020F0502020204030204" pitchFamily="34" charset="0"/>
              </a:rPr>
              <a:t>Αναπηρίες</a:t>
            </a:r>
            <a:r>
              <a:rPr lang="el" sz="1800" i="1" kern="0">
                <a:effectLst/>
                <a:latin typeface="Calibri" panose="020F0502020204030204" pitchFamily="34" charset="0"/>
                <a:ea typeface="Calibri" panose="020F0502020204030204" pitchFamily="34" charset="0"/>
                <a:cs typeface="Calibri" panose="020F0502020204030204" pitchFamily="34" charset="0"/>
              </a:rPr>
              <a:t> </a:t>
            </a:r>
            <a:r>
              <a:rPr lang="el" sz="1800" i="1" kern="0" err="1">
                <a:effectLst/>
                <a:latin typeface="Calibri" panose="020F0502020204030204" pitchFamily="34" charset="0"/>
                <a:ea typeface="Calibri" panose="020F0502020204030204" pitchFamily="34" charset="0"/>
                <a:cs typeface="Calibri" panose="020F0502020204030204" pitchFamily="34" charset="0"/>
              </a:rPr>
              <a:t>Ερευνα</a:t>
            </a:r>
            <a:r>
              <a:rPr lang="el" sz="1800" i="1" kern="0">
                <a:effectLst/>
                <a:latin typeface="Calibri" panose="020F0502020204030204" pitchFamily="34" charset="0"/>
                <a:ea typeface="Calibri" panose="020F0502020204030204" pitchFamily="34" charset="0"/>
                <a:cs typeface="Calibri" panose="020F0502020204030204" pitchFamily="34" charset="0"/>
              </a:rPr>
              <a:t> </a:t>
            </a:r>
            <a:r>
              <a:rPr lang="el" sz="1800" i="1" kern="0" err="1">
                <a:effectLst/>
                <a:latin typeface="Calibri" panose="020F0502020204030204" pitchFamily="34" charset="0"/>
                <a:ea typeface="Calibri" panose="020F0502020204030204" pitchFamily="34" charset="0"/>
                <a:cs typeface="Calibri" panose="020F0502020204030204" pitchFamily="34" charset="0"/>
              </a:rPr>
              <a:t>Κριτικές </a:t>
            </a:r>
            <a:r>
              <a:rPr lang="el" sz="1800" kern="0">
                <a:effectLst/>
                <a:latin typeface="Calibri" panose="020F0502020204030204" pitchFamily="34" charset="0"/>
                <a:ea typeface="Calibri" panose="020F0502020204030204" pitchFamily="34" charset="0"/>
                <a:cs typeface="Calibri" panose="020F0502020204030204" pitchFamily="34" charset="0"/>
              </a:rPr>
              <a:t>, </a:t>
            </a:r>
            <a:r>
              <a:rPr lang="el" sz="1800" i="1" kern="0">
                <a:effectLst/>
                <a:latin typeface="Calibri" panose="020F0502020204030204" pitchFamily="34" charset="0"/>
                <a:ea typeface="Calibri" panose="020F0502020204030204" pitchFamily="34" charset="0"/>
                <a:cs typeface="Calibri" panose="020F0502020204030204" pitchFamily="34" charset="0"/>
              </a:rPr>
              <a:t>3 </a:t>
            </a:r>
            <a:r>
              <a:rPr lang="el" sz="1800" kern="0">
                <a:effectLst/>
                <a:latin typeface="Calibri" panose="020F0502020204030204" pitchFamily="34" charset="0"/>
                <a:ea typeface="Calibri" panose="020F0502020204030204" pitchFamily="34" charset="0"/>
                <a:cs typeface="Calibri" panose="020F0502020204030204" pitchFamily="34" charset="0"/>
              </a:rPr>
              <a:t>(4), 300-306. https:// </a:t>
            </a:r>
            <a:r>
              <a:rPr lang="el" sz="1800" kern="0" err="1">
                <a:effectLst/>
                <a:latin typeface="Calibri" panose="020F0502020204030204" pitchFamily="34" charset="0"/>
                <a:ea typeface="Calibri" panose="020F0502020204030204" pitchFamily="34" charset="0"/>
                <a:cs typeface="Calibri" panose="020F0502020204030204" pitchFamily="34" charset="0"/>
              </a:rPr>
              <a:t>doi.org </a:t>
            </a:r>
            <a:r>
              <a:rPr lang="el" sz="1800" kern="0">
                <a:effectLst/>
                <a:latin typeface="Calibri" panose="020F0502020204030204" pitchFamily="34" charset="0"/>
                <a:ea typeface="Calibri" panose="020F0502020204030204" pitchFamily="34" charset="0"/>
                <a:cs typeface="Calibri" panose="020F0502020204030204" pitchFamily="34" charset="0"/>
              </a:rPr>
              <a:t>/10.1002/(SICI)1098-2779(1997)3:4&lt;300::AID-MRDD4&gt;3.0.CO;2-R</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8034983"/>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2B3263-EF49-4234-9689-D9203774EBA0}">
  <ds:schemaRefs>
    <ds:schemaRef ds:uri="7a866126-7c09-4654-844e-0d48a974f41d"/>
    <ds:schemaRef ds:uri="833f7f52-ca37-4ad5-a460-7ba203df286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31E850C7-676B-4AA7-B46C-21C247EC41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Ευρεία οθόνη</PresentationFormat>
  <Slides>9</Slides>
  <Notes>9</Notes>
  <HiddenSlides>0</HiddenSlides>
  <ScaleCrop>false</ScaleCrop>
  <HeadingPairs>
    <vt:vector size="4" baseType="variant">
      <vt:variant>
        <vt:lpstr>Θέμα</vt:lpstr>
      </vt:variant>
      <vt:variant>
        <vt:i4>1</vt:i4>
      </vt:variant>
      <vt:variant>
        <vt:lpstr>Τίτλοι διαφανειών</vt:lpstr>
      </vt:variant>
      <vt:variant>
        <vt:i4>9</vt:i4>
      </vt:variant>
    </vt:vector>
  </HeadingPairs>
  <TitlesOfParts>
    <vt:vector size="10" baseType="lpstr">
      <vt:lpstr>AdornVTI</vt:lpstr>
      <vt:lpstr> </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revision>12</cp:revision>
  <dcterms:created xsi:type="dcterms:W3CDTF">2023-11-23T08:37:25Z</dcterms:created>
  <dcterms:modified xsi:type="dcterms:W3CDTF">2024-12-06T11:09:46Z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