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308" r:id="rId6"/>
    <p:sldId id="261" r:id="rId7"/>
    <p:sldId id="263" r:id="rId8"/>
    <p:sldId id="295" r:id="rId9"/>
    <p:sldId id="287" r:id="rId10"/>
    <p:sldId id="305" r:id="rId11"/>
    <p:sldId id="306" r:id="rId12"/>
    <p:sldId id="307" r:id="rId13"/>
    <p:sldId id="304"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308"/>
            <p14:sldId id="261"/>
            <p14:sldId id="263"/>
          </p14:sldIdLst>
        </p14:section>
        <p14:section name="Section sans titre" id="{3BF96D62-0261-4BD7-9F14-3FBCCEE910C5}">
          <p14:sldIdLst>
            <p14:sldId id="295"/>
            <p14:sldId id="287"/>
            <p14:sldId id="305"/>
            <p14:sldId id="306"/>
            <p14:sldId id="307"/>
            <p14:sldId id="304"/>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111975-6A94-0399-2887-674278ADF4FD}" v="52" dt="2024-12-06T11:05:19.72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18"/>
    <p:restoredTop sz="80956"/>
  </p:normalViewPr>
  <p:slideViewPr>
    <p:cSldViewPr snapToGrid="0">
      <p:cViewPr varScale="1">
        <p:scale>
          <a:sx n="66" d="100"/>
          <a:sy n="66" d="100"/>
        </p:scale>
        <p:origin x="135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F896E3BA-F4F7-9941-9DCF-F3DDFEFDFFC8}"/>
    <pc:docChg chg="modSld">
      <pc:chgData name="Comblain Annick" userId="0ff4da1e-1371-4eaf-8c34-52bef2e4889c" providerId="ADAL" clId="{F896E3BA-F4F7-9941-9DCF-F3DDFEFDFFC8}" dt="2024-07-22T07:31:22.394" v="9" actId="20577"/>
      <pc:docMkLst>
        <pc:docMk/>
      </pc:docMkLst>
      <pc:sldChg chg="modSp mod">
        <pc:chgData name="Comblain Annick" userId="0ff4da1e-1371-4eaf-8c34-52bef2e4889c" providerId="ADAL" clId="{F896E3BA-F4F7-9941-9DCF-F3DDFEFDFFC8}" dt="2024-07-22T07:31:22.394" v="9" actId="20577"/>
        <pc:sldMkLst>
          <pc:docMk/>
          <pc:sldMk cId="4137831345" sldId="295"/>
        </pc:sldMkLst>
      </pc:sldChg>
    </pc:docChg>
  </pc:docChgLst>
  <pc:docChgLst>
    <pc:chgData name="CHRISTELLE DECLERCQ" userId="6105ae43-a600-46e8-812e-1762419aa502" providerId="ADAL" clId="{12F0365B-00E4-4770-A75D-E8396E74352E}"/>
    <pc:docChg chg="modSld">
      <pc:chgData name="CHRISTELLE DECLERCQ" userId="6105ae43-a600-46e8-812e-1762419aa502" providerId="ADAL" clId="{12F0365B-00E4-4770-A75D-E8396E74352E}" dt="2024-07-24T11:21:41.310" v="2" actId="113"/>
      <pc:docMkLst>
        <pc:docMk/>
      </pc:docMkLst>
      <pc:sldChg chg="addSp modSp mod">
        <pc:chgData name="CHRISTELLE DECLERCQ" userId="6105ae43-a600-46e8-812e-1762419aa502" providerId="ADAL" clId="{12F0365B-00E4-4770-A75D-E8396E74352E}" dt="2024-07-24T11:21:41.310" v="2" actId="113"/>
        <pc:sldMkLst>
          <pc:docMk/>
          <pc:sldMk cId="2515680649" sldId="308"/>
        </pc:sldMkLst>
      </pc:sldChg>
    </pc:docChg>
  </pc:docChgLst>
  <pc:docChgLst>
    <pc:chgData name="CHRISTELLE DECLERCQ" userId="S::christelle.declercq@univ-reims.fr::6105ae43-a600-46e8-812e-1762419aa502" providerId="AD" clId="Web-{508C88C7-E4A0-4836-A48D-F5B3B9BEE108}"/>
    <pc:docChg chg="addSld modSld modSection">
      <pc:chgData name="CHRISTELLE DECLERCQ" userId="S::christelle.declercq@univ-reims.fr::6105ae43-a600-46e8-812e-1762419aa502" providerId="AD" clId="Web-{508C88C7-E4A0-4836-A48D-F5B3B9BEE108}" dt="2024-07-24T11:20:51.375" v="4"/>
      <pc:docMkLst>
        <pc:docMk/>
      </pc:docMkLst>
      <pc:sldChg chg="addSp delSp modSp new">
        <pc:chgData name="CHRISTELLE DECLERCQ" userId="S::christelle.declercq@univ-reims.fr::6105ae43-a600-46e8-812e-1762419aa502" providerId="AD" clId="Web-{508C88C7-E4A0-4836-A48D-F5B3B9BEE108}" dt="2024-07-24T11:20:51.375" v="4"/>
        <pc:sldMkLst>
          <pc:docMk/>
          <pc:sldMk cId="2515680649" sldId="308"/>
        </pc:sldMkLst>
      </pc:sldChg>
    </pc:docChg>
  </pc:docChgLst>
  <pc:docChgLst>
    <pc:chgData name="Ευαγγελία Ανδρεάδη" userId="S::e.andreadi_eeamargarita.gr#ext#@univreimsfr.onmicrosoft.com::d3a0e632-7726-4be7-a705-dbe2330c3c76" providerId="AD" clId="Web-{1D111975-6A94-0399-2887-674278ADF4FD}"/>
    <pc:docChg chg="modSld">
      <pc:chgData name="Ευαγγελία Ανδρεάδη" userId="S::e.andreadi_eeamargarita.gr#ext#@univreimsfr.onmicrosoft.com::d3a0e632-7726-4be7-a705-dbe2330c3c76" providerId="AD" clId="Web-{1D111975-6A94-0399-2887-674278ADF4FD}" dt="2024-12-06T11:05:17.617" v="32" actId="20577"/>
      <pc:docMkLst>
        <pc:docMk/>
      </pc:docMkLst>
      <pc:sldChg chg="addSp modSp">
        <pc:chgData name="Ευαγγελία Ανδρεάδη" userId="S::e.andreadi_eeamargarita.gr#ext#@univreimsfr.onmicrosoft.com::d3a0e632-7726-4be7-a705-dbe2330c3c76" providerId="AD" clId="Web-{1D111975-6A94-0399-2887-674278ADF4FD}" dt="2024-12-06T11:05:11.273" v="30" actId="1076"/>
        <pc:sldMkLst>
          <pc:docMk/>
          <pc:sldMk cId="0" sldId="256"/>
        </pc:sldMkLst>
        <pc:spChg chg="add mod">
          <ac:chgData name="Ευαγγελία Ανδρεάδη" userId="S::e.andreadi_eeamargarita.gr#ext#@univreimsfr.onmicrosoft.com::d3a0e632-7726-4be7-a705-dbe2330c3c76" providerId="AD" clId="Web-{1D111975-6A94-0399-2887-674278ADF4FD}" dt="2024-12-06T11:05:11.273" v="30" actId="1076"/>
          <ac:spMkLst>
            <pc:docMk/>
            <pc:sldMk cId="0" sldId="256"/>
            <ac:spMk id="3" creationId="{77CA23B5-7C80-43E2-AF84-E6A355C11065}"/>
          </ac:spMkLst>
        </pc:spChg>
        <pc:spChg chg="mod">
          <ac:chgData name="Ευαγγελία Ανδρεάδη" userId="S::e.andreadi_eeamargarita.gr#ext#@univreimsfr.onmicrosoft.com::d3a0e632-7726-4be7-a705-dbe2330c3c76" providerId="AD" clId="Web-{1D111975-6A94-0399-2887-674278ADF4FD}" dt="2024-12-06T11:04:50.007" v="26" actId="20577"/>
          <ac:spMkLst>
            <pc:docMk/>
            <pc:sldMk cId="0" sldId="256"/>
            <ac:spMk id="99" creationId="{00000000-0000-0000-0000-000000000000}"/>
          </ac:spMkLst>
        </pc:spChg>
        <pc:spChg chg="mod">
          <ac:chgData name="Ευαγγελία Ανδρεάδη" userId="S::e.andreadi_eeamargarita.gr#ext#@univreimsfr.onmicrosoft.com::d3a0e632-7726-4be7-a705-dbe2330c3c76" providerId="AD" clId="Web-{1D111975-6A94-0399-2887-674278ADF4FD}" dt="2024-12-06T11:04:40.663" v="16" actId="20577"/>
          <ac:spMkLst>
            <pc:docMk/>
            <pc:sldMk cId="0" sldId="256"/>
            <ac:spMk id="105" creationId="{00000000-0000-0000-0000-000000000000}"/>
          </ac:spMkLst>
        </pc:spChg>
        <pc:picChg chg="add mod">
          <ac:chgData name="Ευαγγελία Ανδρεάδη" userId="S::e.andreadi_eeamargarita.gr#ext#@univreimsfr.onmicrosoft.com::d3a0e632-7726-4be7-a705-dbe2330c3c76" providerId="AD" clId="Web-{1D111975-6A94-0399-2887-674278ADF4FD}" dt="2024-12-06T11:05:00.976" v="28" actId="1076"/>
          <ac:picMkLst>
            <pc:docMk/>
            <pc:sldMk cId="0" sldId="256"/>
            <ac:picMk id="2" creationId="{1DC33804-312D-0848-F16E-0006F76B658C}"/>
          </ac:picMkLst>
        </pc:picChg>
      </pc:sldChg>
      <pc:sldChg chg="modSp">
        <pc:chgData name="Ευαγγελία Ανδρεάδη" userId="S::e.andreadi_eeamargarita.gr#ext#@univreimsfr.onmicrosoft.com::d3a0e632-7726-4be7-a705-dbe2330c3c76" providerId="AD" clId="Web-{1D111975-6A94-0399-2887-674278ADF4FD}" dt="2024-12-06T11:05:17.617" v="32" actId="20577"/>
        <pc:sldMkLst>
          <pc:docMk/>
          <pc:sldMk cId="2515680649" sldId="308"/>
        </pc:sldMkLst>
        <pc:spChg chg="mod">
          <ac:chgData name="Ευαγγελία Ανδρεάδη" userId="S::e.andreadi_eeamargarita.gr#ext#@univreimsfr.onmicrosoft.com::d3a0e632-7726-4be7-a705-dbe2330c3c76" providerId="AD" clId="Web-{1D111975-6A94-0399-2887-674278ADF4FD}" dt="2024-12-06T11:05:17.617" v="32" actId="20577"/>
          <ac:spMkLst>
            <pc:docMk/>
            <pc:sldMk cId="2515680649" sldId="308"/>
            <ac:spMk id="5" creationId="{ACBC40BB-F08E-4E78-8B18-2AB83B293408}"/>
          </ac:spMkLst>
        </pc:spChg>
      </pc:sldChg>
    </pc:docChg>
  </pc:docChgLst>
  <pc:docChgLst>
    <pc:chgData name="Comblain Annick" userId="S::a.comblain_uliege.be#ext#@univreimsfr.onmicrosoft.com::63cd3b0e-86f2-4cef-93da-9afedf29e0a1" providerId="AD" clId="Web-{172083E4-F973-AD0F-1F12-A2BA4DE2839F}"/>
    <pc:docChg chg="modSld">
      <pc:chgData name="Comblain Annick" userId="S::a.comblain_uliege.be#ext#@univreimsfr.onmicrosoft.com::63cd3b0e-86f2-4cef-93da-9afedf29e0a1" providerId="AD" clId="Web-{172083E4-F973-AD0F-1F12-A2BA4DE2839F}" dt="2024-07-18T12:20:03.467" v="0" actId="20577"/>
      <pc:docMkLst>
        <pc:docMk/>
      </pc:docMkLst>
      <pc:sldChg chg="modSp">
        <pc:chgData name="Comblain Annick" userId="S::a.comblain_uliege.be#ext#@univreimsfr.onmicrosoft.com::63cd3b0e-86f2-4cef-93da-9afedf29e0a1" providerId="AD" clId="Web-{172083E4-F973-AD0F-1F12-A2BA4DE2839F}" dt="2024-07-18T12:20:03.467" v="0" actId="20577"/>
        <pc:sldMkLst>
          <pc:docMk/>
          <pc:sldMk cId="4137831345" sldId="29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Όταν εξετάζουμε την προφορική γλωσσική ανάπτυξη ενός ατόμου, πολλά στοιχεία πρέπει να λαμβάνονται υπόψη ξεχωριστά και σε σχέση μεταξύ τους.</a:t>
            </a:r>
          </a:p>
          <a:p>
            <a:pPr marL="158750" indent="0" algn="just">
              <a:lnSpc>
                <a:spcPct val="150000"/>
              </a:lnSpc>
              <a:spcBef>
                <a:spcPts val="600"/>
              </a:spcBef>
              <a:buFontTx/>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dirty="0">
                <a:effectLst/>
                <a:latin typeface="Calibri" panose="020F0502020204030204" pitchFamily="34" charset="0"/>
                <a:ea typeface="Calibri" panose="020F0502020204030204" pitchFamily="34" charset="0"/>
                <a:cs typeface="Times New Roman" panose="02020603050405020304" pitchFamily="18" charset="0"/>
              </a:rPr>
              <a:t>Στο πλαίσιο των διαταραχών της πνευματικής ανάπτυξης, κάθε ένα από τα συστατικά του αλλοιώνεται.</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dirty="0">
                <a:effectLst/>
                <a:latin typeface="Calibri" panose="020F0502020204030204" pitchFamily="34" charset="0"/>
                <a:ea typeface="Calibri" panose="020F0502020204030204" pitchFamily="34" charset="0"/>
                <a:cs typeface="Times New Roman" panose="02020603050405020304" pitchFamily="18" charset="0"/>
              </a:rPr>
              <a:t>Η ανάπτυξη του παιδιού καθυστερεί σε σύγκριση με αυτή ενός νευροτυπικού παιδιού, αλλά είναι επίσης αργή και γενικά ατελής.</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dirty="0" err="1">
                <a:effectLst/>
                <a:latin typeface="Calibri" panose="020F0502020204030204" pitchFamily="34" charset="0"/>
                <a:ea typeface="Calibri" panose="020F0502020204030204" pitchFamily="34" charset="0"/>
                <a:cs typeface="Times New Roman" panose="02020603050405020304" pitchFamily="18" charset="0"/>
              </a:rPr>
              <a:t>Επιπλέον </a:t>
            </a:r>
            <a:r>
              <a:rPr lang="el" sz="1800" dirty="0">
                <a:effectLst/>
                <a:latin typeface="Calibri" panose="020F0502020204030204" pitchFamily="34" charset="0"/>
                <a:ea typeface="Calibri" panose="020F0502020204030204" pitchFamily="34" charset="0"/>
                <a:cs typeface="Times New Roman" panose="02020603050405020304" pitchFamily="18" charset="0"/>
              </a:rPr>
              <a:t>, στα περισσότερα γενετικά σύνδρομα διανοητικής αναπηρίας, παρατηρούνται συγκεκριμένα ελλείμματα στη γλωσσική παραγωγή σε σύγκριση με νευροτυπικά παιδιά που ταιριάζουν με βάση τη μη λεκτική νοητική ηλικία ( Chapman, 2006· Chapman et al., 1990· </a:t>
            </a:r>
            <a:r>
              <a:rPr lang="el" sz="1800" dirty="0" err="1">
                <a:effectLst/>
                <a:latin typeface="Calibri" panose="020F0502020204030204" pitchFamily="34" charset="0"/>
                <a:ea typeface="Calibri" panose="020F0502020204030204" pitchFamily="34" charset="0"/>
                <a:cs typeface="Times New Roman" panose="02020603050405020304" pitchFamily="18" charset="0"/>
              </a:rPr>
              <a:t>Miolo</a:t>
            </a:r>
            <a:r>
              <a:rPr lang="el" sz="1800" dirty="0">
                <a:effectLst/>
                <a:latin typeface="Calibri" panose="020F0502020204030204" pitchFamily="34" charset="0"/>
                <a:ea typeface="Calibri" panose="020F0502020204030204" pitchFamily="34" charset="0"/>
                <a:cs typeface="Times New Roman" panose="02020603050405020304" pitchFamily="18" charset="0"/>
              </a:rPr>
              <a:t> </a:t>
            </a:r>
            <a:r>
              <a:rPr lang="el" sz="1800" dirty="0" err="1">
                <a:effectLst/>
                <a:latin typeface="Calibri" panose="020F0502020204030204" pitchFamily="34" charset="0"/>
                <a:ea typeface="Calibri" panose="020F0502020204030204" pitchFamily="34" charset="0"/>
                <a:cs typeface="Times New Roman" panose="02020603050405020304" pitchFamily="18" charset="0"/>
              </a:rPr>
              <a:t>Giuliana </a:t>
            </a:r>
            <a:r>
              <a:rPr lang="el" sz="1800" dirty="0">
                <a:effectLst/>
                <a:latin typeface="Calibri" panose="020F0502020204030204" pitchFamily="34" charset="0"/>
                <a:ea typeface="Calibri" panose="020F0502020204030204" pitchFamily="34" charset="0"/>
                <a:cs typeface="Times New Roman" panose="02020603050405020304" pitchFamily="18" charset="0"/>
              </a:rPr>
              <a:t>et al., 2005; Comblain &amp; Thibaut, 2009, 2020; Comblain et al., 2023).</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9921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5958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0532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Όπως φαίνεται, οι αποκλίσεις με τα νευροτυπικά βρέφη αρχίζουν να εμφανίζονται ήδη από τον πρώτο μήνα της ζωής τους. Αυτά τα αρχικά κενά θα έχουν σημαντικό αντίκτυπο στη μετέπειτα ανάπτυξη της γλώσσας και της επικοινωνίας, στην οποία το χάσμα με τα νευροτυπικά παιδιά θα διευρυνθεί σταδιακά ως προς την παραγωγή και την κατανόηση. Ας σημειώσουμε ότι εάν τα αυτιστικά χαρακτηριστικά συνδέονται με την κατάσταση IDD, το χάσμα μεταξύ της επικοινωνιακής συμπεριφοράς του IDD-αυτιστικού ατόμου και της νευροτυπικής επικοινωνιακής συμπεριφοράς βρεφών είναι πολύ πιο σημαντικό.</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l" sz="1800" kern="100" dirty="0">
                <a:effectLst/>
                <a:latin typeface="Calibri" panose="020F0502020204030204" pitchFamily="34" charset="0"/>
                <a:ea typeface="Calibri" panose="020F0502020204030204" pitchFamily="34" charset="0"/>
                <a:cs typeface="Times New Roman" panose="02020603050405020304" pitchFamily="18" charset="0"/>
              </a:rPr>
              <a:t>Εκτός από την καθυστερημένη έναρξη της ομιλίας και της γλώσσας, η απόδοση των ασθενών με IDD συχνά χαρακτηρίζεται από έλλειψη κατανοητότητας, ειδικά όταν υπάρχουν ανωμαλίες </a:t>
            </a:r>
            <a:r>
              <a:rPr lang="el" sz="1800" kern="100" dirty="0" err="1">
                <a:effectLst/>
                <a:latin typeface="Calibri" panose="020F0502020204030204" pitchFamily="34" charset="0"/>
                <a:ea typeface="Calibri" panose="020F0502020204030204" pitchFamily="34" charset="0"/>
                <a:cs typeface="Times New Roman" panose="02020603050405020304" pitchFamily="18" charset="0"/>
              </a:rPr>
              <a:t>του στοματοπροσωπικού </a:t>
            </a:r>
            <a:r>
              <a:rPr lang="el" sz="1800" kern="100" dirty="0">
                <a:effectLst/>
                <a:latin typeface="Calibri" panose="020F0502020204030204" pitchFamily="34" charset="0"/>
                <a:ea typeface="Calibri" panose="020F0502020204030204" pitchFamily="34" charset="0"/>
                <a:cs typeface="Times New Roman" panose="02020603050405020304" pitchFamily="18" charset="0"/>
              </a:rPr>
              <a:t>προσώπου, όπως συμβαίνει στο σύνδρομο Down και σε πολλά γενετικά σύνδρομα.</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3903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6</a:t>
            </a:r>
            <a:endParaRPr sz="6000" dirty="0">
              <a:solidFill>
                <a:srgbClr val="674EA7"/>
              </a:solidFill>
              <a:latin typeface="Calibri"/>
              <a:ea typeface="Calibri"/>
              <a:cs typeface="Calibri"/>
              <a:sym typeface="Calibri"/>
            </a:endParaRPr>
          </a:p>
          <a:p>
            <a:pPr marL="0" indent="0">
              <a:buClr>
                <a:srgbClr val="674EA7"/>
              </a:buClr>
              <a:buSzPts val="3200"/>
            </a:pPr>
            <a:r>
              <a:rPr lang="el" sz="3200" b="1" dirty="0">
                <a:solidFill>
                  <a:srgbClr val="674EA7"/>
                </a:solidFill>
                <a:latin typeface="Calibri"/>
                <a:cs typeface="Calibri"/>
              </a:rPr>
              <a:t>Σύνθετα μέσα επικοινωνίας </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 sz="1800" b="0" i="0" u="none" strike="noStrike" cap="none" dirty="0">
                <a:solidFill>
                  <a:schemeClr val="dk1"/>
                </a:solidFill>
                <a:latin typeface="Calibri"/>
                <a:ea typeface="Calibri"/>
                <a:cs typeface="Calibri"/>
                <a:sym typeface="Calibri"/>
              </a:rPr>
              <a:t>Εκπαίδευση αφιερωμένη σε επαγγελματίες για την υποστήριξη της ανάπτυξης</a:t>
            </a:r>
            <a:endParaRPr sz="1800" b="0" i="0" u="none" strike="noStrike" cap="none" dirty="0">
              <a:solidFill>
                <a:schemeClr val="dk1"/>
              </a:solidFill>
              <a:latin typeface="Arial"/>
              <a:ea typeface="Arial"/>
              <a:cs typeface="Arial"/>
              <a:sym typeface="Arial"/>
            </a:endParaRPr>
          </a:p>
          <a:p>
            <a:pPr algn="ctr"/>
            <a:r>
              <a:rPr lang="el" sz="1800" b="1" dirty="0">
                <a:solidFill>
                  <a:schemeClr val="dk1"/>
                </a:solidFill>
                <a:latin typeface="Calibri"/>
                <a:ea typeface="Calibri"/>
                <a:cs typeface="Calibri"/>
                <a:sym typeface="Calibri"/>
              </a:rPr>
              <a:t>Επικοινωνιακών Δεξιοτήτων</a:t>
            </a:r>
            <a:endParaRPr lang="el" sz="1800" b="1" i="0" u="none" strike="noStrike" cap="none" dirty="0">
              <a:solidFill>
                <a:schemeClr val="dk1"/>
              </a:solidFill>
              <a:latin typeface="Calibri"/>
              <a:ea typeface="Calibri"/>
              <a:cs typeface="Calibri"/>
            </a:endParaRPr>
          </a:p>
        </p:txBody>
      </p:sp>
      <p:pic>
        <p:nvPicPr>
          <p:cNvPr id="2" name="Εικόνα 1" descr="Εικόνα που περιέχει κείμενο, σύμβολο, σημαία, γραμματοσειρά&#10;&#10;Περιγραφή που δημιουργήθηκε αυτόματα">
            <a:extLst>
              <a:ext uri="{FF2B5EF4-FFF2-40B4-BE49-F238E27FC236}">
                <a16:creationId xmlns:a16="http://schemas.microsoft.com/office/drawing/2014/main" id="{1DC33804-312D-0848-F16E-0006F76B658C}"/>
              </a:ext>
            </a:extLst>
          </p:cNvPr>
          <p:cNvPicPr>
            <a:picLocks noChangeAspect="1"/>
          </p:cNvPicPr>
          <p:nvPr/>
        </p:nvPicPr>
        <p:blipFill>
          <a:blip r:embed="rId4"/>
          <a:stretch>
            <a:fillRect/>
          </a:stretch>
        </p:blipFill>
        <p:spPr>
          <a:xfrm>
            <a:off x="487448" y="5268483"/>
            <a:ext cx="1228725" cy="1304925"/>
          </a:xfrm>
          <a:prstGeom prst="rect">
            <a:avLst/>
          </a:prstGeom>
        </p:spPr>
      </p:pic>
      <p:sp>
        <p:nvSpPr>
          <p:cNvPr id="3" name="ZoneTexte 14">
            <a:extLst>
              <a:ext uri="{FF2B5EF4-FFF2-40B4-BE49-F238E27FC236}">
                <a16:creationId xmlns:a16="http://schemas.microsoft.com/office/drawing/2014/main" id="{77CA23B5-7C80-43E2-AF84-E6A355C11065}"/>
              </a:ext>
            </a:extLst>
          </p:cNvPr>
          <p:cNvSpPr txBox="1"/>
          <p:nvPr/>
        </p:nvSpPr>
        <p:spPr>
          <a:xfrm>
            <a:off x="1765297" y="6400870"/>
            <a:ext cx="10139988" cy="332467"/>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l" sz="2800" b="1" dirty="0">
                <a:solidFill>
                  <a:schemeClr val="accent1"/>
                </a:solidFill>
              </a:rPr>
              <a:t>Βιβλιογραφία</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785926"/>
          </a:xfrm>
          <a:prstGeom prst="rect">
            <a:avLst/>
          </a:prstGeom>
          <a:noFill/>
        </p:spPr>
        <p:txBody>
          <a:bodyPr wrap="square">
            <a:spAutoFit/>
          </a:bodyPr>
          <a:lstStyle/>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Barrett, MD, &amp;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Diniz </a:t>
            </a:r>
            <a:r>
              <a:rPr lang="el" sz="1300" kern="100" dirty="0">
                <a:effectLst/>
                <a:latin typeface="Calibri" panose="020F0502020204030204" pitchFamily="34" charset="0"/>
                <a:ea typeface="Calibri" panose="020F0502020204030204" pitchFamily="34" charset="0"/>
                <a:cs typeface="Calibri" panose="020F0502020204030204" pitchFamily="34" charset="0"/>
              </a:rPr>
              <a:t>, FA (1989). Λεξική ανάπτυξη σε παιδιά με νοητική υστέρηση. </a:t>
            </a:r>
            <a:r>
              <a:rPr lang="el" sz="1300" i="1" kern="100" dirty="0">
                <a:effectLst/>
                <a:latin typeface="Calibri" panose="020F0502020204030204" pitchFamily="34" charset="0"/>
                <a:ea typeface="Calibri" panose="020F0502020204030204" pitchFamily="34" charset="0"/>
                <a:cs typeface="Calibri" panose="020F0502020204030204" pitchFamily="34" charset="0"/>
              </a:rPr>
              <a:t>Γλώσσα και επικοινωνία σε άτομα με νοητική υστέρηση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3-32 </a:t>
            </a:r>
            <a:r>
              <a:rPr lang="el" sz="1300" kern="100" dirty="0">
                <a:effectLst/>
                <a:latin typeface="Calibri" panose="020F0502020204030204" pitchFamily="34" charset="0"/>
                <a:ea typeface="Calibri" panose="020F0502020204030204" pitchFamily="34" charset="0"/>
                <a:cs typeface="Calibri" panose="020F0502020204030204" pitchFamily="34" charset="0"/>
              </a:rPr>
              <a:t>.</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Bassano, D. (2000). Πρώιμη ανάπτυξη ουσιαστικών και ρημάτων στα γαλλικά: Διερεύνηση της διεπαφής μεταξύ λεξικού και γραμματικής. </a:t>
            </a:r>
            <a:r>
              <a:rPr lang="el" sz="1300" i="1" kern="100" dirty="0">
                <a:effectLst/>
                <a:latin typeface="Calibri" panose="020F0502020204030204" pitchFamily="34" charset="0"/>
                <a:ea typeface="Calibri" panose="020F0502020204030204" pitchFamily="34" charset="0"/>
                <a:cs typeface="Calibri" panose="020F0502020204030204" pitchFamily="34" charset="0"/>
              </a:rPr>
              <a:t>Journal of Child Language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i="1" kern="100" dirty="0">
                <a:effectLst/>
                <a:latin typeface="Calibri" panose="020F0502020204030204" pitchFamily="34" charset="0"/>
                <a:ea typeface="Calibri" panose="020F0502020204030204" pitchFamily="34" charset="0"/>
                <a:cs typeface="Calibri" panose="020F0502020204030204" pitchFamily="34" charset="0"/>
              </a:rPr>
              <a:t>27 </a:t>
            </a:r>
            <a:r>
              <a:rPr lang="el" sz="1300" kern="100" dirty="0">
                <a:effectLst/>
                <a:latin typeface="Calibri" panose="020F0502020204030204" pitchFamily="34" charset="0"/>
                <a:ea typeface="Calibri" panose="020F0502020204030204" pitchFamily="34" charset="0"/>
                <a:cs typeface="Calibri" panose="020F0502020204030204" pitchFamily="34" charset="0"/>
              </a:rPr>
              <a:t>(3), 521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559. https://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doi.org </a:t>
            </a:r>
            <a:r>
              <a:rPr lang="el" sz="1300" kern="100" dirty="0">
                <a:effectLst/>
                <a:latin typeface="Calibri" panose="020F0502020204030204" pitchFamily="34" charset="0"/>
                <a:ea typeface="Calibri" panose="020F0502020204030204" pitchFamily="34" charset="0"/>
                <a:cs typeface="Calibri" panose="020F0502020204030204" pitchFamily="34" charset="0"/>
              </a:rPr>
              <a:t>/10.1017/S0305000900004396</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Berglund, E., Eriksson, M., &amp; Johansson, I. (2001). Αναφορές γονέων για προφορικές γλωσσικές δεξιότητες σε παιδιά με σύνδρομο Down. </a:t>
            </a:r>
            <a:r>
              <a:rPr lang="el" sz="1300" i="1" kern="100" dirty="0">
                <a:effectLst/>
                <a:latin typeface="Calibri" panose="020F0502020204030204" pitchFamily="34" charset="0"/>
                <a:ea typeface="Calibri" panose="020F0502020204030204" pitchFamily="34" charset="0"/>
                <a:cs typeface="Calibri" panose="020F0502020204030204" pitchFamily="34" charset="0"/>
              </a:rPr>
              <a:t>Περιοδικό έρευνας λόγου, γλώσσας και ακοής </a:t>
            </a:r>
            <a:r>
              <a:rPr lang="el" sz="1300" kern="100" dirty="0">
                <a:effectLst/>
                <a:latin typeface="Calibri" panose="020F0502020204030204" pitchFamily="34" charset="0"/>
                <a:ea typeface="Calibri" panose="020F0502020204030204" pitchFamily="34" charset="0"/>
                <a:cs typeface="Calibri" panose="020F0502020204030204" pitchFamily="34" charset="0"/>
              </a:rPr>
              <a:t>.</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Chapman, R. (2006). Εκμάθηση γλωσσών στο σύνδρομο Down: Το προφίλ ομιλίας και γλώσσας σε σύγκριση με εφήβους με γνωστική έκπτωση άγνωστης προέλευσης. </a:t>
            </a:r>
            <a:r>
              <a:rPr lang="el" sz="1300" i="1" kern="100" dirty="0">
                <a:effectLst/>
                <a:latin typeface="Calibri" panose="020F0502020204030204" pitchFamily="34" charset="0"/>
                <a:ea typeface="Calibri" panose="020F0502020204030204" pitchFamily="34" charset="0"/>
                <a:cs typeface="Calibri" panose="020F0502020204030204" pitchFamily="34" charset="0"/>
              </a:rPr>
              <a:t>Έρευνα και πρακτική για το σύνδρομο Down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i="1" kern="100" dirty="0">
                <a:effectLst/>
                <a:latin typeface="Calibri" panose="020F0502020204030204" pitchFamily="34" charset="0"/>
                <a:ea typeface="Calibri" panose="020F0502020204030204" pitchFamily="34" charset="0"/>
                <a:cs typeface="Calibri" panose="020F0502020204030204" pitchFamily="34" charset="0"/>
              </a:rPr>
              <a:t>10 </a:t>
            </a:r>
            <a:r>
              <a:rPr lang="el" sz="1300" kern="100" dirty="0">
                <a:effectLst/>
                <a:latin typeface="Calibri" panose="020F0502020204030204" pitchFamily="34" charset="0"/>
                <a:ea typeface="Calibri" panose="020F0502020204030204" pitchFamily="34" charset="0"/>
                <a:cs typeface="Calibri" panose="020F0502020204030204" pitchFamily="34" charset="0"/>
              </a:rPr>
              <a:t>(2), 61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66. https://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doi.org </a:t>
            </a:r>
            <a:r>
              <a:rPr lang="el" sz="1300" kern="100" dirty="0">
                <a:effectLst/>
                <a:latin typeface="Calibri" panose="020F0502020204030204" pitchFamily="34" charset="0"/>
                <a:ea typeface="Calibri" panose="020F0502020204030204" pitchFamily="34" charset="0"/>
                <a:cs typeface="Calibri" panose="020F0502020204030204" pitchFamily="34" charset="0"/>
              </a:rPr>
              <a:t>/10.3104/reports.306</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Chapman Robin S., Bird Elizabeth Kay-Raining, &amp; Schwartz Scott E. (1990). Γρήγορη χαρτογράφηση λέξεων σε πλαίσια συμβάντων από παιδιά με σύνδρομο Down. </a:t>
            </a:r>
            <a:r>
              <a:rPr lang="el" sz="1300" i="1" kern="100" dirty="0">
                <a:effectLst/>
                <a:latin typeface="Calibri" panose="020F0502020204030204" pitchFamily="34" charset="0"/>
                <a:ea typeface="Calibri" panose="020F0502020204030204" pitchFamily="34" charset="0"/>
                <a:cs typeface="Calibri" panose="020F0502020204030204" pitchFamily="34" charset="0"/>
              </a:rPr>
              <a:t>Journal of Speech and Hearing Disorders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i="1" kern="100" dirty="0">
                <a:effectLst/>
                <a:latin typeface="Calibri" panose="020F0502020204030204" pitchFamily="34" charset="0"/>
                <a:ea typeface="Calibri" panose="020F0502020204030204" pitchFamily="34" charset="0"/>
                <a:cs typeface="Calibri" panose="020F0502020204030204" pitchFamily="34" charset="0"/>
              </a:rPr>
              <a:t>55 </a:t>
            </a:r>
            <a:r>
              <a:rPr lang="el" sz="1300" kern="100" dirty="0">
                <a:effectLst/>
                <a:latin typeface="Calibri" panose="020F0502020204030204" pitchFamily="34" charset="0"/>
                <a:ea typeface="Calibri" panose="020F0502020204030204" pitchFamily="34" charset="0"/>
                <a:cs typeface="Calibri" panose="020F0502020204030204" pitchFamily="34" charset="0"/>
              </a:rPr>
              <a:t>(4), 761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770. https://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doi.org </a:t>
            </a:r>
            <a:r>
              <a:rPr lang="el" sz="1300" kern="100" dirty="0">
                <a:effectLst/>
                <a:latin typeface="Calibri" panose="020F0502020204030204" pitchFamily="34" charset="0"/>
                <a:ea typeface="Calibri" panose="020F0502020204030204" pitchFamily="34" charset="0"/>
                <a:cs typeface="Calibri" panose="020F0502020204030204" pitchFamily="34" charset="0"/>
              </a:rPr>
              <a:t>/10.1044/jshd.5504.761</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Comblain, A., &amp; Thibaut, J.-P. (2009). Νευροψυχολογική προσέγγιση του συνδρόμου Down. </a:t>
            </a:r>
            <a:r>
              <a:rPr lang="el" sz="1300" i="1" kern="100" dirty="0">
                <a:effectLst/>
                <a:latin typeface="Calibri" panose="020F0502020204030204" pitchFamily="34" charset="0"/>
                <a:ea typeface="Calibri" panose="020F0502020204030204" pitchFamily="34" charset="0"/>
                <a:cs typeface="Calibri" panose="020F0502020204030204" pitchFamily="34" charset="0"/>
              </a:rPr>
              <a:t>Manuel de Neuropsychologie du développement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491-522 </a:t>
            </a:r>
            <a:r>
              <a:rPr lang="el" sz="1300" kern="100" dirty="0">
                <a:effectLst/>
                <a:latin typeface="Calibri" panose="020F0502020204030204" pitchFamily="34" charset="0"/>
                <a:ea typeface="Calibri" panose="020F0502020204030204" pitchFamily="34" charset="0"/>
                <a:cs typeface="Calibri" panose="020F0502020204030204" pitchFamily="34" charset="0"/>
              </a:rPr>
              <a:t>.</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Comblain, A., &amp; Thibaut, J.-P. (2020). Σύνδρομο Le Down. Στο </a:t>
            </a:r>
            <a:r>
              <a:rPr lang="el" sz="1300" i="1" kern="100" dirty="0">
                <a:effectLst/>
                <a:latin typeface="Calibri" panose="020F0502020204030204" pitchFamily="34" charset="0"/>
                <a:ea typeface="Calibri" panose="020F0502020204030204" pitchFamily="34" charset="0"/>
                <a:cs typeface="Calibri" panose="020F0502020204030204" pitchFamily="34" charset="0"/>
              </a:rPr>
              <a:t>Traité de Neuropsychologie de l'enfant </a:t>
            </a:r>
            <a:r>
              <a:rPr lang="el" sz="1300" kern="100" dirty="0">
                <a:effectLst/>
                <a:latin typeface="Calibri" panose="020F0502020204030204" pitchFamily="34" charset="0"/>
                <a:ea typeface="Calibri" panose="020F0502020204030204" pitchFamily="34" charset="0"/>
                <a:cs typeface="Calibri" panose="020F0502020204030204" pitchFamily="34" charset="0"/>
              </a:rPr>
              <a:t>(σελ. 378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400). Ντε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Μπουκ </a:t>
            </a:r>
            <a:r>
              <a:rPr lang="el" sz="1300" kern="100" dirty="0">
                <a:effectLst/>
                <a:latin typeface="Calibri" panose="020F0502020204030204" pitchFamily="34" charset="0"/>
                <a:ea typeface="Calibri" panose="020F0502020204030204" pitchFamily="34" charset="0"/>
                <a:cs typeface="Calibri" panose="020F0502020204030204" pitchFamily="34" charset="0"/>
              </a:rPr>
              <a:t>.</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a:effectLst/>
                <a:latin typeface="Calibri" panose="020F0502020204030204" pitchFamily="34" charset="0"/>
                <a:ea typeface="Calibri" panose="020F0502020204030204" pitchFamily="34" charset="0"/>
                <a:cs typeface="Calibri" panose="020F0502020204030204" pitchFamily="34" charset="0"/>
              </a:rPr>
              <a:t>Comblain, A., Witt, A., &amp; Thibaut, J.-P. (2023). Ανάπτυξη λεξιλογικού dans le cadre d'une deficience intellectuelle : Le point sur la question. </a:t>
            </a:r>
            <a:r>
              <a:rPr lang="el" sz="1300" i="1" kern="100" dirty="0" err="1">
                <a:effectLst/>
                <a:latin typeface="Calibri" panose="020F0502020204030204" pitchFamily="34" charset="0"/>
                <a:ea typeface="Calibri" panose="020F0502020204030204" pitchFamily="34" charset="0"/>
                <a:cs typeface="Calibri" panose="020F0502020204030204" pitchFamily="34" charset="0"/>
              </a:rPr>
              <a:t>Psychologie </a:t>
            </a:r>
            <a:r>
              <a:rPr lang="el" sz="1300" i="1" kern="100" dirty="0">
                <a:effectLst/>
                <a:latin typeface="Calibri" panose="020F0502020204030204" pitchFamily="34" charset="0"/>
                <a:ea typeface="Calibri" panose="020F0502020204030204" pitchFamily="34" charset="0"/>
                <a:cs typeface="Calibri" panose="020F0502020204030204" pitchFamily="34" charset="0"/>
              </a:rPr>
              <a:t>Française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i="1" kern="100" dirty="0">
                <a:effectLst/>
                <a:latin typeface="Calibri" panose="020F0502020204030204" pitchFamily="34" charset="0"/>
                <a:ea typeface="Calibri" panose="020F0502020204030204" pitchFamily="34" charset="0"/>
                <a:cs typeface="Calibri" panose="020F0502020204030204" pitchFamily="34" charset="0"/>
              </a:rPr>
              <a:t>68 </a:t>
            </a:r>
            <a:r>
              <a:rPr lang="el" sz="1300" kern="100" dirty="0">
                <a:effectLst/>
                <a:latin typeface="Calibri" panose="020F0502020204030204" pitchFamily="34" charset="0"/>
                <a:ea typeface="Calibri" panose="020F0502020204030204" pitchFamily="34" charset="0"/>
                <a:cs typeface="Calibri" panose="020F0502020204030204" pitchFamily="34" charset="0"/>
              </a:rPr>
              <a:t>(1), 91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115. https://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doi.org </a:t>
            </a:r>
            <a:r>
              <a:rPr lang="el" sz="1300" kern="100" dirty="0">
                <a:effectLst/>
                <a:latin typeface="Calibri" panose="020F0502020204030204" pitchFamily="34" charset="0"/>
                <a:ea typeface="Calibri" panose="020F0502020204030204" pitchFamily="34" charset="0"/>
                <a:cs typeface="Calibri" panose="020F0502020204030204" pitchFamily="34" charset="0"/>
              </a:rPr>
              <a:t>/10.1016/j.psfr.2022.03.001</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err="1">
                <a:effectLst/>
                <a:latin typeface="Calibri" panose="020F0502020204030204" pitchFamily="34" charset="0"/>
                <a:ea typeface="Calibri" panose="020F0502020204030204" pitchFamily="34" charset="0"/>
                <a:cs typeface="Calibri" panose="020F0502020204030204" pitchFamily="34" charset="0"/>
              </a:rPr>
              <a:t>Miolo </a:t>
            </a:r>
            <a:r>
              <a:rPr lang="el" sz="1300" kern="100" dirty="0">
                <a:effectLst/>
                <a:latin typeface="Calibri" panose="020F0502020204030204" pitchFamily="34" charset="0"/>
                <a:ea typeface="Calibri" panose="020F0502020204030204" pitchFamily="34" charset="0"/>
                <a:cs typeface="Calibri" panose="020F0502020204030204" pitchFamily="34" charset="0"/>
              </a:rPr>
              <a:t>Giuliana, Chapman Robin S., &amp;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Sindberg </a:t>
            </a:r>
            <a:r>
              <a:rPr lang="el" sz="1300" kern="100" dirty="0">
                <a:effectLst/>
                <a:latin typeface="Calibri" panose="020F0502020204030204" pitchFamily="34" charset="0"/>
                <a:ea typeface="Calibri" panose="020F0502020204030204" pitchFamily="34" charset="0"/>
                <a:cs typeface="Calibri" panose="020F0502020204030204" pitchFamily="34" charset="0"/>
              </a:rPr>
              <a:t>Heidi A. (2005). Κατανόηση προτάσεων σε εφήβους με σύνδρομο Down και τυπικά αναπτυσσόμενα παιδιά. </a:t>
            </a:r>
            <a:r>
              <a:rPr lang="el" sz="1300" i="1" kern="100" dirty="0">
                <a:effectLst/>
                <a:latin typeface="Calibri" panose="020F0502020204030204" pitchFamily="34" charset="0"/>
                <a:ea typeface="Calibri" panose="020F0502020204030204" pitchFamily="34" charset="0"/>
                <a:cs typeface="Calibri" panose="020F0502020204030204" pitchFamily="34" charset="0"/>
              </a:rPr>
              <a:t>Journal of Speech, Language, and Hearing Research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i="1" kern="100" dirty="0">
                <a:effectLst/>
                <a:latin typeface="Calibri" panose="020F0502020204030204" pitchFamily="34" charset="0"/>
                <a:ea typeface="Calibri" panose="020F0502020204030204" pitchFamily="34" charset="0"/>
                <a:cs typeface="Calibri" panose="020F0502020204030204" pitchFamily="34" charset="0"/>
              </a:rPr>
              <a:t>48 </a:t>
            </a:r>
            <a:r>
              <a:rPr lang="el" sz="1300" kern="100" dirty="0">
                <a:effectLst/>
                <a:latin typeface="Calibri" panose="020F0502020204030204" pitchFamily="34" charset="0"/>
                <a:ea typeface="Calibri" panose="020F0502020204030204" pitchFamily="34" charset="0"/>
                <a:cs typeface="Calibri" panose="020F0502020204030204" pitchFamily="34" charset="0"/>
              </a:rPr>
              <a:t>(1), 172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188. https://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doi.org </a:t>
            </a:r>
            <a:r>
              <a:rPr lang="el" sz="1300" kern="100" dirty="0">
                <a:effectLst/>
                <a:latin typeface="Calibri" panose="020F0502020204030204" pitchFamily="34" charset="0"/>
                <a:ea typeface="Calibri" panose="020F0502020204030204" pitchFamily="34" charset="0"/>
                <a:cs typeface="Calibri" panose="020F0502020204030204" pitchFamily="34" charset="0"/>
              </a:rPr>
              <a:t>/10.1044/1092-4388(2005/013)</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l" sz="1300" kern="100" dirty="0" err="1">
                <a:effectLst/>
                <a:latin typeface="Calibri" panose="020F0502020204030204" pitchFamily="34" charset="0"/>
                <a:ea typeface="Calibri" panose="020F0502020204030204" pitchFamily="34" charset="0"/>
                <a:cs typeface="Calibri" panose="020F0502020204030204" pitchFamily="34" charset="0"/>
              </a:rPr>
              <a:t>Rondal </a:t>
            </a:r>
            <a:r>
              <a:rPr lang="el" sz="1300" kern="100" dirty="0">
                <a:effectLst/>
                <a:latin typeface="Calibri" panose="020F0502020204030204" pitchFamily="34" charset="0"/>
                <a:ea typeface="Calibri" panose="020F0502020204030204" pitchFamily="34" charset="0"/>
                <a:cs typeface="Calibri" panose="020F0502020204030204" pitchFamily="34" charset="0"/>
              </a:rPr>
              <a:t>, J.-A., &amp; Comblain, Α. (1999). Σύγχρονες προοπτικές για τις αναπτυξιακές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δυσφασίες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i="1" kern="100" dirty="0">
                <a:effectLst/>
                <a:latin typeface="Calibri" panose="020F0502020204030204" pitchFamily="34" charset="0"/>
                <a:ea typeface="Calibri" panose="020F0502020204030204" pitchFamily="34" charset="0"/>
                <a:cs typeface="Calibri" panose="020F0502020204030204" pitchFamily="34" charset="0"/>
              </a:rPr>
              <a:t>Journal of Neurolinguistics </a:t>
            </a:r>
            <a:r>
              <a:rPr lang="el" sz="1300" kern="100" dirty="0">
                <a:effectLst/>
                <a:latin typeface="Calibri" panose="020F0502020204030204" pitchFamily="34" charset="0"/>
                <a:ea typeface="Calibri" panose="020F0502020204030204" pitchFamily="34" charset="0"/>
                <a:cs typeface="Calibri" panose="020F0502020204030204" pitchFamily="34" charset="0"/>
              </a:rPr>
              <a:t>, </a:t>
            </a:r>
            <a:r>
              <a:rPr lang="el" sz="1300" i="1" kern="100" dirty="0">
                <a:effectLst/>
                <a:latin typeface="Calibri" panose="020F0502020204030204" pitchFamily="34" charset="0"/>
                <a:ea typeface="Calibri" panose="020F0502020204030204" pitchFamily="34" charset="0"/>
                <a:cs typeface="Calibri" panose="020F0502020204030204" pitchFamily="34" charset="0"/>
              </a:rPr>
              <a:t>12 </a:t>
            </a:r>
            <a:r>
              <a:rPr lang="el" sz="1300" kern="100" dirty="0">
                <a:effectLst/>
                <a:latin typeface="Calibri" panose="020F0502020204030204" pitchFamily="34" charset="0"/>
                <a:ea typeface="Calibri" panose="020F0502020204030204" pitchFamily="34" charset="0"/>
                <a:cs typeface="Calibri" panose="020F0502020204030204" pitchFamily="34" charset="0"/>
              </a:rPr>
              <a:t>(3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4), 181 </a:t>
            </a:r>
            <a:r>
              <a:rPr lang="el"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kern="100" dirty="0">
                <a:effectLst/>
                <a:latin typeface="Calibri" panose="020F0502020204030204" pitchFamily="34" charset="0"/>
                <a:ea typeface="Calibri" panose="020F0502020204030204" pitchFamily="34" charset="0"/>
                <a:cs typeface="Calibri" panose="020F0502020204030204" pitchFamily="34" charset="0"/>
              </a:rPr>
              <a:t>212. https:// </a:t>
            </a:r>
            <a:r>
              <a:rPr lang="el" sz="1300" kern="100" dirty="0" err="1">
                <a:effectLst/>
                <a:latin typeface="Calibri" panose="020F0502020204030204" pitchFamily="34" charset="0"/>
                <a:ea typeface="Calibri" panose="020F0502020204030204" pitchFamily="34" charset="0"/>
                <a:cs typeface="Calibri" panose="020F0502020204030204" pitchFamily="34" charset="0"/>
              </a:rPr>
              <a:t>doi.org </a:t>
            </a:r>
            <a:r>
              <a:rPr lang="el" sz="1300" kern="100" dirty="0">
                <a:effectLst/>
                <a:latin typeface="Calibri" panose="020F0502020204030204" pitchFamily="34" charset="0"/>
                <a:ea typeface="Calibri" panose="020F0502020204030204" pitchFamily="34" charset="0"/>
                <a:cs typeface="Calibri" panose="020F0502020204030204" pitchFamily="34" charset="0"/>
              </a:rPr>
              <a:t>/10.1016/S0911-6044(99)00014-7</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l" sz="1300" dirty="0" err="1">
                <a:effectLst/>
                <a:latin typeface="Calibri" panose="020F0502020204030204" pitchFamily="34" charset="0"/>
                <a:ea typeface="Calibri" panose="020F0502020204030204" pitchFamily="34" charset="0"/>
              </a:rPr>
              <a:t>Zampini </a:t>
            </a:r>
            <a:r>
              <a:rPr lang="el" sz="1300" dirty="0">
                <a:effectLst/>
                <a:latin typeface="Calibri" panose="020F0502020204030204" pitchFamily="34" charset="0"/>
                <a:ea typeface="Calibri" panose="020F0502020204030204" pitchFamily="34" charset="0"/>
              </a:rPr>
              <a:t>, L., &amp; </a:t>
            </a:r>
            <a:r>
              <a:rPr lang="el" sz="1300" dirty="0" err="1">
                <a:effectLst/>
                <a:latin typeface="Calibri" panose="020F0502020204030204" pitchFamily="34" charset="0"/>
                <a:ea typeface="Calibri" panose="020F0502020204030204" pitchFamily="34" charset="0"/>
              </a:rPr>
              <a:t>D'Odorico </a:t>
            </a:r>
            <a:r>
              <a:rPr lang="el" sz="1300" dirty="0">
                <a:effectLst/>
                <a:latin typeface="Calibri" panose="020F0502020204030204" pitchFamily="34" charset="0"/>
                <a:ea typeface="Calibri" panose="020F0502020204030204" pitchFamily="34" charset="0"/>
              </a:rPr>
              <a:t>, L. (2011). </a:t>
            </a:r>
            <a:r>
              <a:rPr lang="el" sz="1300" dirty="0" err="1">
                <a:effectLst/>
                <a:latin typeface="Calibri" panose="020F0502020204030204" pitchFamily="34" charset="0"/>
                <a:ea typeface="Calibri" panose="020F0502020204030204" pitchFamily="34" charset="0"/>
              </a:rPr>
              <a:t>Λεξιλογικός</a:t>
            </a:r>
            <a:r>
              <a:rPr lang="el" sz="1300" dirty="0">
                <a:effectLst/>
                <a:latin typeface="Calibri" panose="020F0502020204030204" pitchFamily="34" charset="0"/>
                <a:ea typeface="Calibri" panose="020F0502020204030204" pitchFamily="34" charset="0"/>
              </a:rPr>
              <a:t> </a:t>
            </a:r>
            <a:r>
              <a:rPr lang="el" sz="1300" dirty="0" err="1">
                <a:effectLst/>
                <a:latin typeface="Calibri" panose="020F0502020204030204" pitchFamily="34" charset="0"/>
                <a:ea typeface="Calibri" panose="020F0502020204030204" pitchFamily="34" charset="0"/>
              </a:rPr>
              <a:t>και</a:t>
            </a:r>
            <a:r>
              <a:rPr lang="el" sz="1300" dirty="0">
                <a:effectLst/>
                <a:latin typeface="Calibri" panose="020F0502020204030204" pitchFamily="34" charset="0"/>
                <a:ea typeface="Calibri" panose="020F0502020204030204" pitchFamily="34" charset="0"/>
              </a:rPr>
              <a:t> </a:t>
            </a:r>
            <a:r>
              <a:rPr lang="el" sz="1300" dirty="0" err="1">
                <a:effectLst/>
                <a:latin typeface="Calibri" panose="020F0502020204030204" pitchFamily="34" charset="0"/>
                <a:ea typeface="Calibri" panose="020F0502020204030204" pitchFamily="34" charset="0"/>
              </a:rPr>
              <a:t>συντακτική </a:t>
            </a:r>
            <a:r>
              <a:rPr lang="el" sz="1300" dirty="0">
                <a:effectLst/>
                <a:latin typeface="Calibri" panose="020F0502020204030204" pitchFamily="34" charset="0"/>
                <a:ea typeface="Calibri" panose="020F0502020204030204" pitchFamily="34" charset="0"/>
              </a:rPr>
              <a:t>ανάπτυξη στα </a:t>
            </a:r>
            <a:r>
              <a:rPr lang="el" sz="1300" dirty="0" err="1">
                <a:effectLst/>
                <a:latin typeface="Calibri" panose="020F0502020204030204" pitchFamily="34" charset="0"/>
                <a:ea typeface="Calibri" panose="020F0502020204030204" pitchFamily="34" charset="0"/>
              </a:rPr>
              <a:t>ιταλικά</a:t>
            </a:r>
            <a:r>
              <a:rPr lang="el" sz="1300" dirty="0">
                <a:effectLst/>
                <a:latin typeface="Calibri" panose="020F0502020204030204" pitchFamily="34" charset="0"/>
                <a:ea typeface="Calibri" panose="020F0502020204030204" pitchFamily="34" charset="0"/>
              </a:rPr>
              <a:t> </a:t>
            </a:r>
            <a:r>
              <a:rPr lang="el" sz="1300" dirty="0" err="1">
                <a:effectLst/>
                <a:latin typeface="Calibri" panose="020F0502020204030204" pitchFamily="34" charset="0"/>
                <a:ea typeface="Calibri" panose="020F0502020204030204" pitchFamily="34" charset="0"/>
              </a:rPr>
              <a:t>παιδιά</a:t>
            </a:r>
            <a:r>
              <a:rPr lang="el" sz="1300" dirty="0">
                <a:effectLst/>
                <a:latin typeface="Calibri" panose="020F0502020204030204" pitchFamily="34" charset="0"/>
                <a:ea typeface="Calibri" panose="020F0502020204030204" pitchFamily="34" charset="0"/>
              </a:rPr>
              <a:t> </a:t>
            </a:r>
            <a:r>
              <a:rPr lang="el" sz="1300" dirty="0" err="1">
                <a:effectLst/>
                <a:latin typeface="Calibri" panose="020F0502020204030204" pitchFamily="34" charset="0"/>
                <a:ea typeface="Calibri" panose="020F0502020204030204" pitchFamily="34" charset="0"/>
              </a:rPr>
              <a:t>με σύνδρομο </a:t>
            </a:r>
            <a:r>
              <a:rPr lang="el" sz="1300" dirty="0">
                <a:effectLst/>
                <a:latin typeface="Calibri" panose="020F0502020204030204" pitchFamily="34" charset="0"/>
                <a:ea typeface="Calibri" panose="020F0502020204030204" pitchFamily="34" charset="0"/>
              </a:rPr>
              <a:t>Down . </a:t>
            </a:r>
            <a:r>
              <a:rPr lang="el" sz="1300" i="1" dirty="0">
                <a:effectLst/>
                <a:latin typeface="Calibri" panose="020F0502020204030204" pitchFamily="34" charset="0"/>
                <a:ea typeface="Calibri" panose="020F0502020204030204" pitchFamily="34" charset="0"/>
              </a:rPr>
              <a:t>International Journal of Language &amp; Communication Disorders </a:t>
            </a:r>
            <a:r>
              <a:rPr lang="el" sz="1300" dirty="0">
                <a:effectLst/>
                <a:latin typeface="Calibri" panose="020F0502020204030204" pitchFamily="34" charset="0"/>
                <a:ea typeface="Calibri" panose="020F0502020204030204" pitchFamily="34" charset="0"/>
              </a:rPr>
              <a:t>, </a:t>
            </a:r>
            <a:r>
              <a:rPr lang="el" sz="1300" i="1" dirty="0">
                <a:effectLst/>
                <a:latin typeface="Calibri" panose="020F0502020204030204" pitchFamily="34" charset="0"/>
                <a:ea typeface="Calibri" panose="020F0502020204030204" pitchFamily="34" charset="0"/>
              </a:rPr>
              <a:t>46 </a:t>
            </a:r>
            <a:r>
              <a:rPr lang="el" sz="1300" dirty="0">
                <a:effectLst/>
                <a:latin typeface="Calibri" panose="020F0502020204030204" pitchFamily="34" charset="0"/>
                <a:ea typeface="Calibri" panose="020F0502020204030204" pitchFamily="34" charset="0"/>
              </a:rPr>
              <a:t>(4), 386 </a:t>
            </a:r>
            <a:r>
              <a:rPr lang="el" sz="1300" dirty="0">
                <a:effectLst/>
                <a:latin typeface="Cambria Math" panose="02040503050406030204" pitchFamily="18" charset="0"/>
                <a:ea typeface="Calibri" panose="020F0502020204030204" pitchFamily="34" charset="0"/>
                <a:cs typeface="Cambria Math" panose="02040503050406030204" pitchFamily="18" charset="0"/>
              </a:rPr>
              <a:t>‑ </a:t>
            </a:r>
            <a:r>
              <a:rPr lang="el" sz="1300" dirty="0">
                <a:effectLst/>
                <a:latin typeface="Calibri" panose="020F0502020204030204" pitchFamily="34" charset="0"/>
                <a:ea typeface="Calibri" panose="020F0502020204030204" pitchFamily="34" charset="0"/>
              </a:rPr>
              <a:t>396.</a:t>
            </a:r>
            <a:r>
              <a:rPr lang="el" sz="1300" dirty="0">
                <a:effectLst/>
              </a:rPr>
              <a:t> </a:t>
            </a:r>
            <a:endParaRPr lang="fr-FR" sz="1300" dirty="0">
              <a:latin typeface="+mn-lt"/>
            </a:endParaRPr>
          </a:p>
        </p:txBody>
      </p:sp>
    </p:spTree>
    <p:extLst>
      <p:ext uri="{BB962C8B-B14F-4D97-AF65-F5344CB8AC3E}">
        <p14:creationId xmlns:p14="http://schemas.microsoft.com/office/powerpoint/2010/main" val="3268034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111;p2" descr="A blue and yellow logo&#10;&#10;Description automatically generated">
            <a:extLst>
              <a:ext uri="{FF2B5EF4-FFF2-40B4-BE49-F238E27FC236}">
                <a16:creationId xmlns:a16="http://schemas.microsoft.com/office/drawing/2014/main" id="{07D928AC-664B-4772-936D-CB01B239D14A}"/>
              </a:ext>
            </a:extLst>
          </p:cNvPr>
          <p:cNvPicPr preferRelativeResize="0">
            <a:picLocks noGrp="1"/>
          </p:cNvPicPr>
          <p:nvPr>
            <p:ph type="body" idx="1"/>
          </p:nvPr>
        </p:nvPicPr>
        <p:blipFill rotWithShape="1">
          <a:blip r:embed="rId2">
            <a:alphaModFix/>
          </a:blip>
          <a:srcRect/>
          <a:stretch/>
        </p:blipFill>
        <p:spPr>
          <a:xfrm>
            <a:off x="9727200" y="173414"/>
            <a:ext cx="2295525" cy="1285875"/>
          </a:xfrm>
          <a:prstGeom prst="rect">
            <a:avLst/>
          </a:prstGeom>
          <a:noFill/>
          <a:ln>
            <a:noFill/>
          </a:ln>
        </p:spPr>
      </p:pic>
      <p:pic>
        <p:nvPicPr>
          <p:cNvPr id="3" name="Google Shape;112;p2" descr="A group of people with a infinity symbol&#10;&#10;Description automatically generated">
            <a:extLst>
              <a:ext uri="{FF2B5EF4-FFF2-40B4-BE49-F238E27FC236}">
                <a16:creationId xmlns:a16="http://schemas.microsoft.com/office/drawing/2014/main" id="{C08FA873-2774-4595-8104-4443CA2B67BC}"/>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4" name="Google Shape;113;p2">
            <a:extLst>
              <a:ext uri="{FF2B5EF4-FFF2-40B4-BE49-F238E27FC236}">
                <a16:creationId xmlns:a16="http://schemas.microsoft.com/office/drawing/2014/main" id="{94D26B86-863F-4B19-B6D6-D1A628A5CEF8}"/>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5" name="Google Shape;131;p3">
            <a:extLst>
              <a:ext uri="{FF2B5EF4-FFF2-40B4-BE49-F238E27FC236}">
                <a16:creationId xmlns:a16="http://schemas.microsoft.com/office/drawing/2014/main" id="{ACBC40BB-F08E-4E78-8B18-2AB83B29340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6. Σύνθετα μέσα επικοινωνίας</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6" name="Google Shape;115;p2">
            <a:extLst>
              <a:ext uri="{FF2B5EF4-FFF2-40B4-BE49-F238E27FC236}">
                <a16:creationId xmlns:a16="http://schemas.microsoft.com/office/drawing/2014/main" id="{BBE1908F-4DC9-419D-BF39-969ADA0F91DF}"/>
              </a:ext>
            </a:extLst>
          </p:cNvPr>
          <p:cNvSpPr/>
          <p:nvPr/>
        </p:nvSpPr>
        <p:spPr>
          <a:xfrm>
            <a:off x="2950648" y="2260790"/>
            <a:ext cx="8351336"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3300" b="1" i="0" u="none" strike="noStrike" cap="none" dirty="0">
                <a:solidFill>
                  <a:schemeClr val="dk1"/>
                </a:solidFill>
                <a:latin typeface="Calibri"/>
                <a:ea typeface="Calibri"/>
                <a:cs typeface="Calibri"/>
                <a:sym typeface="Calibri"/>
              </a:rPr>
              <a:t>Κεφάλαιο 1: </a:t>
            </a:r>
            <a:r>
              <a:rPr lang="el" sz="3300" i="0" u="none" strike="noStrike" cap="none" dirty="0">
                <a:solidFill>
                  <a:schemeClr val="dk1"/>
                </a:solidFill>
                <a:latin typeface="Calibri"/>
                <a:ea typeface="Calibri"/>
                <a:cs typeface="Calibri"/>
                <a:sym typeface="Calibri"/>
              </a:rPr>
              <a:t>AAC – </a:t>
            </a:r>
            <a:r>
              <a:rPr lang="el" sz="3300" i="0" u="none" strike="noStrike" cap="none" dirty="0" err="1">
                <a:solidFill>
                  <a:schemeClr val="dk1"/>
                </a:solidFill>
                <a:latin typeface="Calibri"/>
                <a:ea typeface="Calibri"/>
                <a:cs typeface="Calibri"/>
                <a:sym typeface="Calibri"/>
              </a:rPr>
              <a:t>Χρήση</a:t>
            </a:r>
            <a:r>
              <a:rPr lang="el" sz="3300" i="0" u="none" strike="noStrike" cap="none" dirty="0">
                <a:solidFill>
                  <a:schemeClr val="dk1"/>
                </a:solidFill>
                <a:latin typeface="Calibri"/>
                <a:ea typeface="Calibri"/>
                <a:cs typeface="Calibri"/>
                <a:sym typeface="Calibri"/>
              </a:rPr>
              <a:t> </a:t>
            </a:r>
            <a:r>
              <a:rPr lang="el" sz="3300" i="0" u="none" strike="noStrike" cap="none" dirty="0" err="1">
                <a:solidFill>
                  <a:schemeClr val="dk1"/>
                </a:solidFill>
                <a:latin typeface="Calibri"/>
                <a:ea typeface="Calibri"/>
                <a:cs typeface="Calibri"/>
                <a:sym typeface="Calibri"/>
              </a:rPr>
              <a:t>εικόνες </a:t>
            </a:r>
            <a:r>
              <a:rPr lang="el" sz="3300" i="0" u="none" strike="noStrike" cap="none" dirty="0">
                <a:solidFill>
                  <a:schemeClr val="dk1"/>
                </a:solidFill>
                <a:latin typeface="Calibri"/>
                <a:ea typeface="Calibri"/>
                <a:cs typeface="Calibri"/>
                <a:sym typeface="Calibri"/>
              </a:rPr>
              <a:t>και </a:t>
            </a:r>
            <a:r>
              <a:rPr lang="el" sz="3300" i="0" u="none" strike="noStrike" cap="none" dirty="0" err="1">
                <a:solidFill>
                  <a:schemeClr val="dk1"/>
                </a:solidFill>
                <a:latin typeface="Calibri"/>
                <a:ea typeface="Calibri"/>
                <a:cs typeface="Calibri"/>
                <a:sym typeface="Calibri"/>
              </a:rPr>
              <a:t>σύμβολα</a:t>
            </a:r>
            <a:endParaRPr lang="es-ES" dirty="0">
              <a:solidFill>
                <a:schemeClr val="dk1"/>
              </a:solidFill>
            </a:endParaRPr>
          </a:p>
          <a:p>
            <a:pPr marL="0" marR="0" lvl="0" indent="0" rtl="0">
              <a:spcBef>
                <a:spcPts val="0"/>
              </a:spcBef>
              <a:spcAft>
                <a:spcPts val="0"/>
              </a:spcAft>
              <a:buNone/>
            </a:pPr>
            <a:r>
              <a:rPr lang="el" sz="3300" b="1" dirty="0">
                <a:solidFill>
                  <a:schemeClr val="dk1"/>
                </a:solidFill>
                <a:latin typeface="Calibri"/>
                <a:ea typeface="Calibri"/>
                <a:cs typeface="Calibri"/>
                <a:sym typeface="Calibri"/>
              </a:rPr>
              <a:t>Κεφάλαιο 2 </a:t>
            </a:r>
            <a:r>
              <a:rPr lang="el" sz="3300" dirty="0">
                <a:solidFill>
                  <a:schemeClr val="dk1"/>
                </a:solidFill>
                <a:latin typeface="Calibri"/>
                <a:ea typeface="Calibri"/>
                <a:cs typeface="Calibri"/>
                <a:sym typeface="Calibri"/>
              </a:rPr>
              <a:t>: </a:t>
            </a:r>
            <a:r>
              <a:rPr lang="el" sz="3300" b="1" dirty="0">
                <a:solidFill>
                  <a:schemeClr val="dk1"/>
                </a:solidFill>
                <a:latin typeface="Calibri"/>
                <a:ea typeface="Calibri"/>
                <a:cs typeface="Calibri"/>
                <a:sym typeface="Calibri"/>
              </a:rPr>
              <a:t>Προφορική </a:t>
            </a:r>
            <a:r>
              <a:rPr lang="el" sz="3300" b="1" dirty="0" err="1">
                <a:solidFill>
                  <a:schemeClr val="dk1"/>
                </a:solidFill>
                <a:latin typeface="Calibri"/>
                <a:ea typeface="Calibri"/>
                <a:cs typeface="Calibri"/>
                <a:sym typeface="Calibri"/>
              </a:rPr>
              <a:t>γλώσσα</a:t>
            </a:r>
            <a:endParaRPr b="1" dirty="0">
              <a:solidFill>
                <a:schemeClr val="dk1"/>
              </a:solidFill>
            </a:endParaRPr>
          </a:p>
          <a:p>
            <a:r>
              <a:rPr lang="el" sz="3300" b="1" dirty="0">
                <a:solidFill>
                  <a:schemeClr val="dk1"/>
                </a:solidFill>
                <a:latin typeface="Calibri"/>
                <a:cs typeface="Calibri"/>
              </a:rPr>
              <a:t>Κεφάλαιο 3 </a:t>
            </a:r>
            <a:r>
              <a:rPr lang="el" sz="3300" dirty="0">
                <a:solidFill>
                  <a:schemeClr val="dk1"/>
                </a:solidFill>
                <a:latin typeface="Calibri"/>
                <a:cs typeface="Calibri"/>
              </a:rPr>
              <a:t>: Γραπτή γλώσσα</a:t>
            </a:r>
          </a:p>
          <a:p>
            <a:r>
              <a:rPr lang="el" sz="3300" b="1" dirty="0">
                <a:solidFill>
                  <a:schemeClr val="dk1"/>
                </a:solidFill>
                <a:latin typeface="Calibri"/>
                <a:cs typeface="Calibri"/>
              </a:rPr>
              <a:t>Κεφάλαιο 4 </a:t>
            </a:r>
            <a:r>
              <a:rPr lang="el" sz="3300" dirty="0">
                <a:solidFill>
                  <a:schemeClr val="dk1"/>
                </a:solidFill>
                <a:latin typeface="Calibri"/>
                <a:cs typeface="Calibri"/>
              </a:rPr>
              <a:t>: </a:t>
            </a:r>
            <a:r>
              <a:rPr lang="el" sz="3300" dirty="0">
                <a:solidFill>
                  <a:schemeClr val="dk1"/>
                </a:solidFill>
                <a:latin typeface="Calibri" panose="020F0502020204030204" pitchFamily="34" charset="0"/>
                <a:cs typeface="Calibri" panose="020F0502020204030204" pitchFamily="34" charset="0"/>
              </a:rPr>
              <a:t>Ψηφιακά </a:t>
            </a:r>
            <a:r>
              <a:rPr lang="el" sz="3300" dirty="0" err="1">
                <a:solidFill>
                  <a:schemeClr val="dk1"/>
                </a:solidFill>
                <a:latin typeface="Calibri" panose="020F0502020204030204" pitchFamily="34" charset="0"/>
                <a:cs typeface="Calibri" panose="020F0502020204030204" pitchFamily="34" charset="0"/>
              </a:rPr>
              <a:t>εργαλεία </a:t>
            </a:r>
            <a:r>
              <a:rPr lang="el" sz="3300" dirty="0">
                <a:solidFill>
                  <a:schemeClr val="dk1"/>
                </a:solidFill>
                <a:latin typeface="Calibri" panose="020F0502020204030204" pitchFamily="34" charset="0"/>
                <a:cs typeface="Calibri" panose="020F0502020204030204" pitchFamily="34" charset="0"/>
              </a:rPr>
              <a:t>και πλατφόρμες</a:t>
            </a:r>
          </a:p>
          <a:p>
            <a:r>
              <a:rPr lang="el" sz="3300" b="1" dirty="0" err="1">
                <a:solidFill>
                  <a:schemeClr val="dk1"/>
                </a:solidFill>
                <a:latin typeface="Calibri" panose="020F0502020204030204" pitchFamily="34" charset="0"/>
                <a:ea typeface="Arial"/>
                <a:cs typeface="Calibri" panose="020F0502020204030204" pitchFamily="34" charset="0"/>
                <a:sym typeface="Arial"/>
              </a:rPr>
              <a:t>Κεφάλαιο </a:t>
            </a:r>
            <a:r>
              <a:rPr lang="el" sz="3300" b="1" dirty="0">
                <a:solidFill>
                  <a:schemeClr val="dk1"/>
                </a:solidFill>
                <a:latin typeface="Calibri" panose="020F0502020204030204" pitchFamily="34" charset="0"/>
                <a:ea typeface="Arial"/>
                <a:cs typeface="Calibri" panose="020F0502020204030204" pitchFamily="34" charset="0"/>
                <a:sym typeface="Arial"/>
              </a:rPr>
              <a:t>5: </a:t>
            </a:r>
            <a:r>
              <a:rPr lang="el" sz="3300" dirty="0">
                <a:solidFill>
                  <a:schemeClr val="dk1"/>
                </a:solidFill>
                <a:latin typeface="Calibri" panose="020F0502020204030204" pitchFamily="34" charset="0"/>
                <a:ea typeface="Arial"/>
                <a:cs typeface="Calibri" panose="020F0502020204030204" pitchFamily="34" charset="0"/>
                <a:sym typeface="Arial"/>
              </a:rPr>
              <a:t>Κοινωνικές αλληλεπιδράσεις</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5156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730958"/>
            <a:ext cx="11088914" cy="139608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2800" b="1" dirty="0">
                <a:solidFill>
                  <a:schemeClr val="dk1"/>
                </a:solidFill>
                <a:latin typeface="Calibri"/>
                <a:cs typeface="Calibri"/>
                <a:sym typeface="Calibri"/>
              </a:rPr>
              <a:t>Στόχοι μάθησης</a:t>
            </a:r>
          </a:p>
          <a:p>
            <a:pPr marL="457200" lvl="4" indent="-7938">
              <a:buFont typeface="Arial" panose="020B0604020202020204" pitchFamily="34" charset="0"/>
              <a:buChar char="•"/>
            </a:pPr>
            <a:r>
              <a:rPr lang="el" sz="2400" dirty="0">
                <a:solidFill>
                  <a:schemeClr val="dk1"/>
                </a:solidFill>
                <a:latin typeface="Calibri"/>
                <a:cs typeface="Calibri"/>
              </a:rPr>
              <a:t>Πώς αναπτύσσονται οι προφορικές γλώσσες σε άτομα IDD</a:t>
            </a:r>
          </a:p>
          <a:p>
            <a:pPr marL="457200" lvl="4" indent="-7938">
              <a:buFont typeface="Arial" panose="020B0604020202020204" pitchFamily="34" charset="0"/>
              <a:buChar char="•"/>
            </a:pPr>
            <a:r>
              <a:rPr lang="el" sz="2400" dirty="0">
                <a:solidFill>
                  <a:schemeClr val="dk1"/>
                </a:solidFill>
                <a:latin typeface="Calibri"/>
                <a:cs typeface="Calibri"/>
              </a:rPr>
              <a:t>Ποιες είναι οι σημαντικότερες δυσκολίες που αντιμετωπίζουν τα άτομα με IDD στην προφορική επικοινωνία;</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76897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6.2 Προφορική γλώσσα</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59538" y="2801712"/>
            <a:ext cx="8176697" cy="27070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Ενότητες</a:t>
            </a:r>
          </a:p>
          <a:p>
            <a:r>
              <a:rPr lang="el" sz="2000" dirty="0">
                <a:solidFill>
                  <a:schemeClr val="dk1"/>
                </a:solidFill>
              </a:rPr>
              <a:t>6.2.1 Εισαγωγή</a:t>
            </a:r>
          </a:p>
          <a:p>
            <a:r>
              <a:rPr lang="el" sz="2000" dirty="0">
                <a:solidFill>
                  <a:schemeClr val="dk1"/>
                </a:solidFill>
              </a:rPr>
              <a:t>6.2.2 Φωνολογία και άρθρωση</a:t>
            </a:r>
          </a:p>
          <a:p>
            <a:r>
              <a:rPr lang="el" sz="2000" dirty="0">
                <a:solidFill>
                  <a:schemeClr val="dk1"/>
                </a:solidFill>
              </a:rPr>
              <a:t>6.2.3 Λεξιλόγιο</a:t>
            </a:r>
          </a:p>
          <a:p>
            <a:r>
              <a:rPr lang="el" sz="2000" dirty="0">
                <a:solidFill>
                  <a:schemeClr val="dk1"/>
                </a:solidFill>
              </a:rPr>
              <a:t>6.2.4 Μορφοσύνταξη</a:t>
            </a:r>
          </a:p>
          <a:p>
            <a:r>
              <a:rPr lang="el" sz="2000" dirty="0">
                <a:solidFill>
                  <a:schemeClr val="dk1"/>
                </a:solidFill>
              </a:rPr>
              <a:t>6.2.5 Πραγματολογία</a:t>
            </a:r>
          </a:p>
          <a:p>
            <a:endParaRPr lang="en-US" sz="2000" dirty="0">
              <a:solidFill>
                <a:schemeClr val="dk1"/>
              </a:solidFill>
            </a:endParaRPr>
          </a:p>
        </p:txBody>
      </p:sp>
      <p:sp>
        <p:nvSpPr>
          <p:cNvPr id="2" name="Google Shape;131;p3">
            <a:extLst>
              <a:ext uri="{FF2B5EF4-FFF2-40B4-BE49-F238E27FC236}">
                <a16:creationId xmlns:a16="http://schemas.microsoft.com/office/drawing/2014/main" id="{04CB70F1-2A50-613E-875F-5FB100DBC927}"/>
              </a:ext>
            </a:extLst>
          </p:cNvPr>
          <p:cNvSpPr/>
          <p:nvPr/>
        </p:nvSpPr>
        <p:spPr>
          <a:xfrm>
            <a:off x="1968575" y="460214"/>
            <a:ext cx="7758625" cy="76897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l" sz="2800" b="1" dirty="0">
                <a:solidFill>
                  <a:srgbClr val="674EA7"/>
                </a:solidFill>
                <a:latin typeface="Calibri"/>
                <a:ea typeface="Calibri"/>
                <a:cs typeface="Calibri"/>
                <a:sym typeface="Calibri"/>
              </a:rPr>
              <a:t>Ενότητα 6.2 Προφορική γλώσσα</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lIns="91440" tIns="45720" rIns="91440" bIns="45720" anchor="t">
            <a:spAutoFit/>
          </a:bodyPr>
          <a:lstStyle/>
          <a:p>
            <a:pPr algn="ctr">
              <a:lnSpc>
                <a:spcPct val="120000"/>
              </a:lnSpc>
              <a:buClr>
                <a:srgbClr val="674EA7"/>
              </a:buClr>
              <a:buSzPts val="4000"/>
            </a:pPr>
            <a:r>
              <a:rPr lang="el" sz="2800" b="1">
                <a:solidFill>
                  <a:schemeClr val="accent1"/>
                </a:solidFill>
              </a:rPr>
              <a:t>6.2.1 Εισαγωγή</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sp>
        <p:nvSpPr>
          <p:cNvPr id="2" name="Rectangle : coins arrondis 1">
            <a:extLst>
              <a:ext uri="{FF2B5EF4-FFF2-40B4-BE49-F238E27FC236}">
                <a16:creationId xmlns:a16="http://schemas.microsoft.com/office/drawing/2014/main" id="{E5FF4A41-67E5-BA03-8939-03A0BB057560}"/>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t>Επίπεδο </a:t>
            </a:r>
            <a:endParaRPr lang="fr-FR" sz="2000" dirty="0"/>
          </a:p>
        </p:txBody>
      </p:sp>
      <p:sp>
        <p:nvSpPr>
          <p:cNvPr id="3" name="Rectangle : coins arrondis 2">
            <a:extLst>
              <a:ext uri="{FF2B5EF4-FFF2-40B4-BE49-F238E27FC236}">
                <a16:creationId xmlns:a16="http://schemas.microsoft.com/office/drawing/2014/main" id="{8907BD3A-4CAF-597E-EFC6-271BB2D3D407}"/>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t>Εννοια</a:t>
            </a:r>
            <a:r>
              <a:rPr lang="el" sz="2000" dirty="0"/>
              <a:t> </a:t>
            </a:r>
            <a:r>
              <a:rPr lang="el" sz="2000" dirty="0" err="1"/>
              <a:t>επίπεδο</a:t>
            </a:r>
            <a:endParaRPr lang="fr-FR" sz="2000" dirty="0"/>
          </a:p>
        </p:txBody>
      </p:sp>
      <p:sp>
        <p:nvSpPr>
          <p:cNvPr id="5" name="Rectangle : coins arrondis 4">
            <a:extLst>
              <a:ext uri="{FF2B5EF4-FFF2-40B4-BE49-F238E27FC236}">
                <a16:creationId xmlns:a16="http://schemas.microsoft.com/office/drawing/2014/main" id="{2FF776B2-3487-2548-EBF9-08D7EFDBEFF6}"/>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t>Συμφραζόμενα</a:t>
            </a:r>
            <a:r>
              <a:rPr lang="el" sz="2000" dirty="0"/>
              <a:t> </a:t>
            </a:r>
            <a:r>
              <a:rPr lang="el" sz="2000" dirty="0" err="1"/>
              <a:t>επίπεδο</a:t>
            </a:r>
            <a:endParaRPr lang="fr-FR" sz="2000" dirty="0"/>
          </a:p>
        </p:txBody>
      </p:sp>
      <p:sp>
        <p:nvSpPr>
          <p:cNvPr id="6" name="Rectangle : coins arrondis 5">
            <a:extLst>
              <a:ext uri="{FF2B5EF4-FFF2-40B4-BE49-F238E27FC236}">
                <a16:creationId xmlns:a16="http://schemas.microsoft.com/office/drawing/2014/main" id="{FA16F50E-82AF-4C5E-25AC-DE338141F63E}"/>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Φωνητικό</a:t>
            </a:r>
            <a:endParaRPr lang="fr-FR" sz="2000" dirty="0">
              <a:solidFill>
                <a:schemeClr val="tx1">
                  <a:lumMod val="85000"/>
                  <a:lumOff val="15000"/>
                </a:schemeClr>
              </a:solidFill>
            </a:endParaRPr>
          </a:p>
        </p:txBody>
      </p:sp>
      <p:sp>
        <p:nvSpPr>
          <p:cNvPr id="7" name="Rectangle : coins arrondis 6">
            <a:extLst>
              <a:ext uri="{FF2B5EF4-FFF2-40B4-BE49-F238E27FC236}">
                <a16:creationId xmlns:a16="http://schemas.microsoft.com/office/drawing/2014/main" id="{B8C6AB80-FA38-FFD7-F2A6-07122A644B08}"/>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Φωνολογία</a:t>
            </a:r>
            <a:endParaRPr lang="fr-FR" sz="2000" dirty="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8732B77A-EC9A-3656-C510-27A8AC6FC131}"/>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Λεξικό</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D9C0B252-3C58-FD4F-07BC-0EDE47D80A8D}"/>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Μορφολογία</a:t>
            </a:r>
            <a:endParaRPr lang="fr-FR" sz="2000" dirty="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4D8DCAF6-3EE0-44D2-0BC5-3C5D4B97CFF7}"/>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Σύνταξη</a:t>
            </a:r>
            <a:endParaRPr lang="fr-FR" sz="2000" dirty="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2601BB95-4E14-D1F1-47FE-C5B85220668C}"/>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 sz="2000" dirty="0" err="1">
                <a:solidFill>
                  <a:schemeClr val="tx1">
                    <a:lumMod val="85000"/>
                    <a:lumOff val="15000"/>
                  </a:schemeClr>
                </a:solidFill>
              </a:rPr>
              <a:t>Πραγματολογία</a:t>
            </a:r>
            <a:endParaRPr lang="fr-FR" sz="2000" dirty="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EB217A01-4AD2-91A9-E6BC-CE5B27620032}"/>
              </a:ext>
            </a:extLst>
          </p:cNvPr>
          <p:cNvCxnSpPr>
            <a:endCxn id="6"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6FA7D1D3-4025-4D38-BA5F-76E0E9E2BEA5}"/>
              </a:ext>
            </a:extLst>
          </p:cNvPr>
          <p:cNvCxnSpPr>
            <a:cxnSpLocks/>
            <a:stCxn id="2" idx="3"/>
            <a:endCxn id="7"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8296FBA9-6FCB-E6CC-FA2F-5A144D88B48B}"/>
              </a:ext>
            </a:extLst>
          </p:cNvPr>
          <p:cNvCxnSpPr>
            <a:cxnSpLocks/>
            <a:endCxn id="10"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BBDCA639-1F27-F325-E6DF-113CC6AE31E9}"/>
              </a:ext>
            </a:extLst>
          </p:cNvPr>
          <p:cNvCxnSpPr>
            <a:cxnSpLocks/>
            <a:endCxn id="8"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870C8250-92F6-9618-1320-21B843811BC5}"/>
              </a:ext>
            </a:extLst>
          </p:cNvPr>
          <p:cNvCxnSpPr>
            <a:cxnSpLocks/>
            <a:endCxn id="9"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2559405-C3EE-2218-3BB7-28CC59F6EF29}"/>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75CBE5B1-DBDD-7108-E7F5-B372E052B6B2}"/>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45340ED7-3A60-897E-247B-75EC64A78BD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36B9FAE7-3379-2F60-C793-32BA1BA89C95}"/>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3A6169CD-35D9-DCC4-8D49-9D45BD71834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10D12046-E102-DE0E-E41D-25F1C3F20A6D}"/>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B79305E6-CD56-3241-4320-8DC3C8B9C25F}"/>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681234E7-850B-3BD0-22B5-168C028377ED}"/>
              </a:ext>
            </a:extLst>
          </p:cNvPr>
          <p:cNvSpPr txBox="1"/>
          <p:nvPr/>
        </p:nvSpPr>
        <p:spPr>
          <a:xfrm>
            <a:off x="6999887" y="1687055"/>
            <a:ext cx="1890261" cy="369332"/>
          </a:xfrm>
          <a:prstGeom prst="rect">
            <a:avLst/>
          </a:prstGeom>
          <a:noFill/>
        </p:spPr>
        <p:txBody>
          <a:bodyPr wrap="none" rtlCol="0">
            <a:spAutoFit/>
          </a:bodyPr>
          <a:lstStyle/>
          <a:p>
            <a:r>
              <a:rPr lang="el" sz="1800" dirty="0" err="1">
                <a:solidFill>
                  <a:schemeClr val="tx1">
                    <a:lumMod val="85000"/>
                    <a:lumOff val="15000"/>
                  </a:schemeClr>
                </a:solidFill>
              </a:rPr>
              <a:t>Μελέτη</a:t>
            </a:r>
            <a:r>
              <a:rPr lang="el" sz="1800" dirty="0">
                <a:solidFill>
                  <a:schemeClr val="tx1">
                    <a:lumMod val="85000"/>
                    <a:lumOff val="15000"/>
                  </a:schemeClr>
                </a:solidFill>
              </a:rPr>
              <a:t> </a:t>
            </a:r>
            <a:r>
              <a:rPr lang="el" sz="1800" dirty="0" err="1">
                <a:solidFill>
                  <a:schemeClr val="tx1">
                    <a:lumMod val="85000"/>
                    <a:lumOff val="15000"/>
                  </a:schemeClr>
                </a:solidFill>
              </a:rPr>
              <a:t>ήχους</a:t>
            </a:r>
            <a:endParaRPr lang="fr-FR" sz="1800" dirty="0">
              <a:solidFill>
                <a:schemeClr val="tx1">
                  <a:lumMod val="85000"/>
                  <a:lumOff val="15000"/>
                </a:schemeClr>
              </a:solidFill>
            </a:endParaRPr>
          </a:p>
        </p:txBody>
      </p:sp>
      <p:sp>
        <p:nvSpPr>
          <p:cNvPr id="33" name="ZoneTexte 32">
            <a:extLst>
              <a:ext uri="{FF2B5EF4-FFF2-40B4-BE49-F238E27FC236}">
                <a16:creationId xmlns:a16="http://schemas.microsoft.com/office/drawing/2014/main" id="{7C12D119-364E-6DAA-8F86-0C6351EE7FB9}"/>
              </a:ext>
            </a:extLst>
          </p:cNvPr>
          <p:cNvSpPr txBox="1"/>
          <p:nvPr/>
        </p:nvSpPr>
        <p:spPr>
          <a:xfrm>
            <a:off x="6999887" y="2493004"/>
            <a:ext cx="3929281" cy="369332"/>
          </a:xfrm>
          <a:prstGeom prst="rect">
            <a:avLst/>
          </a:prstGeom>
          <a:noFill/>
        </p:spPr>
        <p:txBody>
          <a:bodyPr wrap="none" rtlCol="0">
            <a:spAutoFit/>
          </a:bodyPr>
          <a:lstStyle/>
          <a:p>
            <a:r>
              <a:rPr lang="el" sz="1800" dirty="0">
                <a:solidFill>
                  <a:schemeClr val="tx1">
                    <a:lumMod val="85000"/>
                    <a:lumOff val="15000"/>
                  </a:schemeClr>
                </a:solidFill>
              </a:rPr>
              <a:t>Σωστή οργάνωση και συνδυασμός</a:t>
            </a:r>
          </a:p>
        </p:txBody>
      </p:sp>
      <p:sp>
        <p:nvSpPr>
          <p:cNvPr id="34" name="ZoneTexte 33">
            <a:extLst>
              <a:ext uri="{FF2B5EF4-FFF2-40B4-BE49-F238E27FC236}">
                <a16:creationId xmlns:a16="http://schemas.microsoft.com/office/drawing/2014/main" id="{35C6C502-8534-C6E8-BC59-0723A92E73E2}"/>
              </a:ext>
            </a:extLst>
          </p:cNvPr>
          <p:cNvSpPr txBox="1"/>
          <p:nvPr/>
        </p:nvSpPr>
        <p:spPr>
          <a:xfrm>
            <a:off x="6953825" y="3479452"/>
            <a:ext cx="1338828" cy="369332"/>
          </a:xfrm>
          <a:prstGeom prst="rect">
            <a:avLst/>
          </a:prstGeom>
          <a:noFill/>
        </p:spPr>
        <p:txBody>
          <a:bodyPr wrap="none" rtlCol="0">
            <a:spAutoFit/>
          </a:bodyPr>
          <a:lstStyle/>
          <a:p>
            <a:r>
              <a:rPr lang="el" sz="1800" dirty="0" err="1">
                <a:solidFill>
                  <a:schemeClr val="tx1">
                    <a:lumMod val="85000"/>
                    <a:lumOff val="15000"/>
                  </a:schemeClr>
                </a:solidFill>
              </a:rPr>
              <a:t>Λεξιλόγιο</a:t>
            </a:r>
            <a:endParaRPr lang="fr-FR" sz="1800" dirty="0">
              <a:solidFill>
                <a:schemeClr val="tx1">
                  <a:lumMod val="85000"/>
                  <a:lumOff val="15000"/>
                </a:schemeClr>
              </a:solidFill>
            </a:endParaRPr>
          </a:p>
        </p:txBody>
      </p:sp>
      <p:sp>
        <p:nvSpPr>
          <p:cNvPr id="35" name="ZoneTexte 34">
            <a:extLst>
              <a:ext uri="{FF2B5EF4-FFF2-40B4-BE49-F238E27FC236}">
                <a16:creationId xmlns:a16="http://schemas.microsoft.com/office/drawing/2014/main" id="{6F061FAF-9914-EDA1-B4BD-5E4EA7A63490}"/>
              </a:ext>
            </a:extLst>
          </p:cNvPr>
          <p:cNvSpPr txBox="1"/>
          <p:nvPr/>
        </p:nvSpPr>
        <p:spPr>
          <a:xfrm>
            <a:off x="6999887" y="4110917"/>
            <a:ext cx="2557110" cy="369332"/>
          </a:xfrm>
          <a:prstGeom prst="rect">
            <a:avLst/>
          </a:prstGeom>
          <a:noFill/>
        </p:spPr>
        <p:txBody>
          <a:bodyPr wrap="none" rtlCol="0">
            <a:spAutoFit/>
          </a:bodyPr>
          <a:lstStyle/>
          <a:p>
            <a:r>
              <a:rPr lang="el" sz="1800" dirty="0" err="1">
                <a:solidFill>
                  <a:schemeClr val="tx1">
                    <a:lumMod val="85000"/>
                    <a:lumOff val="15000"/>
                  </a:schemeClr>
                </a:solidFill>
              </a:rPr>
              <a:t>λέξεων </a:t>
            </a:r>
            <a:r>
              <a:rPr lang="el" sz="1800" dirty="0">
                <a:solidFill>
                  <a:schemeClr val="tx1">
                    <a:lumMod val="85000"/>
                    <a:lumOff val="15000"/>
                  </a:schemeClr>
                </a:solidFill>
              </a:rPr>
              <a:t>και </a:t>
            </a:r>
            <a:r>
              <a:rPr lang="el" sz="1800" dirty="0" err="1">
                <a:solidFill>
                  <a:schemeClr val="tx1">
                    <a:lumMod val="85000"/>
                    <a:lumOff val="15000"/>
                  </a:schemeClr>
                </a:solidFill>
              </a:rPr>
              <a:t>μορφές</a:t>
            </a:r>
            <a:endParaRPr lang="fr-FR" sz="1800" dirty="0">
              <a:solidFill>
                <a:schemeClr val="tx1">
                  <a:lumMod val="85000"/>
                  <a:lumOff val="15000"/>
                </a:schemeClr>
              </a:solidFill>
            </a:endParaRPr>
          </a:p>
        </p:txBody>
      </p:sp>
      <p:sp>
        <p:nvSpPr>
          <p:cNvPr id="36" name="ZoneTexte 35">
            <a:extLst>
              <a:ext uri="{FF2B5EF4-FFF2-40B4-BE49-F238E27FC236}">
                <a16:creationId xmlns:a16="http://schemas.microsoft.com/office/drawing/2014/main" id="{914A7303-7B4A-1B20-7E17-A9C1BC40F2E8}"/>
              </a:ext>
            </a:extLst>
          </p:cNvPr>
          <p:cNvSpPr txBox="1"/>
          <p:nvPr/>
        </p:nvSpPr>
        <p:spPr>
          <a:xfrm>
            <a:off x="6953825" y="4707677"/>
            <a:ext cx="2121093" cy="369332"/>
          </a:xfrm>
          <a:prstGeom prst="rect">
            <a:avLst/>
          </a:prstGeom>
          <a:noFill/>
        </p:spPr>
        <p:txBody>
          <a:bodyPr wrap="none" rtlCol="0">
            <a:spAutoFit/>
          </a:bodyPr>
          <a:lstStyle/>
          <a:p>
            <a:r>
              <a:rPr lang="el" sz="1800" dirty="0">
                <a:solidFill>
                  <a:schemeClr val="tx1">
                    <a:lumMod val="85000"/>
                    <a:lumOff val="15000"/>
                  </a:schemeClr>
                </a:solidFill>
              </a:rPr>
              <a:t>Δομή πρότασης</a:t>
            </a:r>
          </a:p>
        </p:txBody>
      </p:sp>
      <p:sp>
        <p:nvSpPr>
          <p:cNvPr id="37" name="ZoneTexte 36">
            <a:extLst>
              <a:ext uri="{FF2B5EF4-FFF2-40B4-BE49-F238E27FC236}">
                <a16:creationId xmlns:a16="http://schemas.microsoft.com/office/drawing/2014/main" id="{C6A4DD57-F014-05A5-F39A-A4ECFB93D6B6}"/>
              </a:ext>
            </a:extLst>
          </p:cNvPr>
          <p:cNvSpPr txBox="1"/>
          <p:nvPr/>
        </p:nvSpPr>
        <p:spPr>
          <a:xfrm>
            <a:off x="7045949" y="5789023"/>
            <a:ext cx="2121093" cy="369332"/>
          </a:xfrm>
          <a:prstGeom prst="rect">
            <a:avLst/>
          </a:prstGeom>
          <a:noFill/>
        </p:spPr>
        <p:txBody>
          <a:bodyPr wrap="none" rtlCol="0">
            <a:spAutoFit/>
          </a:bodyPr>
          <a:lstStyle/>
          <a:p>
            <a:r>
              <a:rPr lang="el" sz="1800" dirty="0" err="1">
                <a:solidFill>
                  <a:schemeClr val="tx1">
                    <a:lumMod val="85000"/>
                    <a:lumOff val="15000"/>
                  </a:schemeClr>
                </a:solidFill>
              </a:rPr>
              <a:t>Το νόημα </a:t>
            </a:r>
            <a:r>
              <a:rPr lang="el" sz="1800" dirty="0">
                <a:solidFill>
                  <a:schemeClr val="tx1">
                    <a:lumMod val="85000"/>
                    <a:lumOff val="15000"/>
                  </a:schemeClr>
                </a:solidFill>
              </a:rPr>
              <a:t>στο </a:t>
            </a:r>
            <a:r>
              <a:rPr lang="el" sz="1800" dirty="0" err="1">
                <a:solidFill>
                  <a:schemeClr val="tx1">
                    <a:lumMod val="85000"/>
                    <a:lumOff val="15000"/>
                  </a:schemeClr>
                </a:solidFill>
              </a:rPr>
              <a:t>πλαίσιο</a:t>
            </a:r>
            <a:endParaRPr lang="fr-FR" sz="1800" dirty="0">
              <a:solidFill>
                <a:schemeClr val="tx1">
                  <a:lumMod val="85000"/>
                  <a:lumOff val="15000"/>
                </a:schemeClr>
              </a:solidFill>
            </a:endParaRPr>
          </a:p>
        </p:txBody>
      </p:sp>
      <p:sp>
        <p:nvSpPr>
          <p:cNvPr id="40" name="Bulle rectangulaire à coins arrondis 39">
            <a:extLst>
              <a:ext uri="{FF2B5EF4-FFF2-40B4-BE49-F238E27FC236}">
                <a16:creationId xmlns:a16="http://schemas.microsoft.com/office/drawing/2014/main" id="{7BA794CD-4AAF-7023-C47B-E05D4494A4B8}"/>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ZoneTexte 40">
            <a:extLst>
              <a:ext uri="{FF2B5EF4-FFF2-40B4-BE49-F238E27FC236}">
                <a16:creationId xmlns:a16="http://schemas.microsoft.com/office/drawing/2014/main" id="{E2F3E036-3B4D-74FF-5E1E-1D679771784F}"/>
              </a:ext>
            </a:extLst>
          </p:cNvPr>
          <p:cNvSpPr txBox="1"/>
          <p:nvPr/>
        </p:nvSpPr>
        <p:spPr>
          <a:xfrm>
            <a:off x="9984037" y="3670178"/>
            <a:ext cx="1159292" cy="369332"/>
          </a:xfrm>
          <a:prstGeom prst="rect">
            <a:avLst/>
          </a:prstGeom>
          <a:noFill/>
        </p:spPr>
        <p:txBody>
          <a:bodyPr wrap="none" rtlCol="0">
            <a:spAutoFit/>
          </a:bodyPr>
          <a:lstStyle/>
          <a:p>
            <a:r>
              <a:rPr lang="el" sz="1800" dirty="0" err="1">
                <a:solidFill>
                  <a:schemeClr val="tx1">
                    <a:lumMod val="85000"/>
                    <a:lumOff val="15000"/>
                  </a:schemeClr>
                </a:solidFill>
              </a:rPr>
              <a:t>Γραμματική</a:t>
            </a:r>
            <a:endParaRPr lang="fr-FR" sz="1800" dirty="0">
              <a:solidFill>
                <a:schemeClr val="tx1">
                  <a:lumMod val="85000"/>
                  <a:lumOff val="15000"/>
                </a:schemeClr>
              </a:solidFill>
            </a:endParaRPr>
          </a:p>
        </p:txBody>
      </p:sp>
    </p:spTree>
    <p:extLst>
      <p:ext uri="{BB962C8B-B14F-4D97-AF65-F5344CB8AC3E}">
        <p14:creationId xmlns:p14="http://schemas.microsoft.com/office/powerpoint/2010/main" val="4137831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2137039431"/>
              </p:ext>
            </p:extLst>
          </p:nvPr>
        </p:nvGraphicFramePr>
        <p:xfrm>
          <a:off x="404350" y="1667738"/>
          <a:ext cx="11362930" cy="3856482"/>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el" sz="1800" dirty="0" err="1"/>
                        <a:t>Γλωσσικό </a:t>
                      </a:r>
                      <a:r>
                        <a:rPr lang="el" sz="1800" dirty="0"/>
                        <a:t>στοιχείο</a:t>
                      </a:r>
                    </a:p>
                    <a:p>
                      <a:pPr algn="ctr">
                        <a:lnSpc>
                          <a:spcPct val="120000"/>
                        </a:lnSpc>
                        <a:spcBef>
                          <a:spcPts val="600"/>
                        </a:spcBef>
                      </a:pPr>
                      <a:endParaRPr lang="fr-FR" sz="1800" dirty="0"/>
                    </a:p>
                  </a:txBody>
                  <a:tcPr/>
                </a:tc>
                <a:tc>
                  <a:txBody>
                    <a:bodyPr/>
                    <a:lstStyle/>
                    <a:p>
                      <a:pPr algn="ctr">
                        <a:lnSpc>
                          <a:spcPct val="120000"/>
                        </a:lnSpc>
                        <a:spcBef>
                          <a:spcPts val="600"/>
                        </a:spcBef>
                      </a:pPr>
                      <a:r>
                        <a:rPr lang="el" sz="1800" dirty="0" err="1"/>
                        <a:t>Συμπτωματολογία</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el" sz="1800" dirty="0"/>
                        <a:t>Άρθρωση και ακουστική διάκριση</a:t>
                      </a:r>
                    </a:p>
                    <a:p>
                      <a:pPr algn="ctr">
                        <a:lnSpc>
                          <a:spcPct val="120000"/>
                        </a:lnSpc>
                        <a:spcBef>
                          <a:spcPts val="600"/>
                        </a:spcBef>
                      </a:pPr>
                      <a:r>
                        <a:rPr lang="el" sz="1800" dirty="0"/>
                        <a:t>↓</a:t>
                      </a:r>
                    </a:p>
                    <a:p>
                      <a:pPr algn="ctr">
                        <a:lnSpc>
                          <a:spcPct val="120000"/>
                        </a:lnSpc>
                        <a:spcBef>
                          <a:spcPts val="600"/>
                        </a:spcBef>
                        <a:spcAft>
                          <a:spcPts val="0"/>
                        </a:spcAft>
                      </a:pPr>
                      <a:r>
                        <a:rPr lang="el" sz="1800" b="1" dirty="0" err="1">
                          <a:solidFill>
                            <a:schemeClr val="bg2">
                              <a:lumMod val="90000"/>
                              <a:lumOff val="10000"/>
                            </a:schemeClr>
                          </a:solidFill>
                        </a:rPr>
                        <a:t>Επίπεδο </a:t>
                      </a: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l" sz="1800" b="0" i="0" u="none" strike="noStrike" cap="none" dirty="0">
                          <a:solidFill>
                            <a:schemeClr val="dk1"/>
                          </a:solidFill>
                          <a:effectLst/>
                          <a:latin typeface="+mn-lt"/>
                          <a:ea typeface="+mn-ea"/>
                          <a:cs typeface="+mn-cs"/>
                          <a:sym typeface="Arial"/>
                        </a:rPr>
                        <a:t>Δυσκολίες άρθρωσης και συνάρθρωσης με τα πιο σύνθετα φωνήματα (π.χ. συσταλτικό σύμφωνο ως /f/, /s/ κ.λπ. που απαιτούν κυριαρχία και έλεγχο των μυών </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el" sz="1800" b="0" i="0" u="none" strike="noStrike" cap="none" dirty="0">
                          <a:solidFill>
                            <a:schemeClr val="dk1"/>
                          </a:solidFill>
                          <a:effectLst/>
                          <a:latin typeface="+mn-lt"/>
                          <a:ea typeface="+mn-ea"/>
                          <a:cs typeface="+mn-cs"/>
                          <a:sym typeface="Arial"/>
                        </a:rPr>
                        <a:t>Αργή και μερικές φορές ατελής ανάπτυξη ακουστικής διάκρισης</a:t>
                      </a:r>
                      <a:r>
                        <a:rPr lang="el" sz="1800" dirty="0">
                          <a:effectLst/>
                        </a:rPr>
                        <a:t> </a:t>
                      </a:r>
                      <a:endParaRPr lang="fr-FR" sz="1800" dirty="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el" sz="1800" dirty="0" err="1"/>
                        <a:t>Λεξικό </a:t>
                      </a:r>
                      <a:r>
                        <a:rPr lang="el" sz="1800" dirty="0"/>
                        <a:t>και </a:t>
                      </a:r>
                      <a:r>
                        <a:rPr lang="el" sz="1800" dirty="0" err="1"/>
                        <a:t>σημασιολογικό</a:t>
                      </a:r>
                      <a:endParaRPr lang="fr-FR" sz="1800" dirty="0"/>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l" sz="1800" dirty="0"/>
                        <a:t>↓</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l" sz="1800" b="1" dirty="0" err="1">
                          <a:solidFill>
                            <a:schemeClr val="bg2">
                              <a:lumMod val="90000"/>
                              <a:lumOff val="10000"/>
                            </a:schemeClr>
                          </a:solidFill>
                        </a:rPr>
                        <a:t>Εννοια</a:t>
                      </a:r>
                      <a:r>
                        <a:rPr lang="el" sz="1800" b="1" dirty="0">
                          <a:solidFill>
                            <a:schemeClr val="bg2">
                              <a:lumMod val="90000"/>
                              <a:lumOff val="10000"/>
                            </a:schemeClr>
                          </a:solidFill>
                        </a:rPr>
                        <a:t> </a:t>
                      </a:r>
                      <a:r>
                        <a:rPr lang="el" sz="1800" b="1" dirty="0" err="1">
                          <a:solidFill>
                            <a:schemeClr val="bg2">
                              <a:lumMod val="90000"/>
                              <a:lumOff val="10000"/>
                            </a:schemeClr>
                          </a:solidFill>
                        </a:rPr>
                        <a:t>επίπεδο</a:t>
                      </a:r>
                      <a:endParaRPr lang="fr-FR" sz="1800" b="1" dirty="0">
                        <a:solidFill>
                          <a:schemeClr val="bg2">
                            <a:lumMod val="90000"/>
                            <a:lumOff val="10000"/>
                          </a:schemeClr>
                        </a:solidFill>
                      </a:endParaRPr>
                    </a:p>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l" sz="1800" b="0" i="0" u="none" strike="noStrike" cap="none" dirty="0">
                          <a:solidFill>
                            <a:schemeClr val="dk1"/>
                          </a:solidFill>
                          <a:effectLst/>
                          <a:latin typeface="+mn-lt"/>
                          <a:ea typeface="+mn-ea"/>
                          <a:cs typeface="+mn-cs"/>
                          <a:sym typeface="Arial"/>
                        </a:rPr>
                        <a:t>Μειωμένο λεξικό ως προς τον αριθμό των λέξεων και τα σημασιολογικά χαρακτηριστικά που σχετίζονται με αυτές τις λέξεις (π.χ. προβλήματα στη δόμηση κατηγοριών ή γενίκευση ονομάτων σε παρόμοια στοιχεία στην ίδια κατηγορία)</a:t>
                      </a:r>
                      <a:endParaRPr lang="fr-FR" sz="1800" dirty="0"/>
                    </a:p>
                  </a:txBody>
                  <a:tcPr/>
                </a:tc>
                <a:extLst>
                  <a:ext uri="{0D108BD9-81ED-4DB2-BD59-A6C34878D82A}">
                    <a16:rowId xmlns:a16="http://schemas.microsoft.com/office/drawing/2014/main" val="3199580143"/>
                  </a:ext>
                </a:extLst>
              </a:tr>
            </a:tbl>
          </a:graphicData>
        </a:graphic>
      </p:graphicFrame>
    </p:spTree>
    <p:extLst>
      <p:ext uri="{BB962C8B-B14F-4D97-AF65-F5344CB8AC3E}">
        <p14:creationId xmlns:p14="http://schemas.microsoft.com/office/powerpoint/2010/main" val="2660627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643299636"/>
              </p:ext>
            </p:extLst>
          </p:nvPr>
        </p:nvGraphicFramePr>
        <p:xfrm>
          <a:off x="404350" y="2063273"/>
          <a:ext cx="11362930" cy="2731516"/>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el" sz="1800" dirty="0" err="1"/>
                        <a:t>Γλωσσικό </a:t>
                      </a:r>
                      <a:r>
                        <a:rPr lang="el" sz="1800" dirty="0"/>
                        <a:t>στοιχείο</a:t>
                      </a:r>
                    </a:p>
                    <a:p>
                      <a:pPr algn="ctr">
                        <a:lnSpc>
                          <a:spcPct val="120000"/>
                        </a:lnSpc>
                        <a:spcBef>
                          <a:spcPts val="600"/>
                        </a:spcBef>
                      </a:pPr>
                      <a:endParaRPr lang="fr-FR" sz="1800" dirty="0"/>
                    </a:p>
                  </a:txBody>
                  <a:tcPr/>
                </a:tc>
                <a:tc>
                  <a:txBody>
                    <a:bodyPr/>
                    <a:lstStyle/>
                    <a:p>
                      <a:pPr algn="ctr">
                        <a:lnSpc>
                          <a:spcPct val="120000"/>
                        </a:lnSpc>
                        <a:spcBef>
                          <a:spcPts val="600"/>
                        </a:spcBef>
                      </a:pPr>
                      <a:r>
                        <a:rPr lang="el" sz="1800" dirty="0" err="1"/>
                        <a:t>Συμπτωματολογία</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el" sz="1800" dirty="0" err="1"/>
                        <a:t>Μορφοσύνταξη</a:t>
                      </a:r>
                      <a:endParaRPr lang="fr-FR" sz="1800" dirty="0"/>
                    </a:p>
                    <a:p>
                      <a:pPr algn="ctr">
                        <a:lnSpc>
                          <a:spcPct val="120000"/>
                        </a:lnSpc>
                        <a:spcBef>
                          <a:spcPts val="600"/>
                        </a:spcBef>
                      </a:pPr>
                      <a:r>
                        <a:rPr lang="el" sz="1800" dirty="0"/>
                        <a:t>↓</a:t>
                      </a:r>
                    </a:p>
                    <a:p>
                      <a:pPr algn="ctr">
                        <a:lnSpc>
                          <a:spcPct val="120000"/>
                        </a:lnSpc>
                        <a:spcBef>
                          <a:spcPts val="600"/>
                        </a:spcBef>
                        <a:spcAft>
                          <a:spcPts val="0"/>
                        </a:spcAft>
                      </a:pPr>
                      <a:r>
                        <a:rPr lang="el" sz="1800" b="1" dirty="0" err="1">
                          <a:solidFill>
                            <a:schemeClr val="bg2">
                              <a:lumMod val="90000"/>
                              <a:lumOff val="10000"/>
                            </a:schemeClr>
                          </a:solidFill>
                        </a:rPr>
                        <a:t>Εννοια</a:t>
                      </a:r>
                      <a:r>
                        <a:rPr lang="el" sz="1800" b="1" dirty="0">
                          <a:solidFill>
                            <a:schemeClr val="bg2">
                              <a:lumMod val="90000"/>
                              <a:lumOff val="10000"/>
                            </a:schemeClr>
                          </a:solidFill>
                        </a:rPr>
                        <a:t> </a:t>
                      </a:r>
                      <a:r>
                        <a:rPr lang="el" sz="1800" b="1" dirty="0" err="1">
                          <a:solidFill>
                            <a:schemeClr val="bg2">
                              <a:lumMod val="90000"/>
                              <a:lumOff val="10000"/>
                            </a:schemeClr>
                          </a:solidFill>
                        </a:rPr>
                        <a:t>επίπεδο</a:t>
                      </a: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l" sz="1800" b="0" i="0" u="none" strike="noStrike" cap="none" dirty="0">
                          <a:solidFill>
                            <a:schemeClr val="dk1"/>
                          </a:solidFill>
                          <a:effectLst/>
                          <a:latin typeface="+mn-lt"/>
                          <a:ea typeface="+mn-ea"/>
                          <a:cs typeface="+mn-cs"/>
                          <a:sym typeface="Arial"/>
                        </a:rPr>
                        <a:t>Μειωμένο μήκος και δομική πολυπλοκότητα των εκφωνήσεων</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el" sz="1800" b="0" i="0" u="none" strike="noStrike" cap="none" dirty="0">
                          <a:solidFill>
                            <a:schemeClr val="dk1"/>
                          </a:solidFill>
                          <a:effectLst/>
                          <a:latin typeface="+mn-lt"/>
                          <a:ea typeface="+mn-ea"/>
                          <a:cs typeface="+mn-cs"/>
                          <a:sym typeface="Arial"/>
                        </a:rPr>
                        <a:t>Έλλειμμα κλίσης μορφολογίας (π.χ. σήμανση πληθυντικού σε ουσιαστικά και ρήματα, σήμανση χρόνου σε ρήματα κ.λπ.)</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el" sz="1800" b="0" i="0" u="none" strike="noStrike" cap="none" dirty="0">
                          <a:solidFill>
                            <a:schemeClr val="dk1"/>
                          </a:solidFill>
                          <a:effectLst/>
                          <a:latin typeface="+mn-lt"/>
                          <a:ea typeface="+mn-ea"/>
                          <a:cs typeface="+mn-cs"/>
                          <a:sym typeface="Arial"/>
                        </a:rPr>
                        <a:t>Κακή κατανόηση και παραγωγή σύνθετων και σύνθετων προτάσεων</a:t>
                      </a:r>
                    </a:p>
                    <a:p>
                      <a:pPr>
                        <a:lnSpc>
                          <a:spcPct val="120000"/>
                        </a:lnSpc>
                        <a:spcBef>
                          <a:spcPts val="600"/>
                        </a:spcBef>
                      </a:pPr>
                      <a:r>
                        <a:rPr lang="el" sz="1800" dirty="0">
                          <a:effectLst/>
                        </a:rPr>
                        <a:t>  </a:t>
                      </a:r>
                      <a:endParaRPr lang="fr-FR" sz="1800" dirty="0"/>
                    </a:p>
                  </a:txBody>
                  <a:tcPr/>
                </a:tc>
                <a:extLst>
                  <a:ext uri="{0D108BD9-81ED-4DB2-BD59-A6C34878D82A}">
                    <a16:rowId xmlns:a16="http://schemas.microsoft.com/office/drawing/2014/main" val="3377094984"/>
                  </a:ext>
                </a:extLst>
              </a:tr>
            </a:tbl>
          </a:graphicData>
        </a:graphic>
      </p:graphicFrame>
    </p:spTree>
    <p:extLst>
      <p:ext uri="{BB962C8B-B14F-4D97-AF65-F5344CB8AC3E}">
        <p14:creationId xmlns:p14="http://schemas.microsoft.com/office/powerpoint/2010/main" val="2436879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1393451465"/>
              </p:ext>
            </p:extLst>
          </p:nvPr>
        </p:nvGraphicFramePr>
        <p:xfrm>
          <a:off x="404350" y="1667738"/>
          <a:ext cx="11362930" cy="3856482"/>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el" sz="1800" dirty="0" err="1"/>
                        <a:t>Γλωσσικό </a:t>
                      </a:r>
                      <a:r>
                        <a:rPr lang="el" sz="1800" dirty="0"/>
                        <a:t>στοιχείο</a:t>
                      </a:r>
                    </a:p>
                    <a:p>
                      <a:pPr algn="ctr">
                        <a:lnSpc>
                          <a:spcPct val="120000"/>
                        </a:lnSpc>
                        <a:spcBef>
                          <a:spcPts val="600"/>
                        </a:spcBef>
                      </a:pPr>
                      <a:endParaRPr lang="fr-FR" sz="1800" dirty="0"/>
                    </a:p>
                  </a:txBody>
                  <a:tcPr/>
                </a:tc>
                <a:tc>
                  <a:txBody>
                    <a:bodyPr/>
                    <a:lstStyle/>
                    <a:p>
                      <a:pPr algn="ctr">
                        <a:lnSpc>
                          <a:spcPct val="120000"/>
                        </a:lnSpc>
                        <a:spcBef>
                          <a:spcPts val="600"/>
                        </a:spcBef>
                      </a:pPr>
                      <a:r>
                        <a:rPr lang="el" sz="1800" dirty="0" err="1"/>
                        <a:t>Συμπτωματολογία</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el" sz="1800" dirty="0" err="1"/>
                        <a:t>Πραγματολογία</a:t>
                      </a:r>
                      <a:endParaRPr lang="fr-FR" sz="1800" dirty="0"/>
                    </a:p>
                    <a:p>
                      <a:pPr algn="ctr">
                        <a:lnSpc>
                          <a:spcPct val="120000"/>
                        </a:lnSpc>
                        <a:spcBef>
                          <a:spcPts val="600"/>
                        </a:spcBef>
                      </a:pPr>
                      <a:r>
                        <a:rPr lang="el" sz="1800" dirty="0"/>
                        <a:t>↓</a:t>
                      </a:r>
                    </a:p>
                    <a:p>
                      <a:pPr algn="ctr">
                        <a:lnSpc>
                          <a:spcPct val="120000"/>
                        </a:lnSpc>
                        <a:spcBef>
                          <a:spcPts val="600"/>
                        </a:spcBef>
                        <a:spcAft>
                          <a:spcPts val="0"/>
                        </a:spcAft>
                      </a:pPr>
                      <a:r>
                        <a:rPr lang="el" sz="1800" b="1" dirty="0" err="1">
                          <a:solidFill>
                            <a:schemeClr val="bg2">
                              <a:lumMod val="90000"/>
                              <a:lumOff val="10000"/>
                            </a:schemeClr>
                          </a:solidFill>
                        </a:rPr>
                        <a:t>Επίπεδο </a:t>
                      </a: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l" sz="1800" b="0" i="0" u="none" strike="noStrike" cap="none" dirty="0">
                          <a:solidFill>
                            <a:schemeClr val="dk1"/>
                          </a:solidFill>
                          <a:effectLst/>
                          <a:latin typeface="+mn-lt"/>
                          <a:ea typeface="+mn-ea"/>
                          <a:cs typeface="+mn-cs"/>
                          <a:sym typeface="Arial"/>
                        </a:rPr>
                        <a:t>Αργή ανάπτυξη προηγμένων ρεαλιστικών δεξιοτήτων (π.χ. ανάπτυξη θέματος συζήτησης, συμμετοχή σε συνομιλία, διαπροσωπικά αιτήματα, παρακολούθηση λεκτικών αλληλεπιδράσεων με άλλα άτομα, αναφορική επικοινωνία).</a:t>
                      </a:r>
                      <a:r>
                        <a:rPr lang="el" sz="1800" dirty="0">
                          <a:effectLst/>
                        </a:rPr>
                        <a:t>  </a:t>
                      </a:r>
                      <a:endParaRPr lang="fr-FR" sz="1800" dirty="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el" sz="1800" dirty="0"/>
                        <a:t>Οργάνωση λόγου</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l" sz="1800" dirty="0"/>
                        <a:t>↓</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l" sz="1800" b="1" dirty="0" err="1">
                          <a:solidFill>
                            <a:schemeClr val="bg2">
                              <a:lumMod val="90000"/>
                              <a:lumOff val="10000"/>
                            </a:schemeClr>
                          </a:solidFill>
                        </a:rPr>
                        <a:t>Συμφραζόμενα</a:t>
                      </a:r>
                      <a:r>
                        <a:rPr lang="el" sz="1800" b="1" dirty="0">
                          <a:solidFill>
                            <a:schemeClr val="bg2">
                              <a:lumMod val="90000"/>
                              <a:lumOff val="10000"/>
                            </a:schemeClr>
                          </a:solidFill>
                        </a:rPr>
                        <a:t> </a:t>
                      </a:r>
                      <a:r>
                        <a:rPr lang="el" sz="1800" b="1" dirty="0" err="1">
                          <a:solidFill>
                            <a:schemeClr val="bg2">
                              <a:lumMod val="90000"/>
                              <a:lumOff val="10000"/>
                            </a:schemeClr>
                          </a:solidFill>
                        </a:rPr>
                        <a:t>επίπεδο</a:t>
                      </a:r>
                      <a:endParaRPr lang="fr-FR" sz="1800" b="1" dirty="0">
                        <a:solidFill>
                          <a:schemeClr val="bg2">
                            <a:lumMod val="90000"/>
                            <a:lumOff val="10000"/>
                          </a:schemeClr>
                        </a:solidFill>
                      </a:endParaRPr>
                    </a:p>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l" sz="1800" b="0" i="0" u="none" strike="noStrike" cap="none" dirty="0">
                          <a:solidFill>
                            <a:schemeClr val="dk1"/>
                          </a:solidFill>
                          <a:effectLst/>
                          <a:latin typeface="+mn-lt"/>
                          <a:ea typeface="+mn-ea"/>
                          <a:cs typeface="+mn-cs"/>
                          <a:sym typeface="Arial"/>
                        </a:rPr>
                        <a:t>Υπανάπτυκτες γλωσσικές μακροδομές</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el" sz="1800" b="0" i="0" u="none" strike="noStrike" cap="none" dirty="0">
                          <a:solidFill>
                            <a:schemeClr val="dk1"/>
                          </a:solidFill>
                          <a:effectLst/>
                          <a:latin typeface="+mn-lt"/>
                          <a:ea typeface="+mn-ea"/>
                          <a:cs typeface="+mn-cs"/>
                          <a:sym typeface="Arial"/>
                        </a:rPr>
                        <a:t>Ο λόγος στερείται συνοχής και συνοχής, με δυσκολία να συνδέσει τις ιδέες μεταξύ τους</a:t>
                      </a:r>
                      <a:r>
                        <a:rPr lang="el" sz="1800" dirty="0">
                          <a:effectLst/>
                        </a:rPr>
                        <a:t> </a:t>
                      </a:r>
                      <a:endParaRPr lang="fr-FR" sz="1800" dirty="0"/>
                    </a:p>
                  </a:txBody>
                  <a:tcPr/>
                </a:tc>
                <a:extLst>
                  <a:ext uri="{0D108BD9-81ED-4DB2-BD59-A6C34878D82A}">
                    <a16:rowId xmlns:a16="http://schemas.microsoft.com/office/drawing/2014/main" val="3199580143"/>
                  </a:ext>
                </a:extLst>
              </a:tr>
            </a:tbl>
          </a:graphicData>
        </a:graphic>
      </p:graphicFrame>
    </p:spTree>
    <p:extLst>
      <p:ext uri="{BB962C8B-B14F-4D97-AF65-F5344CB8AC3E}">
        <p14:creationId xmlns:p14="http://schemas.microsoft.com/office/powerpoint/2010/main" val="3950438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dirty="0"/>
              <a:t>Erasmus+ 2021-1-FR01-KA220-VET-000033251</a:t>
            </a:r>
            <a:endParaRPr dirty="0"/>
          </a:p>
        </p:txBody>
      </p:sp>
      <p:pic>
        <p:nvPicPr>
          <p:cNvPr id="2" name="Image 1" descr="Une image contenant texte, ligne, diagramme, Police&#10;&#10;Description générée automatiquement">
            <a:extLst>
              <a:ext uri="{FF2B5EF4-FFF2-40B4-BE49-F238E27FC236}">
                <a16:creationId xmlns:a16="http://schemas.microsoft.com/office/drawing/2014/main" id="{1C84B155-F28D-DC03-5E90-BBD9F732F986}"/>
              </a:ext>
            </a:extLst>
          </p:cNvPr>
          <p:cNvPicPr>
            <a:picLocks noChangeAspect="1"/>
          </p:cNvPicPr>
          <p:nvPr/>
        </p:nvPicPr>
        <p:blipFill>
          <a:blip r:embed="rId5"/>
          <a:stretch>
            <a:fillRect/>
          </a:stretch>
        </p:blipFill>
        <p:spPr>
          <a:xfrm>
            <a:off x="256283" y="2398426"/>
            <a:ext cx="11662973" cy="3795033"/>
          </a:xfrm>
          <a:prstGeom prst="rect">
            <a:avLst/>
          </a:prstGeom>
        </p:spPr>
      </p:pic>
      <p:sp>
        <p:nvSpPr>
          <p:cNvPr id="5" name="ZoneTexte 4">
            <a:extLst>
              <a:ext uri="{FF2B5EF4-FFF2-40B4-BE49-F238E27FC236}">
                <a16:creationId xmlns:a16="http://schemas.microsoft.com/office/drawing/2014/main" id="{414BEC74-7E29-2737-BEC2-A8A9810AEAFA}"/>
              </a:ext>
            </a:extLst>
          </p:cNvPr>
          <p:cNvSpPr txBox="1"/>
          <p:nvPr/>
        </p:nvSpPr>
        <p:spPr>
          <a:xfrm>
            <a:off x="2674812" y="1182722"/>
            <a:ext cx="7337685" cy="923330"/>
          </a:xfrm>
          <a:prstGeom prst="rect">
            <a:avLst/>
          </a:prstGeom>
          <a:noFill/>
        </p:spPr>
        <p:txBody>
          <a:bodyPr wrap="square">
            <a:spAutoFit/>
          </a:bodyPr>
          <a:lstStyle/>
          <a:p>
            <a:r>
              <a:rPr lang="el" sz="1800" dirty="0">
                <a:solidFill>
                  <a:schemeClr val="bg2">
                    <a:lumMod val="90000"/>
                    <a:lumOff val="10000"/>
                  </a:schemeClr>
                </a:solidFill>
                <a:effectLst/>
                <a:latin typeface="+mn-lt"/>
                <a:ea typeface="Calibri" panose="020F0502020204030204" pitchFamily="34" charset="0"/>
                <a:cs typeface="Times New Roman" panose="02020603050405020304" pitchFamily="18" charset="0"/>
              </a:rPr>
              <a:t>Οι διαφορές με την ανάπτυξη των νευροτυπικών παιδιών μπορούν να παρατηρηθούν ήδη από την προλεκτική περίοδο, δηλαδή στον πρώτο χρόνο της ζωής του παιδιού πριν εμφανιστούν οι πρώτες λέξεις</a:t>
            </a:r>
            <a:r>
              <a:rPr lang="el" sz="1800" dirty="0">
                <a:solidFill>
                  <a:schemeClr val="bg2">
                    <a:lumMod val="90000"/>
                    <a:lumOff val="10000"/>
                  </a:schemeClr>
                </a:solidFill>
                <a:effectLst/>
                <a:latin typeface="+mn-lt"/>
              </a:rPr>
              <a:t> </a:t>
            </a:r>
            <a:endParaRPr lang="fr-FR" sz="1800" dirty="0">
              <a:solidFill>
                <a:schemeClr val="bg2">
                  <a:lumMod val="90000"/>
                  <a:lumOff val="10000"/>
                </a:schemeClr>
              </a:solidFill>
              <a:latin typeface="+mn-lt"/>
            </a:endParaRPr>
          </a:p>
        </p:txBody>
      </p:sp>
    </p:spTree>
    <p:extLst>
      <p:ext uri="{BB962C8B-B14F-4D97-AF65-F5344CB8AC3E}">
        <p14:creationId xmlns:p14="http://schemas.microsoft.com/office/powerpoint/2010/main" val="126399829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2006/documentManagement/types"/>
    <ds:schemaRef ds:uri="7a866126-7c09-4654-844e-0d48a974f41d"/>
    <ds:schemaRef ds:uri="http://schemas.microsoft.com/office/2006/metadata/properties"/>
    <ds:schemaRef ds:uri="http://www.w3.org/XML/1998/namespace"/>
    <ds:schemaRef ds:uri="http://purl.org/dc/dcmitype/"/>
    <ds:schemaRef ds:uri="http://purl.org/dc/elements/1.1/"/>
    <ds:schemaRef ds:uri="http://schemas.microsoft.com/office/infopath/2007/PartnerControls"/>
    <ds:schemaRef ds:uri="http://schemas.openxmlformats.org/package/2006/metadata/core-properties"/>
    <ds:schemaRef ds:uri="833f7f52-ca37-4ad5-a460-7ba203df2864"/>
    <ds:schemaRef ds:uri="http://purl.org/dc/terms/"/>
  </ds:schemaRefs>
</ds:datastoreItem>
</file>

<file path=customXml/itemProps3.xml><?xml version="1.0" encoding="utf-8"?>
<ds:datastoreItem xmlns:ds="http://schemas.openxmlformats.org/officeDocument/2006/customXml" ds:itemID="{FCA25623-4CA4-4F43-935C-ED0C079EF3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6926</TotalTime>
  <Words>1107</Words>
  <Application>Microsoft Office PowerPoint</Application>
  <PresentationFormat>Ευρεία οθόνη</PresentationFormat>
  <Paragraphs>112</Paragraphs>
  <Slides>10</Slides>
  <Notes>9</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AdornVTI</vt:lpstr>
      <vt:lpstr>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37</cp:revision>
  <dcterms:created xsi:type="dcterms:W3CDTF">2023-11-23T08:37:25Z</dcterms:created>
  <dcterms:modified xsi:type="dcterms:W3CDTF">2024-12-06T11:05:28Z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