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95" r:id="rId6"/>
    <p:sldId id="310" r:id="rId7"/>
    <p:sldId id="308" r:id="rId8"/>
    <p:sldId id="545" r:id="rId9"/>
    <p:sldId id="546" r:id="rId10"/>
    <p:sldId id="547" r:id="rId11"/>
    <p:sldId id="548" r:id="rId12"/>
    <p:sldId id="296" r:id="rId13"/>
    <p:sldId id="304" r:id="rId14"/>
    <p:sldId id="311" r:id="rId15"/>
    <p:sldId id="312"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545"/>
            <p14:sldId id="546"/>
            <p14:sldId id="547"/>
            <p14:sldId id="548"/>
            <p14:sldId id="296"/>
            <p14:sldId id="304"/>
            <p14:sldId id="311"/>
            <p14:sldId id="312"/>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07BBA0-6659-F309-E86B-4B7F099EAA39}" v="82" dt="2024-12-06T11:12:33.70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47"/>
    <p:restoredTop sz="86874"/>
  </p:normalViewPr>
  <p:slideViewPr>
    <p:cSldViewPr snapToGrid="0">
      <p:cViewPr varScale="1">
        <p:scale>
          <a:sx n="94" d="100"/>
          <a:sy n="94" d="100"/>
        </p:scale>
        <p:origin x="152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F569E34C-5508-4343-AF9E-42F226C53459}"/>
    <pc:docChg chg="custSel modSld">
      <pc:chgData name="Comblain Annick" userId="0ff4da1e-1371-4eaf-8c34-52bef2e4889c" providerId="ADAL" clId="{F569E34C-5508-4343-AF9E-42F226C53459}" dt="2024-07-22T07:33:03.969" v="11"/>
      <pc:docMkLst>
        <pc:docMk/>
      </pc:docMkLst>
      <pc:sldChg chg="addSp delSp modSp mod">
        <pc:chgData name="Comblain Annick" userId="0ff4da1e-1371-4eaf-8c34-52bef2e4889c" providerId="ADAL" clId="{F569E34C-5508-4343-AF9E-42F226C53459}" dt="2024-07-22T07:33:03.969" v="11"/>
        <pc:sldMkLst>
          <pc:docMk/>
          <pc:sldMk cId="4137831345" sldId="295"/>
        </pc:sldMkLst>
      </pc:sldChg>
    </pc:docChg>
  </pc:docChgLst>
  <pc:docChgLst>
    <pc:chgData name="Ευαγγελία Ανδρεάδη" userId="S::e.andreadi_eeamargarita.gr#ext#@univreimsfr.onmicrosoft.com::d3a0e632-7726-4be7-a705-dbe2330c3c76" providerId="AD" clId="Web-{7F07BBA0-6659-F309-E86B-4B7F099EAA39}"/>
    <pc:docChg chg="modSld">
      <pc:chgData name="Ευαγγελία Ανδρεάδη" userId="S::e.andreadi_eeamargarita.gr#ext#@univreimsfr.onmicrosoft.com::d3a0e632-7726-4be7-a705-dbe2330c3c76" providerId="AD" clId="Web-{7F07BBA0-6659-F309-E86B-4B7F099EAA39}" dt="2024-12-06T11:12:33.160" v="50" actId="20577"/>
      <pc:docMkLst>
        <pc:docMk/>
      </pc:docMkLst>
      <pc:sldChg chg="addSp modSp">
        <pc:chgData name="Ευαγγελία Ανδρεάδη" userId="S::e.andreadi_eeamargarita.gr#ext#@univreimsfr.onmicrosoft.com::d3a0e632-7726-4be7-a705-dbe2330c3c76" providerId="AD" clId="Web-{7F07BBA0-6659-F309-E86B-4B7F099EAA39}" dt="2024-12-06T11:12:33.160" v="50" actId="20577"/>
        <pc:sldMkLst>
          <pc:docMk/>
          <pc:sldMk cId="0" sldId="256"/>
        </pc:sldMkLst>
        <pc:spChg chg="mod">
          <ac:chgData name="Ευαγγελία Ανδρεάδη" userId="S::e.andreadi_eeamargarita.gr#ext#@univreimsfr.onmicrosoft.com::d3a0e632-7726-4be7-a705-dbe2330c3c76" providerId="AD" clId="Web-{7F07BBA0-6659-F309-E86B-4B7F099EAA39}" dt="2024-12-06T11:12:16.331" v="21"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7F07BBA0-6659-F309-E86B-4B7F099EAA39}" dt="2024-12-06T11:12:33.160" v="50" actId="20577"/>
          <ac:spMkLst>
            <pc:docMk/>
            <pc:sldMk cId="0" sldId="256"/>
            <ac:spMk id="105" creationId="{00000000-0000-0000-0000-000000000000}"/>
          </ac:spMkLst>
        </pc:spChg>
        <pc:picChg chg="add mod">
          <ac:chgData name="Ευαγγελία Ανδρεάδη" userId="S::e.andreadi_eeamargarita.gr#ext#@univreimsfr.onmicrosoft.com::d3a0e632-7726-4be7-a705-dbe2330c3c76" providerId="AD" clId="Web-{7F07BBA0-6659-F309-E86B-4B7F099EAA39}" dt="2024-12-06T11:11:53.659" v="1" actId="1076"/>
          <ac:picMkLst>
            <pc:docMk/>
            <pc:sldMk cId="0" sldId="256"/>
            <ac:picMk id="2" creationId="{AFC760C5-7D29-58E3-A4E6-6C105E67983F}"/>
          </ac:picMkLst>
        </pc:picChg>
        <pc:picChg chg="add mod">
          <ac:chgData name="Ευαγγελία Ανδρεάδη" userId="S::e.andreadi_eeamargarita.gr#ext#@univreimsfr.onmicrosoft.com::d3a0e632-7726-4be7-a705-dbe2330c3c76" providerId="AD" clId="Web-{7F07BBA0-6659-F309-E86B-4B7F099EAA39}" dt="2024-12-06T11:12:06.253" v="5" actId="1076"/>
          <ac:picMkLst>
            <pc:docMk/>
            <pc:sldMk cId="0" sldId="256"/>
            <ac:picMk id="3" creationId="{EFB4C808-7127-CA4D-63DA-2DB3EC427FC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el" b="1" dirty="0" err="1">
              <a:solidFill>
                <a:schemeClr val="bg2">
                  <a:lumMod val="75000"/>
                  <a:lumOff val="25000"/>
                </a:schemeClr>
              </a:solidFill>
            </a:rPr>
            <a:t>Δύναμη</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el" dirty="0" err="1"/>
            <a:t>Φωνολογία</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el" dirty="0" err="1"/>
            <a:t>Λεξικό</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el" b="1" dirty="0" err="1">
              <a:solidFill>
                <a:schemeClr val="bg2">
                  <a:lumMod val="75000"/>
                  <a:lumOff val="25000"/>
                </a:schemeClr>
              </a:solidFill>
            </a:rPr>
            <a:t>Αδυναμία</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el" dirty="0" err="1"/>
            <a:t>Φωνολογία</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3CE939EE-8766-464F-8898-647122B00403}">
      <dgm:prSet phldrT="[Texte]"/>
      <dgm:spPr/>
      <dgm:t>
        <a:bodyPr/>
        <a:lstStyle/>
        <a:p>
          <a:r>
            <a:rPr lang="el" dirty="0"/>
            <a:t>(Μόρφω) </a:t>
          </a:r>
          <a:r>
            <a:rPr lang="el" dirty="0" err="1"/>
            <a:t>σύνταξη</a:t>
          </a:r>
          <a:endParaRPr lang="fr-FR" dirty="0"/>
        </a:p>
      </dgm:t>
    </dgm:pt>
    <dgm:pt modelId="{E0C0F7FA-BE0B-2047-AE46-95C6A1B239FA}" type="parTrans" cxnId="{103BD989-56B8-0B49-85A9-EE718BAD8793}">
      <dgm:prSet/>
      <dgm:spPr/>
      <dgm:t>
        <a:bodyPr/>
        <a:lstStyle/>
        <a:p>
          <a:endParaRPr lang="fr-FR"/>
        </a:p>
      </dgm:t>
    </dgm:pt>
    <dgm:pt modelId="{BA828C5B-A5A9-5B40-8C98-CA2471675F9C}" type="sibTrans" cxnId="{103BD989-56B8-0B49-85A9-EE718BAD8793}">
      <dgm:prSet/>
      <dgm:spPr/>
      <dgm:t>
        <a:bodyPr/>
        <a:lstStyle/>
        <a:p>
          <a:endParaRPr lang="fr-FR"/>
        </a:p>
      </dgm:t>
    </dgm:pt>
    <dgm:pt modelId="{51062E0D-C6AA-BE4B-BC1B-AB992DF4C201}">
      <dgm:prSet phldrT="[Texte]"/>
      <dgm:spPr/>
      <dgm:t>
        <a:bodyPr/>
        <a:lstStyle/>
        <a:p>
          <a:r>
            <a:rPr lang="el" dirty="0" err="1"/>
            <a:t>Πραγματιστική</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A6BB5676-B1B5-0E47-A8D0-9B045B080DAF}" type="presOf" srcId="{51062E0D-C6AA-BE4B-BC1B-AB992DF4C201}" destId="{C3613128-8A70-1048-A7D0-5F97AB1298BB}" srcOrd="0" destOrd="3" presId="urn:microsoft.com/office/officeart/2009/3/layout/PlusandMinus"/>
    <dgm:cxn modelId="{017BC578-D24D-AB48-881F-70BEA95FDB78}" type="presOf" srcId="{3CE939EE-8766-464F-8898-647122B00403}" destId="{1B42F61F-409B-204A-B891-E7E3C30963A6}" srcOrd="0" destOrd="2"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103BD989-56B8-0B49-85A9-EE718BAD8793}" srcId="{C39534A1-7A62-FF4D-8F37-1E81890D27A7}" destId="{3CE939EE-8766-464F-8898-647122B00403}" srcOrd="1" destOrd="0" parTransId="{E0C0F7FA-BE0B-2047-AE46-95C6A1B239FA}" sibTransId="{BA828C5B-A5A9-5B40-8C98-CA2471675F9C}"/>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el" b="1" dirty="0">
              <a:solidFill>
                <a:schemeClr val="bg2">
                  <a:lumMod val="75000"/>
                  <a:lumOff val="25000"/>
                </a:schemeClr>
              </a:solidFill>
            </a:rPr>
            <a:t>Γενικό </a:t>
          </a:r>
          <a:r>
            <a:rPr lang="el" b="1" dirty="0" err="1">
              <a:solidFill>
                <a:schemeClr val="bg2">
                  <a:lumMod val="75000"/>
                  <a:lumOff val="25000"/>
                </a:schemeClr>
              </a:solidFill>
            </a:rPr>
            <a:t>λεξιλόγιο</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el" dirty="0" err="1"/>
            <a:t>Ουσιαστικά</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el" dirty="0"/>
            <a:t>Επίθετα </a:t>
          </a:r>
          <a:r>
            <a:rPr lang="el" dirty="0" err="1"/>
            <a:t>που αναφέρονται </a:t>
          </a:r>
          <a:r>
            <a:rPr lang="el" dirty="0"/>
            <a:t>σε </a:t>
          </a:r>
          <a:r>
            <a:rPr lang="el" dirty="0" err="1"/>
            <a:t>αντικείμενα</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el" b="1" dirty="0" err="1">
              <a:solidFill>
                <a:schemeClr val="bg2">
                  <a:lumMod val="75000"/>
                  <a:lumOff val="25000"/>
                </a:schemeClr>
              </a:solidFill>
            </a:rPr>
            <a:t>Σχετικός</a:t>
          </a:r>
          <a:r>
            <a:rPr lang="el" b="1" dirty="0">
              <a:solidFill>
                <a:schemeClr val="bg2">
                  <a:lumMod val="75000"/>
                  <a:lumOff val="25000"/>
                </a:schemeClr>
              </a:solidFill>
            </a:rPr>
            <a:t> </a:t>
          </a:r>
          <a:r>
            <a:rPr lang="el" b="1" dirty="0" err="1">
              <a:solidFill>
                <a:schemeClr val="bg2">
                  <a:lumMod val="75000"/>
                  <a:lumOff val="25000"/>
                </a:schemeClr>
              </a:solidFill>
            </a:rPr>
            <a:t>λεξιλόγιο</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el" dirty="0" err="1"/>
            <a:t>Οροι</a:t>
          </a:r>
          <a:r>
            <a:rPr lang="el" dirty="0"/>
            <a:t> </a:t>
          </a:r>
          <a:r>
            <a:rPr lang="el" dirty="0" err="1"/>
            <a:t>που αναφέρεται </a:t>
          </a:r>
          <a:r>
            <a:rPr lang="el" dirty="0"/>
            <a:t>σε χωρική ή/και χρονική </a:t>
          </a:r>
          <a:r>
            <a:rPr lang="el" dirty="0" err="1"/>
            <a:t>σχέση</a:t>
          </a:r>
          <a:r>
            <a:rPr lang="el" dirty="0"/>
            <a:t> </a:t>
          </a:r>
          <a:r>
            <a:rPr lang="el" dirty="0" err="1"/>
            <a:t>μεταξύ</a:t>
          </a:r>
          <a:r>
            <a:rPr lang="el" dirty="0"/>
            <a:t> </a:t>
          </a:r>
          <a:r>
            <a:rPr lang="el" dirty="0" err="1"/>
            <a:t>αντικείμενο </a:t>
          </a:r>
          <a:r>
            <a:rPr lang="el" dirty="0"/>
            <a:t>ή/και </a:t>
          </a:r>
          <a:r>
            <a:rPr lang="el" dirty="0" err="1"/>
            <a:t>γεγονότα</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51062E0D-C6AA-BE4B-BC1B-AB992DF4C201}">
      <dgm:prSet phldrT="[Texte]"/>
      <dgm:spPr/>
      <dgm:t>
        <a:bodyPr/>
        <a:lstStyle/>
        <a:p>
          <a:r>
            <a:rPr lang="el" dirty="0" err="1"/>
            <a:t>Ρήματα </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3293D900-28BD-4D4C-A817-EE0C3ACF8C68}">
      <dgm:prSet phldrT="[Texte]"/>
      <dgm:spPr/>
      <dgm:t>
        <a:bodyPr/>
        <a:lstStyle/>
        <a:p>
          <a:endParaRPr lang="fr-FR" dirty="0"/>
        </a:p>
      </dgm:t>
    </dgm:pt>
    <dgm:pt modelId="{F77B910C-D42D-4C43-B3C9-9965889EBCEA}" type="parTrans" cxnId="{7B4A4B70-33FF-964F-80A3-B0A670524F6D}">
      <dgm:prSet/>
      <dgm:spPr/>
      <dgm:t>
        <a:bodyPr/>
        <a:lstStyle/>
        <a:p>
          <a:endParaRPr lang="fr-FR"/>
        </a:p>
      </dgm:t>
    </dgm:pt>
    <dgm:pt modelId="{127C1C80-D36D-534F-987C-19B7EFEE95C2}" type="sibTrans" cxnId="{7B4A4B70-33FF-964F-80A3-B0A670524F6D}">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7B4A4B70-33FF-964F-80A3-B0A670524F6D}" srcId="{C39534A1-7A62-FF4D-8F37-1E81890D27A7}" destId="{3293D900-28BD-4D4C-A817-EE0C3ACF8C68}" srcOrd="1" destOrd="0" parTransId="{F77B910C-D42D-4C43-B3C9-9965889EBCEA}" sibTransId="{127C1C80-D36D-534F-987C-19B7EFEE95C2}"/>
    <dgm:cxn modelId="{A6BB5676-B1B5-0E47-A8D0-9B045B080DAF}" type="presOf" srcId="{51062E0D-C6AA-BE4B-BC1B-AB992DF4C201}" destId="{C3613128-8A70-1048-A7D0-5F97AB1298BB}" srcOrd="0" destOrd="3"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E7FF499-FA89-C143-AF55-CD9CE86A581C}" type="presOf" srcId="{3293D900-28BD-4D4C-A817-EE0C3ACF8C68}" destId="{1B42F61F-409B-204A-B891-E7E3C30963A6}" srcOrd="0" destOrd="2" presId="urn:microsoft.com/office/officeart/2009/3/layout/PlusandMinus"/>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el" sz="2000" dirty="0" err="1"/>
            <a:t>Δεκτικός</a:t>
          </a:r>
          <a:r>
            <a:rPr lang="el" sz="2000" dirty="0"/>
            <a:t> </a:t>
          </a:r>
          <a:r>
            <a:rPr lang="el" sz="2000" dirty="0" err="1"/>
            <a:t>πλευρά</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el" sz="2400" dirty="0" err="1"/>
            <a:t>συσχέτιση</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2C857C21-3AA9-7044-828D-8BE7EF8F7308}">
      <dgm:prSet phldrT="[Texte]" custT="1"/>
      <dgm:spPr/>
      <dgm:t>
        <a:bodyPr/>
        <a:lstStyle/>
        <a:p>
          <a:r>
            <a:rPr lang="el" sz="1800" dirty="0" err="1"/>
            <a:t>Χρονολογικός</a:t>
          </a:r>
          <a:r>
            <a:rPr lang="el" sz="1800" dirty="0"/>
            <a:t> </a:t>
          </a:r>
          <a:r>
            <a:rPr lang="el" sz="1800" dirty="0" err="1"/>
            <a:t>ηλικία</a:t>
          </a:r>
          <a:endParaRPr lang="fr-FR" sz="1800" dirty="0"/>
        </a:p>
      </dgm:t>
    </dgm:pt>
    <dgm:pt modelId="{B5B1BC8A-BC85-2341-9251-F370798A2E8E}" type="parTrans" cxnId="{BE048F46-9179-D143-AA6A-52D3966A7985}">
      <dgm:prSet/>
      <dgm:spPr/>
      <dgm:t>
        <a:bodyPr/>
        <a:lstStyle/>
        <a:p>
          <a:endParaRPr lang="fr-FR"/>
        </a:p>
      </dgm:t>
    </dgm:pt>
    <dgm:pt modelId="{E4580CA0-316E-644F-90CF-5262D4915A66}" type="sibTrans" cxnId="{BE048F46-9179-D143-AA6A-52D3966A7985}">
      <dgm:prSet/>
      <dgm:spPr/>
      <dgm:t>
        <a:bodyPr/>
        <a:lstStyle/>
        <a:p>
          <a:endParaRPr lang="fr-FR"/>
        </a:p>
      </dgm:t>
    </dgm:pt>
    <dgm:pt modelId="{9E0998A3-E1C9-6241-831A-98F0D192AD11}">
      <dgm:prSet phldrT="[Texte]" custT="1"/>
      <dgm:spPr/>
      <dgm:t>
        <a:bodyPr/>
        <a:lstStyle/>
        <a:p>
          <a:r>
            <a:rPr lang="el" sz="1800" dirty="0"/>
            <a:t>Διανοητικός</a:t>
          </a:r>
        </a:p>
        <a:p>
          <a:r>
            <a:rPr lang="el" sz="1800" dirty="0"/>
            <a:t> </a:t>
          </a:r>
          <a:r>
            <a:rPr lang="el" sz="1800" dirty="0" err="1"/>
            <a:t>ηλικία</a:t>
          </a:r>
          <a:endParaRPr lang="fr-FR" sz="1800" dirty="0"/>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3"/>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72AED6D7-1F41-AD45-9C38-4731A7C3CB44}" type="pres">
      <dgm:prSet presAssocID="{2C857C21-3AA9-7044-828D-8BE7EF8F7308}" presName="parTx2" presStyleLbl="node1" presStyleIdx="1" presStyleCnt="3"/>
      <dgm:spPr/>
    </dgm:pt>
    <dgm:pt modelId="{7601B34A-649D-7A4C-9E44-4070ED1671D4}" type="pres">
      <dgm:prSet presAssocID="{9E0998A3-E1C9-6241-831A-98F0D192AD11}" presName="parTx3" presStyleLbl="node1" presStyleIdx="2" presStyleCnt="3"/>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64A4812D-C795-D340-8469-49435B91A09B}" type="presOf" srcId="{2C857C21-3AA9-7044-828D-8BE7EF8F7308}" destId="{72AED6D7-1F41-AD45-9C38-4731A7C3CB44}"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6A4E3966-9BD8-2F43-9063-5E22BF977DEF}" type="presOf" srcId="{997415B4-C6A7-E14D-8023-D5795FC43F30}" destId="{4A9DD452-BFC8-7949-9FB9-F53A24EF1F0C}" srcOrd="0" destOrd="0" presId="urn:microsoft.com/office/officeart/2009/3/layout/SubStepProcess"/>
    <dgm:cxn modelId="{BE048F46-9179-D143-AA6A-52D3966A7985}" srcId="{25AF1BAC-28E5-6048-B12C-AB5DEAAF0358}" destId="{2C857C21-3AA9-7044-828D-8BE7EF8F7308}" srcOrd="1" destOrd="0" parTransId="{B5B1BC8A-BC85-2341-9251-F370798A2E8E}" sibTransId="{E4580CA0-316E-644F-90CF-5262D4915A66}"/>
    <dgm:cxn modelId="{26F4D766-7252-9A43-8A02-D1242AE5F572}" type="presOf" srcId="{9E0998A3-E1C9-6241-831A-98F0D192AD11}" destId="{7601B34A-649D-7A4C-9E44-4070ED1671D4}" srcOrd="0" destOrd="0" presId="urn:microsoft.com/office/officeart/2009/3/layout/SubStepProcess"/>
    <dgm:cxn modelId="{2F6ADD55-7524-2444-924F-F215D915DEEE}" srcId="{25AF1BAC-28E5-6048-B12C-AB5DEAAF0358}" destId="{9E0998A3-E1C9-6241-831A-98F0D192AD11}" srcOrd="2"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7C0CD96-53B9-E54B-B381-BA05C964DB5E}" type="presParOf" srcId="{D7709F31-9B1A-4645-AA25-B924FA6CA5C0}" destId="{72AED6D7-1F41-AD45-9C38-4731A7C3CB44}" srcOrd="4" destOrd="0" presId="urn:microsoft.com/office/officeart/2009/3/layout/SubStepProcess"/>
    <dgm:cxn modelId="{53DE86EB-8C1A-624E-8485-C0DC82A4505A}" type="presParOf" srcId="{D7709F31-9B1A-4645-AA25-B924FA6CA5C0}" destId="{7601B34A-649D-7A4C-9E44-4070ED1671D4}"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el" sz="2000" dirty="0"/>
            <a:t>Εκφραστική </a:t>
          </a:r>
          <a:r>
            <a:rPr lang="el" sz="2000" dirty="0" err="1"/>
            <a:t>πλευρά</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el" sz="2400" dirty="0" err="1"/>
            <a:t>συσχέτιση</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9E0998A3-E1C9-6241-831A-98F0D192AD11}">
      <dgm:prSet phldrT="[Texte]" custT="1"/>
      <dgm:spPr/>
      <dgm:t>
        <a:bodyPr/>
        <a:lstStyle/>
        <a:p>
          <a:r>
            <a:rPr lang="el" sz="1800" dirty="0"/>
            <a:t>Διανοητικός</a:t>
          </a:r>
        </a:p>
        <a:p>
          <a:r>
            <a:rPr lang="el" sz="1800" dirty="0"/>
            <a:t> </a:t>
          </a:r>
          <a:r>
            <a:rPr lang="el" sz="1800" dirty="0" err="1"/>
            <a:t>ηλικία</a:t>
          </a:r>
          <a:endParaRPr lang="fr-FR" sz="1800" dirty="0"/>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2"/>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D7CB58E1-67F0-934B-BBCC-AC3A0468FE6E}" type="pres">
      <dgm:prSet presAssocID="{9E0998A3-E1C9-6241-831A-98F0D192AD11}" presName="parTx2" presStyleLbl="node1" presStyleIdx="1" presStyleCnt="2"/>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90CEA665-58B4-0F4C-A351-D4C2A90B843D}" type="presOf" srcId="{9E0998A3-E1C9-6241-831A-98F0D192AD11}" destId="{D7CB58E1-67F0-934B-BBCC-AC3A0468FE6E}" srcOrd="0" destOrd="0" presId="urn:microsoft.com/office/officeart/2009/3/layout/SubStepProcess"/>
    <dgm:cxn modelId="{6A4E3966-9BD8-2F43-9063-5E22BF977DEF}" type="presOf" srcId="{997415B4-C6A7-E14D-8023-D5795FC43F30}" destId="{4A9DD452-BFC8-7949-9FB9-F53A24EF1F0C}" srcOrd="0" destOrd="0" presId="urn:microsoft.com/office/officeart/2009/3/layout/SubStepProcess"/>
    <dgm:cxn modelId="{2F6ADD55-7524-2444-924F-F215D915DEEE}" srcId="{25AF1BAC-28E5-6048-B12C-AB5DEAAF0358}" destId="{9E0998A3-E1C9-6241-831A-98F0D192AD11}" srcOrd="1"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8BBBEF2-E051-544E-BD11-CA54296E390C}" type="presParOf" srcId="{D7709F31-9B1A-4645-AA25-B924FA6CA5C0}" destId="{D7CB58E1-67F0-934B-BBCC-AC3A0468FE6E}" srcOrd="4" destOrd="0" presId="urn:microsoft.com/office/officeart/2009/3/layout/SubStep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62A8E3-A0F8-F942-8459-79BF309E0926}"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C53FD736-56C1-8A49-A499-98E937293E98}">
      <dgm:prSet phldrT="[Texte]" custT="1"/>
      <dgm:spPr/>
      <dgm:t>
        <a:bodyPr/>
        <a:lstStyle/>
        <a:p>
          <a:r>
            <a:rPr lang="el" sz="2000" b="1" dirty="0">
              <a:solidFill>
                <a:schemeClr val="bg2">
                  <a:lumMod val="75000"/>
                  <a:lumOff val="25000"/>
                </a:schemeClr>
              </a:solidFill>
            </a:rPr>
            <a:t>Οι πρώτες 50 </a:t>
          </a:r>
          <a:r>
            <a:rPr lang="el" sz="2000" b="1" dirty="0" err="1">
              <a:solidFill>
                <a:schemeClr val="bg2">
                  <a:lumMod val="75000"/>
                  <a:lumOff val="25000"/>
                </a:schemeClr>
              </a:solidFill>
            </a:rPr>
            <a:t>λέξεις</a:t>
          </a:r>
          <a:r>
            <a:rPr lang="el" sz="2000" b="1" dirty="0">
              <a:solidFill>
                <a:schemeClr val="bg2">
                  <a:lumMod val="75000"/>
                  <a:lumOff val="25000"/>
                </a:schemeClr>
              </a:solidFill>
            </a:rPr>
            <a:t> </a:t>
          </a:r>
          <a:r>
            <a:rPr lang="el" sz="2000" b="1" dirty="0" err="1">
              <a:solidFill>
                <a:schemeClr val="bg2">
                  <a:lumMod val="75000"/>
                  <a:lumOff val="25000"/>
                </a:schemeClr>
              </a:solidFill>
            </a:rPr>
            <a:t>παράγονται </a:t>
          </a:r>
          <a:r>
            <a:rPr lang="el" sz="2000" b="1" dirty="0">
              <a:solidFill>
                <a:schemeClr val="bg2">
                  <a:lumMod val="75000"/>
                  <a:lumOff val="25000"/>
                </a:schemeClr>
              </a:solidFill>
            </a:rPr>
            <a:t>≈ σε </a:t>
          </a:r>
          <a:r>
            <a:rPr lang="el" sz="2000" b="1" dirty="0" err="1">
              <a:solidFill>
                <a:schemeClr val="bg2">
                  <a:lumMod val="75000"/>
                  <a:lumOff val="25000"/>
                </a:schemeClr>
              </a:solidFill>
            </a:rPr>
            <a:t>αυτές </a:t>
          </a:r>
          <a:r>
            <a:rPr lang="el" sz="2000" b="1" dirty="0">
              <a:solidFill>
                <a:schemeClr val="bg2">
                  <a:lumMod val="75000"/>
                  <a:lumOff val="25000"/>
                </a:schemeClr>
              </a:solidFill>
            </a:rPr>
            <a:t>των </a:t>
          </a:r>
          <a:r>
            <a:rPr lang="el" sz="2000" b="1" dirty="0" err="1">
              <a:solidFill>
                <a:schemeClr val="bg2">
                  <a:lumMod val="75000"/>
                  <a:lumOff val="25000"/>
                </a:schemeClr>
              </a:solidFill>
            </a:rPr>
            <a:t>τυπικών</a:t>
          </a:r>
          <a:r>
            <a:rPr lang="el" sz="2000" b="1" dirty="0">
              <a:solidFill>
                <a:schemeClr val="bg2">
                  <a:lumMod val="75000"/>
                  <a:lumOff val="25000"/>
                </a:schemeClr>
              </a:solidFill>
            </a:rPr>
            <a:t> </a:t>
          </a:r>
          <a:r>
            <a:rPr lang="el" sz="2000" b="1" dirty="0" err="1">
              <a:solidFill>
                <a:schemeClr val="bg2">
                  <a:lumMod val="75000"/>
                  <a:lumOff val="25000"/>
                </a:schemeClr>
              </a:solidFill>
            </a:rPr>
            <a:t>παιδιά</a:t>
          </a:r>
          <a:endParaRPr lang="fr-FR" sz="2000" b="1" dirty="0">
            <a:solidFill>
              <a:schemeClr val="bg2">
                <a:lumMod val="75000"/>
                <a:lumOff val="25000"/>
              </a:schemeClr>
            </a:solidFill>
          </a:endParaRPr>
        </a:p>
      </dgm:t>
    </dgm:pt>
    <dgm:pt modelId="{6D94D303-E883-8D48-894C-F68212ED514D}" type="parTrans" cxnId="{52DAD360-B989-9F40-BCFE-F2195E368A0C}">
      <dgm:prSet/>
      <dgm:spPr/>
      <dgm:t>
        <a:bodyPr/>
        <a:lstStyle/>
        <a:p>
          <a:endParaRPr lang="fr-FR"/>
        </a:p>
      </dgm:t>
    </dgm:pt>
    <dgm:pt modelId="{BFEDA2B5-C560-DB4B-AEA6-5ADE564E9D3A}" type="sibTrans" cxnId="{52DAD360-B989-9F40-BCFE-F2195E368A0C}">
      <dgm:prSet/>
      <dgm:spPr/>
      <dgm:t>
        <a:bodyPr/>
        <a:lstStyle/>
        <a:p>
          <a:endParaRPr lang="fr-FR"/>
        </a:p>
      </dgm:t>
    </dgm:pt>
    <dgm:pt modelId="{1179976A-5ABD-AC45-B362-B39F8A76B0CF}">
      <dgm:prSet phldrT="[Texte]"/>
      <dgm:spPr/>
      <dgm:t>
        <a:bodyPr/>
        <a:lstStyle/>
        <a:p>
          <a:r>
            <a:rPr lang="el" dirty="0" err="1"/>
            <a:t>Ιδιο</a:t>
          </a:r>
          <a:r>
            <a:rPr lang="el" dirty="0"/>
            <a:t> </a:t>
          </a:r>
          <a:r>
            <a:rPr lang="el" dirty="0" err="1"/>
            <a:t>αναφορικό </a:t>
          </a:r>
          <a:r>
            <a:rPr lang="el" dirty="0"/>
            <a:t>περιεχόμενο ➝ </a:t>
          </a:r>
          <a:r>
            <a:rPr lang="el" dirty="0" err="1"/>
            <a:t>καθημερινές </a:t>
          </a:r>
          <a:r>
            <a:rPr lang="el" dirty="0"/>
            <a:t>ρουτίνες, άτομα και </a:t>
          </a:r>
          <a:r>
            <a:rPr lang="el" dirty="0" err="1"/>
            <a:t>πράγματα </a:t>
          </a:r>
          <a:r>
            <a:rPr lang="el" dirty="0"/>
            <a:t>( </a:t>
          </a:r>
          <a:r>
            <a:rPr lang="el" dirty="0" err="1"/>
            <a:t>με </a:t>
          </a:r>
          <a:r>
            <a:rPr lang="el" dirty="0"/>
            <a:t>υπερ- ή </a:t>
          </a:r>
          <a:r>
            <a:rPr lang="el" dirty="0" err="1"/>
            <a:t>κάτω </a:t>
          </a:r>
          <a:r>
            <a:rPr lang="el" dirty="0"/>
            <a:t>επεκτάσεις)</a:t>
          </a:r>
        </a:p>
      </dgm:t>
    </dgm:pt>
    <dgm:pt modelId="{B4903228-C711-1947-ACE4-37B1EF0ED5CF}" type="parTrans" cxnId="{D707A033-B5A9-F14E-A7A3-E84FAA92D41A}">
      <dgm:prSet/>
      <dgm:spPr/>
      <dgm:t>
        <a:bodyPr/>
        <a:lstStyle/>
        <a:p>
          <a:endParaRPr lang="fr-FR"/>
        </a:p>
      </dgm:t>
    </dgm:pt>
    <dgm:pt modelId="{454D1AF9-068B-1541-A8DF-291FE6677F90}" type="sibTrans" cxnId="{D707A033-B5A9-F14E-A7A3-E84FAA92D41A}">
      <dgm:prSet/>
      <dgm:spPr/>
      <dgm:t>
        <a:bodyPr/>
        <a:lstStyle/>
        <a:p>
          <a:endParaRPr lang="fr-FR"/>
        </a:p>
      </dgm:t>
    </dgm:pt>
    <dgm:pt modelId="{ADE6EFAB-A8F9-7F41-B0F1-905A3DCD70EF}">
      <dgm:prSet phldrT="[Texte]"/>
      <dgm:spPr/>
      <dgm:t>
        <a:bodyPr/>
        <a:lstStyle/>
        <a:p>
          <a:r>
            <a:rPr lang="el" dirty="0" err="1"/>
            <a:t>Ίδιες </a:t>
          </a:r>
          <a:r>
            <a:rPr lang="el" dirty="0"/>
            <a:t>γραμματικές </a:t>
          </a:r>
          <a:r>
            <a:rPr lang="el" dirty="0" err="1"/>
            <a:t>κατηγορίες </a:t>
          </a:r>
          <a:r>
            <a:rPr lang="el" dirty="0"/>
            <a:t>➝ </a:t>
          </a:r>
          <a:r>
            <a:rPr lang="el" dirty="0" err="1"/>
            <a:t>ουσιαστικά </a:t>
          </a:r>
          <a:r>
            <a:rPr lang="el" dirty="0"/>
            <a:t>, επίθετα συγγενείς προς </a:t>
          </a:r>
          <a:r>
            <a:rPr lang="el" dirty="0" err="1"/>
            <a:t>πράγματα </a:t>
          </a:r>
          <a:r>
            <a:rPr lang="el" dirty="0"/>
            <a:t>και ανθρώπους</a:t>
          </a:r>
        </a:p>
      </dgm:t>
    </dgm:pt>
    <dgm:pt modelId="{30A397B9-6E8C-A34C-BF51-D52B047C5D89}" type="parTrans" cxnId="{21EA26E8-EC99-DF42-8CB3-9A6619C189CC}">
      <dgm:prSet/>
      <dgm:spPr/>
      <dgm:t>
        <a:bodyPr/>
        <a:lstStyle/>
        <a:p>
          <a:endParaRPr lang="fr-FR"/>
        </a:p>
      </dgm:t>
    </dgm:pt>
    <dgm:pt modelId="{54F574A2-2482-3748-AFCB-194CA01667BF}" type="sibTrans" cxnId="{21EA26E8-EC99-DF42-8CB3-9A6619C189CC}">
      <dgm:prSet/>
      <dgm:spPr/>
      <dgm:t>
        <a:bodyPr/>
        <a:lstStyle/>
        <a:p>
          <a:endParaRPr lang="fr-FR"/>
        </a:p>
      </dgm:t>
    </dgm:pt>
    <dgm:pt modelId="{7303096A-E9AE-8D45-9D46-BC18FDE1DD83}">
      <dgm:prSet phldrT="[Texte]" custT="1"/>
      <dgm:spPr/>
      <dgm:t>
        <a:bodyPr/>
        <a:lstStyle/>
        <a:p>
          <a:r>
            <a:rPr lang="el" sz="2000" b="1" dirty="0">
              <a:solidFill>
                <a:schemeClr val="bg2">
                  <a:lumMod val="75000"/>
                  <a:lumOff val="25000"/>
                </a:schemeClr>
              </a:solidFill>
            </a:rPr>
            <a:t>Οι πρώτες </a:t>
          </a:r>
          <a:r>
            <a:rPr lang="el" sz="2000" b="1" dirty="0" err="1">
              <a:solidFill>
                <a:schemeClr val="bg2">
                  <a:lumMod val="75000"/>
                  <a:lumOff val="25000"/>
                </a:schemeClr>
              </a:solidFill>
            </a:rPr>
            <a:t>λέξεις</a:t>
          </a:r>
          <a:r>
            <a:rPr lang="el" sz="2000" b="1" dirty="0">
              <a:solidFill>
                <a:schemeClr val="bg2">
                  <a:lumMod val="75000"/>
                  <a:lumOff val="25000"/>
                </a:schemeClr>
              </a:solidFill>
            </a:rPr>
            <a:t> </a:t>
          </a:r>
          <a:r>
            <a:rPr lang="el" sz="2000" b="1" dirty="0" err="1">
              <a:solidFill>
                <a:schemeClr val="bg2">
                  <a:lumMod val="75000"/>
                  <a:lumOff val="25000"/>
                </a:schemeClr>
              </a:solidFill>
            </a:rPr>
            <a:t>κατανοητό </a:t>
          </a:r>
          <a:r>
            <a:rPr lang="el" sz="2000" b="1" dirty="0">
              <a:solidFill>
                <a:schemeClr val="bg2">
                  <a:lumMod val="75000"/>
                  <a:lumOff val="25000"/>
                </a:schemeClr>
              </a:solidFill>
            </a:rPr>
            <a:t>≈ σε </a:t>
          </a:r>
          <a:r>
            <a:rPr lang="el" sz="2000" b="1" dirty="0" err="1">
              <a:solidFill>
                <a:schemeClr val="bg2">
                  <a:lumMod val="75000"/>
                  <a:lumOff val="25000"/>
                </a:schemeClr>
              </a:solidFill>
            </a:rPr>
            <a:t>αυτούς </a:t>
          </a:r>
          <a:r>
            <a:rPr lang="el" sz="2000" b="1" dirty="0">
              <a:solidFill>
                <a:schemeClr val="bg2">
                  <a:lumMod val="75000"/>
                  <a:lumOff val="25000"/>
                </a:schemeClr>
              </a:solidFill>
            </a:rPr>
            <a:t>του </a:t>
          </a:r>
          <a:r>
            <a:rPr lang="el" sz="2000" b="1" dirty="0" err="1">
              <a:solidFill>
                <a:schemeClr val="bg2">
                  <a:lumMod val="75000"/>
                  <a:lumOff val="25000"/>
                </a:schemeClr>
              </a:solidFill>
            </a:rPr>
            <a:t>τυποκαλ</a:t>
          </a:r>
          <a:r>
            <a:rPr lang="el" sz="2000" b="1" dirty="0">
              <a:solidFill>
                <a:schemeClr val="bg2">
                  <a:lumMod val="75000"/>
                  <a:lumOff val="25000"/>
                </a:schemeClr>
              </a:solidFill>
            </a:rPr>
            <a:t> </a:t>
          </a:r>
          <a:r>
            <a:rPr lang="el" sz="2000" b="1" dirty="0" err="1">
              <a:solidFill>
                <a:schemeClr val="bg2">
                  <a:lumMod val="75000"/>
                  <a:lumOff val="25000"/>
                </a:schemeClr>
              </a:solidFill>
            </a:rPr>
            <a:t>παιδιά</a:t>
          </a:r>
          <a:r>
            <a:rPr lang="el" sz="2000" b="1" dirty="0">
              <a:solidFill>
                <a:schemeClr val="bg2">
                  <a:lumMod val="75000"/>
                  <a:lumOff val="25000"/>
                </a:schemeClr>
              </a:solidFill>
            </a:rPr>
            <a:t> </a:t>
          </a:r>
        </a:p>
      </dgm:t>
    </dgm:pt>
    <dgm:pt modelId="{7E3243A6-EC7D-624E-A8C8-694DEC63F1A2}" type="parTrans" cxnId="{70435F9E-CFB4-1E4D-96EC-213F041BB1FA}">
      <dgm:prSet/>
      <dgm:spPr/>
      <dgm:t>
        <a:bodyPr/>
        <a:lstStyle/>
        <a:p>
          <a:endParaRPr lang="fr-FR"/>
        </a:p>
      </dgm:t>
    </dgm:pt>
    <dgm:pt modelId="{217EAF36-992C-DD4C-BD4A-DAB8EE6376AF}" type="sibTrans" cxnId="{70435F9E-CFB4-1E4D-96EC-213F041BB1FA}">
      <dgm:prSet/>
      <dgm:spPr/>
      <dgm:t>
        <a:bodyPr/>
        <a:lstStyle/>
        <a:p>
          <a:endParaRPr lang="fr-FR"/>
        </a:p>
      </dgm:t>
    </dgm:pt>
    <dgm:pt modelId="{D7BDCB2E-78A6-0C41-8757-CEF979F0055F}">
      <dgm:prSet phldrT="[Texte]"/>
      <dgm:spPr/>
      <dgm:t>
        <a:bodyPr/>
        <a:lstStyle/>
        <a:p>
          <a:r>
            <a:rPr lang="el" dirty="0" err="1"/>
            <a:t>Ονόματα </a:t>
          </a:r>
          <a:r>
            <a:rPr lang="el" dirty="0"/>
            <a:t>αντικειμένων (στο </a:t>
          </a:r>
          <a:r>
            <a:rPr lang="el" dirty="0" err="1"/>
            <a:t>ίδιο</a:t>
          </a:r>
          <a:r>
            <a:rPr lang="el" dirty="0"/>
            <a:t> </a:t>
          </a:r>
          <a:r>
            <a:rPr lang="el" dirty="0" err="1"/>
            <a:t>αισθητηριοκινητικό</a:t>
          </a:r>
          <a:r>
            <a:rPr lang="el" dirty="0"/>
            <a:t> </a:t>
          </a:r>
          <a:r>
            <a:rPr lang="el" dirty="0" err="1"/>
            <a:t>επίπεδο</a:t>
          </a:r>
          <a:r>
            <a:rPr lang="el" dirty="0"/>
            <a:t> </a:t>
          </a:r>
          <a:r>
            <a:rPr lang="el" dirty="0" err="1"/>
            <a:t>από</a:t>
          </a:r>
          <a:r>
            <a:rPr lang="el" dirty="0"/>
            <a:t> </a:t>
          </a:r>
          <a:r>
            <a:rPr lang="el" dirty="0" err="1"/>
            <a:t>τυπικός</a:t>
          </a:r>
          <a:r>
            <a:rPr lang="el" dirty="0"/>
            <a:t> </a:t>
          </a:r>
          <a:r>
            <a:rPr lang="el" dirty="0" err="1"/>
            <a:t>παιδιά </a:t>
          </a:r>
          <a:r>
            <a:rPr lang="el" dirty="0"/>
            <a:t>)</a:t>
          </a:r>
        </a:p>
      </dgm:t>
    </dgm:pt>
    <dgm:pt modelId="{F3ECBAE4-0B8B-D44F-831E-8E32DF919D16}" type="parTrans" cxnId="{E432B309-1ADC-7B47-A018-609A937335A2}">
      <dgm:prSet/>
      <dgm:spPr/>
      <dgm:t>
        <a:bodyPr/>
        <a:lstStyle/>
        <a:p>
          <a:endParaRPr lang="fr-FR"/>
        </a:p>
      </dgm:t>
    </dgm:pt>
    <dgm:pt modelId="{A6D4739F-194D-B64C-944C-E12D7152A288}" type="sibTrans" cxnId="{E432B309-1ADC-7B47-A018-609A937335A2}">
      <dgm:prSet/>
      <dgm:spPr/>
      <dgm:t>
        <a:bodyPr/>
        <a:lstStyle/>
        <a:p>
          <a:endParaRPr lang="fr-FR"/>
        </a:p>
      </dgm:t>
    </dgm:pt>
    <dgm:pt modelId="{8119BC09-D8AD-9447-91C5-FB1A8C3C1C50}">
      <dgm:prSet phldrT="[Texte]"/>
      <dgm:spPr/>
      <dgm:t>
        <a:bodyPr/>
        <a:lstStyle/>
        <a:p>
          <a:r>
            <a:rPr lang="el" dirty="0" err="1"/>
            <a:t>Αργότερα </a:t>
          </a:r>
          <a:r>
            <a:rPr lang="el" dirty="0"/>
            <a:t>➝ πιο </a:t>
          </a:r>
          <a:r>
            <a:rPr lang="el" dirty="0" err="1"/>
            <a:t>σύνθετο</a:t>
          </a:r>
          <a:r>
            <a:rPr lang="el" dirty="0"/>
            <a:t> </a:t>
          </a:r>
          <a:r>
            <a:rPr lang="el" dirty="0" err="1"/>
            <a:t>λεξικό</a:t>
          </a:r>
          <a:r>
            <a:rPr lang="el" dirty="0"/>
            <a:t> </a:t>
          </a:r>
          <a:r>
            <a:rPr lang="el" dirty="0" err="1"/>
            <a:t>απαιτώντας</a:t>
          </a:r>
          <a:r>
            <a:rPr lang="el" dirty="0"/>
            <a:t> </a:t>
          </a:r>
          <a:r>
            <a:rPr lang="el" dirty="0" err="1"/>
            <a:t>κάποιες </a:t>
          </a:r>
          <a:r>
            <a:rPr lang="el" dirty="0"/>
            <a:t>γνωστικές </a:t>
          </a:r>
          <a:r>
            <a:rPr lang="el" dirty="0" err="1"/>
            <a:t>προϋποθέσεις</a:t>
          </a:r>
          <a:endParaRPr lang="fr-FR" dirty="0"/>
        </a:p>
      </dgm:t>
    </dgm:pt>
    <dgm:pt modelId="{C90DFFBC-310F-0742-AC5D-1DDDB087A20E}" type="parTrans" cxnId="{EE8D5820-A814-CC47-9836-C9F695B9AE7A}">
      <dgm:prSet/>
      <dgm:spPr/>
      <dgm:t>
        <a:bodyPr/>
        <a:lstStyle/>
        <a:p>
          <a:endParaRPr lang="fr-FR"/>
        </a:p>
      </dgm:t>
    </dgm:pt>
    <dgm:pt modelId="{11A91FD3-E8AD-894F-9F8B-E8CFC3FE5FAD}" type="sibTrans" cxnId="{EE8D5820-A814-CC47-9836-C9F695B9AE7A}">
      <dgm:prSet/>
      <dgm:spPr/>
      <dgm:t>
        <a:bodyPr/>
        <a:lstStyle/>
        <a:p>
          <a:endParaRPr lang="fr-FR"/>
        </a:p>
      </dgm:t>
    </dgm:pt>
    <dgm:pt modelId="{080A98CE-2129-4549-AC27-FC1821F18BB7}">
      <dgm:prSet/>
      <dgm:spPr/>
      <dgm:t>
        <a:bodyPr/>
        <a:lstStyle/>
        <a:p>
          <a:r>
            <a:rPr lang="el" dirty="0" err="1"/>
            <a:t>Μεταξύ </a:t>
          </a:r>
          <a:r>
            <a:rPr lang="el" dirty="0"/>
            <a:t>12 και 36 </a:t>
          </a:r>
          <a:r>
            <a:rPr lang="el" dirty="0" err="1"/>
            <a:t>μηνών </a:t>
          </a:r>
          <a:r>
            <a:rPr lang="el" dirty="0"/>
            <a:t>➝ κοινωνικές </a:t>
          </a:r>
          <a:r>
            <a:rPr lang="el" dirty="0" err="1"/>
            <a:t>λέξεις </a:t>
          </a:r>
          <a:r>
            <a:rPr lang="el" dirty="0"/>
            <a:t>και </a:t>
          </a:r>
          <a:r>
            <a:rPr lang="el" dirty="0" err="1"/>
            <a:t>αντικείμενο</a:t>
          </a:r>
          <a:r>
            <a:rPr lang="el" dirty="0"/>
            <a:t> </a:t>
          </a:r>
          <a:r>
            <a:rPr lang="el" dirty="0" err="1"/>
            <a:t>ονόματα</a:t>
          </a:r>
          <a:r>
            <a:rPr lang="el" dirty="0"/>
            <a:t> </a:t>
          </a:r>
        </a:p>
      </dgm:t>
    </dgm:pt>
    <dgm:pt modelId="{CC2F0049-F99D-3448-9642-BA2550AFA17A}" type="parTrans" cxnId="{9469D9F1-A72C-B44A-8B28-3ED5C4C90100}">
      <dgm:prSet/>
      <dgm:spPr/>
      <dgm:t>
        <a:bodyPr/>
        <a:lstStyle/>
        <a:p>
          <a:endParaRPr lang="fr-FR"/>
        </a:p>
      </dgm:t>
    </dgm:pt>
    <dgm:pt modelId="{CE6E3F5E-E167-504C-A739-80B0499CEEDF}" type="sibTrans" cxnId="{9469D9F1-A72C-B44A-8B28-3ED5C4C90100}">
      <dgm:prSet/>
      <dgm:spPr/>
      <dgm:t>
        <a:bodyPr/>
        <a:lstStyle/>
        <a:p>
          <a:endParaRPr lang="fr-FR"/>
        </a:p>
      </dgm:t>
    </dgm:pt>
    <dgm:pt modelId="{9430A318-D2FD-F74F-8A98-0B47E4C9DD52}" type="pres">
      <dgm:prSet presAssocID="{A562A8E3-A0F8-F942-8459-79BF309E0926}" presName="layout" presStyleCnt="0">
        <dgm:presLayoutVars>
          <dgm:chMax/>
          <dgm:chPref/>
          <dgm:dir/>
          <dgm:resizeHandles/>
        </dgm:presLayoutVars>
      </dgm:prSet>
      <dgm:spPr/>
    </dgm:pt>
    <dgm:pt modelId="{5BACFFCE-7270-5747-BBFE-77578C304180}" type="pres">
      <dgm:prSet presAssocID="{C53FD736-56C1-8A49-A499-98E937293E98}" presName="root" presStyleCnt="0">
        <dgm:presLayoutVars>
          <dgm:chMax/>
          <dgm:chPref/>
        </dgm:presLayoutVars>
      </dgm:prSet>
      <dgm:spPr/>
    </dgm:pt>
    <dgm:pt modelId="{8C032C55-C958-1548-9DFF-EF9F4BD94702}" type="pres">
      <dgm:prSet presAssocID="{C53FD736-56C1-8A49-A499-98E937293E98}" presName="rootComposite" presStyleCnt="0">
        <dgm:presLayoutVars/>
      </dgm:prSet>
      <dgm:spPr/>
    </dgm:pt>
    <dgm:pt modelId="{400CAD6B-A7DF-854A-B550-92C058B469E3}" type="pres">
      <dgm:prSet presAssocID="{C53FD736-56C1-8A49-A499-98E937293E98}" presName="ParentAccent" presStyleLbl="alignNode1" presStyleIdx="0" presStyleCnt="2"/>
      <dgm:spPr/>
    </dgm:pt>
    <dgm:pt modelId="{EFB9B31A-E8F4-4342-A3EA-F76C3D7D7458}" type="pres">
      <dgm:prSet presAssocID="{C53FD736-56C1-8A49-A499-98E937293E98}" presName="ParentSmallAccent" presStyleLbl="fgAcc1" presStyleIdx="0" presStyleCnt="2"/>
      <dgm:spPr/>
    </dgm:pt>
    <dgm:pt modelId="{2B0B253C-EFD0-8F48-BCFC-4F075F91A1DC}" type="pres">
      <dgm:prSet presAssocID="{C53FD736-56C1-8A49-A499-98E937293E98}" presName="Parent" presStyleLbl="revTx" presStyleIdx="0" presStyleCnt="7">
        <dgm:presLayoutVars>
          <dgm:chMax/>
          <dgm:chPref val="4"/>
          <dgm:bulletEnabled val="1"/>
        </dgm:presLayoutVars>
      </dgm:prSet>
      <dgm:spPr/>
    </dgm:pt>
    <dgm:pt modelId="{83E8642D-CCA3-5B41-9233-17D3449C7235}" type="pres">
      <dgm:prSet presAssocID="{C53FD736-56C1-8A49-A499-98E937293E98}" presName="childShape" presStyleCnt="0">
        <dgm:presLayoutVars>
          <dgm:chMax val="0"/>
          <dgm:chPref val="0"/>
        </dgm:presLayoutVars>
      </dgm:prSet>
      <dgm:spPr/>
    </dgm:pt>
    <dgm:pt modelId="{BCFAD229-5F04-244F-A1ED-64AA7F0601CF}" type="pres">
      <dgm:prSet presAssocID="{1179976A-5ABD-AC45-B362-B39F8A76B0CF}" presName="childComposite" presStyleCnt="0">
        <dgm:presLayoutVars>
          <dgm:chMax val="0"/>
          <dgm:chPref val="0"/>
        </dgm:presLayoutVars>
      </dgm:prSet>
      <dgm:spPr/>
    </dgm:pt>
    <dgm:pt modelId="{B13E6329-D1D3-364B-A2C5-095BB2996B4C}" type="pres">
      <dgm:prSet presAssocID="{1179976A-5ABD-AC45-B362-B39F8A76B0CF}" presName="ChildAccent" presStyleLbl="solidFgAcc1" presStyleIdx="0" presStyleCnt="5"/>
      <dgm:spPr/>
    </dgm:pt>
    <dgm:pt modelId="{A0CA95CA-6776-9B4A-B66E-5EBB483CC51D}" type="pres">
      <dgm:prSet presAssocID="{1179976A-5ABD-AC45-B362-B39F8A76B0CF}" presName="Child" presStyleLbl="revTx" presStyleIdx="1" presStyleCnt="7">
        <dgm:presLayoutVars>
          <dgm:chMax val="0"/>
          <dgm:chPref val="0"/>
          <dgm:bulletEnabled val="1"/>
        </dgm:presLayoutVars>
      </dgm:prSet>
      <dgm:spPr/>
    </dgm:pt>
    <dgm:pt modelId="{AC7011DF-790A-AC44-B26A-2B2ED68616E3}" type="pres">
      <dgm:prSet presAssocID="{ADE6EFAB-A8F9-7F41-B0F1-905A3DCD70EF}" presName="childComposite" presStyleCnt="0">
        <dgm:presLayoutVars>
          <dgm:chMax val="0"/>
          <dgm:chPref val="0"/>
        </dgm:presLayoutVars>
      </dgm:prSet>
      <dgm:spPr/>
    </dgm:pt>
    <dgm:pt modelId="{85E3BE9D-61AE-B749-AB63-9B7D7096BF48}" type="pres">
      <dgm:prSet presAssocID="{ADE6EFAB-A8F9-7F41-B0F1-905A3DCD70EF}" presName="ChildAccent" presStyleLbl="solidFgAcc1" presStyleIdx="1" presStyleCnt="5"/>
      <dgm:spPr/>
    </dgm:pt>
    <dgm:pt modelId="{CF42AB63-F90A-394E-BB00-9F48CBD783ED}" type="pres">
      <dgm:prSet presAssocID="{ADE6EFAB-A8F9-7F41-B0F1-905A3DCD70EF}" presName="Child" presStyleLbl="revTx" presStyleIdx="2" presStyleCnt="7">
        <dgm:presLayoutVars>
          <dgm:chMax val="0"/>
          <dgm:chPref val="0"/>
          <dgm:bulletEnabled val="1"/>
        </dgm:presLayoutVars>
      </dgm:prSet>
      <dgm:spPr/>
    </dgm:pt>
    <dgm:pt modelId="{0E4F6900-2E58-604B-ADEA-D785DD4BBC01}" type="pres">
      <dgm:prSet presAssocID="{7303096A-E9AE-8D45-9D46-BC18FDE1DD83}" presName="root" presStyleCnt="0">
        <dgm:presLayoutVars>
          <dgm:chMax/>
          <dgm:chPref/>
        </dgm:presLayoutVars>
      </dgm:prSet>
      <dgm:spPr/>
    </dgm:pt>
    <dgm:pt modelId="{BCE87E36-4912-6C4B-8BDC-408EF8ACD194}" type="pres">
      <dgm:prSet presAssocID="{7303096A-E9AE-8D45-9D46-BC18FDE1DD83}" presName="rootComposite" presStyleCnt="0">
        <dgm:presLayoutVars/>
      </dgm:prSet>
      <dgm:spPr/>
    </dgm:pt>
    <dgm:pt modelId="{AAE9117F-7F2B-184B-9CED-5A7C5ED73614}" type="pres">
      <dgm:prSet presAssocID="{7303096A-E9AE-8D45-9D46-BC18FDE1DD83}" presName="ParentAccent" presStyleLbl="alignNode1" presStyleIdx="1" presStyleCnt="2"/>
      <dgm:spPr/>
    </dgm:pt>
    <dgm:pt modelId="{11F7A278-7EE5-8446-8647-E19FAFD2B241}" type="pres">
      <dgm:prSet presAssocID="{7303096A-E9AE-8D45-9D46-BC18FDE1DD83}" presName="ParentSmallAccent" presStyleLbl="fgAcc1" presStyleIdx="1" presStyleCnt="2"/>
      <dgm:spPr/>
    </dgm:pt>
    <dgm:pt modelId="{1E1D029A-AE77-6047-8B87-DCE57821353E}" type="pres">
      <dgm:prSet presAssocID="{7303096A-E9AE-8D45-9D46-BC18FDE1DD83}" presName="Parent" presStyleLbl="revTx" presStyleIdx="3" presStyleCnt="7">
        <dgm:presLayoutVars>
          <dgm:chMax/>
          <dgm:chPref val="4"/>
          <dgm:bulletEnabled val="1"/>
        </dgm:presLayoutVars>
      </dgm:prSet>
      <dgm:spPr/>
    </dgm:pt>
    <dgm:pt modelId="{3D71C52C-EC29-E644-9E07-CE6A3F780D8A}" type="pres">
      <dgm:prSet presAssocID="{7303096A-E9AE-8D45-9D46-BC18FDE1DD83}" presName="childShape" presStyleCnt="0">
        <dgm:presLayoutVars>
          <dgm:chMax val="0"/>
          <dgm:chPref val="0"/>
        </dgm:presLayoutVars>
      </dgm:prSet>
      <dgm:spPr/>
    </dgm:pt>
    <dgm:pt modelId="{03E685A6-4A76-E64A-93B5-A05881C95520}" type="pres">
      <dgm:prSet presAssocID="{D7BDCB2E-78A6-0C41-8757-CEF979F0055F}" presName="childComposite" presStyleCnt="0">
        <dgm:presLayoutVars>
          <dgm:chMax val="0"/>
          <dgm:chPref val="0"/>
        </dgm:presLayoutVars>
      </dgm:prSet>
      <dgm:spPr/>
    </dgm:pt>
    <dgm:pt modelId="{B8AF3102-43E5-6C4D-8528-EE33F106E3B8}" type="pres">
      <dgm:prSet presAssocID="{D7BDCB2E-78A6-0C41-8757-CEF979F0055F}" presName="ChildAccent" presStyleLbl="solidFgAcc1" presStyleIdx="2" presStyleCnt="5"/>
      <dgm:spPr/>
    </dgm:pt>
    <dgm:pt modelId="{C57D9AAA-3A89-084A-B55F-9C0CA8A34BDC}" type="pres">
      <dgm:prSet presAssocID="{D7BDCB2E-78A6-0C41-8757-CEF979F0055F}" presName="Child" presStyleLbl="revTx" presStyleIdx="4" presStyleCnt="7">
        <dgm:presLayoutVars>
          <dgm:chMax val="0"/>
          <dgm:chPref val="0"/>
          <dgm:bulletEnabled val="1"/>
        </dgm:presLayoutVars>
      </dgm:prSet>
      <dgm:spPr/>
    </dgm:pt>
    <dgm:pt modelId="{BD0CC1DC-59F4-0A49-A00F-36E1355EDE37}" type="pres">
      <dgm:prSet presAssocID="{080A98CE-2129-4549-AC27-FC1821F18BB7}" presName="childComposite" presStyleCnt="0">
        <dgm:presLayoutVars>
          <dgm:chMax val="0"/>
          <dgm:chPref val="0"/>
        </dgm:presLayoutVars>
      </dgm:prSet>
      <dgm:spPr/>
    </dgm:pt>
    <dgm:pt modelId="{D272DC56-6172-014F-B677-609E5680FE6E}" type="pres">
      <dgm:prSet presAssocID="{080A98CE-2129-4549-AC27-FC1821F18BB7}" presName="ChildAccent" presStyleLbl="solidFgAcc1" presStyleIdx="3" presStyleCnt="5"/>
      <dgm:spPr/>
    </dgm:pt>
    <dgm:pt modelId="{9114EED0-E1B1-FA4B-8D40-7835F096F9B1}" type="pres">
      <dgm:prSet presAssocID="{080A98CE-2129-4549-AC27-FC1821F18BB7}" presName="Child" presStyleLbl="revTx" presStyleIdx="5" presStyleCnt="7">
        <dgm:presLayoutVars>
          <dgm:chMax val="0"/>
          <dgm:chPref val="0"/>
          <dgm:bulletEnabled val="1"/>
        </dgm:presLayoutVars>
      </dgm:prSet>
      <dgm:spPr/>
    </dgm:pt>
    <dgm:pt modelId="{C10722A1-5D2D-3347-9B8D-BEDE38A5FFF8}" type="pres">
      <dgm:prSet presAssocID="{8119BC09-D8AD-9447-91C5-FB1A8C3C1C50}" presName="childComposite" presStyleCnt="0">
        <dgm:presLayoutVars>
          <dgm:chMax val="0"/>
          <dgm:chPref val="0"/>
        </dgm:presLayoutVars>
      </dgm:prSet>
      <dgm:spPr/>
    </dgm:pt>
    <dgm:pt modelId="{4A45342C-38AA-9E44-BDD0-393E5082ADB0}" type="pres">
      <dgm:prSet presAssocID="{8119BC09-D8AD-9447-91C5-FB1A8C3C1C50}" presName="ChildAccent" presStyleLbl="solidFgAcc1" presStyleIdx="4" presStyleCnt="5"/>
      <dgm:spPr/>
    </dgm:pt>
    <dgm:pt modelId="{FCA7284E-278E-F947-99ED-621AD56BA68A}" type="pres">
      <dgm:prSet presAssocID="{8119BC09-D8AD-9447-91C5-FB1A8C3C1C50}" presName="Child" presStyleLbl="revTx" presStyleIdx="6" presStyleCnt="7">
        <dgm:presLayoutVars>
          <dgm:chMax val="0"/>
          <dgm:chPref val="0"/>
          <dgm:bulletEnabled val="1"/>
        </dgm:presLayoutVars>
      </dgm:prSet>
      <dgm:spPr/>
    </dgm:pt>
  </dgm:ptLst>
  <dgm:cxnLst>
    <dgm:cxn modelId="{E432B309-1ADC-7B47-A018-609A937335A2}" srcId="{7303096A-E9AE-8D45-9D46-BC18FDE1DD83}" destId="{D7BDCB2E-78A6-0C41-8757-CEF979F0055F}" srcOrd="0" destOrd="0" parTransId="{F3ECBAE4-0B8B-D44F-831E-8E32DF919D16}" sibTransId="{A6D4739F-194D-B64C-944C-E12D7152A288}"/>
    <dgm:cxn modelId="{7D08300B-97D5-C442-94F1-55891BE30192}" type="presOf" srcId="{ADE6EFAB-A8F9-7F41-B0F1-905A3DCD70EF}" destId="{CF42AB63-F90A-394E-BB00-9F48CBD783ED}" srcOrd="0" destOrd="0" presId="urn:microsoft.com/office/officeart/2008/layout/SquareAccentList"/>
    <dgm:cxn modelId="{EE8D5820-A814-CC47-9836-C9F695B9AE7A}" srcId="{7303096A-E9AE-8D45-9D46-BC18FDE1DD83}" destId="{8119BC09-D8AD-9447-91C5-FB1A8C3C1C50}" srcOrd="2" destOrd="0" parTransId="{C90DFFBC-310F-0742-AC5D-1DDDB087A20E}" sibTransId="{11A91FD3-E8AD-894F-9F8B-E8CFC3FE5FAD}"/>
    <dgm:cxn modelId="{E72FAD2E-DAE6-AC49-9A52-3800B603778F}" type="presOf" srcId="{A562A8E3-A0F8-F942-8459-79BF309E0926}" destId="{9430A318-D2FD-F74F-8A98-0B47E4C9DD52}" srcOrd="0" destOrd="0" presId="urn:microsoft.com/office/officeart/2008/layout/SquareAccentList"/>
    <dgm:cxn modelId="{D707A033-B5A9-F14E-A7A3-E84FAA92D41A}" srcId="{C53FD736-56C1-8A49-A499-98E937293E98}" destId="{1179976A-5ABD-AC45-B362-B39F8A76B0CF}" srcOrd="0" destOrd="0" parTransId="{B4903228-C711-1947-ACE4-37B1EF0ED5CF}" sibTransId="{454D1AF9-068B-1541-A8DF-291FE6677F90}"/>
    <dgm:cxn modelId="{52DAD360-B989-9F40-BCFE-F2195E368A0C}" srcId="{A562A8E3-A0F8-F942-8459-79BF309E0926}" destId="{C53FD736-56C1-8A49-A499-98E937293E98}" srcOrd="0" destOrd="0" parTransId="{6D94D303-E883-8D48-894C-F68212ED514D}" sibTransId="{BFEDA2B5-C560-DB4B-AEA6-5ADE564E9D3A}"/>
    <dgm:cxn modelId="{58A5926D-7FA6-7541-99AA-20C5783D0E9E}" type="presOf" srcId="{C53FD736-56C1-8A49-A499-98E937293E98}" destId="{2B0B253C-EFD0-8F48-BCFC-4F075F91A1DC}" srcOrd="0" destOrd="0" presId="urn:microsoft.com/office/officeart/2008/layout/SquareAccentList"/>
    <dgm:cxn modelId="{8B8D6B84-5DB5-A242-8A0F-2A68708C2C23}" type="presOf" srcId="{D7BDCB2E-78A6-0C41-8757-CEF979F0055F}" destId="{C57D9AAA-3A89-084A-B55F-9C0CA8A34BDC}" srcOrd="0" destOrd="0" presId="urn:microsoft.com/office/officeart/2008/layout/SquareAccentList"/>
    <dgm:cxn modelId="{FF2C768E-57A9-6041-98BB-D116CA40263B}" type="presOf" srcId="{080A98CE-2129-4549-AC27-FC1821F18BB7}" destId="{9114EED0-E1B1-FA4B-8D40-7835F096F9B1}" srcOrd="0" destOrd="0" presId="urn:microsoft.com/office/officeart/2008/layout/SquareAccentList"/>
    <dgm:cxn modelId="{70435F9E-CFB4-1E4D-96EC-213F041BB1FA}" srcId="{A562A8E3-A0F8-F942-8459-79BF309E0926}" destId="{7303096A-E9AE-8D45-9D46-BC18FDE1DD83}" srcOrd="1" destOrd="0" parTransId="{7E3243A6-EC7D-624E-A8C8-694DEC63F1A2}" sibTransId="{217EAF36-992C-DD4C-BD4A-DAB8EE6376AF}"/>
    <dgm:cxn modelId="{895AE2A6-87BD-C243-A70C-4F86417D2D33}" type="presOf" srcId="{7303096A-E9AE-8D45-9D46-BC18FDE1DD83}" destId="{1E1D029A-AE77-6047-8B87-DCE57821353E}" srcOrd="0" destOrd="0" presId="urn:microsoft.com/office/officeart/2008/layout/SquareAccentList"/>
    <dgm:cxn modelId="{E4D91BA7-698B-AA4D-A6A6-FC69A3CB020A}" type="presOf" srcId="{1179976A-5ABD-AC45-B362-B39F8A76B0CF}" destId="{A0CA95CA-6776-9B4A-B66E-5EBB483CC51D}" srcOrd="0" destOrd="0" presId="urn:microsoft.com/office/officeart/2008/layout/SquareAccentList"/>
    <dgm:cxn modelId="{DE0A46D2-34FA-5647-B2A0-EB47A24E5B0F}" type="presOf" srcId="{8119BC09-D8AD-9447-91C5-FB1A8C3C1C50}" destId="{FCA7284E-278E-F947-99ED-621AD56BA68A}" srcOrd="0" destOrd="0" presId="urn:microsoft.com/office/officeart/2008/layout/SquareAccentList"/>
    <dgm:cxn modelId="{21EA26E8-EC99-DF42-8CB3-9A6619C189CC}" srcId="{C53FD736-56C1-8A49-A499-98E937293E98}" destId="{ADE6EFAB-A8F9-7F41-B0F1-905A3DCD70EF}" srcOrd="1" destOrd="0" parTransId="{30A397B9-6E8C-A34C-BF51-D52B047C5D89}" sibTransId="{54F574A2-2482-3748-AFCB-194CA01667BF}"/>
    <dgm:cxn modelId="{9469D9F1-A72C-B44A-8B28-3ED5C4C90100}" srcId="{7303096A-E9AE-8D45-9D46-BC18FDE1DD83}" destId="{080A98CE-2129-4549-AC27-FC1821F18BB7}" srcOrd="1" destOrd="0" parTransId="{CC2F0049-F99D-3448-9642-BA2550AFA17A}" sibTransId="{CE6E3F5E-E167-504C-A739-80B0499CEEDF}"/>
    <dgm:cxn modelId="{33F77EA0-4284-1F44-B987-0393086F8F44}" type="presParOf" srcId="{9430A318-D2FD-F74F-8A98-0B47E4C9DD52}" destId="{5BACFFCE-7270-5747-BBFE-77578C304180}" srcOrd="0" destOrd="0" presId="urn:microsoft.com/office/officeart/2008/layout/SquareAccentList"/>
    <dgm:cxn modelId="{9333524F-FB65-E345-B25D-2611F8BFA337}" type="presParOf" srcId="{5BACFFCE-7270-5747-BBFE-77578C304180}" destId="{8C032C55-C958-1548-9DFF-EF9F4BD94702}" srcOrd="0" destOrd="0" presId="urn:microsoft.com/office/officeart/2008/layout/SquareAccentList"/>
    <dgm:cxn modelId="{57386A9A-CA0E-104B-AA88-E526D8FD6137}" type="presParOf" srcId="{8C032C55-C958-1548-9DFF-EF9F4BD94702}" destId="{400CAD6B-A7DF-854A-B550-92C058B469E3}" srcOrd="0" destOrd="0" presId="urn:microsoft.com/office/officeart/2008/layout/SquareAccentList"/>
    <dgm:cxn modelId="{856B3ECE-7E22-6C45-A13F-FF05D1D7C58E}" type="presParOf" srcId="{8C032C55-C958-1548-9DFF-EF9F4BD94702}" destId="{EFB9B31A-E8F4-4342-A3EA-F76C3D7D7458}" srcOrd="1" destOrd="0" presId="urn:microsoft.com/office/officeart/2008/layout/SquareAccentList"/>
    <dgm:cxn modelId="{4C2099FF-C6DE-7F49-ACD1-C52C4DC1E3E0}" type="presParOf" srcId="{8C032C55-C958-1548-9DFF-EF9F4BD94702}" destId="{2B0B253C-EFD0-8F48-BCFC-4F075F91A1DC}" srcOrd="2" destOrd="0" presId="urn:microsoft.com/office/officeart/2008/layout/SquareAccentList"/>
    <dgm:cxn modelId="{13F42F21-0CF2-6549-88B4-696508223F2D}" type="presParOf" srcId="{5BACFFCE-7270-5747-BBFE-77578C304180}" destId="{83E8642D-CCA3-5B41-9233-17D3449C7235}" srcOrd="1" destOrd="0" presId="urn:microsoft.com/office/officeart/2008/layout/SquareAccentList"/>
    <dgm:cxn modelId="{83CB070B-072A-4342-8940-3C935FA36984}" type="presParOf" srcId="{83E8642D-CCA3-5B41-9233-17D3449C7235}" destId="{BCFAD229-5F04-244F-A1ED-64AA7F0601CF}" srcOrd="0" destOrd="0" presId="urn:microsoft.com/office/officeart/2008/layout/SquareAccentList"/>
    <dgm:cxn modelId="{C739B697-E375-C241-BF85-7D10DF605B7B}" type="presParOf" srcId="{BCFAD229-5F04-244F-A1ED-64AA7F0601CF}" destId="{B13E6329-D1D3-364B-A2C5-095BB2996B4C}" srcOrd="0" destOrd="0" presId="urn:microsoft.com/office/officeart/2008/layout/SquareAccentList"/>
    <dgm:cxn modelId="{C537F0DB-F0CB-244F-8876-2B0B7750585A}" type="presParOf" srcId="{BCFAD229-5F04-244F-A1ED-64AA7F0601CF}" destId="{A0CA95CA-6776-9B4A-B66E-5EBB483CC51D}" srcOrd="1" destOrd="0" presId="urn:microsoft.com/office/officeart/2008/layout/SquareAccentList"/>
    <dgm:cxn modelId="{95B4B887-2FF4-C745-B002-59C1928AA966}" type="presParOf" srcId="{83E8642D-CCA3-5B41-9233-17D3449C7235}" destId="{AC7011DF-790A-AC44-B26A-2B2ED68616E3}" srcOrd="1" destOrd="0" presId="urn:microsoft.com/office/officeart/2008/layout/SquareAccentList"/>
    <dgm:cxn modelId="{93AA9EA2-0403-F745-8D97-359C3F56A053}" type="presParOf" srcId="{AC7011DF-790A-AC44-B26A-2B2ED68616E3}" destId="{85E3BE9D-61AE-B749-AB63-9B7D7096BF48}" srcOrd="0" destOrd="0" presId="urn:microsoft.com/office/officeart/2008/layout/SquareAccentList"/>
    <dgm:cxn modelId="{058EF74C-D9EF-1947-B102-C5BC9D644FCB}" type="presParOf" srcId="{AC7011DF-790A-AC44-B26A-2B2ED68616E3}" destId="{CF42AB63-F90A-394E-BB00-9F48CBD783ED}" srcOrd="1" destOrd="0" presId="urn:microsoft.com/office/officeart/2008/layout/SquareAccentList"/>
    <dgm:cxn modelId="{776BFBFC-1369-A146-BC92-BD9C64A6A679}" type="presParOf" srcId="{9430A318-D2FD-F74F-8A98-0B47E4C9DD52}" destId="{0E4F6900-2E58-604B-ADEA-D785DD4BBC01}" srcOrd="1" destOrd="0" presId="urn:microsoft.com/office/officeart/2008/layout/SquareAccentList"/>
    <dgm:cxn modelId="{1B674DBD-F570-0741-A31A-63B363B7B501}" type="presParOf" srcId="{0E4F6900-2E58-604B-ADEA-D785DD4BBC01}" destId="{BCE87E36-4912-6C4B-8BDC-408EF8ACD194}" srcOrd="0" destOrd="0" presId="urn:microsoft.com/office/officeart/2008/layout/SquareAccentList"/>
    <dgm:cxn modelId="{AF632CEB-8C70-4A4B-B7D7-5D49EEF64648}" type="presParOf" srcId="{BCE87E36-4912-6C4B-8BDC-408EF8ACD194}" destId="{AAE9117F-7F2B-184B-9CED-5A7C5ED73614}" srcOrd="0" destOrd="0" presId="urn:microsoft.com/office/officeart/2008/layout/SquareAccentList"/>
    <dgm:cxn modelId="{7FA50B65-5F5B-2B4D-BA58-2111AF76CBFC}" type="presParOf" srcId="{BCE87E36-4912-6C4B-8BDC-408EF8ACD194}" destId="{11F7A278-7EE5-8446-8647-E19FAFD2B241}" srcOrd="1" destOrd="0" presId="urn:microsoft.com/office/officeart/2008/layout/SquareAccentList"/>
    <dgm:cxn modelId="{62E2B8F5-00C8-1945-8F0D-AA0A2CD82F64}" type="presParOf" srcId="{BCE87E36-4912-6C4B-8BDC-408EF8ACD194}" destId="{1E1D029A-AE77-6047-8B87-DCE57821353E}" srcOrd="2" destOrd="0" presId="urn:microsoft.com/office/officeart/2008/layout/SquareAccentList"/>
    <dgm:cxn modelId="{EB24B675-3847-4547-BAE7-6D947A077F9E}" type="presParOf" srcId="{0E4F6900-2E58-604B-ADEA-D785DD4BBC01}" destId="{3D71C52C-EC29-E644-9E07-CE6A3F780D8A}" srcOrd="1" destOrd="0" presId="urn:microsoft.com/office/officeart/2008/layout/SquareAccentList"/>
    <dgm:cxn modelId="{040FE794-84DB-2C4F-B6B6-BCA238743F1B}" type="presParOf" srcId="{3D71C52C-EC29-E644-9E07-CE6A3F780D8A}" destId="{03E685A6-4A76-E64A-93B5-A05881C95520}" srcOrd="0" destOrd="0" presId="urn:microsoft.com/office/officeart/2008/layout/SquareAccentList"/>
    <dgm:cxn modelId="{4E6889C0-D5C7-1346-8CAD-3F38835D902A}" type="presParOf" srcId="{03E685A6-4A76-E64A-93B5-A05881C95520}" destId="{B8AF3102-43E5-6C4D-8528-EE33F106E3B8}" srcOrd="0" destOrd="0" presId="urn:microsoft.com/office/officeart/2008/layout/SquareAccentList"/>
    <dgm:cxn modelId="{87DD2CCD-B69D-3F45-AE1F-7A2AC91D5468}" type="presParOf" srcId="{03E685A6-4A76-E64A-93B5-A05881C95520}" destId="{C57D9AAA-3A89-084A-B55F-9C0CA8A34BDC}" srcOrd="1" destOrd="0" presId="urn:microsoft.com/office/officeart/2008/layout/SquareAccentList"/>
    <dgm:cxn modelId="{F0F1AFD9-E34F-424F-8487-1CCD75426DA1}" type="presParOf" srcId="{3D71C52C-EC29-E644-9E07-CE6A3F780D8A}" destId="{BD0CC1DC-59F4-0A49-A00F-36E1355EDE37}" srcOrd="1" destOrd="0" presId="urn:microsoft.com/office/officeart/2008/layout/SquareAccentList"/>
    <dgm:cxn modelId="{247A3426-C78E-704F-A2BD-C38F1ECE7AA9}" type="presParOf" srcId="{BD0CC1DC-59F4-0A49-A00F-36E1355EDE37}" destId="{D272DC56-6172-014F-B677-609E5680FE6E}" srcOrd="0" destOrd="0" presId="urn:microsoft.com/office/officeart/2008/layout/SquareAccentList"/>
    <dgm:cxn modelId="{439DE64F-C945-8D46-92EB-DBD9BEDDB2CE}" type="presParOf" srcId="{BD0CC1DC-59F4-0A49-A00F-36E1355EDE37}" destId="{9114EED0-E1B1-FA4B-8D40-7835F096F9B1}" srcOrd="1" destOrd="0" presId="urn:microsoft.com/office/officeart/2008/layout/SquareAccentList"/>
    <dgm:cxn modelId="{E9F871F8-3297-754C-A9C8-7A9BBD085EE7}" type="presParOf" srcId="{3D71C52C-EC29-E644-9E07-CE6A3F780D8A}" destId="{C10722A1-5D2D-3347-9B8D-BEDE38A5FFF8}" srcOrd="2" destOrd="0" presId="urn:microsoft.com/office/officeart/2008/layout/SquareAccentList"/>
    <dgm:cxn modelId="{795791F4-50BC-474F-939B-AD306DC77234}" type="presParOf" srcId="{C10722A1-5D2D-3347-9B8D-BEDE38A5FFF8}" destId="{4A45342C-38AA-9E44-BDD0-393E5082ADB0}" srcOrd="0" destOrd="0" presId="urn:microsoft.com/office/officeart/2008/layout/SquareAccentList"/>
    <dgm:cxn modelId="{FE2106F5-002F-0946-8CEA-E6B32942FB46}" type="presParOf" srcId="{C10722A1-5D2D-3347-9B8D-BEDE38A5FFF8}" destId="{FCA7284E-278E-F947-99ED-621AD56BA68A}"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508377-6909-4844-AF35-1B0A542684B2}"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B1DEE5AA-49C8-154C-A1C1-6B9501E411C9}">
      <dgm:prSet phldrT="[Texte]" custT="1"/>
      <dgm:spPr/>
      <dgm:t>
        <a:bodyPr/>
        <a:lstStyle/>
        <a:p>
          <a:r>
            <a:rPr lang="el" sz="2400" b="1" dirty="0" err="1">
              <a:solidFill>
                <a:schemeClr val="tx2">
                  <a:lumMod val="50000"/>
                </a:schemeClr>
              </a:solidFill>
            </a:rPr>
            <a:t>Πυρήνας</a:t>
          </a:r>
          <a:r>
            <a:rPr lang="el" sz="2400" b="1" dirty="0">
              <a:solidFill>
                <a:schemeClr val="tx2">
                  <a:lumMod val="50000"/>
                </a:schemeClr>
              </a:solidFill>
            </a:rPr>
            <a:t> </a:t>
          </a:r>
          <a:r>
            <a:rPr lang="el" sz="2400" b="1" dirty="0" err="1">
              <a:solidFill>
                <a:schemeClr val="tx2">
                  <a:lumMod val="50000"/>
                </a:schemeClr>
              </a:solidFill>
            </a:rPr>
            <a:t>λεξιλόγιο</a:t>
          </a:r>
          <a:endParaRPr lang="fr-FR" sz="2400" b="1" dirty="0">
            <a:solidFill>
              <a:schemeClr val="tx2">
                <a:lumMod val="50000"/>
              </a:schemeClr>
            </a:solidFill>
          </a:endParaRPr>
        </a:p>
      </dgm:t>
    </dgm:pt>
    <dgm:pt modelId="{F1A7A309-D8B2-3D4D-AA90-0EEEC4281D9E}" type="parTrans" cxnId="{B203BF81-49A6-C746-BC57-E20A9F72A4EB}">
      <dgm:prSet/>
      <dgm:spPr/>
      <dgm:t>
        <a:bodyPr/>
        <a:lstStyle/>
        <a:p>
          <a:endParaRPr lang="fr-FR"/>
        </a:p>
      </dgm:t>
    </dgm:pt>
    <dgm:pt modelId="{D0FEA09B-E9F2-6A45-9550-89FC0347378E}" type="sibTrans" cxnId="{B203BF81-49A6-C746-BC57-E20A9F72A4EB}">
      <dgm:prSet/>
      <dgm:spPr/>
      <dgm:t>
        <a:bodyPr/>
        <a:lstStyle/>
        <a:p>
          <a:endParaRPr lang="fr-FR"/>
        </a:p>
      </dgm:t>
    </dgm:pt>
    <dgm:pt modelId="{B99937BE-E47D-B849-BC0D-B85E60656802}">
      <dgm:prSet phldrT="[Texte]"/>
      <dgm:spPr/>
      <dgm:t>
        <a:bodyPr/>
        <a:lstStyle/>
        <a:p>
          <a:r>
            <a:rPr lang="el" dirty="0" err="1"/>
            <a:t>Αντωνυμίες</a:t>
          </a:r>
          <a:endParaRPr lang="fr-FR" dirty="0"/>
        </a:p>
      </dgm:t>
    </dgm:pt>
    <dgm:pt modelId="{7B40B622-7A5A-1D49-96B8-B2A5E1C84A7F}" type="parTrans" cxnId="{E46FE953-15ED-AE4B-BF42-63D937C6B810}">
      <dgm:prSet/>
      <dgm:spPr/>
      <dgm:t>
        <a:bodyPr/>
        <a:lstStyle/>
        <a:p>
          <a:endParaRPr lang="fr-FR"/>
        </a:p>
      </dgm:t>
    </dgm:pt>
    <dgm:pt modelId="{CE07B69B-9611-E443-830C-B48FB6D968E8}" type="sibTrans" cxnId="{E46FE953-15ED-AE4B-BF42-63D937C6B810}">
      <dgm:prSet/>
      <dgm:spPr/>
      <dgm:t>
        <a:bodyPr/>
        <a:lstStyle/>
        <a:p>
          <a:endParaRPr lang="fr-FR"/>
        </a:p>
      </dgm:t>
    </dgm:pt>
    <dgm:pt modelId="{A7EC0D37-1A70-E54D-8F2F-C7887E5BBE7D}">
      <dgm:prSet phldrT="[Texte]"/>
      <dgm:spPr/>
      <dgm:t>
        <a:bodyPr/>
        <a:lstStyle/>
        <a:p>
          <a:r>
            <a:rPr lang="el" dirty="0" err="1"/>
            <a:t>Ρήματα</a:t>
          </a:r>
          <a:endParaRPr lang="fr-FR" dirty="0"/>
        </a:p>
      </dgm:t>
    </dgm:pt>
    <dgm:pt modelId="{D6623810-BE1E-3542-9496-E8BFFA5375E5}" type="parTrans" cxnId="{1C11B37E-0810-6B4A-A30B-3A3EDD246CB1}">
      <dgm:prSet/>
      <dgm:spPr/>
      <dgm:t>
        <a:bodyPr/>
        <a:lstStyle/>
        <a:p>
          <a:endParaRPr lang="fr-FR"/>
        </a:p>
      </dgm:t>
    </dgm:pt>
    <dgm:pt modelId="{4A0774E7-F23C-FE4F-93B0-CEE56A4A402B}" type="sibTrans" cxnId="{1C11B37E-0810-6B4A-A30B-3A3EDD246CB1}">
      <dgm:prSet/>
      <dgm:spPr/>
      <dgm:t>
        <a:bodyPr/>
        <a:lstStyle/>
        <a:p>
          <a:endParaRPr lang="fr-FR"/>
        </a:p>
      </dgm:t>
    </dgm:pt>
    <dgm:pt modelId="{4F57E7AD-8047-5642-A2B4-859161A9BAE6}">
      <dgm:prSet phldrT="[Texte]" custT="1"/>
      <dgm:spPr/>
      <dgm:t>
        <a:bodyPr/>
        <a:lstStyle/>
        <a:p>
          <a:r>
            <a:rPr lang="el" sz="2400" b="1" dirty="0">
              <a:solidFill>
                <a:schemeClr val="tx2">
                  <a:lumMod val="50000"/>
                </a:schemeClr>
              </a:solidFill>
            </a:rPr>
            <a:t>Περιθώριο </a:t>
          </a:r>
          <a:r>
            <a:rPr lang="el" sz="2400" b="1" dirty="0" err="1">
              <a:solidFill>
                <a:schemeClr val="tx2">
                  <a:lumMod val="50000"/>
                </a:schemeClr>
              </a:solidFill>
            </a:rPr>
            <a:t>λεξιλόγιο</a:t>
          </a:r>
          <a:endParaRPr lang="fr-FR" sz="2400" b="1" dirty="0">
            <a:solidFill>
              <a:schemeClr val="tx2">
                <a:lumMod val="50000"/>
              </a:schemeClr>
            </a:solidFill>
          </a:endParaRPr>
        </a:p>
      </dgm:t>
    </dgm:pt>
    <dgm:pt modelId="{CCF93F8A-7FA3-0B41-9AC5-362C200EEB98}" type="parTrans" cxnId="{05533B2C-FAC5-A649-A00E-5D1E069C356E}">
      <dgm:prSet/>
      <dgm:spPr/>
      <dgm:t>
        <a:bodyPr/>
        <a:lstStyle/>
        <a:p>
          <a:endParaRPr lang="fr-FR"/>
        </a:p>
      </dgm:t>
    </dgm:pt>
    <dgm:pt modelId="{974AC803-D05B-9F4A-B197-3B5738FA9996}" type="sibTrans" cxnId="{05533B2C-FAC5-A649-A00E-5D1E069C356E}">
      <dgm:prSet/>
      <dgm:spPr/>
      <dgm:t>
        <a:bodyPr/>
        <a:lstStyle/>
        <a:p>
          <a:endParaRPr lang="fr-FR"/>
        </a:p>
      </dgm:t>
    </dgm:pt>
    <dgm:pt modelId="{DF94955E-2F4C-8E49-9ABB-E80E79B8E7F8}">
      <dgm:prSet phldrT="[Texte]"/>
      <dgm:spPr/>
      <dgm:t>
        <a:bodyPr/>
        <a:lstStyle/>
        <a:p>
          <a:r>
            <a:rPr lang="el" dirty="0" err="1"/>
            <a:t>Ουσιαστικά </a:t>
          </a:r>
          <a:r>
            <a:rPr lang="el" dirty="0"/>
            <a:t>και </a:t>
          </a:r>
          <a:r>
            <a:rPr lang="el" dirty="0" err="1"/>
            <a:t>σωστά</a:t>
          </a:r>
          <a:r>
            <a:rPr lang="el" dirty="0"/>
            <a:t> </a:t>
          </a:r>
          <a:r>
            <a:rPr lang="el" dirty="0" err="1"/>
            <a:t>ονόματα</a:t>
          </a:r>
          <a:endParaRPr lang="fr-FR" dirty="0"/>
        </a:p>
      </dgm:t>
    </dgm:pt>
    <dgm:pt modelId="{35770D18-0453-6E4A-BBE0-94C924502C8A}" type="parTrans" cxnId="{692B9913-F686-1549-A5BF-DC4FC9E90E41}">
      <dgm:prSet/>
      <dgm:spPr/>
      <dgm:t>
        <a:bodyPr/>
        <a:lstStyle/>
        <a:p>
          <a:endParaRPr lang="fr-FR"/>
        </a:p>
      </dgm:t>
    </dgm:pt>
    <dgm:pt modelId="{80E48EA0-DAF3-AA4B-A261-57131DD306F7}" type="sibTrans" cxnId="{692B9913-F686-1549-A5BF-DC4FC9E90E41}">
      <dgm:prSet/>
      <dgm:spPr/>
      <dgm:t>
        <a:bodyPr/>
        <a:lstStyle/>
        <a:p>
          <a:endParaRPr lang="fr-FR"/>
        </a:p>
      </dgm:t>
    </dgm:pt>
    <dgm:pt modelId="{659C1977-FBA3-AC4B-9D4A-7874EC0DE006}">
      <dgm:prSet phldrT="[Texte]"/>
      <dgm:spPr/>
      <dgm:t>
        <a:bodyPr/>
        <a:lstStyle/>
        <a:p>
          <a:r>
            <a:rPr lang="el" dirty="0" err="1"/>
            <a:t>Γενικός</a:t>
          </a:r>
          <a:r>
            <a:rPr lang="el" dirty="0"/>
            <a:t> </a:t>
          </a:r>
          <a:r>
            <a:rPr lang="el" dirty="0" err="1"/>
            <a:t>ρήματα</a:t>
          </a:r>
          <a:endParaRPr lang="fr-FR" dirty="0"/>
        </a:p>
      </dgm:t>
    </dgm:pt>
    <dgm:pt modelId="{7DE21796-CF36-F543-8500-67E8DC37DD22}" type="parTrans" cxnId="{93D1F4AF-6017-DF4C-A91A-BBB13C65040B}">
      <dgm:prSet/>
      <dgm:spPr/>
      <dgm:t>
        <a:bodyPr/>
        <a:lstStyle/>
        <a:p>
          <a:endParaRPr lang="fr-FR"/>
        </a:p>
      </dgm:t>
    </dgm:pt>
    <dgm:pt modelId="{56E74ECD-5086-A645-8396-3543B38FD634}" type="sibTrans" cxnId="{93D1F4AF-6017-DF4C-A91A-BBB13C65040B}">
      <dgm:prSet/>
      <dgm:spPr/>
      <dgm:t>
        <a:bodyPr/>
        <a:lstStyle/>
        <a:p>
          <a:endParaRPr lang="fr-FR"/>
        </a:p>
      </dgm:t>
    </dgm:pt>
    <dgm:pt modelId="{1460C1EC-6A4E-6148-B893-6FDBB2E703A2}">
      <dgm:prSet/>
      <dgm:spPr/>
      <dgm:t>
        <a:bodyPr/>
        <a:lstStyle/>
        <a:p>
          <a:r>
            <a:rPr lang="el" dirty="0" err="1"/>
            <a:t>Περιγραφείς</a:t>
          </a:r>
          <a:endParaRPr lang="fr-FR" dirty="0"/>
        </a:p>
      </dgm:t>
    </dgm:pt>
    <dgm:pt modelId="{52E644EB-D26A-264D-8C4B-E5144956D09C}" type="parTrans" cxnId="{64B014A1-BBE2-2940-98B7-44B965880F9A}">
      <dgm:prSet/>
      <dgm:spPr/>
      <dgm:t>
        <a:bodyPr/>
        <a:lstStyle/>
        <a:p>
          <a:endParaRPr lang="fr-FR"/>
        </a:p>
      </dgm:t>
    </dgm:pt>
    <dgm:pt modelId="{AF7B6025-126F-1545-9AF0-59EF1B16E582}" type="sibTrans" cxnId="{64B014A1-BBE2-2940-98B7-44B965880F9A}">
      <dgm:prSet/>
      <dgm:spPr/>
      <dgm:t>
        <a:bodyPr/>
        <a:lstStyle/>
        <a:p>
          <a:endParaRPr lang="fr-FR"/>
        </a:p>
      </dgm:t>
    </dgm:pt>
    <dgm:pt modelId="{A0AFD6E1-E822-DA46-BC72-8914DA2FE710}">
      <dgm:prSet/>
      <dgm:spPr/>
      <dgm:t>
        <a:bodyPr/>
        <a:lstStyle/>
        <a:p>
          <a:r>
            <a:rPr lang="el" dirty="0" err="1"/>
            <a:t>Προθέσεις</a:t>
          </a:r>
          <a:endParaRPr lang="fr-FR" dirty="0"/>
        </a:p>
      </dgm:t>
    </dgm:pt>
    <dgm:pt modelId="{9EE35562-AC3D-7747-8CA5-D044AAA93093}" type="parTrans" cxnId="{DE4138E9-9F06-9C42-A82C-7ADD7E0D66BC}">
      <dgm:prSet/>
      <dgm:spPr/>
      <dgm:t>
        <a:bodyPr/>
        <a:lstStyle/>
        <a:p>
          <a:endParaRPr lang="fr-FR"/>
        </a:p>
      </dgm:t>
    </dgm:pt>
    <dgm:pt modelId="{2986A9D2-681E-C642-9567-EDF7CAA4A4C3}" type="sibTrans" cxnId="{DE4138E9-9F06-9C42-A82C-7ADD7E0D66BC}">
      <dgm:prSet/>
      <dgm:spPr/>
      <dgm:t>
        <a:bodyPr/>
        <a:lstStyle/>
        <a:p>
          <a:endParaRPr lang="fr-FR"/>
        </a:p>
      </dgm:t>
    </dgm:pt>
    <dgm:pt modelId="{EC5F1751-580E-6942-B20D-9CE7980A287E}">
      <dgm:prSet phldrT="[Texte]"/>
      <dgm:spPr/>
      <dgm:t>
        <a:bodyPr/>
        <a:lstStyle/>
        <a:p>
          <a:r>
            <a:rPr lang="el" dirty="0"/>
            <a:t>Συγκριτικά</a:t>
          </a:r>
        </a:p>
      </dgm:t>
    </dgm:pt>
    <dgm:pt modelId="{2CF67634-27DE-F647-9D20-9BC92B976AA0}" type="parTrans" cxnId="{32EE5906-A76D-E145-9FFE-94FAAC037EDB}">
      <dgm:prSet/>
      <dgm:spPr/>
      <dgm:t>
        <a:bodyPr/>
        <a:lstStyle/>
        <a:p>
          <a:endParaRPr lang="fr-FR"/>
        </a:p>
      </dgm:t>
    </dgm:pt>
    <dgm:pt modelId="{870DBE36-8D28-4F49-A001-3CE42A9D48EE}" type="sibTrans" cxnId="{32EE5906-A76D-E145-9FFE-94FAAC037EDB}">
      <dgm:prSet/>
      <dgm:spPr/>
      <dgm:t>
        <a:bodyPr/>
        <a:lstStyle/>
        <a:p>
          <a:endParaRPr lang="fr-FR"/>
        </a:p>
      </dgm:t>
    </dgm:pt>
    <dgm:pt modelId="{1DEE203A-CD24-084F-8B8E-DC17929C44F8}">
      <dgm:prSet phldrT="[Texte]"/>
      <dgm:spPr/>
      <dgm:t>
        <a:bodyPr/>
        <a:lstStyle/>
        <a:p>
          <a:r>
            <a:rPr lang="el" dirty="0" err="1"/>
            <a:t>Ειδικός</a:t>
          </a:r>
          <a:r>
            <a:rPr lang="el" dirty="0"/>
            <a:t> </a:t>
          </a:r>
          <a:r>
            <a:rPr lang="el" dirty="0" err="1"/>
            <a:t>ρήματα</a:t>
          </a:r>
          <a:endParaRPr lang="fr-FR" dirty="0"/>
        </a:p>
      </dgm:t>
    </dgm:pt>
    <dgm:pt modelId="{7F2ED086-CC13-BE4B-B17A-A4D62FCCAFF7}" type="parTrans" cxnId="{A5CCA571-E854-ED40-8EC8-D623426EEB69}">
      <dgm:prSet/>
      <dgm:spPr/>
      <dgm:t>
        <a:bodyPr/>
        <a:lstStyle/>
        <a:p>
          <a:endParaRPr lang="fr-FR"/>
        </a:p>
      </dgm:t>
    </dgm:pt>
    <dgm:pt modelId="{8DFF9C1C-C296-7F4E-8067-8521C4F2039D}" type="sibTrans" cxnId="{A5CCA571-E854-ED40-8EC8-D623426EEB69}">
      <dgm:prSet/>
      <dgm:spPr/>
      <dgm:t>
        <a:bodyPr/>
        <a:lstStyle/>
        <a:p>
          <a:endParaRPr lang="fr-FR"/>
        </a:p>
      </dgm:t>
    </dgm:pt>
    <dgm:pt modelId="{A7C401DB-D9A1-174F-A73E-32859E90209F}">
      <dgm:prSet phldrT="[Texte]"/>
      <dgm:spPr/>
      <dgm:t>
        <a:bodyPr/>
        <a:lstStyle/>
        <a:p>
          <a:r>
            <a:rPr lang="el" dirty="0" err="1"/>
            <a:t>Συναισθηματική</a:t>
          </a:r>
          <a:r>
            <a:rPr lang="el" dirty="0"/>
            <a:t> </a:t>
          </a:r>
          <a:r>
            <a:rPr lang="el" dirty="0" err="1"/>
            <a:t>λόγια</a:t>
          </a:r>
          <a:endParaRPr lang="fr-FR" dirty="0"/>
        </a:p>
      </dgm:t>
    </dgm:pt>
    <dgm:pt modelId="{B34F9A5E-DBC2-974D-8D95-19EC826B00A1}" type="parTrans" cxnId="{68524193-08F8-834F-9C3B-73EAA69EF698}">
      <dgm:prSet/>
      <dgm:spPr/>
      <dgm:t>
        <a:bodyPr/>
        <a:lstStyle/>
        <a:p>
          <a:endParaRPr lang="fr-FR"/>
        </a:p>
      </dgm:t>
    </dgm:pt>
    <dgm:pt modelId="{64061A6D-7A6E-DD4C-A5E5-63C640FAD34A}" type="sibTrans" cxnId="{68524193-08F8-834F-9C3B-73EAA69EF698}">
      <dgm:prSet/>
      <dgm:spPr/>
      <dgm:t>
        <a:bodyPr/>
        <a:lstStyle/>
        <a:p>
          <a:endParaRPr lang="fr-FR"/>
        </a:p>
      </dgm:t>
    </dgm:pt>
    <dgm:pt modelId="{9193BEA1-B5BD-DA44-AC06-14C8F755B80D}">
      <dgm:prSet phldrT="[Texte]"/>
      <dgm:spPr/>
      <dgm:t>
        <a:bodyPr/>
        <a:lstStyle/>
        <a:p>
          <a:r>
            <a:rPr lang="el" dirty="0"/>
            <a:t>Επιβεβαίωση και </a:t>
          </a:r>
          <a:r>
            <a:rPr lang="el" dirty="0" err="1"/>
            <a:t>άρνηση</a:t>
          </a:r>
          <a:r>
            <a:rPr lang="el" dirty="0"/>
            <a:t> </a:t>
          </a:r>
          <a:r>
            <a:rPr lang="el" dirty="0" err="1"/>
            <a:t>λόγια</a:t>
          </a:r>
          <a:endParaRPr lang="fr-FR" dirty="0"/>
        </a:p>
      </dgm:t>
    </dgm:pt>
    <dgm:pt modelId="{7E0E53E5-771D-B844-B687-3B390A3B16F9}" type="parTrans" cxnId="{0A3E37D4-D0AF-A548-BB32-F34BB368F704}">
      <dgm:prSet/>
      <dgm:spPr/>
      <dgm:t>
        <a:bodyPr/>
        <a:lstStyle/>
        <a:p>
          <a:endParaRPr lang="fr-FR"/>
        </a:p>
      </dgm:t>
    </dgm:pt>
    <dgm:pt modelId="{C9B88731-8688-1F46-A7A2-6520CF794DA6}" type="sibTrans" cxnId="{0A3E37D4-D0AF-A548-BB32-F34BB368F704}">
      <dgm:prSet/>
      <dgm:spPr/>
      <dgm:t>
        <a:bodyPr/>
        <a:lstStyle/>
        <a:p>
          <a:endParaRPr lang="fr-FR"/>
        </a:p>
      </dgm:t>
    </dgm:pt>
    <dgm:pt modelId="{698BB484-B49B-C74D-B83A-975E13CB59C9}">
      <dgm:prSet phldrT="[Texte]"/>
      <dgm:spPr/>
      <dgm:t>
        <a:bodyPr/>
        <a:lstStyle/>
        <a:p>
          <a:r>
            <a:rPr lang="el" dirty="0" err="1"/>
            <a:t>Λέξεις </a:t>
          </a:r>
          <a:endParaRPr lang="fr-FR" dirty="0"/>
        </a:p>
      </dgm:t>
    </dgm:pt>
    <dgm:pt modelId="{C62170E2-32BB-7149-8DAC-55A899633F00}" type="parTrans" cxnId="{2D590BAA-16A3-F444-8544-37BDE8483A94}">
      <dgm:prSet/>
      <dgm:spPr/>
      <dgm:t>
        <a:bodyPr/>
        <a:lstStyle/>
        <a:p>
          <a:endParaRPr lang="fr-FR"/>
        </a:p>
      </dgm:t>
    </dgm:pt>
    <dgm:pt modelId="{CEBC85D6-43DB-D04F-962D-D5CB9124F624}" type="sibTrans" cxnId="{2D590BAA-16A3-F444-8544-37BDE8483A94}">
      <dgm:prSet/>
      <dgm:spPr/>
      <dgm:t>
        <a:bodyPr/>
        <a:lstStyle/>
        <a:p>
          <a:endParaRPr lang="fr-FR"/>
        </a:p>
      </dgm:t>
    </dgm:pt>
    <dgm:pt modelId="{F44C5BE0-00A7-E34E-8491-9A848975F1E0}">
      <dgm:prSet phldrT="[Texte]"/>
      <dgm:spPr/>
      <dgm:t>
        <a:bodyPr/>
        <a:lstStyle/>
        <a:p>
          <a:r>
            <a:rPr lang="el" dirty="0"/>
            <a:t>Επίθετα</a:t>
          </a:r>
        </a:p>
      </dgm:t>
    </dgm:pt>
    <dgm:pt modelId="{7AD43D68-46E2-9548-923A-4B73D4A49F0D}" type="parTrans" cxnId="{4D9D2880-83B9-8849-AD7D-E6CDFA963AAA}">
      <dgm:prSet/>
      <dgm:spPr/>
      <dgm:t>
        <a:bodyPr/>
        <a:lstStyle/>
        <a:p>
          <a:endParaRPr lang="fr-FR"/>
        </a:p>
      </dgm:t>
    </dgm:pt>
    <dgm:pt modelId="{8099B7AE-0AE0-3A4C-8A5E-9F04BA691F1F}" type="sibTrans" cxnId="{4D9D2880-83B9-8849-AD7D-E6CDFA963AAA}">
      <dgm:prSet/>
      <dgm:spPr/>
      <dgm:t>
        <a:bodyPr/>
        <a:lstStyle/>
        <a:p>
          <a:endParaRPr lang="fr-FR"/>
        </a:p>
      </dgm:t>
    </dgm:pt>
    <dgm:pt modelId="{95AA8EAD-3616-0E4E-9648-AD0E5163B6B1}" type="pres">
      <dgm:prSet presAssocID="{01508377-6909-4844-AF35-1B0A542684B2}" presName="theList" presStyleCnt="0">
        <dgm:presLayoutVars>
          <dgm:dir/>
          <dgm:animLvl val="lvl"/>
          <dgm:resizeHandles val="exact"/>
        </dgm:presLayoutVars>
      </dgm:prSet>
      <dgm:spPr/>
    </dgm:pt>
    <dgm:pt modelId="{6F1093ED-EE59-A549-8788-0F82FF8FEEC5}" type="pres">
      <dgm:prSet presAssocID="{B1DEE5AA-49C8-154C-A1C1-6B9501E411C9}" presName="compNode" presStyleCnt="0"/>
      <dgm:spPr/>
    </dgm:pt>
    <dgm:pt modelId="{F21EDD36-3811-424A-A4A4-2860761EC0F8}" type="pres">
      <dgm:prSet presAssocID="{B1DEE5AA-49C8-154C-A1C1-6B9501E411C9}" presName="aNode" presStyleLbl="bgShp" presStyleIdx="0" presStyleCnt="2"/>
      <dgm:spPr/>
    </dgm:pt>
    <dgm:pt modelId="{7BCB89FB-8834-0446-A4CF-759DB2DBBCF3}" type="pres">
      <dgm:prSet presAssocID="{B1DEE5AA-49C8-154C-A1C1-6B9501E411C9}" presName="textNode" presStyleLbl="bgShp" presStyleIdx="0" presStyleCnt="2"/>
      <dgm:spPr/>
    </dgm:pt>
    <dgm:pt modelId="{8DB7ECF4-3386-0E4B-9045-5788D3B416B9}" type="pres">
      <dgm:prSet presAssocID="{B1DEE5AA-49C8-154C-A1C1-6B9501E411C9}" presName="compChildNode" presStyleCnt="0"/>
      <dgm:spPr/>
    </dgm:pt>
    <dgm:pt modelId="{528FF921-28DD-424B-B8BF-7F4D0DB9034D}" type="pres">
      <dgm:prSet presAssocID="{B1DEE5AA-49C8-154C-A1C1-6B9501E411C9}" presName="theInnerList" presStyleCnt="0"/>
      <dgm:spPr/>
    </dgm:pt>
    <dgm:pt modelId="{51EC0E35-0F00-2347-8F60-AE19F9CC3000}" type="pres">
      <dgm:prSet presAssocID="{B99937BE-E47D-B849-BC0D-B85E60656802}" presName="childNode" presStyleLbl="node1" presStyleIdx="0" presStyleCnt="12">
        <dgm:presLayoutVars>
          <dgm:bulletEnabled val="1"/>
        </dgm:presLayoutVars>
      </dgm:prSet>
      <dgm:spPr/>
    </dgm:pt>
    <dgm:pt modelId="{A2F75528-48B4-1042-B567-D9B6B6C21E05}" type="pres">
      <dgm:prSet presAssocID="{B99937BE-E47D-B849-BC0D-B85E60656802}" presName="aSpace2" presStyleCnt="0"/>
      <dgm:spPr/>
    </dgm:pt>
    <dgm:pt modelId="{161A7C83-18A8-7442-9CA5-EE883208E6CB}" type="pres">
      <dgm:prSet presAssocID="{A7EC0D37-1A70-E54D-8F2F-C7887E5BBE7D}" presName="childNode" presStyleLbl="node1" presStyleIdx="1" presStyleCnt="12">
        <dgm:presLayoutVars>
          <dgm:bulletEnabled val="1"/>
        </dgm:presLayoutVars>
      </dgm:prSet>
      <dgm:spPr/>
    </dgm:pt>
    <dgm:pt modelId="{801794F3-5567-884A-A8AB-134084EFF675}" type="pres">
      <dgm:prSet presAssocID="{A7EC0D37-1A70-E54D-8F2F-C7887E5BBE7D}" presName="aSpace2" presStyleCnt="0"/>
      <dgm:spPr/>
    </dgm:pt>
    <dgm:pt modelId="{34123D26-97E6-C546-9538-DB8BB824526E}" type="pres">
      <dgm:prSet presAssocID="{1460C1EC-6A4E-6148-B893-6FDBB2E703A2}" presName="childNode" presStyleLbl="node1" presStyleIdx="2" presStyleCnt="12">
        <dgm:presLayoutVars>
          <dgm:bulletEnabled val="1"/>
        </dgm:presLayoutVars>
      </dgm:prSet>
      <dgm:spPr/>
    </dgm:pt>
    <dgm:pt modelId="{0E722711-2EE6-E14D-850B-BA726BE7A299}" type="pres">
      <dgm:prSet presAssocID="{1460C1EC-6A4E-6148-B893-6FDBB2E703A2}" presName="aSpace2" presStyleCnt="0"/>
      <dgm:spPr/>
    </dgm:pt>
    <dgm:pt modelId="{456EE7E2-5D1C-654F-B724-5BC22939617E}" type="pres">
      <dgm:prSet presAssocID="{A0AFD6E1-E822-DA46-BC72-8914DA2FE710}" presName="childNode" presStyleLbl="node1" presStyleIdx="3" presStyleCnt="12">
        <dgm:presLayoutVars>
          <dgm:bulletEnabled val="1"/>
        </dgm:presLayoutVars>
      </dgm:prSet>
      <dgm:spPr/>
    </dgm:pt>
    <dgm:pt modelId="{E1557CD3-BB58-2845-8D3F-FEB36E8AC577}" type="pres">
      <dgm:prSet presAssocID="{B1DEE5AA-49C8-154C-A1C1-6B9501E411C9}" presName="aSpace" presStyleCnt="0"/>
      <dgm:spPr/>
    </dgm:pt>
    <dgm:pt modelId="{742C65D7-D934-804A-8823-A3C6AF10EF91}" type="pres">
      <dgm:prSet presAssocID="{4F57E7AD-8047-5642-A2B4-859161A9BAE6}" presName="compNode" presStyleCnt="0"/>
      <dgm:spPr/>
    </dgm:pt>
    <dgm:pt modelId="{D2F131DA-8EC6-8541-A9A0-D08F94CED607}" type="pres">
      <dgm:prSet presAssocID="{4F57E7AD-8047-5642-A2B4-859161A9BAE6}" presName="aNode" presStyleLbl="bgShp" presStyleIdx="1" presStyleCnt="2"/>
      <dgm:spPr/>
    </dgm:pt>
    <dgm:pt modelId="{216D167D-18B4-DA48-BF70-CF8AB08D4297}" type="pres">
      <dgm:prSet presAssocID="{4F57E7AD-8047-5642-A2B4-859161A9BAE6}" presName="textNode" presStyleLbl="bgShp" presStyleIdx="1" presStyleCnt="2"/>
      <dgm:spPr/>
    </dgm:pt>
    <dgm:pt modelId="{755F10C1-3238-3D4F-98F9-9B586C69B7F1}" type="pres">
      <dgm:prSet presAssocID="{4F57E7AD-8047-5642-A2B4-859161A9BAE6}" presName="compChildNode" presStyleCnt="0"/>
      <dgm:spPr/>
    </dgm:pt>
    <dgm:pt modelId="{90554A1F-3505-8E4A-B0E6-B3E7B6780685}" type="pres">
      <dgm:prSet presAssocID="{4F57E7AD-8047-5642-A2B4-859161A9BAE6}" presName="theInnerList" presStyleCnt="0"/>
      <dgm:spPr/>
    </dgm:pt>
    <dgm:pt modelId="{EC056DF8-5EA3-4944-984B-D7EB7A1C97B6}" type="pres">
      <dgm:prSet presAssocID="{DF94955E-2F4C-8E49-9ABB-E80E79B8E7F8}" presName="childNode" presStyleLbl="node1" presStyleIdx="4" presStyleCnt="12">
        <dgm:presLayoutVars>
          <dgm:bulletEnabled val="1"/>
        </dgm:presLayoutVars>
      </dgm:prSet>
      <dgm:spPr/>
    </dgm:pt>
    <dgm:pt modelId="{C7F6D857-3029-8D45-AD0A-55B6CBF821F2}" type="pres">
      <dgm:prSet presAssocID="{DF94955E-2F4C-8E49-9ABB-E80E79B8E7F8}" presName="aSpace2" presStyleCnt="0"/>
      <dgm:spPr/>
    </dgm:pt>
    <dgm:pt modelId="{1C727115-1567-7E42-BA0E-7974A552A0A6}" type="pres">
      <dgm:prSet presAssocID="{EC5F1751-580E-6942-B20D-9CE7980A287E}" presName="childNode" presStyleLbl="node1" presStyleIdx="5" presStyleCnt="12">
        <dgm:presLayoutVars>
          <dgm:bulletEnabled val="1"/>
        </dgm:presLayoutVars>
      </dgm:prSet>
      <dgm:spPr/>
    </dgm:pt>
    <dgm:pt modelId="{960675EF-C50B-034E-81B6-12CC9A8D34C8}" type="pres">
      <dgm:prSet presAssocID="{EC5F1751-580E-6942-B20D-9CE7980A287E}" presName="aSpace2" presStyleCnt="0"/>
      <dgm:spPr/>
    </dgm:pt>
    <dgm:pt modelId="{71D3047A-2463-E04E-95F7-F05FCBF8E88F}" type="pres">
      <dgm:prSet presAssocID="{659C1977-FBA3-AC4B-9D4A-7874EC0DE006}" presName="childNode" presStyleLbl="node1" presStyleIdx="6" presStyleCnt="12">
        <dgm:presLayoutVars>
          <dgm:bulletEnabled val="1"/>
        </dgm:presLayoutVars>
      </dgm:prSet>
      <dgm:spPr/>
    </dgm:pt>
    <dgm:pt modelId="{4753199F-8949-1743-847F-875B8D9D7FB4}" type="pres">
      <dgm:prSet presAssocID="{659C1977-FBA3-AC4B-9D4A-7874EC0DE006}" presName="aSpace2" presStyleCnt="0"/>
      <dgm:spPr/>
    </dgm:pt>
    <dgm:pt modelId="{90868166-B8B4-7044-8039-C0B6842D6C1D}" type="pres">
      <dgm:prSet presAssocID="{1DEE203A-CD24-084F-8B8E-DC17929C44F8}" presName="childNode" presStyleLbl="node1" presStyleIdx="7" presStyleCnt="12">
        <dgm:presLayoutVars>
          <dgm:bulletEnabled val="1"/>
        </dgm:presLayoutVars>
      </dgm:prSet>
      <dgm:spPr/>
    </dgm:pt>
    <dgm:pt modelId="{E00649CF-1E42-9141-8261-DC7E86E84867}" type="pres">
      <dgm:prSet presAssocID="{1DEE203A-CD24-084F-8B8E-DC17929C44F8}" presName="aSpace2" presStyleCnt="0"/>
      <dgm:spPr/>
    </dgm:pt>
    <dgm:pt modelId="{97F383BE-48E4-9F4B-B0D5-26B38EA11DB8}" type="pres">
      <dgm:prSet presAssocID="{A7C401DB-D9A1-174F-A73E-32859E90209F}" presName="childNode" presStyleLbl="node1" presStyleIdx="8" presStyleCnt="12">
        <dgm:presLayoutVars>
          <dgm:bulletEnabled val="1"/>
        </dgm:presLayoutVars>
      </dgm:prSet>
      <dgm:spPr/>
    </dgm:pt>
    <dgm:pt modelId="{6DDABBEA-4FD9-DF43-893C-4AD3760DAB96}" type="pres">
      <dgm:prSet presAssocID="{A7C401DB-D9A1-174F-A73E-32859E90209F}" presName="aSpace2" presStyleCnt="0"/>
      <dgm:spPr/>
    </dgm:pt>
    <dgm:pt modelId="{FEF06C68-81AB-9644-B76D-ACB17CE88F74}" type="pres">
      <dgm:prSet presAssocID="{9193BEA1-B5BD-DA44-AC06-14C8F755B80D}" presName="childNode" presStyleLbl="node1" presStyleIdx="9" presStyleCnt="12">
        <dgm:presLayoutVars>
          <dgm:bulletEnabled val="1"/>
        </dgm:presLayoutVars>
      </dgm:prSet>
      <dgm:spPr/>
    </dgm:pt>
    <dgm:pt modelId="{77B629EB-81A0-1143-807D-8266F9AAF328}" type="pres">
      <dgm:prSet presAssocID="{9193BEA1-B5BD-DA44-AC06-14C8F755B80D}" presName="aSpace2" presStyleCnt="0"/>
      <dgm:spPr/>
    </dgm:pt>
    <dgm:pt modelId="{575CA6C4-55E1-A94C-BB57-B7F11F67D030}" type="pres">
      <dgm:prSet presAssocID="{698BB484-B49B-C74D-B83A-975E13CB59C9}" presName="childNode" presStyleLbl="node1" presStyleIdx="10" presStyleCnt="12">
        <dgm:presLayoutVars>
          <dgm:bulletEnabled val="1"/>
        </dgm:presLayoutVars>
      </dgm:prSet>
      <dgm:spPr/>
    </dgm:pt>
    <dgm:pt modelId="{868A3950-86AC-F04F-AA25-6CA9E21AF672}" type="pres">
      <dgm:prSet presAssocID="{698BB484-B49B-C74D-B83A-975E13CB59C9}" presName="aSpace2" presStyleCnt="0"/>
      <dgm:spPr/>
    </dgm:pt>
    <dgm:pt modelId="{4A5D8010-D32C-104E-8DAF-76F3331A8AC5}" type="pres">
      <dgm:prSet presAssocID="{F44C5BE0-00A7-E34E-8491-9A848975F1E0}" presName="childNode" presStyleLbl="node1" presStyleIdx="11" presStyleCnt="12">
        <dgm:presLayoutVars>
          <dgm:bulletEnabled val="1"/>
        </dgm:presLayoutVars>
      </dgm:prSet>
      <dgm:spPr/>
    </dgm:pt>
  </dgm:ptLst>
  <dgm:cxnLst>
    <dgm:cxn modelId="{32EE5906-A76D-E145-9FFE-94FAAC037EDB}" srcId="{4F57E7AD-8047-5642-A2B4-859161A9BAE6}" destId="{EC5F1751-580E-6942-B20D-9CE7980A287E}" srcOrd="1" destOrd="0" parTransId="{2CF67634-27DE-F647-9D20-9BC92B976AA0}" sibTransId="{870DBE36-8D28-4F49-A001-3CE42A9D48EE}"/>
    <dgm:cxn modelId="{E7BD8111-27E5-8F41-AFB4-B61090615C52}" type="presOf" srcId="{A7EC0D37-1A70-E54D-8F2F-C7887E5BBE7D}" destId="{161A7C83-18A8-7442-9CA5-EE883208E6CB}" srcOrd="0" destOrd="0" presId="urn:microsoft.com/office/officeart/2005/8/layout/lProcess2"/>
    <dgm:cxn modelId="{692B9913-F686-1549-A5BF-DC4FC9E90E41}" srcId="{4F57E7AD-8047-5642-A2B4-859161A9BAE6}" destId="{DF94955E-2F4C-8E49-9ABB-E80E79B8E7F8}" srcOrd="0" destOrd="0" parTransId="{35770D18-0453-6E4A-BBE0-94C924502C8A}" sibTransId="{80E48EA0-DAF3-AA4B-A261-57131DD306F7}"/>
    <dgm:cxn modelId="{B6BDD21E-A032-F34B-8EF2-7A62B7699B4A}" type="presOf" srcId="{A0AFD6E1-E822-DA46-BC72-8914DA2FE710}" destId="{456EE7E2-5D1C-654F-B724-5BC22939617E}" srcOrd="0" destOrd="0" presId="urn:microsoft.com/office/officeart/2005/8/layout/lProcess2"/>
    <dgm:cxn modelId="{05533B2C-FAC5-A649-A00E-5D1E069C356E}" srcId="{01508377-6909-4844-AF35-1B0A542684B2}" destId="{4F57E7AD-8047-5642-A2B4-859161A9BAE6}" srcOrd="1" destOrd="0" parTransId="{CCF93F8A-7FA3-0B41-9AC5-362C200EEB98}" sibTransId="{974AC803-D05B-9F4A-B197-3B5738FA9996}"/>
    <dgm:cxn modelId="{AB07D832-9121-064F-AB4D-BBC4E9DD47AE}" type="presOf" srcId="{698BB484-B49B-C74D-B83A-975E13CB59C9}" destId="{575CA6C4-55E1-A94C-BB57-B7F11F67D030}" srcOrd="0" destOrd="0" presId="urn:microsoft.com/office/officeart/2005/8/layout/lProcess2"/>
    <dgm:cxn modelId="{08C04369-0A68-B449-B78A-BF365FB4E5E8}" type="presOf" srcId="{F44C5BE0-00A7-E34E-8491-9A848975F1E0}" destId="{4A5D8010-D32C-104E-8DAF-76F3331A8AC5}" srcOrd="0" destOrd="0" presId="urn:microsoft.com/office/officeart/2005/8/layout/lProcess2"/>
    <dgm:cxn modelId="{B336C84C-1CCF-824D-9BBE-9D6C032E016F}" type="presOf" srcId="{659C1977-FBA3-AC4B-9D4A-7874EC0DE006}" destId="{71D3047A-2463-E04E-95F7-F05FCBF8E88F}" srcOrd="0" destOrd="0" presId="urn:microsoft.com/office/officeart/2005/8/layout/lProcess2"/>
    <dgm:cxn modelId="{A5CCA571-E854-ED40-8EC8-D623426EEB69}" srcId="{4F57E7AD-8047-5642-A2B4-859161A9BAE6}" destId="{1DEE203A-CD24-084F-8B8E-DC17929C44F8}" srcOrd="3" destOrd="0" parTransId="{7F2ED086-CC13-BE4B-B17A-A4D62FCCAFF7}" sibTransId="{8DFF9C1C-C296-7F4E-8067-8521C4F2039D}"/>
    <dgm:cxn modelId="{E46FE953-15ED-AE4B-BF42-63D937C6B810}" srcId="{B1DEE5AA-49C8-154C-A1C1-6B9501E411C9}" destId="{B99937BE-E47D-B849-BC0D-B85E60656802}" srcOrd="0" destOrd="0" parTransId="{7B40B622-7A5A-1D49-96B8-B2A5E1C84A7F}" sibTransId="{CE07B69B-9611-E443-830C-B48FB6D968E8}"/>
    <dgm:cxn modelId="{58A2E455-DD42-2B45-A7AF-B9DB496F3D74}" type="presOf" srcId="{4F57E7AD-8047-5642-A2B4-859161A9BAE6}" destId="{216D167D-18B4-DA48-BF70-CF8AB08D4297}" srcOrd="1" destOrd="0" presId="urn:microsoft.com/office/officeart/2005/8/layout/lProcess2"/>
    <dgm:cxn modelId="{09821179-BD58-9B47-BEA6-CA6753F16FB1}" type="presOf" srcId="{DF94955E-2F4C-8E49-9ABB-E80E79B8E7F8}" destId="{EC056DF8-5EA3-4944-984B-D7EB7A1C97B6}" srcOrd="0" destOrd="0" presId="urn:microsoft.com/office/officeart/2005/8/layout/lProcess2"/>
    <dgm:cxn modelId="{689A077B-E2CE-D64B-87A7-76AB05C33BD1}" type="presOf" srcId="{A7C401DB-D9A1-174F-A73E-32859E90209F}" destId="{97F383BE-48E4-9F4B-B0D5-26B38EA11DB8}" srcOrd="0" destOrd="0" presId="urn:microsoft.com/office/officeart/2005/8/layout/lProcess2"/>
    <dgm:cxn modelId="{3DFC477C-DF25-C243-90DA-8114CD936E36}" type="presOf" srcId="{1DEE203A-CD24-084F-8B8E-DC17929C44F8}" destId="{90868166-B8B4-7044-8039-C0B6842D6C1D}" srcOrd="0" destOrd="0" presId="urn:microsoft.com/office/officeart/2005/8/layout/lProcess2"/>
    <dgm:cxn modelId="{1C11B37E-0810-6B4A-A30B-3A3EDD246CB1}" srcId="{B1DEE5AA-49C8-154C-A1C1-6B9501E411C9}" destId="{A7EC0D37-1A70-E54D-8F2F-C7887E5BBE7D}" srcOrd="1" destOrd="0" parTransId="{D6623810-BE1E-3542-9496-E8BFFA5375E5}" sibTransId="{4A0774E7-F23C-FE4F-93B0-CEE56A4A402B}"/>
    <dgm:cxn modelId="{4D9D2880-83B9-8849-AD7D-E6CDFA963AAA}" srcId="{4F57E7AD-8047-5642-A2B4-859161A9BAE6}" destId="{F44C5BE0-00A7-E34E-8491-9A848975F1E0}" srcOrd="7" destOrd="0" parTransId="{7AD43D68-46E2-9548-923A-4B73D4A49F0D}" sibTransId="{8099B7AE-0AE0-3A4C-8A5E-9F04BA691F1F}"/>
    <dgm:cxn modelId="{B203BF81-49A6-C746-BC57-E20A9F72A4EB}" srcId="{01508377-6909-4844-AF35-1B0A542684B2}" destId="{B1DEE5AA-49C8-154C-A1C1-6B9501E411C9}" srcOrd="0" destOrd="0" parTransId="{F1A7A309-D8B2-3D4D-AA90-0EEEC4281D9E}" sibTransId="{D0FEA09B-E9F2-6A45-9550-89FC0347378E}"/>
    <dgm:cxn modelId="{68524193-08F8-834F-9C3B-73EAA69EF698}" srcId="{4F57E7AD-8047-5642-A2B4-859161A9BAE6}" destId="{A7C401DB-D9A1-174F-A73E-32859E90209F}" srcOrd="4" destOrd="0" parTransId="{B34F9A5E-DBC2-974D-8D95-19EC826B00A1}" sibTransId="{64061A6D-7A6E-DD4C-A5E5-63C640FAD34A}"/>
    <dgm:cxn modelId="{64B014A1-BBE2-2940-98B7-44B965880F9A}" srcId="{B1DEE5AA-49C8-154C-A1C1-6B9501E411C9}" destId="{1460C1EC-6A4E-6148-B893-6FDBB2E703A2}" srcOrd="2" destOrd="0" parTransId="{52E644EB-D26A-264D-8C4B-E5144956D09C}" sibTransId="{AF7B6025-126F-1545-9AF0-59EF1B16E582}"/>
    <dgm:cxn modelId="{E5453EA8-43B4-0E41-8C62-9C929BFD34AA}" type="presOf" srcId="{9193BEA1-B5BD-DA44-AC06-14C8F755B80D}" destId="{FEF06C68-81AB-9644-B76D-ACB17CE88F74}" srcOrd="0" destOrd="0" presId="urn:microsoft.com/office/officeart/2005/8/layout/lProcess2"/>
    <dgm:cxn modelId="{2D590BAA-16A3-F444-8544-37BDE8483A94}" srcId="{4F57E7AD-8047-5642-A2B4-859161A9BAE6}" destId="{698BB484-B49B-C74D-B83A-975E13CB59C9}" srcOrd="6" destOrd="0" parTransId="{C62170E2-32BB-7149-8DAC-55A899633F00}" sibTransId="{CEBC85D6-43DB-D04F-962D-D5CB9124F624}"/>
    <dgm:cxn modelId="{3DB790AC-A337-2444-BD91-F3C46AAD6E14}" type="presOf" srcId="{B99937BE-E47D-B849-BC0D-B85E60656802}" destId="{51EC0E35-0F00-2347-8F60-AE19F9CC3000}" srcOrd="0" destOrd="0" presId="urn:microsoft.com/office/officeart/2005/8/layout/lProcess2"/>
    <dgm:cxn modelId="{93D1F4AF-6017-DF4C-A91A-BBB13C65040B}" srcId="{4F57E7AD-8047-5642-A2B4-859161A9BAE6}" destId="{659C1977-FBA3-AC4B-9D4A-7874EC0DE006}" srcOrd="2" destOrd="0" parTransId="{7DE21796-CF36-F543-8500-67E8DC37DD22}" sibTransId="{56E74ECD-5086-A645-8396-3543B38FD634}"/>
    <dgm:cxn modelId="{BD3416BB-A642-8C47-B2DB-8F954AE1D327}" type="presOf" srcId="{4F57E7AD-8047-5642-A2B4-859161A9BAE6}" destId="{D2F131DA-8EC6-8541-A9A0-D08F94CED607}" srcOrd="0" destOrd="0" presId="urn:microsoft.com/office/officeart/2005/8/layout/lProcess2"/>
    <dgm:cxn modelId="{0A3E37D4-D0AF-A548-BB32-F34BB368F704}" srcId="{4F57E7AD-8047-5642-A2B4-859161A9BAE6}" destId="{9193BEA1-B5BD-DA44-AC06-14C8F755B80D}" srcOrd="5" destOrd="0" parTransId="{7E0E53E5-771D-B844-B687-3B390A3B16F9}" sibTransId="{C9B88731-8688-1F46-A7A2-6520CF794DA6}"/>
    <dgm:cxn modelId="{761E87D5-DBA0-FF44-B582-E6ABE298BCE1}" type="presOf" srcId="{B1DEE5AA-49C8-154C-A1C1-6B9501E411C9}" destId="{7BCB89FB-8834-0446-A4CF-759DB2DBBCF3}" srcOrd="1" destOrd="0" presId="urn:microsoft.com/office/officeart/2005/8/layout/lProcess2"/>
    <dgm:cxn modelId="{DE4138E9-9F06-9C42-A82C-7ADD7E0D66BC}" srcId="{B1DEE5AA-49C8-154C-A1C1-6B9501E411C9}" destId="{A0AFD6E1-E822-DA46-BC72-8914DA2FE710}" srcOrd="3" destOrd="0" parTransId="{9EE35562-AC3D-7747-8CA5-D044AAA93093}" sibTransId="{2986A9D2-681E-C642-9567-EDF7CAA4A4C3}"/>
    <dgm:cxn modelId="{081D74EB-427E-8E43-9628-F6ECBD79BD27}" type="presOf" srcId="{B1DEE5AA-49C8-154C-A1C1-6B9501E411C9}" destId="{F21EDD36-3811-424A-A4A4-2860761EC0F8}" srcOrd="0" destOrd="0" presId="urn:microsoft.com/office/officeart/2005/8/layout/lProcess2"/>
    <dgm:cxn modelId="{BCAB5CEE-DED3-084F-875C-8F063C62EEA4}" type="presOf" srcId="{1460C1EC-6A4E-6148-B893-6FDBB2E703A2}" destId="{34123D26-97E6-C546-9538-DB8BB824526E}" srcOrd="0" destOrd="0" presId="urn:microsoft.com/office/officeart/2005/8/layout/lProcess2"/>
    <dgm:cxn modelId="{EB6B08F9-4EFD-5143-9735-AD3B508BD038}" type="presOf" srcId="{EC5F1751-580E-6942-B20D-9CE7980A287E}" destId="{1C727115-1567-7E42-BA0E-7974A552A0A6}" srcOrd="0" destOrd="0" presId="urn:microsoft.com/office/officeart/2005/8/layout/lProcess2"/>
    <dgm:cxn modelId="{CDE77FFA-BC44-FC47-9549-0E73D7D70A7E}" type="presOf" srcId="{01508377-6909-4844-AF35-1B0A542684B2}" destId="{95AA8EAD-3616-0E4E-9648-AD0E5163B6B1}" srcOrd="0" destOrd="0" presId="urn:microsoft.com/office/officeart/2005/8/layout/lProcess2"/>
    <dgm:cxn modelId="{E8A0BFCF-802B-AE4C-8597-F608A496B848}" type="presParOf" srcId="{95AA8EAD-3616-0E4E-9648-AD0E5163B6B1}" destId="{6F1093ED-EE59-A549-8788-0F82FF8FEEC5}" srcOrd="0" destOrd="0" presId="urn:microsoft.com/office/officeart/2005/8/layout/lProcess2"/>
    <dgm:cxn modelId="{4AC074B9-12B1-8B4B-B048-A12791D6C003}" type="presParOf" srcId="{6F1093ED-EE59-A549-8788-0F82FF8FEEC5}" destId="{F21EDD36-3811-424A-A4A4-2860761EC0F8}" srcOrd="0" destOrd="0" presId="urn:microsoft.com/office/officeart/2005/8/layout/lProcess2"/>
    <dgm:cxn modelId="{05B5E8C9-9999-E045-A188-66023D519B0E}" type="presParOf" srcId="{6F1093ED-EE59-A549-8788-0F82FF8FEEC5}" destId="{7BCB89FB-8834-0446-A4CF-759DB2DBBCF3}" srcOrd="1" destOrd="0" presId="urn:microsoft.com/office/officeart/2005/8/layout/lProcess2"/>
    <dgm:cxn modelId="{508F79AF-BBAE-0849-8F79-7AE7E0F9164F}" type="presParOf" srcId="{6F1093ED-EE59-A549-8788-0F82FF8FEEC5}" destId="{8DB7ECF4-3386-0E4B-9045-5788D3B416B9}" srcOrd="2" destOrd="0" presId="urn:microsoft.com/office/officeart/2005/8/layout/lProcess2"/>
    <dgm:cxn modelId="{C7CE3264-189B-2847-9B47-2D9885FC8829}" type="presParOf" srcId="{8DB7ECF4-3386-0E4B-9045-5788D3B416B9}" destId="{528FF921-28DD-424B-B8BF-7F4D0DB9034D}" srcOrd="0" destOrd="0" presId="urn:microsoft.com/office/officeart/2005/8/layout/lProcess2"/>
    <dgm:cxn modelId="{D2474516-1EDD-F14D-AF8E-12AD95F674A2}" type="presParOf" srcId="{528FF921-28DD-424B-B8BF-7F4D0DB9034D}" destId="{51EC0E35-0F00-2347-8F60-AE19F9CC3000}" srcOrd="0" destOrd="0" presId="urn:microsoft.com/office/officeart/2005/8/layout/lProcess2"/>
    <dgm:cxn modelId="{EB5C28D7-6256-2D4D-B01B-462EF52E31EA}" type="presParOf" srcId="{528FF921-28DD-424B-B8BF-7F4D0DB9034D}" destId="{A2F75528-48B4-1042-B567-D9B6B6C21E05}" srcOrd="1" destOrd="0" presId="urn:microsoft.com/office/officeart/2005/8/layout/lProcess2"/>
    <dgm:cxn modelId="{2FF7F599-EDF7-624D-894B-52BBA1C40967}" type="presParOf" srcId="{528FF921-28DD-424B-B8BF-7F4D0DB9034D}" destId="{161A7C83-18A8-7442-9CA5-EE883208E6CB}" srcOrd="2" destOrd="0" presId="urn:microsoft.com/office/officeart/2005/8/layout/lProcess2"/>
    <dgm:cxn modelId="{C6A5E01E-13B6-A84D-BBB5-BABC9907B552}" type="presParOf" srcId="{528FF921-28DD-424B-B8BF-7F4D0DB9034D}" destId="{801794F3-5567-884A-A8AB-134084EFF675}" srcOrd="3" destOrd="0" presId="urn:microsoft.com/office/officeart/2005/8/layout/lProcess2"/>
    <dgm:cxn modelId="{37760110-3B8C-9343-AEF9-C67F2C5801D0}" type="presParOf" srcId="{528FF921-28DD-424B-B8BF-7F4D0DB9034D}" destId="{34123D26-97E6-C546-9538-DB8BB824526E}" srcOrd="4" destOrd="0" presId="urn:microsoft.com/office/officeart/2005/8/layout/lProcess2"/>
    <dgm:cxn modelId="{29586130-2228-8442-AD9B-6345BF3C9793}" type="presParOf" srcId="{528FF921-28DD-424B-B8BF-7F4D0DB9034D}" destId="{0E722711-2EE6-E14D-850B-BA726BE7A299}" srcOrd="5" destOrd="0" presId="urn:microsoft.com/office/officeart/2005/8/layout/lProcess2"/>
    <dgm:cxn modelId="{EEF04B20-BB79-124E-9837-EE2B676CC252}" type="presParOf" srcId="{528FF921-28DD-424B-B8BF-7F4D0DB9034D}" destId="{456EE7E2-5D1C-654F-B724-5BC22939617E}" srcOrd="6" destOrd="0" presId="urn:microsoft.com/office/officeart/2005/8/layout/lProcess2"/>
    <dgm:cxn modelId="{4D7B10D4-7B8A-7648-ACB4-31EAF7968AF0}" type="presParOf" srcId="{95AA8EAD-3616-0E4E-9648-AD0E5163B6B1}" destId="{E1557CD3-BB58-2845-8D3F-FEB36E8AC577}" srcOrd="1" destOrd="0" presId="urn:microsoft.com/office/officeart/2005/8/layout/lProcess2"/>
    <dgm:cxn modelId="{2D3C9BAC-BD94-0A42-A392-E2991897ADD5}" type="presParOf" srcId="{95AA8EAD-3616-0E4E-9648-AD0E5163B6B1}" destId="{742C65D7-D934-804A-8823-A3C6AF10EF91}" srcOrd="2" destOrd="0" presId="urn:microsoft.com/office/officeart/2005/8/layout/lProcess2"/>
    <dgm:cxn modelId="{EE8AC466-E152-5341-87D2-589078353AA3}" type="presParOf" srcId="{742C65D7-D934-804A-8823-A3C6AF10EF91}" destId="{D2F131DA-8EC6-8541-A9A0-D08F94CED607}" srcOrd="0" destOrd="0" presId="urn:microsoft.com/office/officeart/2005/8/layout/lProcess2"/>
    <dgm:cxn modelId="{E720ECF2-83A0-254C-82F1-F646716DB862}" type="presParOf" srcId="{742C65D7-D934-804A-8823-A3C6AF10EF91}" destId="{216D167D-18B4-DA48-BF70-CF8AB08D4297}" srcOrd="1" destOrd="0" presId="urn:microsoft.com/office/officeart/2005/8/layout/lProcess2"/>
    <dgm:cxn modelId="{2ACC46DE-DE43-5C49-8DF7-8FDE039DEF7A}" type="presParOf" srcId="{742C65D7-D934-804A-8823-A3C6AF10EF91}" destId="{755F10C1-3238-3D4F-98F9-9B586C69B7F1}" srcOrd="2" destOrd="0" presId="urn:microsoft.com/office/officeart/2005/8/layout/lProcess2"/>
    <dgm:cxn modelId="{5C81D86E-1D06-4240-BAB3-C0726A366002}" type="presParOf" srcId="{755F10C1-3238-3D4F-98F9-9B586C69B7F1}" destId="{90554A1F-3505-8E4A-B0E6-B3E7B6780685}" srcOrd="0" destOrd="0" presId="urn:microsoft.com/office/officeart/2005/8/layout/lProcess2"/>
    <dgm:cxn modelId="{3359715D-2FAA-BA48-9B48-867F95BD0A8A}" type="presParOf" srcId="{90554A1F-3505-8E4A-B0E6-B3E7B6780685}" destId="{EC056DF8-5EA3-4944-984B-D7EB7A1C97B6}" srcOrd="0" destOrd="0" presId="urn:microsoft.com/office/officeart/2005/8/layout/lProcess2"/>
    <dgm:cxn modelId="{DA9F5102-E588-134F-8BCD-0843629D4FFF}" type="presParOf" srcId="{90554A1F-3505-8E4A-B0E6-B3E7B6780685}" destId="{C7F6D857-3029-8D45-AD0A-55B6CBF821F2}" srcOrd="1" destOrd="0" presId="urn:microsoft.com/office/officeart/2005/8/layout/lProcess2"/>
    <dgm:cxn modelId="{F1E8F760-1A09-8341-8318-DE2BD2E7C3D3}" type="presParOf" srcId="{90554A1F-3505-8E4A-B0E6-B3E7B6780685}" destId="{1C727115-1567-7E42-BA0E-7974A552A0A6}" srcOrd="2" destOrd="0" presId="urn:microsoft.com/office/officeart/2005/8/layout/lProcess2"/>
    <dgm:cxn modelId="{FD359044-DFF1-1E41-9120-FE5B3EF7CAE3}" type="presParOf" srcId="{90554A1F-3505-8E4A-B0E6-B3E7B6780685}" destId="{960675EF-C50B-034E-81B6-12CC9A8D34C8}" srcOrd="3" destOrd="0" presId="urn:microsoft.com/office/officeart/2005/8/layout/lProcess2"/>
    <dgm:cxn modelId="{457886D7-6442-7744-BE9D-BE0083B7CCE2}" type="presParOf" srcId="{90554A1F-3505-8E4A-B0E6-B3E7B6780685}" destId="{71D3047A-2463-E04E-95F7-F05FCBF8E88F}" srcOrd="4" destOrd="0" presId="urn:microsoft.com/office/officeart/2005/8/layout/lProcess2"/>
    <dgm:cxn modelId="{EBA7659A-5849-7F40-A444-3205B7E4428F}" type="presParOf" srcId="{90554A1F-3505-8E4A-B0E6-B3E7B6780685}" destId="{4753199F-8949-1743-847F-875B8D9D7FB4}" srcOrd="5" destOrd="0" presId="urn:microsoft.com/office/officeart/2005/8/layout/lProcess2"/>
    <dgm:cxn modelId="{F67106D8-4907-6C40-BF5D-FEDB746681FD}" type="presParOf" srcId="{90554A1F-3505-8E4A-B0E6-B3E7B6780685}" destId="{90868166-B8B4-7044-8039-C0B6842D6C1D}" srcOrd="6" destOrd="0" presId="urn:microsoft.com/office/officeart/2005/8/layout/lProcess2"/>
    <dgm:cxn modelId="{34372B60-E1CE-EE46-A236-C16B477B64F5}" type="presParOf" srcId="{90554A1F-3505-8E4A-B0E6-B3E7B6780685}" destId="{E00649CF-1E42-9141-8261-DC7E86E84867}" srcOrd="7" destOrd="0" presId="urn:microsoft.com/office/officeart/2005/8/layout/lProcess2"/>
    <dgm:cxn modelId="{74ABC182-2149-AC40-861B-29BD30C9E6F7}" type="presParOf" srcId="{90554A1F-3505-8E4A-B0E6-B3E7B6780685}" destId="{97F383BE-48E4-9F4B-B0D5-26B38EA11DB8}" srcOrd="8" destOrd="0" presId="urn:microsoft.com/office/officeart/2005/8/layout/lProcess2"/>
    <dgm:cxn modelId="{6DB86249-B87D-CB49-99B4-7C5F98F8E469}" type="presParOf" srcId="{90554A1F-3505-8E4A-B0E6-B3E7B6780685}" destId="{6DDABBEA-4FD9-DF43-893C-4AD3760DAB96}" srcOrd="9" destOrd="0" presId="urn:microsoft.com/office/officeart/2005/8/layout/lProcess2"/>
    <dgm:cxn modelId="{32DA4D67-E9A8-2E4B-B0E7-88F66D9B7685}" type="presParOf" srcId="{90554A1F-3505-8E4A-B0E6-B3E7B6780685}" destId="{FEF06C68-81AB-9644-B76D-ACB17CE88F74}" srcOrd="10" destOrd="0" presId="urn:microsoft.com/office/officeart/2005/8/layout/lProcess2"/>
    <dgm:cxn modelId="{3B1DA9A8-0339-4E43-A8E3-827AC98A40DF}" type="presParOf" srcId="{90554A1F-3505-8E4A-B0E6-B3E7B6780685}" destId="{77B629EB-81A0-1143-807D-8266F9AAF328}" srcOrd="11" destOrd="0" presId="urn:microsoft.com/office/officeart/2005/8/layout/lProcess2"/>
    <dgm:cxn modelId="{A95AC237-952F-434D-B357-C1583D616647}" type="presParOf" srcId="{90554A1F-3505-8E4A-B0E6-B3E7B6780685}" destId="{575CA6C4-55E1-A94C-BB57-B7F11F67D030}" srcOrd="12" destOrd="0" presId="urn:microsoft.com/office/officeart/2005/8/layout/lProcess2"/>
    <dgm:cxn modelId="{2FE7C7EB-695C-8C41-AC71-5DAF43793B77}" type="presParOf" srcId="{90554A1F-3505-8E4A-B0E6-B3E7B6780685}" destId="{868A3950-86AC-F04F-AA25-6CA9E21AF672}" srcOrd="13" destOrd="0" presId="urn:microsoft.com/office/officeart/2005/8/layout/lProcess2"/>
    <dgm:cxn modelId="{79BA56C9-9D3D-834B-9325-779C2040E4F1}" type="presParOf" srcId="{90554A1F-3505-8E4A-B0E6-B3E7B6780685}" destId="{4A5D8010-D32C-104E-8DAF-76F3331A8AC5}" srcOrd="14"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t" anchorCtr="0">
          <a:noAutofit/>
        </a:bodyPr>
        <a:lstStyle/>
        <a:p>
          <a:pPr marL="0" lvl="0" indent="0" algn="l" defTabSz="1555750">
            <a:lnSpc>
              <a:spcPct val="90000"/>
            </a:lnSpc>
            <a:spcBef>
              <a:spcPct val="0"/>
            </a:spcBef>
            <a:spcAft>
              <a:spcPct val="35000"/>
            </a:spcAft>
            <a:buNone/>
          </a:pPr>
          <a:r>
            <a:rPr lang="el" sz="3500" b="1" kern="1200" dirty="0" err="1">
              <a:solidFill>
                <a:schemeClr val="bg2">
                  <a:lumMod val="75000"/>
                  <a:lumOff val="25000"/>
                </a:schemeClr>
              </a:solidFill>
            </a:rPr>
            <a:t>Δύναμη</a:t>
          </a:r>
          <a:endParaRPr lang="fr-FR" sz="3500" b="1" kern="1200" dirty="0">
            <a:solidFill>
              <a:schemeClr val="bg2">
                <a:lumMod val="75000"/>
                <a:lumOff val="25000"/>
              </a:schemeClr>
            </a:solidFill>
          </a:endParaRPr>
        </a:p>
        <a:p>
          <a:pPr marL="228600" lvl="1" indent="-228600" algn="l" defTabSz="1200150">
            <a:lnSpc>
              <a:spcPct val="90000"/>
            </a:lnSpc>
            <a:spcBef>
              <a:spcPct val="0"/>
            </a:spcBef>
            <a:spcAft>
              <a:spcPct val="15000"/>
            </a:spcAft>
            <a:buChar char="•"/>
          </a:pPr>
          <a:r>
            <a:rPr lang="el" sz="2700" kern="1200" dirty="0" err="1"/>
            <a:t>Φωνολογία</a:t>
          </a:r>
          <a:endParaRPr lang="fr-FR" sz="2700" kern="1200" dirty="0"/>
        </a:p>
        <a:p>
          <a:pPr marL="228600" lvl="1" indent="-228600" algn="l" defTabSz="1200150">
            <a:lnSpc>
              <a:spcPct val="90000"/>
            </a:lnSpc>
            <a:spcBef>
              <a:spcPct val="0"/>
            </a:spcBef>
            <a:spcAft>
              <a:spcPct val="15000"/>
            </a:spcAft>
            <a:buChar char="•"/>
          </a:pPr>
          <a:r>
            <a:rPr lang="el" sz="2700" kern="1200" dirty="0" err="1"/>
            <a:t>Λεξικό</a:t>
          </a:r>
          <a:endParaRPr lang="fr-FR" sz="2700" kern="1200" dirty="0"/>
        </a:p>
        <a:p>
          <a:pPr marL="228600" lvl="1" indent="-228600" algn="l" defTabSz="1200150">
            <a:lnSpc>
              <a:spcPct val="90000"/>
            </a:lnSpc>
            <a:spcBef>
              <a:spcPct val="0"/>
            </a:spcBef>
            <a:spcAft>
              <a:spcPct val="15000"/>
            </a:spcAft>
            <a:buChar char="•"/>
          </a:pPr>
          <a:r>
            <a:rPr lang="el" sz="2700" kern="1200" dirty="0" err="1"/>
            <a:t>Πραγματιστική</a:t>
          </a:r>
          <a:endParaRPr lang="fr-FR" sz="27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t" anchorCtr="0">
          <a:noAutofit/>
        </a:bodyPr>
        <a:lstStyle/>
        <a:p>
          <a:pPr marL="0" lvl="0" indent="0" algn="l" defTabSz="1555750">
            <a:lnSpc>
              <a:spcPct val="90000"/>
            </a:lnSpc>
            <a:spcBef>
              <a:spcPct val="0"/>
            </a:spcBef>
            <a:spcAft>
              <a:spcPct val="35000"/>
            </a:spcAft>
            <a:buNone/>
          </a:pPr>
          <a:r>
            <a:rPr lang="el" sz="3500" b="1" kern="1200" dirty="0" err="1">
              <a:solidFill>
                <a:schemeClr val="bg2">
                  <a:lumMod val="75000"/>
                  <a:lumOff val="25000"/>
                </a:schemeClr>
              </a:solidFill>
            </a:rPr>
            <a:t>Αδυναμία</a:t>
          </a:r>
          <a:endParaRPr lang="fr-FR" sz="3500" b="1" kern="1200" dirty="0">
            <a:solidFill>
              <a:schemeClr val="bg2">
                <a:lumMod val="75000"/>
                <a:lumOff val="25000"/>
              </a:schemeClr>
            </a:solidFill>
          </a:endParaRPr>
        </a:p>
        <a:p>
          <a:pPr marL="228600" lvl="1" indent="-228600" algn="l" defTabSz="1200150">
            <a:lnSpc>
              <a:spcPct val="90000"/>
            </a:lnSpc>
            <a:spcBef>
              <a:spcPct val="0"/>
            </a:spcBef>
            <a:spcAft>
              <a:spcPct val="15000"/>
            </a:spcAft>
            <a:buChar char="•"/>
          </a:pPr>
          <a:r>
            <a:rPr lang="el" sz="2700" kern="1200" dirty="0" err="1"/>
            <a:t>Φωνολογία</a:t>
          </a:r>
          <a:endParaRPr lang="fr-FR" sz="2700" kern="1200" dirty="0"/>
        </a:p>
        <a:p>
          <a:pPr marL="228600" lvl="1" indent="-228600" algn="l" defTabSz="1200150">
            <a:lnSpc>
              <a:spcPct val="90000"/>
            </a:lnSpc>
            <a:spcBef>
              <a:spcPct val="0"/>
            </a:spcBef>
            <a:spcAft>
              <a:spcPct val="15000"/>
            </a:spcAft>
            <a:buChar char="•"/>
          </a:pPr>
          <a:r>
            <a:rPr lang="el" sz="2700" kern="1200" dirty="0"/>
            <a:t>(Μόρφω) </a:t>
          </a:r>
          <a:r>
            <a:rPr lang="el" sz="2700" kern="1200" dirty="0" err="1"/>
            <a:t>σύνταξη</a:t>
          </a:r>
          <a:endParaRPr lang="fr-FR" sz="27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el" sz="2400" b="1" kern="1200" dirty="0">
              <a:solidFill>
                <a:schemeClr val="bg2">
                  <a:lumMod val="75000"/>
                  <a:lumOff val="25000"/>
                </a:schemeClr>
              </a:solidFill>
            </a:rPr>
            <a:t>Γενικό </a:t>
          </a:r>
          <a:r>
            <a:rPr lang="el" sz="2400" b="1" kern="1200" dirty="0" err="1">
              <a:solidFill>
                <a:schemeClr val="bg2">
                  <a:lumMod val="75000"/>
                  <a:lumOff val="25000"/>
                </a:schemeClr>
              </a:solidFill>
            </a:rPr>
            <a:t>λεξιλόγιο</a:t>
          </a:r>
          <a:endParaRPr lang="fr-FR" sz="2400" b="1" kern="1200" dirty="0">
            <a:solidFill>
              <a:schemeClr val="bg2">
                <a:lumMod val="75000"/>
                <a:lumOff val="25000"/>
              </a:schemeClr>
            </a:solidFill>
          </a:endParaRPr>
        </a:p>
        <a:p>
          <a:pPr marL="171450" lvl="1" indent="-171450" algn="l" defTabSz="844550">
            <a:lnSpc>
              <a:spcPct val="90000"/>
            </a:lnSpc>
            <a:spcBef>
              <a:spcPct val="0"/>
            </a:spcBef>
            <a:spcAft>
              <a:spcPct val="15000"/>
            </a:spcAft>
            <a:buChar char="•"/>
          </a:pPr>
          <a:r>
            <a:rPr lang="el" sz="1900" kern="1200" dirty="0" err="1"/>
            <a:t>Ουσιαστικά</a:t>
          </a:r>
          <a:endParaRPr lang="fr-FR" sz="1900" kern="1200" dirty="0"/>
        </a:p>
        <a:p>
          <a:pPr marL="171450" lvl="1" indent="-171450" algn="l" defTabSz="844550">
            <a:lnSpc>
              <a:spcPct val="90000"/>
            </a:lnSpc>
            <a:spcBef>
              <a:spcPct val="0"/>
            </a:spcBef>
            <a:spcAft>
              <a:spcPct val="15000"/>
            </a:spcAft>
            <a:buChar char="•"/>
          </a:pPr>
          <a:r>
            <a:rPr lang="el" sz="1900" kern="1200" dirty="0"/>
            <a:t>Επίθετα </a:t>
          </a:r>
          <a:r>
            <a:rPr lang="el" sz="1900" kern="1200" dirty="0" err="1"/>
            <a:t>που αναφέρονται </a:t>
          </a:r>
          <a:r>
            <a:rPr lang="el" sz="1900" kern="1200" dirty="0"/>
            <a:t>σε </a:t>
          </a:r>
          <a:r>
            <a:rPr lang="el" sz="1900" kern="1200" dirty="0" err="1"/>
            <a:t>αντικείμενα</a:t>
          </a:r>
          <a:endParaRPr lang="fr-FR" sz="1900" kern="1200" dirty="0"/>
        </a:p>
        <a:p>
          <a:pPr marL="171450" lvl="1" indent="-171450" algn="l" defTabSz="844550">
            <a:lnSpc>
              <a:spcPct val="90000"/>
            </a:lnSpc>
            <a:spcBef>
              <a:spcPct val="0"/>
            </a:spcBef>
            <a:spcAft>
              <a:spcPct val="15000"/>
            </a:spcAft>
            <a:buChar char="•"/>
          </a:pPr>
          <a:r>
            <a:rPr lang="el" sz="1900" kern="1200" dirty="0" err="1"/>
            <a:t>Ρήματα </a:t>
          </a:r>
          <a:endParaRPr lang="fr-FR" sz="19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el" sz="2400" b="1" kern="1200" dirty="0" err="1">
              <a:solidFill>
                <a:schemeClr val="bg2">
                  <a:lumMod val="75000"/>
                  <a:lumOff val="25000"/>
                </a:schemeClr>
              </a:solidFill>
            </a:rPr>
            <a:t>Σχετικός</a:t>
          </a:r>
          <a:r>
            <a:rPr lang="el" sz="2400" b="1" kern="1200" dirty="0">
              <a:solidFill>
                <a:schemeClr val="bg2">
                  <a:lumMod val="75000"/>
                  <a:lumOff val="25000"/>
                </a:schemeClr>
              </a:solidFill>
            </a:rPr>
            <a:t> </a:t>
          </a:r>
          <a:r>
            <a:rPr lang="el" sz="2400" b="1" kern="1200" dirty="0" err="1">
              <a:solidFill>
                <a:schemeClr val="bg2">
                  <a:lumMod val="75000"/>
                  <a:lumOff val="25000"/>
                </a:schemeClr>
              </a:solidFill>
            </a:rPr>
            <a:t>λεξιλόγιο</a:t>
          </a:r>
          <a:endParaRPr lang="fr-FR" sz="2400" b="1" kern="1200" dirty="0">
            <a:solidFill>
              <a:schemeClr val="bg2">
                <a:lumMod val="75000"/>
                <a:lumOff val="25000"/>
              </a:schemeClr>
            </a:solidFill>
          </a:endParaRPr>
        </a:p>
        <a:p>
          <a:pPr marL="171450" lvl="1" indent="-171450" algn="l" defTabSz="844550">
            <a:lnSpc>
              <a:spcPct val="90000"/>
            </a:lnSpc>
            <a:spcBef>
              <a:spcPct val="0"/>
            </a:spcBef>
            <a:spcAft>
              <a:spcPct val="15000"/>
            </a:spcAft>
            <a:buChar char="•"/>
          </a:pPr>
          <a:r>
            <a:rPr lang="el" sz="1900" kern="1200" dirty="0" err="1"/>
            <a:t>Οροι</a:t>
          </a:r>
          <a:r>
            <a:rPr lang="el" sz="1900" kern="1200" dirty="0"/>
            <a:t> </a:t>
          </a:r>
          <a:r>
            <a:rPr lang="el" sz="1900" kern="1200" dirty="0" err="1"/>
            <a:t>που αναφέρεται </a:t>
          </a:r>
          <a:r>
            <a:rPr lang="el" sz="1900" kern="1200" dirty="0"/>
            <a:t>σε χωρική ή/και χρονική </a:t>
          </a:r>
          <a:r>
            <a:rPr lang="el" sz="1900" kern="1200" dirty="0" err="1"/>
            <a:t>σχέση</a:t>
          </a:r>
          <a:r>
            <a:rPr lang="el" sz="1900" kern="1200" dirty="0"/>
            <a:t> </a:t>
          </a:r>
          <a:r>
            <a:rPr lang="el" sz="1900" kern="1200" dirty="0" err="1"/>
            <a:t>μεταξύ</a:t>
          </a:r>
          <a:r>
            <a:rPr lang="el" sz="1900" kern="1200" dirty="0"/>
            <a:t> </a:t>
          </a:r>
          <a:r>
            <a:rPr lang="el" sz="1900" kern="1200" dirty="0" err="1"/>
            <a:t>αντικείμενο </a:t>
          </a:r>
          <a:r>
            <a:rPr lang="el" sz="1900" kern="1200" dirty="0"/>
            <a:t>ή/και </a:t>
          </a:r>
          <a:r>
            <a:rPr lang="el" sz="1900" kern="1200" dirty="0" err="1"/>
            <a:t>γεγονότα</a:t>
          </a:r>
          <a:endParaRPr lang="fr-FR" sz="1900" kern="1200" dirty="0"/>
        </a:p>
        <a:p>
          <a:pPr marL="171450" lvl="1" indent="-171450" algn="l" defTabSz="844550">
            <a:lnSpc>
              <a:spcPct val="90000"/>
            </a:lnSpc>
            <a:spcBef>
              <a:spcPct val="0"/>
            </a:spcBef>
            <a:spcAft>
              <a:spcPct val="15000"/>
            </a:spcAft>
            <a:buChar char="•"/>
          </a:pPr>
          <a:endParaRPr lang="fr-FR" sz="19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553887"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l" sz="2000" kern="1200" dirty="0" err="1"/>
            <a:t>Δεκτικός</a:t>
          </a:r>
          <a:r>
            <a:rPr lang="el" sz="2000" kern="1200" dirty="0"/>
            <a:t> </a:t>
          </a:r>
          <a:r>
            <a:rPr lang="el" sz="2000" kern="1200" dirty="0" err="1"/>
            <a:t>πλευρά</a:t>
          </a:r>
          <a:endParaRPr lang="fr-FR" sz="2000" kern="1200" dirty="0"/>
        </a:p>
      </dsp:txBody>
      <dsp:txXfrm>
        <a:off x="856116" y="302229"/>
        <a:ext cx="1459292" cy="1459292"/>
      </dsp:txXfrm>
    </dsp:sp>
    <dsp:sp modelId="{129BFCE7-DBA6-9C47-8997-67406C691AEF}">
      <dsp:nvSpPr>
        <dsp:cNvPr id="0" name=""/>
        <dsp:cNvSpPr/>
      </dsp:nvSpPr>
      <dsp:spPr>
        <a:xfrm rot="2290577">
          <a:off x="2610373"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509423">
          <a:off x="5775250"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273495"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3557423" y="1031875"/>
          <a:ext cx="2013308"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l" sz="2400" kern="1200" dirty="0" err="1"/>
            <a:t>συσχέτιση</a:t>
          </a:r>
          <a:endParaRPr lang="fr-FR" sz="2400" kern="1200" dirty="0"/>
        </a:p>
      </dsp:txBody>
      <dsp:txXfrm>
        <a:off x="3557423" y="1031875"/>
        <a:ext cx="2013308" cy="1031339"/>
      </dsp:txXfrm>
    </dsp:sp>
    <dsp:sp modelId="{805FB226-838D-E844-ABFB-FA3F4917E988}">
      <dsp:nvSpPr>
        <dsp:cNvPr id="0" name=""/>
        <dsp:cNvSpPr/>
      </dsp:nvSpPr>
      <dsp:spPr>
        <a:xfrm>
          <a:off x="5570731"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ED6D7-1F41-AD45-9C38-4731A7C3CB44}">
      <dsp:nvSpPr>
        <dsp:cNvPr id="0" name=""/>
        <dsp:cNvSpPr/>
      </dsp:nvSpPr>
      <dsp:spPr>
        <a:xfrm>
          <a:off x="6510517" y="0"/>
          <a:ext cx="2063750" cy="2063750"/>
        </a:xfrm>
        <a:prstGeom prst="ellipse">
          <a:avLst/>
        </a:prstGeom>
        <a:solidFill>
          <a:schemeClr val="accent1">
            <a:shade val="80000"/>
            <a:hueOff val="-12839"/>
            <a:satOff val="-231"/>
            <a:lumOff val="116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 sz="1800" kern="1200" dirty="0" err="1"/>
            <a:t>Χρονολογικός</a:t>
          </a:r>
          <a:r>
            <a:rPr lang="el" sz="1800" kern="1200" dirty="0"/>
            <a:t> </a:t>
          </a:r>
          <a:r>
            <a:rPr lang="el" sz="1800" kern="1200" dirty="0" err="1"/>
            <a:t>ηλικία</a:t>
          </a:r>
          <a:endParaRPr lang="fr-FR" sz="1800" kern="1200" dirty="0"/>
        </a:p>
      </dsp:txBody>
      <dsp:txXfrm>
        <a:off x="6812746" y="302229"/>
        <a:ext cx="1459292" cy="1459292"/>
      </dsp:txXfrm>
    </dsp:sp>
    <dsp:sp modelId="{7601B34A-649D-7A4C-9E44-4070ED1671D4}">
      <dsp:nvSpPr>
        <dsp:cNvPr id="0" name=""/>
        <dsp:cNvSpPr/>
      </dsp:nvSpPr>
      <dsp:spPr>
        <a:xfrm>
          <a:off x="8574267"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 sz="1800" kern="1200" dirty="0"/>
            <a:t>Διανοητικός</a:t>
          </a:r>
        </a:p>
        <a:p>
          <a:pPr marL="0" lvl="0" indent="0" algn="ctr" defTabSz="800100">
            <a:lnSpc>
              <a:spcPct val="90000"/>
            </a:lnSpc>
            <a:spcBef>
              <a:spcPct val="0"/>
            </a:spcBef>
            <a:spcAft>
              <a:spcPct val="35000"/>
            </a:spcAft>
            <a:buNone/>
          </a:pPr>
          <a:r>
            <a:rPr lang="el" sz="1800" kern="1200" dirty="0"/>
            <a:t> </a:t>
          </a:r>
          <a:r>
            <a:rPr lang="el" sz="1800" kern="1200" dirty="0" err="1"/>
            <a:t>ηλικία</a:t>
          </a:r>
          <a:endParaRPr lang="fr-FR" sz="1800" kern="1200" dirty="0"/>
        </a:p>
      </dsp:txBody>
      <dsp:txXfrm>
        <a:off x="8876496" y="302229"/>
        <a:ext cx="1459292" cy="1459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1044963"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l" sz="2000" kern="1200" dirty="0"/>
            <a:t>Εκφραστική </a:t>
          </a:r>
          <a:r>
            <a:rPr lang="el" sz="2000" kern="1200" dirty="0" err="1"/>
            <a:t>πλευρά</a:t>
          </a:r>
          <a:endParaRPr lang="fr-FR" sz="2000" kern="1200" dirty="0"/>
        </a:p>
      </dsp:txBody>
      <dsp:txXfrm>
        <a:off x="1347192" y="302229"/>
        <a:ext cx="1459292" cy="1459292"/>
      </dsp:txXfrm>
    </dsp:sp>
    <dsp:sp modelId="{129BFCE7-DBA6-9C47-8997-67406C691AEF}">
      <dsp:nvSpPr>
        <dsp:cNvPr id="0" name=""/>
        <dsp:cNvSpPr/>
      </dsp:nvSpPr>
      <dsp:spPr>
        <a:xfrm rot="1896234">
          <a:off x="3135959"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903766">
          <a:off x="7180167"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946794"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4309609" y="1031875"/>
          <a:ext cx="2572686"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l" sz="2400" kern="1200" dirty="0" err="1"/>
            <a:t>συσχέτιση</a:t>
          </a:r>
          <a:endParaRPr lang="fr-FR" sz="2400" kern="1200" dirty="0"/>
        </a:p>
      </dsp:txBody>
      <dsp:txXfrm>
        <a:off x="4309609" y="1031875"/>
        <a:ext cx="2572686" cy="1031339"/>
      </dsp:txXfrm>
    </dsp:sp>
    <dsp:sp modelId="{805FB226-838D-E844-ABFB-FA3F4917E988}">
      <dsp:nvSpPr>
        <dsp:cNvPr id="0" name=""/>
        <dsp:cNvSpPr/>
      </dsp:nvSpPr>
      <dsp:spPr>
        <a:xfrm>
          <a:off x="6882295"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B58E1-67F0-934B-BBCC-AC3A0468FE6E}">
      <dsp:nvSpPr>
        <dsp:cNvPr id="0" name=""/>
        <dsp:cNvSpPr/>
      </dsp:nvSpPr>
      <dsp:spPr>
        <a:xfrm>
          <a:off x="8083191"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l" sz="1800" kern="1200" dirty="0"/>
            <a:t>Διανοητικός</a:t>
          </a:r>
        </a:p>
        <a:p>
          <a:pPr marL="0" lvl="0" indent="0" algn="ctr" defTabSz="800100">
            <a:lnSpc>
              <a:spcPct val="90000"/>
            </a:lnSpc>
            <a:spcBef>
              <a:spcPct val="0"/>
            </a:spcBef>
            <a:spcAft>
              <a:spcPct val="35000"/>
            </a:spcAft>
            <a:buNone/>
          </a:pPr>
          <a:r>
            <a:rPr lang="el" sz="1800" kern="1200" dirty="0"/>
            <a:t> </a:t>
          </a:r>
          <a:r>
            <a:rPr lang="el" sz="1800" kern="1200" dirty="0" err="1"/>
            <a:t>ηλικία</a:t>
          </a:r>
          <a:endParaRPr lang="fr-FR" sz="1800" kern="1200" dirty="0"/>
        </a:p>
      </dsp:txBody>
      <dsp:txXfrm>
        <a:off x="8385420" y="302229"/>
        <a:ext cx="1459292" cy="1459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CAD6B-A7DF-854A-B550-92C058B469E3}">
      <dsp:nvSpPr>
        <dsp:cNvPr id="0" name=""/>
        <dsp:cNvSpPr/>
      </dsp:nvSpPr>
      <dsp:spPr>
        <a:xfrm>
          <a:off x="42835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9B31A-E8F4-4342-A3EA-F76C3D7D7458}">
      <dsp:nvSpPr>
        <dsp:cNvPr id="0" name=""/>
        <dsp:cNvSpPr/>
      </dsp:nvSpPr>
      <dsp:spPr>
        <a:xfrm>
          <a:off x="42835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B253C-EFD0-8F48-BCFC-4F075F91A1DC}">
      <dsp:nvSpPr>
        <dsp:cNvPr id="0" name=""/>
        <dsp:cNvSpPr/>
      </dsp:nvSpPr>
      <dsp:spPr>
        <a:xfrm>
          <a:off x="42835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l" sz="2000" b="1" kern="1200" dirty="0">
              <a:solidFill>
                <a:schemeClr val="bg2">
                  <a:lumMod val="75000"/>
                  <a:lumOff val="25000"/>
                </a:schemeClr>
              </a:solidFill>
            </a:rPr>
            <a:t>Οι πρώτες 50 </a:t>
          </a:r>
          <a:r>
            <a:rPr lang="el" sz="2000" b="1" kern="1200" dirty="0" err="1">
              <a:solidFill>
                <a:schemeClr val="bg2">
                  <a:lumMod val="75000"/>
                  <a:lumOff val="25000"/>
                </a:schemeClr>
              </a:solidFill>
            </a:rPr>
            <a:t>λέξεις</a:t>
          </a:r>
          <a:r>
            <a:rPr lang="el" sz="2000" b="1" kern="1200" dirty="0">
              <a:solidFill>
                <a:schemeClr val="bg2">
                  <a:lumMod val="75000"/>
                  <a:lumOff val="25000"/>
                </a:schemeClr>
              </a:solidFill>
            </a:rPr>
            <a:t> </a:t>
          </a:r>
          <a:r>
            <a:rPr lang="el" sz="2000" b="1" kern="1200" dirty="0" err="1">
              <a:solidFill>
                <a:schemeClr val="bg2">
                  <a:lumMod val="75000"/>
                  <a:lumOff val="25000"/>
                </a:schemeClr>
              </a:solidFill>
            </a:rPr>
            <a:t>παράγονται </a:t>
          </a:r>
          <a:r>
            <a:rPr lang="el" sz="2000" b="1" kern="1200" dirty="0">
              <a:solidFill>
                <a:schemeClr val="bg2">
                  <a:lumMod val="75000"/>
                  <a:lumOff val="25000"/>
                </a:schemeClr>
              </a:solidFill>
            </a:rPr>
            <a:t>≈ σε </a:t>
          </a:r>
          <a:r>
            <a:rPr lang="el" sz="2000" b="1" kern="1200" dirty="0" err="1">
              <a:solidFill>
                <a:schemeClr val="bg2">
                  <a:lumMod val="75000"/>
                  <a:lumOff val="25000"/>
                </a:schemeClr>
              </a:solidFill>
            </a:rPr>
            <a:t>αυτές </a:t>
          </a:r>
          <a:r>
            <a:rPr lang="el" sz="2000" b="1" kern="1200" dirty="0">
              <a:solidFill>
                <a:schemeClr val="bg2">
                  <a:lumMod val="75000"/>
                  <a:lumOff val="25000"/>
                </a:schemeClr>
              </a:solidFill>
            </a:rPr>
            <a:t>των </a:t>
          </a:r>
          <a:r>
            <a:rPr lang="el" sz="2000" b="1" kern="1200" dirty="0" err="1">
              <a:solidFill>
                <a:schemeClr val="bg2">
                  <a:lumMod val="75000"/>
                  <a:lumOff val="25000"/>
                </a:schemeClr>
              </a:solidFill>
            </a:rPr>
            <a:t>τυπικών</a:t>
          </a:r>
          <a:r>
            <a:rPr lang="el" sz="2000" b="1" kern="1200" dirty="0">
              <a:solidFill>
                <a:schemeClr val="bg2">
                  <a:lumMod val="75000"/>
                  <a:lumOff val="25000"/>
                </a:schemeClr>
              </a:solidFill>
            </a:rPr>
            <a:t> </a:t>
          </a:r>
          <a:r>
            <a:rPr lang="el" sz="2000" b="1" kern="1200" dirty="0" err="1">
              <a:solidFill>
                <a:schemeClr val="bg2">
                  <a:lumMod val="75000"/>
                  <a:lumOff val="25000"/>
                </a:schemeClr>
              </a:solidFill>
            </a:rPr>
            <a:t>παιδιά</a:t>
          </a:r>
          <a:endParaRPr lang="fr-FR" sz="2000" b="1" kern="1200" dirty="0">
            <a:solidFill>
              <a:schemeClr val="bg2">
                <a:lumMod val="75000"/>
                <a:lumOff val="25000"/>
              </a:schemeClr>
            </a:solidFill>
          </a:endParaRPr>
        </a:p>
      </dsp:txBody>
      <dsp:txXfrm>
        <a:off x="428355" y="0"/>
        <a:ext cx="5052695" cy="1067854"/>
      </dsp:txXfrm>
    </dsp:sp>
    <dsp:sp modelId="{B13E6329-D1D3-364B-A2C5-095BB2996B4C}">
      <dsp:nvSpPr>
        <dsp:cNvPr id="0" name=""/>
        <dsp:cNvSpPr/>
      </dsp:nvSpPr>
      <dsp:spPr>
        <a:xfrm>
          <a:off x="42835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A95CA-6776-9B4A-B66E-5EBB483CC51D}">
      <dsp:nvSpPr>
        <dsp:cNvPr id="0" name=""/>
        <dsp:cNvSpPr/>
      </dsp:nvSpPr>
      <dsp:spPr>
        <a:xfrm>
          <a:off x="782043"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l" sz="1500" kern="1200" dirty="0" err="1"/>
            <a:t>Ιδιο</a:t>
          </a:r>
          <a:r>
            <a:rPr lang="el" sz="1500" kern="1200" dirty="0"/>
            <a:t> </a:t>
          </a:r>
          <a:r>
            <a:rPr lang="el" sz="1500" kern="1200" dirty="0" err="1"/>
            <a:t>αναφορικό </a:t>
          </a:r>
          <a:r>
            <a:rPr lang="el" sz="1500" kern="1200" dirty="0"/>
            <a:t>περιεχόμενο ➝ </a:t>
          </a:r>
          <a:r>
            <a:rPr lang="el" sz="1500" kern="1200" dirty="0" err="1"/>
            <a:t>καθημερινές </a:t>
          </a:r>
          <a:r>
            <a:rPr lang="el" sz="1500" kern="1200" dirty="0"/>
            <a:t>ρουτίνες, άτομα και </a:t>
          </a:r>
          <a:r>
            <a:rPr lang="el" sz="1500" kern="1200" dirty="0" err="1"/>
            <a:t>πράγματα </a:t>
          </a:r>
          <a:r>
            <a:rPr lang="el" sz="1500" kern="1200" dirty="0"/>
            <a:t>( </a:t>
          </a:r>
          <a:r>
            <a:rPr lang="el" sz="1500" kern="1200" dirty="0" err="1"/>
            <a:t>με </a:t>
          </a:r>
          <a:r>
            <a:rPr lang="el" sz="1500" kern="1200" dirty="0"/>
            <a:t>υπερ- ή </a:t>
          </a:r>
          <a:r>
            <a:rPr lang="el" sz="1500" kern="1200" dirty="0" err="1"/>
            <a:t>κάτω </a:t>
          </a:r>
          <a:r>
            <a:rPr lang="el" sz="1500" kern="1200" dirty="0"/>
            <a:t>επεκτάσεις)</a:t>
          </a:r>
        </a:p>
      </dsp:txBody>
      <dsp:txXfrm>
        <a:off x="782043" y="1909310"/>
        <a:ext cx="4699006" cy="865221"/>
      </dsp:txXfrm>
    </dsp:sp>
    <dsp:sp modelId="{85E3BE9D-61AE-B749-AB63-9B7D7096BF48}">
      <dsp:nvSpPr>
        <dsp:cNvPr id="0" name=""/>
        <dsp:cNvSpPr/>
      </dsp:nvSpPr>
      <dsp:spPr>
        <a:xfrm>
          <a:off x="42835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2AB63-F90A-394E-BB00-9F48CBD783ED}">
      <dsp:nvSpPr>
        <dsp:cNvPr id="0" name=""/>
        <dsp:cNvSpPr/>
      </dsp:nvSpPr>
      <dsp:spPr>
        <a:xfrm>
          <a:off x="782043"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l" sz="1500" kern="1200" dirty="0" err="1"/>
            <a:t>Ίδιες </a:t>
          </a:r>
          <a:r>
            <a:rPr lang="el" sz="1500" kern="1200" dirty="0"/>
            <a:t>γραμματικές </a:t>
          </a:r>
          <a:r>
            <a:rPr lang="el" sz="1500" kern="1200" dirty="0" err="1"/>
            <a:t>κατηγορίες </a:t>
          </a:r>
          <a:r>
            <a:rPr lang="el" sz="1500" kern="1200" dirty="0"/>
            <a:t>➝ </a:t>
          </a:r>
          <a:r>
            <a:rPr lang="el" sz="1500" kern="1200" dirty="0" err="1"/>
            <a:t>ουσιαστικά </a:t>
          </a:r>
          <a:r>
            <a:rPr lang="el" sz="1500" kern="1200" dirty="0"/>
            <a:t>, επίθετα συγγενείς προς </a:t>
          </a:r>
          <a:r>
            <a:rPr lang="el" sz="1500" kern="1200" dirty="0" err="1"/>
            <a:t>πράγματα </a:t>
          </a:r>
          <a:r>
            <a:rPr lang="el" sz="1500" kern="1200" dirty="0"/>
            <a:t>και ανθρώπους</a:t>
          </a:r>
        </a:p>
      </dsp:txBody>
      <dsp:txXfrm>
        <a:off x="782043" y="2774532"/>
        <a:ext cx="4699006" cy="865221"/>
      </dsp:txXfrm>
    </dsp:sp>
    <dsp:sp modelId="{AAE9117F-7F2B-184B-9CED-5A7C5ED73614}">
      <dsp:nvSpPr>
        <dsp:cNvPr id="0" name=""/>
        <dsp:cNvSpPr/>
      </dsp:nvSpPr>
      <dsp:spPr>
        <a:xfrm>
          <a:off x="573368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7A278-7EE5-8446-8647-E19FAFD2B241}">
      <dsp:nvSpPr>
        <dsp:cNvPr id="0" name=""/>
        <dsp:cNvSpPr/>
      </dsp:nvSpPr>
      <dsp:spPr>
        <a:xfrm>
          <a:off x="573368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D029A-AE77-6047-8B87-DCE57821353E}">
      <dsp:nvSpPr>
        <dsp:cNvPr id="0" name=""/>
        <dsp:cNvSpPr/>
      </dsp:nvSpPr>
      <dsp:spPr>
        <a:xfrm>
          <a:off x="573368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l" sz="2000" b="1" kern="1200" dirty="0">
              <a:solidFill>
                <a:schemeClr val="bg2">
                  <a:lumMod val="75000"/>
                  <a:lumOff val="25000"/>
                </a:schemeClr>
              </a:solidFill>
            </a:rPr>
            <a:t>Οι πρώτες </a:t>
          </a:r>
          <a:r>
            <a:rPr lang="el" sz="2000" b="1" kern="1200" dirty="0" err="1">
              <a:solidFill>
                <a:schemeClr val="bg2">
                  <a:lumMod val="75000"/>
                  <a:lumOff val="25000"/>
                </a:schemeClr>
              </a:solidFill>
            </a:rPr>
            <a:t>λέξεις</a:t>
          </a:r>
          <a:r>
            <a:rPr lang="el" sz="2000" b="1" kern="1200" dirty="0">
              <a:solidFill>
                <a:schemeClr val="bg2">
                  <a:lumMod val="75000"/>
                  <a:lumOff val="25000"/>
                </a:schemeClr>
              </a:solidFill>
            </a:rPr>
            <a:t> </a:t>
          </a:r>
          <a:r>
            <a:rPr lang="el" sz="2000" b="1" kern="1200" dirty="0" err="1">
              <a:solidFill>
                <a:schemeClr val="bg2">
                  <a:lumMod val="75000"/>
                  <a:lumOff val="25000"/>
                </a:schemeClr>
              </a:solidFill>
            </a:rPr>
            <a:t>κατανοητό </a:t>
          </a:r>
          <a:r>
            <a:rPr lang="el" sz="2000" b="1" kern="1200" dirty="0">
              <a:solidFill>
                <a:schemeClr val="bg2">
                  <a:lumMod val="75000"/>
                  <a:lumOff val="25000"/>
                </a:schemeClr>
              </a:solidFill>
            </a:rPr>
            <a:t>≈ σε </a:t>
          </a:r>
          <a:r>
            <a:rPr lang="el" sz="2000" b="1" kern="1200" dirty="0" err="1">
              <a:solidFill>
                <a:schemeClr val="bg2">
                  <a:lumMod val="75000"/>
                  <a:lumOff val="25000"/>
                </a:schemeClr>
              </a:solidFill>
            </a:rPr>
            <a:t>αυτούς </a:t>
          </a:r>
          <a:r>
            <a:rPr lang="el" sz="2000" b="1" kern="1200" dirty="0">
              <a:solidFill>
                <a:schemeClr val="bg2">
                  <a:lumMod val="75000"/>
                  <a:lumOff val="25000"/>
                </a:schemeClr>
              </a:solidFill>
            </a:rPr>
            <a:t>του </a:t>
          </a:r>
          <a:r>
            <a:rPr lang="el" sz="2000" b="1" kern="1200" dirty="0" err="1">
              <a:solidFill>
                <a:schemeClr val="bg2">
                  <a:lumMod val="75000"/>
                  <a:lumOff val="25000"/>
                </a:schemeClr>
              </a:solidFill>
            </a:rPr>
            <a:t>τυποκαλ</a:t>
          </a:r>
          <a:r>
            <a:rPr lang="el" sz="2000" b="1" kern="1200" dirty="0">
              <a:solidFill>
                <a:schemeClr val="bg2">
                  <a:lumMod val="75000"/>
                  <a:lumOff val="25000"/>
                </a:schemeClr>
              </a:solidFill>
            </a:rPr>
            <a:t> </a:t>
          </a:r>
          <a:r>
            <a:rPr lang="el" sz="2000" b="1" kern="1200" dirty="0" err="1">
              <a:solidFill>
                <a:schemeClr val="bg2">
                  <a:lumMod val="75000"/>
                  <a:lumOff val="25000"/>
                </a:schemeClr>
              </a:solidFill>
            </a:rPr>
            <a:t>παιδιά</a:t>
          </a:r>
          <a:r>
            <a:rPr lang="el" sz="2000" b="1" kern="1200" dirty="0">
              <a:solidFill>
                <a:schemeClr val="bg2">
                  <a:lumMod val="75000"/>
                  <a:lumOff val="25000"/>
                </a:schemeClr>
              </a:solidFill>
            </a:rPr>
            <a:t> </a:t>
          </a:r>
        </a:p>
      </dsp:txBody>
      <dsp:txXfrm>
        <a:off x="5733685" y="0"/>
        <a:ext cx="5052695" cy="1067854"/>
      </dsp:txXfrm>
    </dsp:sp>
    <dsp:sp modelId="{B8AF3102-43E5-6C4D-8528-EE33F106E3B8}">
      <dsp:nvSpPr>
        <dsp:cNvPr id="0" name=""/>
        <dsp:cNvSpPr/>
      </dsp:nvSpPr>
      <dsp:spPr>
        <a:xfrm>
          <a:off x="573368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7D9AAA-3A89-084A-B55F-9C0CA8A34BDC}">
      <dsp:nvSpPr>
        <dsp:cNvPr id="0" name=""/>
        <dsp:cNvSpPr/>
      </dsp:nvSpPr>
      <dsp:spPr>
        <a:xfrm>
          <a:off x="6087374"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l" sz="1500" kern="1200" dirty="0" err="1"/>
            <a:t>Ονόματα </a:t>
          </a:r>
          <a:r>
            <a:rPr lang="el" sz="1500" kern="1200" dirty="0"/>
            <a:t>αντικειμένων (στο </a:t>
          </a:r>
          <a:r>
            <a:rPr lang="el" sz="1500" kern="1200" dirty="0" err="1"/>
            <a:t>ίδιο</a:t>
          </a:r>
          <a:r>
            <a:rPr lang="el" sz="1500" kern="1200" dirty="0"/>
            <a:t> </a:t>
          </a:r>
          <a:r>
            <a:rPr lang="el" sz="1500" kern="1200" dirty="0" err="1"/>
            <a:t>αισθητηριοκινητικό</a:t>
          </a:r>
          <a:r>
            <a:rPr lang="el" sz="1500" kern="1200" dirty="0"/>
            <a:t> </a:t>
          </a:r>
          <a:r>
            <a:rPr lang="el" sz="1500" kern="1200" dirty="0" err="1"/>
            <a:t>επίπεδο</a:t>
          </a:r>
          <a:r>
            <a:rPr lang="el" sz="1500" kern="1200" dirty="0"/>
            <a:t> </a:t>
          </a:r>
          <a:r>
            <a:rPr lang="el" sz="1500" kern="1200" dirty="0" err="1"/>
            <a:t>από</a:t>
          </a:r>
          <a:r>
            <a:rPr lang="el" sz="1500" kern="1200" dirty="0"/>
            <a:t> </a:t>
          </a:r>
          <a:r>
            <a:rPr lang="el" sz="1500" kern="1200" dirty="0" err="1"/>
            <a:t>τυπικός</a:t>
          </a:r>
          <a:r>
            <a:rPr lang="el" sz="1500" kern="1200" dirty="0"/>
            <a:t> </a:t>
          </a:r>
          <a:r>
            <a:rPr lang="el" sz="1500" kern="1200" dirty="0" err="1"/>
            <a:t>παιδιά </a:t>
          </a:r>
          <a:r>
            <a:rPr lang="el" sz="1500" kern="1200" dirty="0"/>
            <a:t>)</a:t>
          </a:r>
        </a:p>
      </dsp:txBody>
      <dsp:txXfrm>
        <a:off x="6087374" y="1909310"/>
        <a:ext cx="4699006" cy="865221"/>
      </dsp:txXfrm>
    </dsp:sp>
    <dsp:sp modelId="{D272DC56-6172-014F-B677-609E5680FE6E}">
      <dsp:nvSpPr>
        <dsp:cNvPr id="0" name=""/>
        <dsp:cNvSpPr/>
      </dsp:nvSpPr>
      <dsp:spPr>
        <a:xfrm>
          <a:off x="573368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4EED0-E1B1-FA4B-8D40-7835F096F9B1}">
      <dsp:nvSpPr>
        <dsp:cNvPr id="0" name=""/>
        <dsp:cNvSpPr/>
      </dsp:nvSpPr>
      <dsp:spPr>
        <a:xfrm>
          <a:off x="6087374"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l" sz="1500" kern="1200" dirty="0" err="1"/>
            <a:t>Μεταξύ </a:t>
          </a:r>
          <a:r>
            <a:rPr lang="el" sz="1500" kern="1200" dirty="0"/>
            <a:t>12 και 36 </a:t>
          </a:r>
          <a:r>
            <a:rPr lang="el" sz="1500" kern="1200" dirty="0" err="1"/>
            <a:t>μηνών </a:t>
          </a:r>
          <a:r>
            <a:rPr lang="el" sz="1500" kern="1200" dirty="0"/>
            <a:t>➝ κοινωνικές </a:t>
          </a:r>
          <a:r>
            <a:rPr lang="el" sz="1500" kern="1200" dirty="0" err="1"/>
            <a:t>λέξεις </a:t>
          </a:r>
          <a:r>
            <a:rPr lang="el" sz="1500" kern="1200" dirty="0"/>
            <a:t>και </a:t>
          </a:r>
          <a:r>
            <a:rPr lang="el" sz="1500" kern="1200" dirty="0" err="1"/>
            <a:t>αντικείμενο</a:t>
          </a:r>
          <a:r>
            <a:rPr lang="el" sz="1500" kern="1200" dirty="0"/>
            <a:t> </a:t>
          </a:r>
          <a:r>
            <a:rPr lang="el" sz="1500" kern="1200" dirty="0" err="1"/>
            <a:t>ονόματα</a:t>
          </a:r>
          <a:r>
            <a:rPr lang="el" sz="1500" kern="1200" dirty="0"/>
            <a:t> </a:t>
          </a:r>
        </a:p>
      </dsp:txBody>
      <dsp:txXfrm>
        <a:off x="6087374" y="2774532"/>
        <a:ext cx="4699006" cy="865221"/>
      </dsp:txXfrm>
    </dsp:sp>
    <dsp:sp modelId="{4A45342C-38AA-9E44-BDD0-393E5082ADB0}">
      <dsp:nvSpPr>
        <dsp:cNvPr id="0" name=""/>
        <dsp:cNvSpPr/>
      </dsp:nvSpPr>
      <dsp:spPr>
        <a:xfrm>
          <a:off x="5733685" y="3886774"/>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7284E-278E-F947-99ED-621AD56BA68A}">
      <dsp:nvSpPr>
        <dsp:cNvPr id="0" name=""/>
        <dsp:cNvSpPr/>
      </dsp:nvSpPr>
      <dsp:spPr>
        <a:xfrm>
          <a:off x="6087374" y="3639753"/>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l" sz="1500" kern="1200" dirty="0" err="1"/>
            <a:t>Αργότερα </a:t>
          </a:r>
          <a:r>
            <a:rPr lang="el" sz="1500" kern="1200" dirty="0"/>
            <a:t>➝ πιο </a:t>
          </a:r>
          <a:r>
            <a:rPr lang="el" sz="1500" kern="1200" dirty="0" err="1"/>
            <a:t>σύνθετο</a:t>
          </a:r>
          <a:r>
            <a:rPr lang="el" sz="1500" kern="1200" dirty="0"/>
            <a:t> </a:t>
          </a:r>
          <a:r>
            <a:rPr lang="el" sz="1500" kern="1200" dirty="0" err="1"/>
            <a:t>λεξικό</a:t>
          </a:r>
          <a:r>
            <a:rPr lang="el" sz="1500" kern="1200" dirty="0"/>
            <a:t> </a:t>
          </a:r>
          <a:r>
            <a:rPr lang="el" sz="1500" kern="1200" dirty="0" err="1"/>
            <a:t>απαιτώντας</a:t>
          </a:r>
          <a:r>
            <a:rPr lang="el" sz="1500" kern="1200" dirty="0"/>
            <a:t> </a:t>
          </a:r>
          <a:r>
            <a:rPr lang="el" sz="1500" kern="1200" dirty="0" err="1"/>
            <a:t>κάποιες </a:t>
          </a:r>
          <a:r>
            <a:rPr lang="el" sz="1500" kern="1200" dirty="0"/>
            <a:t>γνωστικές </a:t>
          </a:r>
          <a:r>
            <a:rPr lang="el" sz="1500" kern="1200" dirty="0" err="1"/>
            <a:t>προϋποθέσεις</a:t>
          </a:r>
          <a:endParaRPr lang="fr-FR" sz="1500" kern="1200" dirty="0"/>
        </a:p>
      </dsp:txBody>
      <dsp:txXfrm>
        <a:off x="6087374" y="3639753"/>
        <a:ext cx="4699006" cy="8652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1EDD36-3811-424A-A4A4-2860761EC0F8}">
      <dsp:nvSpPr>
        <dsp:cNvPr id="0" name=""/>
        <dsp:cNvSpPr/>
      </dsp:nvSpPr>
      <dsp:spPr>
        <a:xfrm>
          <a:off x="4285"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 sz="2400" b="1" kern="1200" dirty="0" err="1">
              <a:solidFill>
                <a:schemeClr val="tx2">
                  <a:lumMod val="50000"/>
                </a:schemeClr>
              </a:solidFill>
            </a:rPr>
            <a:t>Πυρήνας</a:t>
          </a:r>
          <a:r>
            <a:rPr lang="el" sz="2400" b="1" kern="1200" dirty="0">
              <a:solidFill>
                <a:schemeClr val="tx2">
                  <a:lumMod val="50000"/>
                </a:schemeClr>
              </a:solidFill>
            </a:rPr>
            <a:t> </a:t>
          </a:r>
          <a:r>
            <a:rPr lang="el" sz="2400" b="1" kern="1200" dirty="0" err="1">
              <a:solidFill>
                <a:schemeClr val="tx2">
                  <a:lumMod val="50000"/>
                </a:schemeClr>
              </a:solidFill>
            </a:rPr>
            <a:t>λεξιλόγιο</a:t>
          </a:r>
          <a:endParaRPr lang="fr-FR" sz="2400" b="1" kern="1200" dirty="0">
            <a:solidFill>
              <a:schemeClr val="tx2">
                <a:lumMod val="50000"/>
              </a:schemeClr>
            </a:solidFill>
          </a:endParaRPr>
        </a:p>
      </dsp:txBody>
      <dsp:txXfrm>
        <a:off x="4285" y="0"/>
        <a:ext cx="4122001" cy="1558138"/>
      </dsp:txXfrm>
    </dsp:sp>
    <dsp:sp modelId="{51EC0E35-0F00-2347-8F60-AE19F9CC3000}">
      <dsp:nvSpPr>
        <dsp:cNvPr id="0" name=""/>
        <dsp:cNvSpPr/>
      </dsp:nvSpPr>
      <dsp:spPr>
        <a:xfrm>
          <a:off x="416485" y="1558265"/>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Αντωνυμίες</a:t>
          </a:r>
          <a:endParaRPr lang="fr-FR" sz="1800" kern="1200" dirty="0"/>
        </a:p>
      </dsp:txBody>
      <dsp:txXfrm>
        <a:off x="438646" y="1580426"/>
        <a:ext cx="3253279" cy="712303"/>
      </dsp:txXfrm>
    </dsp:sp>
    <dsp:sp modelId="{161A7C83-18A8-7442-9CA5-EE883208E6CB}">
      <dsp:nvSpPr>
        <dsp:cNvPr id="0" name=""/>
        <dsp:cNvSpPr/>
      </dsp:nvSpPr>
      <dsp:spPr>
        <a:xfrm>
          <a:off x="416485" y="2431294"/>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Ρήματα</a:t>
          </a:r>
          <a:endParaRPr lang="fr-FR" sz="1800" kern="1200" dirty="0"/>
        </a:p>
      </dsp:txBody>
      <dsp:txXfrm>
        <a:off x="438646" y="2453455"/>
        <a:ext cx="3253279" cy="712303"/>
      </dsp:txXfrm>
    </dsp:sp>
    <dsp:sp modelId="{34123D26-97E6-C546-9538-DB8BB824526E}">
      <dsp:nvSpPr>
        <dsp:cNvPr id="0" name=""/>
        <dsp:cNvSpPr/>
      </dsp:nvSpPr>
      <dsp:spPr>
        <a:xfrm>
          <a:off x="416485" y="330432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Περιγραφείς</a:t>
          </a:r>
          <a:endParaRPr lang="fr-FR" sz="1800" kern="1200" dirty="0"/>
        </a:p>
      </dsp:txBody>
      <dsp:txXfrm>
        <a:off x="438646" y="3326484"/>
        <a:ext cx="3253279" cy="712303"/>
      </dsp:txXfrm>
    </dsp:sp>
    <dsp:sp modelId="{456EE7E2-5D1C-654F-B724-5BC22939617E}">
      <dsp:nvSpPr>
        <dsp:cNvPr id="0" name=""/>
        <dsp:cNvSpPr/>
      </dsp:nvSpPr>
      <dsp:spPr>
        <a:xfrm>
          <a:off x="416485" y="417735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Προθέσεις</a:t>
          </a:r>
          <a:endParaRPr lang="fr-FR" sz="1800" kern="1200" dirty="0"/>
        </a:p>
      </dsp:txBody>
      <dsp:txXfrm>
        <a:off x="438646" y="4199514"/>
        <a:ext cx="3253279" cy="712303"/>
      </dsp:txXfrm>
    </dsp:sp>
    <dsp:sp modelId="{D2F131DA-8EC6-8541-A9A0-D08F94CED607}">
      <dsp:nvSpPr>
        <dsp:cNvPr id="0" name=""/>
        <dsp:cNvSpPr/>
      </dsp:nvSpPr>
      <dsp:spPr>
        <a:xfrm>
          <a:off x="4435436"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 sz="2400" b="1" kern="1200" dirty="0">
              <a:solidFill>
                <a:schemeClr val="tx2">
                  <a:lumMod val="50000"/>
                </a:schemeClr>
              </a:solidFill>
            </a:rPr>
            <a:t>Περιθώριο </a:t>
          </a:r>
          <a:r>
            <a:rPr lang="el" sz="2400" b="1" kern="1200" dirty="0" err="1">
              <a:solidFill>
                <a:schemeClr val="tx2">
                  <a:lumMod val="50000"/>
                </a:schemeClr>
              </a:solidFill>
            </a:rPr>
            <a:t>λεξιλόγιο</a:t>
          </a:r>
          <a:endParaRPr lang="fr-FR" sz="2400" b="1" kern="1200" dirty="0">
            <a:solidFill>
              <a:schemeClr val="tx2">
                <a:lumMod val="50000"/>
              </a:schemeClr>
            </a:solidFill>
          </a:endParaRPr>
        </a:p>
      </dsp:txBody>
      <dsp:txXfrm>
        <a:off x="4435436" y="0"/>
        <a:ext cx="4122001" cy="1558138"/>
      </dsp:txXfrm>
    </dsp:sp>
    <dsp:sp modelId="{EC056DF8-5EA3-4944-984B-D7EB7A1C97B6}">
      <dsp:nvSpPr>
        <dsp:cNvPr id="0" name=""/>
        <dsp:cNvSpPr/>
      </dsp:nvSpPr>
      <dsp:spPr>
        <a:xfrm>
          <a:off x="4847636" y="155908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Ουσιαστικά </a:t>
          </a:r>
          <a:r>
            <a:rPr lang="el" sz="1800" kern="1200" dirty="0"/>
            <a:t>και </a:t>
          </a:r>
          <a:r>
            <a:rPr lang="el" sz="1800" kern="1200" dirty="0" err="1"/>
            <a:t>σωστά</a:t>
          </a:r>
          <a:r>
            <a:rPr lang="el" sz="1800" kern="1200" dirty="0"/>
            <a:t> </a:t>
          </a:r>
          <a:r>
            <a:rPr lang="el" sz="1800" kern="1200" dirty="0" err="1"/>
            <a:t>ονόματα</a:t>
          </a:r>
          <a:endParaRPr lang="fr-FR" sz="1800" kern="1200" dirty="0"/>
        </a:p>
      </dsp:txBody>
      <dsp:txXfrm>
        <a:off x="4858523" y="1569976"/>
        <a:ext cx="3275827" cy="349944"/>
      </dsp:txXfrm>
    </dsp:sp>
    <dsp:sp modelId="{1C727115-1567-7E42-BA0E-7974A552A0A6}">
      <dsp:nvSpPr>
        <dsp:cNvPr id="0" name=""/>
        <dsp:cNvSpPr/>
      </dsp:nvSpPr>
      <dsp:spPr>
        <a:xfrm>
          <a:off x="4847636" y="1987996"/>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a:t>Συγκριτικά</a:t>
          </a:r>
        </a:p>
      </dsp:txBody>
      <dsp:txXfrm>
        <a:off x="4858523" y="1998883"/>
        <a:ext cx="3275827" cy="349944"/>
      </dsp:txXfrm>
    </dsp:sp>
    <dsp:sp modelId="{71D3047A-2463-E04E-95F7-F05FCBF8E88F}">
      <dsp:nvSpPr>
        <dsp:cNvPr id="0" name=""/>
        <dsp:cNvSpPr/>
      </dsp:nvSpPr>
      <dsp:spPr>
        <a:xfrm>
          <a:off x="4847636" y="241690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Γενικός</a:t>
          </a:r>
          <a:r>
            <a:rPr lang="el" sz="1800" kern="1200" dirty="0"/>
            <a:t> </a:t>
          </a:r>
          <a:r>
            <a:rPr lang="el" sz="1800" kern="1200" dirty="0" err="1"/>
            <a:t>ρήματα</a:t>
          </a:r>
          <a:endParaRPr lang="fr-FR" sz="1800" kern="1200" dirty="0"/>
        </a:p>
      </dsp:txBody>
      <dsp:txXfrm>
        <a:off x="4858523" y="2427789"/>
        <a:ext cx="3275827" cy="349944"/>
      </dsp:txXfrm>
    </dsp:sp>
    <dsp:sp modelId="{90868166-B8B4-7044-8039-C0B6842D6C1D}">
      <dsp:nvSpPr>
        <dsp:cNvPr id="0" name=""/>
        <dsp:cNvSpPr/>
      </dsp:nvSpPr>
      <dsp:spPr>
        <a:xfrm>
          <a:off x="4847636" y="284580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Ειδικός</a:t>
          </a:r>
          <a:r>
            <a:rPr lang="el" sz="1800" kern="1200" dirty="0"/>
            <a:t> </a:t>
          </a:r>
          <a:r>
            <a:rPr lang="el" sz="1800" kern="1200" dirty="0" err="1"/>
            <a:t>ρήματα</a:t>
          </a:r>
          <a:endParaRPr lang="fr-FR" sz="1800" kern="1200" dirty="0"/>
        </a:p>
      </dsp:txBody>
      <dsp:txXfrm>
        <a:off x="4858523" y="2856696"/>
        <a:ext cx="3275827" cy="349944"/>
      </dsp:txXfrm>
    </dsp:sp>
    <dsp:sp modelId="{97F383BE-48E4-9F4B-B0D5-26B38EA11DB8}">
      <dsp:nvSpPr>
        <dsp:cNvPr id="0" name=""/>
        <dsp:cNvSpPr/>
      </dsp:nvSpPr>
      <dsp:spPr>
        <a:xfrm>
          <a:off x="4847636" y="327471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Συναισθηματική</a:t>
          </a:r>
          <a:r>
            <a:rPr lang="el" sz="1800" kern="1200" dirty="0"/>
            <a:t> </a:t>
          </a:r>
          <a:r>
            <a:rPr lang="el" sz="1800" kern="1200" dirty="0" err="1"/>
            <a:t>λόγια</a:t>
          </a:r>
          <a:endParaRPr lang="fr-FR" sz="1800" kern="1200" dirty="0"/>
        </a:p>
      </dsp:txBody>
      <dsp:txXfrm>
        <a:off x="4858523" y="3285602"/>
        <a:ext cx="3275827" cy="349944"/>
      </dsp:txXfrm>
    </dsp:sp>
    <dsp:sp modelId="{FEF06C68-81AB-9644-B76D-ACB17CE88F74}">
      <dsp:nvSpPr>
        <dsp:cNvPr id="0" name=""/>
        <dsp:cNvSpPr/>
      </dsp:nvSpPr>
      <dsp:spPr>
        <a:xfrm>
          <a:off x="4847636" y="370362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a:t>Επιβεβαίωση και </a:t>
          </a:r>
          <a:r>
            <a:rPr lang="el" sz="1800" kern="1200" dirty="0" err="1"/>
            <a:t>άρνηση</a:t>
          </a:r>
          <a:r>
            <a:rPr lang="el" sz="1800" kern="1200" dirty="0"/>
            <a:t> </a:t>
          </a:r>
          <a:r>
            <a:rPr lang="el" sz="1800" kern="1200" dirty="0" err="1"/>
            <a:t>λόγια</a:t>
          </a:r>
          <a:endParaRPr lang="fr-FR" sz="1800" kern="1200" dirty="0"/>
        </a:p>
      </dsp:txBody>
      <dsp:txXfrm>
        <a:off x="4858523" y="3714509"/>
        <a:ext cx="3275827" cy="349944"/>
      </dsp:txXfrm>
    </dsp:sp>
    <dsp:sp modelId="{575CA6C4-55E1-A94C-BB57-B7F11F67D030}">
      <dsp:nvSpPr>
        <dsp:cNvPr id="0" name=""/>
        <dsp:cNvSpPr/>
      </dsp:nvSpPr>
      <dsp:spPr>
        <a:xfrm>
          <a:off x="4847636" y="4132528"/>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err="1"/>
            <a:t>Λέξεις </a:t>
          </a:r>
          <a:endParaRPr lang="fr-FR" sz="1800" kern="1200" dirty="0"/>
        </a:p>
      </dsp:txBody>
      <dsp:txXfrm>
        <a:off x="4858523" y="4143415"/>
        <a:ext cx="3275827" cy="349944"/>
      </dsp:txXfrm>
    </dsp:sp>
    <dsp:sp modelId="{4A5D8010-D32C-104E-8DAF-76F3331A8AC5}">
      <dsp:nvSpPr>
        <dsp:cNvPr id="0" name=""/>
        <dsp:cNvSpPr/>
      </dsp:nvSpPr>
      <dsp:spPr>
        <a:xfrm>
          <a:off x="4847636" y="456143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l" sz="1800" kern="1200" dirty="0"/>
            <a:t>Επίθετα</a:t>
          </a:r>
        </a:p>
      </dsp:txBody>
      <dsp:txXfrm>
        <a:off x="4858523" y="4572322"/>
        <a:ext cx="3275827" cy="349944"/>
      </dsp:txXfrm>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corevocabulary.weebly.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22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62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dirty="0">
                <a:effectLst/>
                <a:latin typeface="Calibri" panose="020F0502020204030204" pitchFamily="34" charset="0"/>
                <a:ea typeface="Calibri" panose="020F0502020204030204" pitchFamily="34" charset="0"/>
                <a:cs typeface="Times New Roman" panose="02020603050405020304" pitchFamily="18" charset="0"/>
              </a:rPr>
              <a:t>Αν και οι πρώτες λέξεις εμφανίζονται σε νευροτυπικά παιδιά και παιδιά με IDD περίπου στην ίδια νοητική ηλικία, μόνο αργότερα η καθυστέρηση διευρύνεται στις τελευταίες, οδηγώντας μας να θεωρήσουμε τη λεξιλογική τους ανάπτυξη ως μια αργή και ατελή εκδοχή της φυσιολογικής ανάπτυξης (Chapman, 2006 ). Για παράδειγμα, φαίνεται ότι μόνο το 10% των παιδιών με σύνδρομο Down παράγει τον πρώτο λόγο στην ηλικία του ενός έτους, με την πλειονότητα να αρχίζει να μιλάει μόνο μετά την ηλικία των 2 ετών, σε ένα πλαίσιο μεγάλης μεταβλητότητας μεταξύ των ατόμων (Berglund et al. ., 2001).</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dirty="0">
                <a:effectLst/>
                <a:latin typeface="Calibri" panose="020F0502020204030204" pitchFamily="34" charset="0"/>
                <a:ea typeface="Calibri" panose="020F0502020204030204" pitchFamily="34" charset="0"/>
                <a:cs typeface="Times New Roman" panose="02020603050405020304" pitchFamily="18" charset="0"/>
              </a:rPr>
              <a:t>Ωστόσο, αν και καθυστερημένη, η λεξιλογική ανάπτυξη των παιδιών με σύνδρομο Down ακολουθεί την ίδια αναπτυξιακή τροχιά με αυτή των νευροτυπικών παιδιών (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Rondal </a:t>
            </a:r>
            <a:r>
              <a:rPr lang="el" sz="1800" dirty="0">
                <a:effectLst/>
                <a:latin typeface="Calibri" panose="020F0502020204030204" pitchFamily="34" charset="0"/>
                <a:ea typeface="Calibri" panose="020F0502020204030204" pitchFamily="34" charset="0"/>
                <a:cs typeface="Times New Roman" panose="02020603050405020304" pitchFamily="18" charset="0"/>
              </a:rPr>
              <a:t>&amp; Comblain, 1999). Όσον αφορά την κατανόηση του λεξιλογίου, ένας ορισμένος αριθμός εφήβων μπορεί ακόμη και να δείξει απόδοση ίση ή καλύτερη από αυτή των νορμοτυπικών παιδιών της ίδιας νοητικής ηλικίας (Chapman, 2006).</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Το φαινόμενο της λεξιλογικής έκρηξης, το οποίο είναι σημάδι αύξησης του λεξιλογίου στους 18-24 μήνες περίπου στα φυσιολογικά αναπτυσσόμενα παιδιά, επηρεάζεται από διανοητική αναπηρία και καθυστερεί χρονικά. Σύμφωνα με μελέτες, μπορεί να εντοπιστεί σε παιδιά με σύνδρομο Down περίπου στους 30 μήνες ή αργότερα, περίπου στα 5 έως 6 χρόνια (Oliver &amp; Buckley, 1994). Η ανάπτυξη του λεξιλογίου είναι επομένως λιγότερο έντονη από ό,τι στο μέσο παιδί και σε περισσότερο από το 50% των περιπτώσεων, τα παιδιά με μέτρια νοητική αναπηρία δεν σπάνε το φράγμα του λεξιλογίου των 50 λέξεων πριν από την ηλικία των 4 ετών (Berglund et al., 2001). Επομένως, μόνο από την ηλικία των 3 έως 4 ετών μπορεί να παρατηρηθεί πραγματική πρόοδος. Υπό το φως αυτών των δεδομένων, φαίνεται ότι η ταχύτητα απόκτησης νέων λέξεων στα παιδιά με IDD δεν είναι ίση με αυτή των παιδιών σε φυσιολογική ανάπτυξη. Οι αναπτυξιακές καμπύλες των δύο ομάδων σταδιακά διαχωρίζονται και το χάσμα διευρύνεται με τα χρόνια, σε ένα πλαίσιο μεγάλης μεταβλητότητας μεταξύ των ατόμων. Ως συμπέρασμα, το λεξιλογικό τους απόθεμα παραμένει χαμηλότερο από αυτό των συνομηλίκων τους σε φυσιολογική ανάπτυξη που αντιστοιχεί στη νοητική ηλικία ή τη γλωσσική ηλικία </a:t>
            </a:r>
            <a:r>
              <a:rPr lang="el" sz="1800" kern="0" dirty="0">
                <a:effectLst/>
                <a:latin typeface="Calibri" panose="020F0502020204030204" pitchFamily="34" charset="0"/>
                <a:ea typeface="Calibri" panose="020F0502020204030204" pitchFamily="34" charset="0"/>
                <a:cs typeface="Calibri" panose="020F0502020204030204" pitchFamily="34" charset="0"/>
              </a:rPr>
              <a:t>( </a:t>
            </a:r>
            <a:r>
              <a:rPr lang="el" sz="1800" kern="0" dirty="0" err="1">
                <a:effectLst/>
                <a:latin typeface="Calibri" panose="020F0502020204030204" pitchFamily="34" charset="0"/>
                <a:ea typeface="Calibri" panose="020F0502020204030204" pitchFamily="34" charset="0"/>
                <a:cs typeface="Calibri" panose="020F0502020204030204" pitchFamily="34" charset="0"/>
              </a:rPr>
              <a:t>Zampini </a:t>
            </a:r>
            <a:r>
              <a:rPr lang="el" sz="1800" kern="0" dirty="0">
                <a:effectLst/>
                <a:latin typeface="Calibri" panose="020F0502020204030204" pitchFamily="34" charset="0"/>
                <a:ea typeface="Calibri" panose="020F0502020204030204" pitchFamily="34" charset="0"/>
                <a:cs typeface="Calibri" panose="020F0502020204030204" pitchFamily="34" charset="0"/>
              </a:rPr>
              <a:t>&amp; </a:t>
            </a:r>
            <a:r>
              <a:rPr lang="el" sz="1800" kern="0" dirty="0" err="1">
                <a:effectLst/>
                <a:latin typeface="Calibri" panose="020F0502020204030204" pitchFamily="34" charset="0"/>
                <a:ea typeface="Calibri" panose="020F0502020204030204" pitchFamily="34" charset="0"/>
                <a:cs typeface="Calibri" panose="020F0502020204030204" pitchFamily="34" charset="0"/>
              </a:rPr>
              <a:t>D'Odorico </a:t>
            </a:r>
            <a:r>
              <a:rPr lang="el" sz="1800" kern="0" dirty="0">
                <a:effectLst/>
                <a:latin typeface="Calibri" panose="020F0502020204030204" pitchFamily="34" charset="0"/>
                <a:ea typeface="Calibri" panose="020F0502020204030204" pitchFamily="34" charset="0"/>
                <a:cs typeface="Calibri" panose="020F0502020204030204" pitchFamily="34" charset="0"/>
              </a:rPr>
              <a:t>, 2011)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50000"/>
              </a:lnSpc>
              <a:spcBef>
                <a:spcPts val="600"/>
              </a:spcBef>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Όπως φαίνεται στο παραπάνω σχήμα, φαίνεται ότι η ταχύτητα απόκτησης νέων λέξεων στα παιδιά με IDD δεν είναι ίση με αυτή των παιδιών σε φυσιολογική ανάπτυξη.</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 και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το λεξικό συστατικό της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γλώσσας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είναι</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γενικά</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θεωρείται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ως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δύναμη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σε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σχέση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με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άλλα</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Γλώσσα</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τομείς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σε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άτομα με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διανοούμενο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αναπηρία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αυτό</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είναι</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επί του παρόντος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αποδεκτό</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ότι πρέπει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να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γίνει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διάσπαση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εντός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αυτό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το συστατικό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μεταξύ</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διαφορετικός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κατηγορίες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λέξεων (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Zampini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&amp; D'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Odorico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2013; Facon et al., 2012)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269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Πράγματι,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ενώ</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γνώσεις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γενικής</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λεξιλόγιο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(π.χ.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ουσιαστικά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επίθετα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που αναφέρονται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σε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αντικείμενα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ρήματα δράσης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είναι</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πιο ψηλά</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από</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αναμένεται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με βάση τη νοητική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ηλικία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τη γνώση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της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σχέσης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λεξιλόγιο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δηλαδή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όρους</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που αναφέρεται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σε μια χωρική ή χρονική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σχέση</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μεταξύ</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αντικείμενα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και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γεγονότα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είναι</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συχνά</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πιο χαμηλα</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από</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αναμένεται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με βάση την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ίδια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νοητική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ηλικία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(Chapman, 2006;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Miolo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et al, 2005; Price et al., 2007; Facon et al., 2012; et al., 2016;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Deckers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et al., 2017;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Hetzroni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et al. ., 2019).</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1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Περισσότερο από τη χρονολογική ηλικία, η νοητική ηλικία είναι μια ουσιαστική ερμηνευτική μεταβλητή στην ανάπτυξη του λεξικού αποθέματος των ατόμων με νοητική υστέρηση (Barrett &amp;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Diniz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1989; Roberts et al., 2007). Στην πραγματικότητα, οι διάφορες μελέτες που διεξήχθησαν τις τελευταίες δεκαετίες έδειξαν ότι δεν υπάρχει συσχέτιση μεταξύ του μεγέθους του εκφραστικού λεξιλογίου και της χρονολογικής ηλικίας των παιδιών με IDD, γεγονός που υποδηλώνει ότι δεν υπάρχει γραμμική σχέση μεταξύ του εκφραστικού λεξιλογίου και της εμπειρίας ζωής ή απλή βιολογική ωρίμανση.</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buFontTx/>
              <a:buNone/>
            </a:pPr>
            <a:r>
              <a:rPr lang="el" sz="1800" dirty="0">
                <a:effectLst/>
                <a:latin typeface="Calibri" panose="020F0502020204030204" pitchFamily="34" charset="0"/>
                <a:ea typeface="Calibri" panose="020F0502020204030204" pitchFamily="34" charset="0"/>
                <a:cs typeface="Times New Roman" panose="02020603050405020304" pitchFamily="18" charset="0"/>
              </a:rPr>
              <a:t>Από την άλλη πλευρά, το μέγεθος του δεκτικού λεξιλογίου συσχετίζεται τόσο με τη νοητική ηλικία όσο και με τη χρονολογική ηλικία, όπως φαίνεται από την εργασία των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Facon </a:t>
            </a:r>
            <a:r>
              <a:rPr lang="el" sz="1800" dirty="0">
                <a:effectLst/>
                <a:latin typeface="Calibri" panose="020F0502020204030204" pitchFamily="34" charset="0"/>
                <a:ea typeface="Calibri" panose="020F0502020204030204" pitchFamily="34" charset="0"/>
                <a:cs typeface="Times New Roman" panose="02020603050405020304" pitchFamily="18" charset="0"/>
              </a:rPr>
              <a:t>et al. (Facon et al., 2002; Facon,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Nuchadee </a:t>
            </a:r>
            <a:r>
              <a:rPr lang="el" sz="1800" dirty="0">
                <a:effectLst/>
                <a:latin typeface="Calibri" panose="020F0502020204030204" pitchFamily="34" charset="0"/>
                <a:ea typeface="Calibri" panose="020F0502020204030204" pitchFamily="34" charset="0"/>
                <a:cs typeface="Times New Roman" panose="02020603050405020304" pitchFamily="18" charset="0"/>
              </a:rPr>
              <a:t>, et al., 2012; Facon et al., 2016). Αυτό υποδηλώνει ότι η εμπειρία ζωής των ατόμων με διανοητική αναπηρία, όποια και αν είναι η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αιτιολογία </a:t>
            </a:r>
            <a:r>
              <a:rPr lang="el" sz="1800" dirty="0">
                <a:effectLst/>
                <a:latin typeface="Calibri" panose="020F0502020204030204" pitchFamily="34" charset="0"/>
                <a:ea typeface="Calibri" panose="020F0502020204030204" pitchFamily="34" charset="0"/>
                <a:cs typeface="Times New Roman" panose="02020603050405020304" pitchFamily="18" charset="0"/>
              </a:rPr>
              <a:t>, αυξάνει τις ευκαιρίες για επέκταση της δεκτικής πλευράς του λεξιλογικού αποθέματος, ακόμη και αν η ενεργή ανάκτηση από τη μνήμη για παραγωγικούς σκοπούς παραμένει ανεπαρκής.</a:t>
            </a:r>
            <a:r>
              <a:rPr lang="el"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4100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Στα αρχικά στάδια της λεξικής κατάκτησης, οι λέξεις που χρησιμοποιούνται από τα παιδιά με IDD είναι σχετικά παρόμοιες με αυτές που χρησιμοποιούν τα νευροτυπικά παιδιά. Για παράδειγμα, οι πρώτες 50 λέξεις που παράγονται από παιδιά με σύνδρομο Down και νευροτυπικά παιδιά έχουν το ίδιο αναφορικό περιεχόμενο, δηλαδή ονόματα ανθρώπων γύρω τους, ζώα, παιχνίδια, κουζινικά σκεύη, φαγητό και ποτό, καθώς και λέξεις που σχετίζονται με καθημερινές ρουτίνες και δραστηριότητες. (Clark, 1995). Τα παιδιά με νευροτυπικό σύνδρομο και σύνδρομο Down αποκτούν πρώτα τα ονόματα αντικειμένων που είναι «δυναμικά κινητικά ή ικανά για κίνηση» (άνθρωποι, ζώα, οχήματα κ.λπ.), μετά τα ονόματα των αντικειμένων που μπορούν να χειριστούν (παιχνίδια, ρούχα) και τέλος τα ονόματα των μερών του σώματος. Η προσθήκη νέων λέξεων στο λεξιλόγιο συμπίπτει με την ανάπτυξη και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την οργάνωση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κάθε σημασιολογικού τομέα.</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Εκτός από αυτές τις «λέξεις περιεχομένου» (ουσιαστικά, επίθετα, ρήματα και επιρρήματα), το λεξικό πρέπει επίσης να περιλαμβάνει λειτουργικές λέξεις ή «σχεσιακούς» όρους (προθέσεις, άρθρα, συνδέσμους κ.λπ.), οι οποίοι διαδραματίζουν ζωτικό ρόλο στην κατασκευή του σύνταξη. Η ιδιαιτερότητα αυτού του τύπου λεξιλογίου είναι ότι αποτελείται αποκλειστικά από λέξεις των οποίων η λειτουργία είναι να υποδηλώνουν μια σχέση, ιδιαίτερα από άποψη χώρου ή χρόνου, μεταξύ δύο αντικειμένων, προσώπων ή γεγονότων. Η απόκτησή τους είναι πιο αργή και καθυστερημένη σε παιδιά με ΙΔΝ επειδή η κατανόησή τους απαιτεί πιο σύνθετες γνωστικές προϋποθέσεις (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Facon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Magis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 et al.,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13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spcBef>
                <a:spcPts val="200"/>
              </a:spcBef>
              <a:buFontTx/>
              <a:buNone/>
            </a:pPr>
            <a:r>
              <a:rPr lang="el"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Βασικό λεξιλόγιο</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l" sz="1800" kern="100" dirty="0">
                <a:effectLst/>
                <a:latin typeface="Calibri" panose="020F0502020204030204" pitchFamily="34" charset="0"/>
                <a:ea typeface="Calibri" panose="020F0502020204030204" pitchFamily="34" charset="0"/>
                <a:cs typeface="Calibri" panose="020F0502020204030204" pitchFamily="34" charset="0"/>
              </a:rPr>
              <a:t>Το βασικό λεξιλόγιο ονομάζεται έτσι καθώς είναι θεμελιώδες για να εκφράσει τις θεμελιώδεις ανάγκες του ατόμου.</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Οι βασικές λέξεις είναι ένα μικρό σύνολο απλών λέξεων που αποτελούν το 80% των λέξεων που χρησιμοποιούνται στην καθημερινή επικοινωνία (δείτε παραδείγματα στο </a:t>
            </a:r>
            <a:r>
              <a:rPr lang="el" sz="1800"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http://corevocabulary.weebly.com </a:t>
            </a: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Το βασικό λεξιλόγιο περιορίζεται σε ένα σύνολο από εξαιρετικά χρήσιμες λέξεις. Si αποτελείται από αντωνυμίες (εγώ, εσύ κ.λπ.), ρήματα (τρώω, πίνω, κοιμάμαι κ.λπ.), περιγραφικούς (ζεστό, κρύο, κ.λπ.) και προθέσεις (μέσα, πάνω κ.λπ.). Το βασικό λεξιλόγιο περιέχει πολύ λίγα ουσιαστικά.</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Το βασικό λεξιλόγιο οργανώνεται ανάλογα με το πλαίσιο, έτσι ώστε οι λέξεις να είναι διαθέσιμες όταν χρειάζεται. Πίνακες επικοινωνίας:</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περιέχουν το λεξιλόγιο που χρησιμοποιείται για τα γεύματα, το ντύσιμο, την τουαλέτα, τα χόμπι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τοποθετούνται εκεί που λαμβάνει χώρα η δραστηριότητα.</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buFontTx/>
              <a:buNone/>
            </a:pPr>
            <a:endParaRPr lang="nl-BE" dirty="0"/>
          </a:p>
          <a:p>
            <a:pPr marL="158750" indent="0">
              <a:spcBef>
                <a:spcPts val="200"/>
              </a:spcBef>
              <a:buFontTx/>
              <a:buNone/>
            </a:pPr>
            <a:r>
              <a:rPr lang="el"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Περιθώριο λεξιλόγιο</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l"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Το εργαλείο AAC μπορεί να περιέχει λεξιλόγιο που είναι ακόμα άγνωστο ή δεν χρησιμοποιείται από το άτομο. Πράγματι, αυτό το λεξιλόγιο δεν επιλέγεται λόγω της λειτουργικής του ανάγκης σε συγκεκριμένες καταστάσεις, αλλά επειδή μπορεί να είναι χρήσιμο για την ανάπτυξη του λεξικού και της γλώσσας.</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l" sz="1800" kern="100" dirty="0">
                <a:effectLst/>
                <a:latin typeface="Calibri" panose="020F0502020204030204" pitchFamily="34" charset="0"/>
                <a:ea typeface="Calibri" panose="020F0502020204030204" pitchFamily="34" charset="0"/>
                <a:cs typeface="Calibri" panose="020F0502020204030204" pitchFamily="34" charset="0"/>
              </a:rPr>
              <a:t>Συνήθως, θεωρείται ότι το περιθωριακό λεξιλόγιο περιέχει διαφορετικές κατηγορίες λέξεων που μπορούν να συνδυαστούν για να σχηματίσουν μια πιο σύνθετη σημασία:</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ουσιαστικά (π.χ.: πρόσωπο, τοποθεσίες, αντικείμενα),</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συγκριτικά (π.χ.: λιγότερο από, καλύτερα,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γενικά ρήματα (π.χ.: κάνω, δίνω, παίρνω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συγκεκριμένα ρήματα (π.χ.: τρώω, πίνω, βλέπω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συναισθηματικές λέξεις (π.χ.: λυπημένος, χαρούμενος, θυμωμένος,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λέξεις που εκφράζουν μια επιβεβαίωση ή μια άρνηση (π.χ.: ναι, όχι, όχι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επανάληψη ή διακοπή της έκφρασης λέξεων (π.χ.: περισσότερα, διακοπή κ.λπ.)</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ειδικά ονόματα και αντωνυμίες που αναφέρονται σε πρόσωπα – τα κύρια ονόματα μπορούν επίσης να χρησιμοποιηθούν για να επισημάνουν μια ιδιοκτησία (π.χ. αντί για το δικό μου),</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μεμονωμένα επίθετα (π.χ. ζεστό/ζεστό, καθαρό κ.λπ.) και, σε δεύτερη φορά, το αντίθετό τους</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kern="100" dirty="0">
                <a:effectLst/>
                <a:latin typeface="Calibri" panose="020F0502020204030204" pitchFamily="34" charset="0"/>
                <a:ea typeface="Calibri" panose="020F0502020204030204" pitchFamily="34" charset="0"/>
                <a:cs typeface="Calibri" panose="020F0502020204030204" pitchFamily="34" charset="0"/>
              </a:rPr>
              <a:t>βασικά χρώματα (λευκό, μαύρο, κίτρινο, μπλε και κόκκινο) που είναι τα πιο απλά,</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l" sz="1800" dirty="0">
                <a:effectLst/>
                <a:latin typeface="Calibri" panose="020F0502020204030204" pitchFamily="34" charset="0"/>
                <a:ea typeface="Calibri" panose="020F0502020204030204" pitchFamily="34" charset="0"/>
              </a:rPr>
              <a:t>βασικές προθέσεις.</a:t>
            </a:r>
            <a:r>
              <a:rPr lang="el"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93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7.png"/><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3.xml"/><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4.pn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6</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a:solidFill>
                  <a:srgbClr val="674EA7"/>
                </a:solidFill>
                <a:latin typeface="Calibri"/>
                <a:cs typeface="Calibri"/>
              </a:rPr>
              <a:t>Σύνθετα μέσα επικοινωνίας</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algn="ctr"/>
            <a:r>
              <a:rPr lang="el" sz="1800" b="0" i="0" u="none" strike="noStrike" cap="none" dirty="0">
                <a:solidFill>
                  <a:schemeClr val="dk1"/>
                </a:solidFill>
                <a:latin typeface="Calibri"/>
                <a:ea typeface="Calibri"/>
                <a:cs typeface="Calibri"/>
                <a:sym typeface="Calibri"/>
              </a:rPr>
              <a:t>Εκπαίδευση αφιερωμένη σε </a:t>
            </a:r>
            <a:r>
              <a:rPr lang="el" sz="1800" dirty="0">
                <a:solidFill>
                  <a:schemeClr val="dk1"/>
                </a:solidFill>
                <a:latin typeface="Calibri"/>
                <a:ea typeface="Calibri"/>
                <a:cs typeface="Calibri"/>
                <a:sym typeface="Calibri"/>
              </a:rPr>
              <a:t>επαγγελματίες για</a:t>
            </a:r>
            <a:r>
              <a:rPr lang="el" sz="1800" b="0" i="0" u="none" strike="noStrike" cap="none" dirty="0">
                <a:solidFill>
                  <a:schemeClr val="dk1"/>
                </a:solidFill>
                <a:latin typeface="Calibri"/>
                <a:ea typeface="Calibri"/>
                <a:cs typeface="Calibri"/>
                <a:sym typeface="Calibri"/>
              </a:rPr>
              <a:t> την υποστήριξη της ανάπτυξης</a:t>
            </a:r>
            <a:endParaRPr lang="el-GR" sz="1800" b="0" i="0" u="none" strike="noStrike" cap="none">
              <a:solidFill>
                <a:schemeClr val="dk1"/>
              </a:solidFill>
              <a:latin typeface="Arial"/>
              <a:ea typeface="Arial"/>
              <a:cs typeface="Arial"/>
            </a:endParaRPr>
          </a:p>
          <a:p>
            <a:pPr algn="ctr"/>
            <a:r>
              <a:rPr lang="el" sz="1800" b="1" dirty="0">
                <a:solidFill>
                  <a:schemeClr val="dk1"/>
                </a:solidFill>
                <a:latin typeface="Calibri"/>
                <a:ea typeface="Calibri"/>
                <a:cs typeface="Calibri"/>
                <a:sym typeface="Calibri"/>
              </a:rPr>
              <a:t>Επικοινωνιακών Δεξιοτήτων</a:t>
            </a:r>
            <a:endParaRPr dirty="0">
              <a:solidFill>
                <a:schemeClr val="dk1"/>
              </a:solidFill>
            </a:endParaRPr>
          </a:p>
        </p:txBody>
      </p:sp>
      <p:pic>
        <p:nvPicPr>
          <p:cNvPr id="2" name="Εικόνα 1" descr="Εικόνα που περιέχει μαύρο, σκοτάδι&#10;&#10;Περιγραφή που δημιουργήθηκε αυτόματα">
            <a:extLst>
              <a:ext uri="{FF2B5EF4-FFF2-40B4-BE49-F238E27FC236}">
                <a16:creationId xmlns:a16="http://schemas.microsoft.com/office/drawing/2014/main" id="{AFC760C5-7D29-58E3-A4E6-6C105E67983F}"/>
              </a:ext>
            </a:extLst>
          </p:cNvPr>
          <p:cNvPicPr>
            <a:picLocks noChangeAspect="1"/>
          </p:cNvPicPr>
          <p:nvPr/>
        </p:nvPicPr>
        <p:blipFill>
          <a:blip r:embed="rId4"/>
          <a:stretch>
            <a:fillRect/>
          </a:stretch>
        </p:blipFill>
        <p:spPr>
          <a:xfrm>
            <a:off x="4319459" y="6225359"/>
            <a:ext cx="7486650" cy="523875"/>
          </a:xfrm>
          <a:prstGeom prst="rect">
            <a:avLst/>
          </a:prstGeom>
        </p:spPr>
      </p:pic>
      <p:pic>
        <p:nvPicPr>
          <p:cNvPr id="3" name="Εικόνα 2" descr="Εικόνα που περιέχει σύμβολο, Μπελ ηλεκτρίκ, σημαία, γραμματοσειρά&#10;&#10;Περιγραφή που δημιουργήθηκε αυτόματα">
            <a:extLst>
              <a:ext uri="{FF2B5EF4-FFF2-40B4-BE49-F238E27FC236}">
                <a16:creationId xmlns:a16="http://schemas.microsoft.com/office/drawing/2014/main" id="{EFB4C808-7127-CA4D-63DA-2DB3EC427FCE}"/>
              </a:ext>
            </a:extLst>
          </p:cNvPr>
          <p:cNvPicPr>
            <a:picLocks noChangeAspect="1"/>
          </p:cNvPicPr>
          <p:nvPr/>
        </p:nvPicPr>
        <p:blipFill>
          <a:blip r:embed="rId5"/>
          <a:stretch>
            <a:fillRect/>
          </a:stretch>
        </p:blipFill>
        <p:spPr>
          <a:xfrm>
            <a:off x="448704" y="5045161"/>
            <a:ext cx="1573942" cy="17000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l" sz="2800" b="1" dirty="0">
                <a:solidFill>
                  <a:schemeClr val="accent1"/>
                </a:solidFill>
              </a:rPr>
              <a:t>Βιβλιογραφία</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5007268"/>
          </a:xfrm>
          <a:prstGeom prst="rect">
            <a:avLst/>
          </a:prstGeom>
          <a:noFill/>
        </p:spPr>
        <p:txBody>
          <a:bodyPr wrap="square">
            <a:spAutoFit/>
          </a:bodyPr>
          <a:lstStyle/>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Barrett, MD, &amp; </a:t>
            </a:r>
            <a:r>
              <a:rPr lang="el" kern="0" dirty="0" err="1">
                <a:effectLst/>
                <a:latin typeface="Calibri" panose="020F0502020204030204" pitchFamily="34" charset="0"/>
                <a:ea typeface="Calibri" panose="020F0502020204030204" pitchFamily="34" charset="0"/>
                <a:cs typeface="Calibri" panose="020F0502020204030204" pitchFamily="34" charset="0"/>
              </a:rPr>
              <a:t>Diniz </a:t>
            </a:r>
            <a:r>
              <a:rPr lang="el" kern="0" dirty="0">
                <a:effectLst/>
                <a:latin typeface="Calibri" panose="020F0502020204030204" pitchFamily="34" charset="0"/>
                <a:ea typeface="Calibri" panose="020F0502020204030204" pitchFamily="34" charset="0"/>
                <a:cs typeface="Calibri" panose="020F0502020204030204" pitchFamily="34" charset="0"/>
              </a:rPr>
              <a:t>, FA (1989). Λεξική ανάπτυξη σε παιδιά με νοητική υστέρηση. </a:t>
            </a:r>
            <a:r>
              <a:rPr lang="el" i="1" kern="0" dirty="0">
                <a:effectLst/>
                <a:latin typeface="Calibri" panose="020F0502020204030204" pitchFamily="34" charset="0"/>
                <a:ea typeface="Calibri" panose="020F0502020204030204" pitchFamily="34" charset="0"/>
                <a:cs typeface="Calibri" panose="020F0502020204030204" pitchFamily="34" charset="0"/>
              </a:rPr>
              <a:t>Γλώσσα και επικοινωνία σε άτομα με νοητική υστέρηση </a:t>
            </a:r>
            <a:r>
              <a:rPr lang="el" kern="0" dirty="0">
                <a:effectLst/>
                <a:latin typeface="Calibri" panose="020F0502020204030204" pitchFamily="34" charset="0"/>
                <a:ea typeface="Calibri" panose="020F0502020204030204" pitchFamily="34" charset="0"/>
                <a:cs typeface="Calibri" panose="020F0502020204030204" pitchFamily="34" charset="0"/>
              </a:rPr>
              <a:t>, 3-32.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Bassano, D. (2000). Πρώιμη ανάπτυξη ουσιαστικών και ρημάτων στα γαλλικά: Διερεύνηση της διεπαφής μεταξύ λεξικού και γραμματικής. </a:t>
            </a:r>
            <a:r>
              <a:rPr lang="el" i="1" kern="0" dirty="0">
                <a:effectLst/>
                <a:latin typeface="Calibri" panose="020F0502020204030204" pitchFamily="34" charset="0"/>
                <a:ea typeface="Calibri" panose="020F0502020204030204" pitchFamily="34" charset="0"/>
                <a:cs typeface="Calibri" panose="020F0502020204030204" pitchFamily="34" charset="0"/>
              </a:rPr>
              <a:t>Journal of Child Language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27 </a:t>
            </a:r>
            <a:r>
              <a:rPr lang="el" kern="0" dirty="0">
                <a:effectLst/>
                <a:latin typeface="Calibri" panose="020F0502020204030204" pitchFamily="34" charset="0"/>
                <a:ea typeface="Calibri" panose="020F0502020204030204" pitchFamily="34" charset="0"/>
                <a:cs typeface="Calibri" panose="020F0502020204030204" pitchFamily="34" charset="0"/>
              </a:rPr>
              <a:t>(3), 521-559.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Berglund, E., Eriksson, M., &amp; Johansson, I. (2001). Αναφορές γονέων για προφορικές γλωσσικές δεξιότητες σε παιδιά με σύνδρομο Down. </a:t>
            </a:r>
            <a:r>
              <a:rPr lang="el" i="1" kern="0" dirty="0">
                <a:effectLst/>
                <a:latin typeface="Calibri" panose="020F0502020204030204" pitchFamily="34" charset="0"/>
                <a:ea typeface="Calibri" panose="020F0502020204030204" pitchFamily="34" charset="0"/>
                <a:cs typeface="Calibri" panose="020F0502020204030204" pitchFamily="34" charset="0"/>
              </a:rPr>
              <a:t>Εφημερίδα λόγου, </a:t>
            </a:r>
            <a:r>
              <a:rPr lang="el" i="1" kern="0" dirty="0" err="1">
                <a:effectLst/>
                <a:latin typeface="Calibri" panose="020F0502020204030204" pitchFamily="34" charset="0"/>
                <a:ea typeface="Calibri" panose="020F0502020204030204" pitchFamily="34" charset="0"/>
                <a:cs typeface="Calibri" panose="020F0502020204030204" pitchFamily="34" charset="0"/>
              </a:rPr>
              <a:t>γλώσσας </a:t>
            </a:r>
            <a:r>
              <a:rPr lang="el" i="1" kern="0" dirty="0">
                <a:effectLst/>
                <a:latin typeface="Calibri" panose="020F0502020204030204" pitchFamily="34" charset="0"/>
                <a:ea typeface="Calibri" panose="020F0502020204030204" pitchFamily="34" charset="0"/>
                <a:cs typeface="Calibri" panose="020F0502020204030204" pitchFamily="34" charset="0"/>
              </a:rPr>
              <a:t>και </a:t>
            </a:r>
            <a:r>
              <a:rPr lang="el" i="1" kern="0" dirty="0" err="1">
                <a:effectLst/>
                <a:latin typeface="Calibri" panose="020F0502020204030204" pitchFamily="34" charset="0"/>
                <a:ea typeface="Calibri" panose="020F0502020204030204" pitchFamily="34" charset="0"/>
                <a:cs typeface="Calibri" panose="020F0502020204030204" pitchFamily="34" charset="0"/>
              </a:rPr>
              <a:t>ακοής</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έρευνα </a:t>
            </a:r>
            <a:r>
              <a:rPr lang="el"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Chapman, R. (2006). </a:t>
            </a:r>
            <a:r>
              <a:rPr lang="el" kern="0" dirty="0" err="1">
                <a:effectLst/>
                <a:latin typeface="Calibri" panose="020F0502020204030204" pitchFamily="34" charset="0"/>
                <a:ea typeface="Calibri" panose="020F0502020204030204" pitchFamily="34" charset="0"/>
                <a:cs typeface="Calibri" panose="020F0502020204030204" pitchFamily="34" charset="0"/>
              </a:rPr>
              <a:t>Γλώσσα</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μάθηση στο σύνδρομο Down: Το </a:t>
            </a:r>
            <a:r>
              <a:rPr lang="el" kern="0" dirty="0">
                <a:effectLst/>
                <a:latin typeface="Calibri" panose="020F0502020204030204" pitchFamily="34" charset="0"/>
                <a:ea typeface="Calibri" panose="020F0502020204030204" pitchFamily="34" charset="0"/>
                <a:cs typeface="Calibri" panose="020F0502020204030204" pitchFamily="34" charset="0"/>
              </a:rPr>
              <a:t>προφίλ ομιλίας και </a:t>
            </a:r>
            <a:r>
              <a:rPr lang="el" kern="0" dirty="0" err="1">
                <a:effectLst/>
                <a:latin typeface="Calibri" panose="020F0502020204030204" pitchFamily="34" charset="0"/>
                <a:ea typeface="Calibri" panose="020F0502020204030204" pitchFamily="34" charset="0"/>
                <a:cs typeface="Calibri" panose="020F0502020204030204" pitchFamily="34" charset="0"/>
              </a:rPr>
              <a:t>γλώσσας σε σύγκριση </a:t>
            </a:r>
            <a:r>
              <a:rPr lang="el" kern="0" dirty="0">
                <a:effectLst/>
                <a:latin typeface="Calibri" panose="020F0502020204030204" pitchFamily="34" charset="0"/>
                <a:ea typeface="Calibri" panose="020F0502020204030204" pitchFamily="34" charset="0"/>
                <a:cs typeface="Calibri" panose="020F0502020204030204" pitchFamily="34" charset="0"/>
              </a:rPr>
              <a:t>με εφήβους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γνωστική </a:t>
            </a:r>
            <a:r>
              <a:rPr lang="el" kern="0" dirty="0" err="1">
                <a:effectLst/>
                <a:latin typeface="Calibri" panose="020F0502020204030204" pitchFamily="34" charset="0"/>
                <a:ea typeface="Calibri" panose="020F0502020204030204" pitchFamily="34" charset="0"/>
                <a:cs typeface="Calibri" panose="020F0502020204030204" pitchFamily="34" charset="0"/>
              </a:rPr>
              <a:t>εξασθένηση </a:t>
            </a:r>
            <a:r>
              <a:rPr lang="el" kern="0" dirty="0">
                <a:effectLst/>
                <a:latin typeface="Calibri" panose="020F0502020204030204" pitchFamily="34" charset="0"/>
                <a:ea typeface="Calibri" panose="020F0502020204030204" pitchFamily="34" charset="0"/>
                <a:cs typeface="Calibri" panose="020F0502020204030204" pitchFamily="34" charset="0"/>
              </a:rPr>
              <a:t>αγνώστου </a:t>
            </a:r>
            <a:r>
              <a:rPr lang="el" kern="0" dirty="0" err="1">
                <a:effectLst/>
                <a:latin typeface="Calibri" panose="020F0502020204030204" pitchFamily="34" charset="0"/>
                <a:ea typeface="Calibri" panose="020F0502020204030204" pitchFamily="34" charset="0"/>
                <a:cs typeface="Calibri" panose="020F0502020204030204" pitchFamily="34" charset="0"/>
              </a:rPr>
              <a:t>καταγωγής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Έρευνα </a:t>
            </a:r>
            <a:r>
              <a:rPr lang="el" i="1" kern="0" dirty="0">
                <a:effectLst/>
                <a:latin typeface="Calibri" panose="020F0502020204030204" pitchFamily="34" charset="0"/>
                <a:ea typeface="Calibri" panose="020F0502020204030204" pitchFamily="34" charset="0"/>
                <a:cs typeface="Calibri" panose="020F0502020204030204" pitchFamily="34" charset="0"/>
              </a:rPr>
              <a:t>και πρακτική για το σύνδρομο Down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10 </a:t>
            </a:r>
            <a:r>
              <a:rPr lang="el" kern="0" dirty="0">
                <a:effectLst/>
                <a:latin typeface="Calibri" panose="020F0502020204030204" pitchFamily="34" charset="0"/>
                <a:ea typeface="Calibri" panose="020F0502020204030204" pitchFamily="34" charset="0"/>
                <a:cs typeface="Calibri" panose="020F0502020204030204" pitchFamily="34" charset="0"/>
              </a:rPr>
              <a:t>(2), 61-66.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/10.3104/reports.306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Chapman Robin S., Bird Elizabeth Kay- </a:t>
            </a:r>
            <a:r>
              <a:rPr lang="el" kern="0" dirty="0" err="1">
                <a:effectLst/>
                <a:latin typeface="Calibri" panose="020F0502020204030204" pitchFamily="34" charset="0"/>
                <a:ea typeface="Calibri" panose="020F0502020204030204" pitchFamily="34" charset="0"/>
                <a:cs typeface="Calibri" panose="020F0502020204030204" pitchFamily="34" charset="0"/>
              </a:rPr>
              <a:t>Raining </a:t>
            </a:r>
            <a:r>
              <a:rPr lang="el" kern="0" dirty="0">
                <a:effectLst/>
                <a:latin typeface="Calibri" panose="020F0502020204030204" pitchFamily="34" charset="0"/>
                <a:ea typeface="Calibri" panose="020F0502020204030204" pitchFamily="34" charset="0"/>
                <a:cs typeface="Calibri" panose="020F0502020204030204" pitchFamily="34" charset="0"/>
              </a:rPr>
              <a:t>, &amp; Schwartz Scott E. (1990). Γρήγορη χαρτογράφηση </a:t>
            </a:r>
            <a:r>
              <a:rPr lang="el" kern="0" dirty="0" err="1">
                <a:effectLst/>
                <a:latin typeface="Calibri" panose="020F0502020204030204" pitchFamily="34" charset="0"/>
                <a:ea typeface="Calibri" panose="020F0502020204030204" pitchFamily="34" charset="0"/>
                <a:cs typeface="Calibri" panose="020F0502020204030204" pitchFamily="34" charset="0"/>
              </a:rPr>
              <a:t>λέξεων </a:t>
            </a:r>
            <a:r>
              <a:rPr lang="el" kern="0" dirty="0">
                <a:effectLst/>
                <a:latin typeface="Calibri" panose="020F0502020204030204" pitchFamily="34" charset="0"/>
                <a:ea typeface="Calibri" panose="020F0502020204030204" pitchFamily="34" charset="0"/>
                <a:cs typeface="Calibri" panose="020F0502020204030204" pitchFamily="34" charset="0"/>
              </a:rPr>
              <a:t>σε </a:t>
            </a:r>
            <a:r>
              <a:rPr lang="el" kern="0" dirty="0" err="1">
                <a:effectLst/>
                <a:latin typeface="Calibri" panose="020F0502020204030204" pitchFamily="34" charset="0"/>
                <a:ea typeface="Calibri" panose="020F0502020204030204" pitchFamily="34" charset="0"/>
                <a:cs typeface="Calibri" panose="020F0502020204030204" pitchFamily="34" charset="0"/>
              </a:rPr>
              <a:t>πλαίσια συμβάντων </a:t>
            </a:r>
            <a:r>
              <a:rPr lang="el" kern="0" dirty="0">
                <a:effectLst/>
                <a:latin typeface="Calibri" panose="020F0502020204030204" pitchFamily="34" charset="0"/>
                <a:ea typeface="Calibri" panose="020F0502020204030204" pitchFamily="34" charset="0"/>
                <a:cs typeface="Calibri" panose="020F0502020204030204" pitchFamily="34" charset="0"/>
              </a:rPr>
              <a:t>από </a:t>
            </a:r>
            <a:r>
              <a:rPr lang="el" kern="0" dirty="0" err="1">
                <a:effectLst/>
                <a:latin typeface="Calibri" panose="020F0502020204030204" pitchFamily="34" charset="0"/>
                <a:ea typeface="Calibri" panose="020F0502020204030204" pitchFamily="34" charset="0"/>
                <a:cs typeface="Calibri" panose="020F0502020204030204" pitchFamily="34" charset="0"/>
              </a:rPr>
              <a:t>παιδιά</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Down. </a:t>
            </a:r>
            <a:r>
              <a:rPr lang="el" i="1" kern="0" dirty="0">
                <a:effectLst/>
                <a:latin typeface="Calibri" panose="020F0502020204030204" pitchFamily="34" charset="0"/>
                <a:ea typeface="Calibri" panose="020F0502020204030204" pitchFamily="34" charset="0"/>
                <a:cs typeface="Calibri" panose="020F0502020204030204" pitchFamily="34" charset="0"/>
              </a:rPr>
              <a:t>Περιοδικό Λόγου και </a:t>
            </a:r>
            <a:r>
              <a:rPr lang="el" i="1" kern="0" dirty="0" err="1">
                <a:effectLst/>
                <a:latin typeface="Calibri" panose="020F0502020204030204" pitchFamily="34" charset="0"/>
                <a:ea typeface="Calibri" panose="020F0502020204030204" pitchFamily="34" charset="0"/>
                <a:cs typeface="Calibri" panose="020F0502020204030204" pitchFamily="34" charset="0"/>
              </a:rPr>
              <a:t>Ακοής</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Disorders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55 </a:t>
            </a:r>
            <a:r>
              <a:rPr lang="el" kern="0" dirty="0">
                <a:effectLst/>
                <a:latin typeface="Calibri" panose="020F0502020204030204" pitchFamily="34" charset="0"/>
                <a:ea typeface="Calibri" panose="020F0502020204030204" pitchFamily="34" charset="0"/>
                <a:cs typeface="Calibri" panose="020F0502020204030204" pitchFamily="34" charset="0"/>
              </a:rPr>
              <a:t>(4), 761-770.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/10.1044/jshd.5504.761</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Clark, EV (1995). </a:t>
            </a:r>
            <a:r>
              <a:rPr lang="el" i="1" kern="0" dirty="0">
                <a:effectLst/>
                <a:latin typeface="Calibri" panose="020F0502020204030204" pitchFamily="34" charset="0"/>
                <a:ea typeface="Calibri" panose="020F0502020204030204" pitchFamily="34" charset="0"/>
                <a:cs typeface="Calibri" panose="020F0502020204030204" pitchFamily="34" charset="0"/>
              </a:rPr>
              <a:t>Το </a:t>
            </a:r>
            <a:r>
              <a:rPr lang="el" i="1" kern="0" dirty="0" err="1">
                <a:effectLst/>
                <a:latin typeface="Calibri" panose="020F0502020204030204" pitchFamily="34" charset="0"/>
                <a:ea typeface="Calibri" panose="020F0502020204030204" pitchFamily="34" charset="0"/>
                <a:cs typeface="Calibri" panose="020F0502020204030204" pitchFamily="34" charset="0"/>
              </a:rPr>
              <a:t>λεξικό </a:t>
            </a:r>
            <a:r>
              <a:rPr lang="el" i="1" kern="0" dirty="0">
                <a:effectLst/>
                <a:latin typeface="Calibri" panose="020F0502020204030204" pitchFamily="34" charset="0"/>
                <a:ea typeface="Calibri" panose="020F0502020204030204" pitchFamily="34" charset="0"/>
                <a:cs typeface="Calibri" panose="020F0502020204030204" pitchFamily="34" charset="0"/>
              </a:rPr>
              <a:t>σε κατάκτηση </a:t>
            </a:r>
            <a:r>
              <a:rPr lang="el" kern="0" dirty="0">
                <a:effectLst/>
                <a:latin typeface="Calibri" panose="020F0502020204030204" pitchFamily="34" charset="0"/>
                <a:ea typeface="Calibri" panose="020F0502020204030204" pitchFamily="34" charset="0"/>
                <a:cs typeface="Calibri" panose="020F0502020204030204" pitchFamily="34" charset="0"/>
              </a:rPr>
              <a:t>(Τόμος 65). </a:t>
            </a:r>
            <a:r>
              <a:rPr lang="el" kern="0" dirty="0" err="1">
                <a:effectLst/>
                <a:latin typeface="Calibri" panose="020F0502020204030204" pitchFamily="34" charset="0"/>
                <a:ea typeface="Calibri" panose="020F0502020204030204" pitchFamily="34" charset="0"/>
                <a:cs typeface="Calibri" panose="020F0502020204030204" pitchFamily="34" charset="0"/>
              </a:rPr>
              <a:t>Πανεπιστήμιο </a:t>
            </a:r>
            <a:r>
              <a:rPr lang="el" kern="0" dirty="0">
                <a:effectLst/>
                <a:latin typeface="Calibri" panose="020F0502020204030204" pitchFamily="34" charset="0"/>
                <a:ea typeface="Calibri" panose="020F0502020204030204" pitchFamily="34" charset="0"/>
                <a:cs typeface="Calibri" panose="020F0502020204030204" pitchFamily="34" charset="0"/>
              </a:rPr>
              <a:t>του Κέιμπριτζ </a:t>
            </a:r>
            <a:r>
              <a:rPr lang="el" kern="0" dirty="0" err="1">
                <a:effectLst/>
                <a:latin typeface="Calibri" panose="020F0502020204030204" pitchFamily="34" charset="0"/>
                <a:ea typeface="Calibri" panose="020F0502020204030204" pitchFamily="34" charset="0"/>
                <a:cs typeface="Calibri" panose="020F0502020204030204" pitchFamily="34" charset="0"/>
              </a:rPr>
              <a:t>Πατήστε </a:t>
            </a:r>
            <a:r>
              <a:rPr lang="el"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Facon, B., </a:t>
            </a:r>
            <a:r>
              <a:rPr lang="el" kern="0" dirty="0" err="1">
                <a:effectLst/>
                <a:latin typeface="Calibri" panose="020F0502020204030204" pitchFamily="34" charset="0"/>
                <a:ea typeface="Calibri" panose="020F0502020204030204" pitchFamily="34" charset="0"/>
                <a:cs typeface="Calibri" panose="020F0502020204030204" pitchFamily="34" charset="0"/>
              </a:rPr>
              <a:t>Courbois </a:t>
            </a:r>
            <a:r>
              <a:rPr lang="el" kern="0" dirty="0">
                <a:effectLst/>
                <a:latin typeface="Calibri" panose="020F0502020204030204" pitchFamily="34" charset="0"/>
                <a:ea typeface="Calibri" panose="020F0502020204030204" pitchFamily="34" charset="0"/>
                <a:cs typeface="Calibri" panose="020F0502020204030204" pitchFamily="34" charset="0"/>
              </a:rPr>
              <a:t>, Y., &amp; </a:t>
            </a:r>
            <a:r>
              <a:rPr lang="el" kern="0" dirty="0" err="1">
                <a:effectLst/>
                <a:latin typeface="Calibri" panose="020F0502020204030204" pitchFamily="34" charset="0"/>
                <a:ea typeface="Calibri" panose="020F0502020204030204" pitchFamily="34" charset="0"/>
                <a:cs typeface="Calibri" panose="020F0502020204030204" pitchFamily="34" charset="0"/>
              </a:rPr>
              <a:t>Magis </a:t>
            </a:r>
            <a:r>
              <a:rPr lang="el" kern="0" dirty="0">
                <a:effectLst/>
                <a:latin typeface="Calibri" panose="020F0502020204030204" pitchFamily="34" charset="0"/>
                <a:ea typeface="Calibri" panose="020F0502020204030204" pitchFamily="34" charset="0"/>
                <a:cs typeface="Calibri" panose="020F0502020204030204" pitchFamily="34" charset="0"/>
              </a:rPr>
              <a:t>, D. (2016). Μια συγχρονική </a:t>
            </a:r>
            <a:r>
              <a:rPr lang="el" kern="0" dirty="0" err="1">
                <a:effectLst/>
                <a:latin typeface="Calibri" panose="020F0502020204030204" pitchFamily="34" charset="0"/>
                <a:ea typeface="Calibri" panose="020F0502020204030204" pitchFamily="34" charset="0"/>
                <a:cs typeface="Calibri" panose="020F0502020204030204" pitchFamily="34" charset="0"/>
              </a:rPr>
              <a:t>ανάλυση </a:t>
            </a:r>
            <a:r>
              <a:rPr lang="el" kern="0" dirty="0">
                <a:effectLst/>
                <a:latin typeface="Calibri" panose="020F0502020204030204" pitchFamily="34" charset="0"/>
                <a:ea typeface="Calibri" panose="020F0502020204030204" pitchFamily="34" charset="0"/>
                <a:cs typeface="Calibri" panose="020F0502020204030204" pitchFamily="34" charset="0"/>
              </a:rPr>
              <a:t>της </a:t>
            </a:r>
            <a:r>
              <a:rPr lang="el" kern="0" dirty="0" err="1">
                <a:effectLst/>
                <a:latin typeface="Calibri" panose="020F0502020204030204" pitchFamily="34" charset="0"/>
                <a:ea typeface="Calibri" panose="020F0502020204030204" pitchFamily="34" charset="0"/>
                <a:cs typeface="Calibri" panose="020F0502020204030204" pitchFamily="34" charset="0"/>
              </a:rPr>
              <a:t>αναπτυξιακής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τροχιές </a:t>
            </a:r>
            <a:r>
              <a:rPr lang="el" kern="0" dirty="0">
                <a:effectLst/>
                <a:latin typeface="Calibri" panose="020F0502020204030204" pitchFamily="34" charset="0"/>
                <a:ea typeface="Calibri" panose="020F0502020204030204" pitchFamily="34" charset="0"/>
                <a:cs typeface="Calibri" panose="020F0502020204030204" pitchFamily="34" charset="0"/>
              </a:rPr>
              <a:t>λεξιλογίου</a:t>
            </a:r>
            <a:r>
              <a:rPr lang="el" kern="0" dirty="0" err="1">
                <a:effectLst/>
                <a:latin typeface="Calibri" panose="020F0502020204030204" pitchFamily="34" charset="0"/>
                <a:ea typeface="Calibri" panose="020F0502020204030204" pitchFamily="34" charset="0"/>
                <a:cs typeface="Calibri" panose="020F0502020204030204" pitchFamily="34" charset="0"/>
              </a:rPr>
              <a:t>​</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κατανόηση</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αναμεταξύ</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παιδιά </a:t>
            </a:r>
            <a:r>
              <a:rPr lang="el" kern="0" dirty="0">
                <a:effectLst/>
                <a:latin typeface="Calibri" panose="020F0502020204030204" pitchFamily="34" charset="0"/>
                <a:ea typeface="Calibri" panose="020F0502020204030204" pitchFamily="34" charset="0"/>
                <a:cs typeface="Calibri" panose="020F0502020204030204" pitchFamily="34" charset="0"/>
              </a:rPr>
              <a:t>και έφηβοι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Down ή </a:t>
            </a:r>
            <a:r>
              <a:rPr lang="el" kern="0" dirty="0" err="1">
                <a:effectLst/>
                <a:latin typeface="Calibri" panose="020F0502020204030204" pitchFamily="34" charset="0"/>
                <a:ea typeface="Calibri" panose="020F0502020204030204" pitchFamily="34" charset="0"/>
                <a:cs typeface="Calibri" panose="020F0502020204030204" pitchFamily="34" charset="0"/>
              </a:rPr>
              <a:t>διανοητική</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αναπηρία </a:t>
            </a:r>
            <a:r>
              <a:rPr lang="el" kern="0" dirty="0">
                <a:effectLst/>
                <a:latin typeface="Calibri" panose="020F0502020204030204" pitchFamily="34" charset="0"/>
                <a:ea typeface="Calibri" panose="020F0502020204030204" pitchFamily="34" charset="0"/>
                <a:cs typeface="Calibri" panose="020F0502020204030204" pitchFamily="34" charset="0"/>
              </a:rPr>
              <a:t>αδιαφοροποίητων</a:t>
            </a:r>
            <a:r>
              <a:rPr lang="el" kern="0" dirty="0" err="1">
                <a:effectLst/>
                <a:latin typeface="Calibri" panose="020F0502020204030204" pitchFamily="34" charset="0"/>
                <a:ea typeface="Calibri" panose="020F0502020204030204" pitchFamily="34" charset="0"/>
                <a:cs typeface="Calibri" panose="020F0502020204030204" pitchFamily="34" charset="0"/>
              </a:rPr>
              <a:t>​</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αιτιολογία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Journal of </a:t>
            </a:r>
            <a:r>
              <a:rPr lang="el" i="1" kern="0" dirty="0" err="1">
                <a:effectLst/>
                <a:latin typeface="Calibri" panose="020F0502020204030204" pitchFamily="34" charset="0"/>
                <a:ea typeface="Calibri" panose="020F0502020204030204" pitchFamily="34" charset="0"/>
                <a:cs typeface="Calibri" panose="020F0502020204030204" pitchFamily="34" charset="0"/>
              </a:rPr>
              <a:t>Intellectual </a:t>
            </a:r>
            <a:r>
              <a:rPr lang="el" i="1" kern="0" dirty="0">
                <a:effectLst/>
                <a:latin typeface="Calibri" panose="020F0502020204030204" pitchFamily="34" charset="0"/>
                <a:ea typeface="Calibri" panose="020F0502020204030204" pitchFamily="34" charset="0"/>
                <a:cs typeface="Calibri" panose="020F0502020204030204" pitchFamily="34" charset="0"/>
              </a:rPr>
              <a:t>&amp; </a:t>
            </a:r>
            <a:r>
              <a:rPr lang="el"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Αναπηρία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41 </a:t>
            </a:r>
            <a:r>
              <a:rPr lang="el" kern="0" dirty="0">
                <a:effectLst/>
                <a:latin typeface="Calibri" panose="020F0502020204030204" pitchFamily="34" charset="0"/>
                <a:ea typeface="Calibri" panose="020F0502020204030204" pitchFamily="34" charset="0"/>
                <a:cs typeface="Calibri" panose="020F0502020204030204" pitchFamily="34" charset="0"/>
              </a:rPr>
              <a:t>(2), 140-149.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/10.3109/13668250.2016.1160370</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Facon, B., Facon- </a:t>
            </a:r>
            <a:r>
              <a:rPr lang="el" kern="0" dirty="0" err="1">
                <a:effectLst/>
                <a:latin typeface="Calibri" panose="020F0502020204030204" pitchFamily="34" charset="0"/>
                <a:ea typeface="Calibri" panose="020F0502020204030204" pitchFamily="34" charset="0"/>
                <a:cs typeface="Calibri" panose="020F0502020204030204" pitchFamily="34" charset="0"/>
              </a:rPr>
              <a:t>Bollengier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T. </a:t>
            </a:r>
            <a:r>
              <a:rPr lang="el" kern="0" dirty="0">
                <a:effectLst/>
                <a:latin typeface="Calibri" panose="020F0502020204030204" pitchFamily="34" charset="0"/>
                <a:ea typeface="Calibri" panose="020F0502020204030204" pitchFamily="34" charset="0"/>
                <a:cs typeface="Calibri" panose="020F0502020204030204" pitchFamily="34" charset="0"/>
              </a:rPr>
              <a:t>, &amp; </a:t>
            </a:r>
            <a:r>
              <a:rPr lang="el" kern="0" dirty="0" err="1">
                <a:effectLst/>
                <a:latin typeface="Calibri" panose="020F0502020204030204" pitchFamily="34" charset="0"/>
                <a:ea typeface="Calibri" panose="020F0502020204030204" pitchFamily="34" charset="0"/>
                <a:cs typeface="Calibri" panose="020F0502020204030204" pitchFamily="34" charset="0"/>
              </a:rPr>
              <a:t>Grubar </a:t>
            </a:r>
            <a:r>
              <a:rPr lang="el" kern="0" dirty="0">
                <a:effectLst/>
                <a:latin typeface="Calibri" panose="020F0502020204030204" pitchFamily="34" charset="0"/>
                <a:ea typeface="Calibri" panose="020F0502020204030204" pitchFamily="34" charset="0"/>
                <a:cs typeface="Calibri" panose="020F0502020204030204" pitchFamily="34" charset="0"/>
              </a:rPr>
              <a:t>, J.-C. (2002). </a:t>
            </a:r>
            <a:r>
              <a:rPr lang="el" kern="0" dirty="0" err="1">
                <a:effectLst/>
                <a:latin typeface="Calibri" panose="020F0502020204030204" pitchFamily="34" charset="0"/>
                <a:ea typeface="Calibri" panose="020F0502020204030204" pitchFamily="34" charset="0"/>
                <a:cs typeface="Calibri" panose="020F0502020204030204" pitchFamily="34" charset="0"/>
              </a:rPr>
              <a:t>Χρονολογική </a:t>
            </a:r>
            <a:r>
              <a:rPr lang="el" kern="0" dirty="0">
                <a:effectLst/>
                <a:latin typeface="Calibri" panose="020F0502020204030204" pitchFamily="34" charset="0"/>
                <a:ea typeface="Calibri" panose="020F0502020204030204" pitchFamily="34" charset="0"/>
                <a:cs typeface="Calibri" panose="020F0502020204030204" pitchFamily="34" charset="0"/>
              </a:rPr>
              <a:t>Εποχή, </a:t>
            </a:r>
            <a:r>
              <a:rPr lang="el" kern="0" dirty="0" err="1">
                <a:effectLst/>
                <a:latin typeface="Calibri" panose="020F0502020204030204" pitchFamily="34" charset="0"/>
                <a:ea typeface="Calibri" panose="020F0502020204030204" pitchFamily="34" charset="0"/>
                <a:cs typeface="Calibri" panose="020F0502020204030204" pitchFamily="34" charset="0"/>
              </a:rPr>
              <a:t>Δεκτική</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Λεξιλόγιο </a:t>
            </a:r>
            <a:r>
              <a:rPr lang="el" kern="0" dirty="0">
                <a:effectLst/>
                <a:latin typeface="Calibri" panose="020F0502020204030204" pitchFamily="34" charset="0"/>
                <a:ea typeface="Calibri" panose="020F0502020204030204" pitchFamily="34" charset="0"/>
                <a:cs typeface="Calibri" panose="020F0502020204030204" pitchFamily="34" charset="0"/>
              </a:rPr>
              <a:t>και </a:t>
            </a:r>
            <a:r>
              <a:rPr lang="el" kern="0" dirty="0" err="1">
                <a:effectLst/>
                <a:latin typeface="Calibri" panose="020F0502020204030204" pitchFamily="34" charset="0"/>
                <a:ea typeface="Calibri" panose="020F0502020204030204" pitchFamily="34" charset="0"/>
                <a:cs typeface="Calibri" panose="020F0502020204030204" pitchFamily="34" charset="0"/>
              </a:rPr>
              <a:t>Σύνταξη</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Κατανόηση </a:t>
            </a:r>
            <a:r>
              <a:rPr lang="el" kern="0" dirty="0">
                <a:effectLst/>
                <a:latin typeface="Calibri" panose="020F0502020204030204" pitchFamily="34" charset="0"/>
                <a:ea typeface="Calibri" panose="020F0502020204030204" pitchFamily="34" charset="0"/>
                <a:cs typeface="Calibri" panose="020F0502020204030204" pitchFamily="34" charset="0"/>
              </a:rPr>
              <a:t>σε </a:t>
            </a:r>
            <a:r>
              <a:rPr lang="el" kern="0" dirty="0" err="1">
                <a:effectLst/>
                <a:latin typeface="Calibri" panose="020F0502020204030204" pitchFamily="34" charset="0"/>
                <a:ea typeface="Calibri" panose="020F0502020204030204" pitchFamily="34" charset="0"/>
                <a:cs typeface="Calibri" panose="020F0502020204030204" pitchFamily="34" charset="0"/>
              </a:rPr>
              <a:t>παιδιά </a:t>
            </a:r>
            <a:r>
              <a:rPr lang="el" kern="0" dirty="0">
                <a:effectLst/>
                <a:latin typeface="Calibri" panose="020F0502020204030204" pitchFamily="34" charset="0"/>
                <a:ea typeface="Calibri" panose="020F0502020204030204" pitchFamily="34" charset="0"/>
                <a:cs typeface="Calibri" panose="020F0502020204030204" pitchFamily="34" charset="0"/>
              </a:rPr>
              <a:t>και εφήβους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νοητική υστέρηση. </a:t>
            </a:r>
            <a:r>
              <a:rPr lang="el"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107 </a:t>
            </a:r>
            <a:r>
              <a:rPr lang="el" kern="0" dirty="0">
                <a:effectLst/>
                <a:latin typeface="Calibri" panose="020F0502020204030204" pitchFamily="34" charset="0"/>
                <a:ea typeface="Calibri" panose="020F0502020204030204" pitchFamily="34" charset="0"/>
                <a:cs typeface="Calibri" panose="020F0502020204030204" pitchFamily="34" charset="0"/>
              </a:rPr>
              <a:t>(2), 91-98.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/10.1352/0895-8017(2002)107&lt;0091:CARVAS&gt;2.0.CO;2 </a:t>
            </a:r>
            <a:r>
              <a:rPr lang="el" kern="0" dirty="0">
                <a:effectLst/>
                <a:latin typeface="Calibri" panose="020F0502020204030204" pitchFamily="34" charset="0"/>
                <a:ea typeface="Calibri" panose="020F0502020204030204" pitchFamily="34" charset="0"/>
              </a:rPr>
              <a:t>.</a:t>
            </a:r>
            <a:r>
              <a:rPr lang="el" dirty="0">
                <a:effectLst/>
              </a:rPr>
              <a:t>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156138"/>
          </a:xfrm>
          <a:prstGeom prst="rect">
            <a:avLst/>
          </a:prstGeom>
          <a:noFill/>
        </p:spPr>
        <p:txBody>
          <a:bodyPr wrap="square">
            <a:spAutoFit/>
          </a:bodyPr>
          <a:lstStyle/>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Facon, B., </a:t>
            </a:r>
            <a:r>
              <a:rPr lang="el" kern="0" dirty="0" err="1">
                <a:effectLst/>
                <a:latin typeface="Calibri" panose="020F0502020204030204" pitchFamily="34" charset="0"/>
                <a:ea typeface="Calibri" panose="020F0502020204030204" pitchFamily="34" charset="0"/>
                <a:cs typeface="Calibri" panose="020F0502020204030204" pitchFamily="34" charset="0"/>
              </a:rPr>
              <a:t>Magis </a:t>
            </a:r>
            <a:r>
              <a:rPr lang="el" kern="0" dirty="0">
                <a:effectLst/>
                <a:latin typeface="Calibri" panose="020F0502020204030204" pitchFamily="34" charset="0"/>
                <a:ea typeface="Calibri" panose="020F0502020204030204" pitchFamily="34" charset="0"/>
                <a:cs typeface="Calibri" panose="020F0502020204030204" pitchFamily="34" charset="0"/>
              </a:rPr>
              <a:t>, D., &amp; </a:t>
            </a:r>
            <a:r>
              <a:rPr lang="el" kern="0" dirty="0" err="1">
                <a:effectLst/>
                <a:latin typeface="Calibri" panose="020F0502020204030204" pitchFamily="34" charset="0"/>
                <a:ea typeface="Calibri" panose="020F0502020204030204" pitchFamily="34" charset="0"/>
                <a:cs typeface="Calibri" panose="020F0502020204030204" pitchFamily="34" charset="0"/>
              </a:rPr>
              <a:t>Courbois </a:t>
            </a:r>
            <a:r>
              <a:rPr lang="el" kern="0" dirty="0">
                <a:effectLst/>
                <a:latin typeface="Calibri" panose="020F0502020204030204" pitchFamily="34" charset="0"/>
                <a:ea typeface="Calibri" panose="020F0502020204030204" pitchFamily="34" charset="0"/>
                <a:cs typeface="Calibri" panose="020F0502020204030204" pitchFamily="34" charset="0"/>
              </a:rPr>
              <a:t>, Y. (2012). Σχετικά με τη </a:t>
            </a:r>
            <a:r>
              <a:rPr lang="el" kern="0" dirty="0" err="1">
                <a:effectLst/>
                <a:latin typeface="Calibri" panose="020F0502020204030204" pitchFamily="34" charset="0"/>
                <a:ea typeface="Calibri" panose="020F0502020204030204" pitchFamily="34" charset="0"/>
                <a:cs typeface="Calibri" panose="020F0502020204030204" pitchFamily="34" charset="0"/>
              </a:rPr>
              <a:t>δυσκολία </a:t>
            </a:r>
            <a:r>
              <a:rPr lang="el" kern="0" dirty="0">
                <a:effectLst/>
                <a:latin typeface="Calibri" panose="020F0502020204030204" pitchFamily="34" charset="0"/>
                <a:ea typeface="Calibri" panose="020F0502020204030204" pitchFamily="34" charset="0"/>
                <a:cs typeface="Calibri" panose="020F0502020204030204" pitchFamily="34" charset="0"/>
              </a:rPr>
              <a:t>των </a:t>
            </a:r>
            <a:r>
              <a:rPr lang="el" kern="0" dirty="0" err="1">
                <a:effectLst/>
                <a:latin typeface="Calibri" panose="020F0502020204030204" pitchFamily="34" charset="0"/>
                <a:ea typeface="Calibri" panose="020F0502020204030204" pitchFamily="34" charset="0"/>
                <a:cs typeface="Calibri" panose="020F0502020204030204" pitchFamily="34" charset="0"/>
              </a:rPr>
              <a:t>σχεσιακών </a:t>
            </a:r>
            <a:r>
              <a:rPr lang="el" kern="0" dirty="0">
                <a:effectLst/>
                <a:latin typeface="Calibri" panose="020F0502020204030204" pitchFamily="34" charset="0"/>
                <a:ea typeface="Calibri" panose="020F0502020204030204" pitchFamily="34" charset="0"/>
                <a:cs typeface="Calibri" panose="020F0502020204030204" pitchFamily="34" charset="0"/>
              </a:rPr>
              <a:t>εννοιών </a:t>
            </a:r>
            <a:r>
              <a:rPr lang="el" kern="0" dirty="0" err="1">
                <a:effectLst/>
                <a:latin typeface="Calibri" panose="020F0502020204030204" pitchFamily="34" charset="0"/>
                <a:ea typeface="Calibri" panose="020F0502020204030204" pitchFamily="34" charset="0"/>
                <a:cs typeface="Calibri" panose="020F0502020204030204" pitchFamily="34" charset="0"/>
              </a:rPr>
              <a:t>μεταξύ </a:t>
            </a:r>
            <a:r>
              <a:rPr lang="el" kern="0" dirty="0">
                <a:effectLst/>
                <a:latin typeface="Calibri" panose="020F0502020204030204" pitchFamily="34" charset="0"/>
                <a:ea typeface="Calibri" panose="020F0502020204030204" pitchFamily="34" charset="0"/>
                <a:cs typeface="Calibri" panose="020F0502020204030204" pitchFamily="34" charset="0"/>
              </a:rPr>
              <a:t>των συμμετεχόντων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Down. </a:t>
            </a:r>
            <a:r>
              <a:rPr lang="el" i="1" kern="0" dirty="0" err="1">
                <a:effectLst/>
                <a:latin typeface="Calibri" panose="020F0502020204030204" pitchFamily="34" charset="0"/>
                <a:ea typeface="Calibri" panose="020F0502020204030204" pitchFamily="34" charset="0"/>
                <a:cs typeface="Calibri" panose="020F0502020204030204" pitchFamily="34" charset="0"/>
              </a:rPr>
              <a:t>Έρευνα </a:t>
            </a:r>
            <a:r>
              <a:rPr lang="el" i="1" kern="0" dirty="0">
                <a:effectLst/>
                <a:latin typeface="Calibri" panose="020F0502020204030204" pitchFamily="34" charset="0"/>
                <a:ea typeface="Calibri" panose="020F0502020204030204" pitchFamily="34" charset="0"/>
                <a:cs typeface="Calibri" panose="020F0502020204030204" pitchFamily="34" charset="0"/>
              </a:rPr>
              <a:t>στην </a:t>
            </a:r>
            <a:r>
              <a:rPr lang="el" i="1" kern="0" dirty="0" err="1">
                <a:effectLst/>
                <a:latin typeface="Calibri" panose="020F0502020204030204" pitchFamily="34" charset="0"/>
                <a:ea typeface="Calibri" panose="020F0502020204030204" pitchFamily="34" charset="0"/>
                <a:cs typeface="Calibri" panose="020F0502020204030204" pitchFamily="34" charset="0"/>
              </a:rPr>
              <a:t>Αναπτυξιακή</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Αναπηρίες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33 </a:t>
            </a:r>
            <a:r>
              <a:rPr lang="el" kern="0" dirty="0">
                <a:effectLst/>
                <a:latin typeface="Calibri" panose="020F0502020204030204" pitchFamily="34" charset="0"/>
                <a:ea typeface="Calibri" panose="020F0502020204030204" pitchFamily="34" charset="0"/>
                <a:cs typeface="Calibri" panose="020F0502020204030204" pitchFamily="34" charset="0"/>
              </a:rPr>
              <a:t>(1), 60-68.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Facon, B., </a:t>
            </a:r>
            <a:r>
              <a:rPr lang="el" kern="0" dirty="0" err="1">
                <a:effectLst/>
                <a:latin typeface="Calibri" panose="020F0502020204030204" pitchFamily="34" charset="0"/>
                <a:ea typeface="Calibri" panose="020F0502020204030204" pitchFamily="34" charset="0"/>
                <a:cs typeface="Calibri" panose="020F0502020204030204" pitchFamily="34" charset="0"/>
              </a:rPr>
              <a:t>Nuchadee , </a:t>
            </a:r>
            <a:r>
              <a:rPr lang="el" kern="0" dirty="0">
                <a:effectLst/>
                <a:latin typeface="Calibri" panose="020F0502020204030204" pitchFamily="34" charset="0"/>
                <a:ea typeface="Calibri" panose="020F0502020204030204" pitchFamily="34" charset="0"/>
                <a:cs typeface="Calibri" panose="020F0502020204030204" pitchFamily="34" charset="0"/>
              </a:rPr>
              <a:t>M.-L. , &amp; </a:t>
            </a:r>
            <a:r>
              <a:rPr lang="el" kern="0" dirty="0" err="1">
                <a:effectLst/>
                <a:latin typeface="Calibri" panose="020F0502020204030204" pitchFamily="34" charset="0"/>
                <a:ea typeface="Calibri" panose="020F0502020204030204" pitchFamily="34" charset="0"/>
                <a:cs typeface="Calibri" panose="020F0502020204030204" pitchFamily="34" charset="0"/>
              </a:rPr>
              <a:t>Bollengier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T. </a:t>
            </a:r>
            <a:r>
              <a:rPr lang="el" kern="0" dirty="0">
                <a:effectLst/>
                <a:latin typeface="Calibri" panose="020F0502020204030204" pitchFamily="34" charset="0"/>
                <a:ea typeface="Calibri" panose="020F0502020204030204" pitchFamily="34" charset="0"/>
                <a:cs typeface="Calibri" panose="020F0502020204030204" pitchFamily="34" charset="0"/>
              </a:rPr>
              <a:t>(2012). Μια ποιοτική </a:t>
            </a:r>
            <a:r>
              <a:rPr lang="el" kern="0" dirty="0" err="1">
                <a:effectLst/>
                <a:latin typeface="Calibri" panose="020F0502020204030204" pitchFamily="34" charset="0"/>
                <a:ea typeface="Calibri" panose="020F0502020204030204" pitchFamily="34" charset="0"/>
                <a:cs typeface="Calibri" panose="020F0502020204030204" pitchFamily="34" charset="0"/>
              </a:rPr>
              <a:t>ανάλυση </a:t>
            </a:r>
            <a:r>
              <a:rPr lang="el" kern="0" dirty="0">
                <a:effectLst/>
                <a:latin typeface="Calibri" panose="020F0502020204030204" pitchFamily="34" charset="0"/>
                <a:ea typeface="Calibri" panose="020F0502020204030204" pitchFamily="34" charset="0"/>
                <a:cs typeface="Calibri" panose="020F0502020204030204" pitchFamily="34" charset="0"/>
              </a:rPr>
              <a:t>των </a:t>
            </a:r>
            <a:r>
              <a:rPr lang="el" kern="0" dirty="0" err="1">
                <a:effectLst/>
                <a:latin typeface="Calibri" panose="020F0502020204030204" pitchFamily="34" charset="0"/>
                <a:ea typeface="Calibri" panose="020F0502020204030204" pitchFamily="34" charset="0"/>
                <a:cs typeface="Calibri" panose="020F0502020204030204" pitchFamily="34" charset="0"/>
              </a:rPr>
              <a:t>γενικών</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δεκτικός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λεξιλόγιο </a:t>
            </a:r>
            <a:r>
              <a:rPr lang="el" kern="0" dirty="0">
                <a:effectLst/>
                <a:latin typeface="Calibri" panose="020F0502020204030204" pitchFamily="34" charset="0"/>
                <a:ea typeface="Calibri" panose="020F0502020204030204" pitchFamily="34" charset="0"/>
                <a:cs typeface="Calibri" panose="020F0502020204030204" pitchFamily="34" charset="0"/>
              </a:rPr>
              <a:t>εφήβων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Down. </a:t>
            </a:r>
            <a:r>
              <a:rPr lang="el" i="1" kern="0" dirty="0">
                <a:effectLst/>
                <a:latin typeface="Calibri" panose="020F0502020204030204" pitchFamily="34" charset="0"/>
                <a:ea typeface="Calibri" panose="020F0502020204030204" pitchFamily="34" charset="0"/>
                <a:cs typeface="Calibri" panose="020F0502020204030204" pitchFamily="34" charset="0"/>
              </a:rPr>
              <a:t>American Journal on </a:t>
            </a:r>
            <a:r>
              <a:rPr lang="el" i="1" kern="0" dirty="0" err="1">
                <a:effectLst/>
                <a:latin typeface="Calibri" panose="020F0502020204030204" pitchFamily="34" charset="0"/>
                <a:ea typeface="Calibri" panose="020F0502020204030204" pitchFamily="34" charset="0"/>
                <a:cs typeface="Calibri" panose="020F0502020204030204" pitchFamily="34" charset="0"/>
              </a:rPr>
              <a:t>Intellectual </a:t>
            </a:r>
            <a:r>
              <a:rPr lang="el" i="1" kern="0" dirty="0">
                <a:effectLst/>
                <a:latin typeface="Calibri" panose="020F0502020204030204" pitchFamily="34" charset="0"/>
                <a:ea typeface="Calibri" panose="020F0502020204030204" pitchFamily="34" charset="0"/>
                <a:cs typeface="Calibri" panose="020F0502020204030204" pitchFamily="34" charset="0"/>
              </a:rPr>
              <a:t>and </a:t>
            </a:r>
            <a:r>
              <a:rPr lang="el"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Disabilities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117 </a:t>
            </a:r>
            <a:r>
              <a:rPr lang="el" kern="0" dirty="0">
                <a:effectLst/>
                <a:latin typeface="Calibri" panose="020F0502020204030204" pitchFamily="34" charset="0"/>
                <a:ea typeface="Calibri" panose="020F0502020204030204" pitchFamily="34" charset="0"/>
                <a:cs typeface="Calibri" panose="020F0502020204030204" pitchFamily="34" charset="0"/>
              </a:rPr>
              <a:t>(3), 243-259.</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Fenson, L., Dale, PS, </a:t>
            </a:r>
            <a:r>
              <a:rPr lang="el" kern="0" dirty="0" err="1">
                <a:effectLst/>
                <a:latin typeface="Calibri" panose="020F0502020204030204" pitchFamily="34" charset="0"/>
                <a:ea typeface="Calibri" panose="020F0502020204030204" pitchFamily="34" charset="0"/>
                <a:cs typeface="Calibri" panose="020F0502020204030204" pitchFamily="34" charset="0"/>
              </a:rPr>
              <a:t>Reznick </a:t>
            </a:r>
            <a:r>
              <a:rPr lang="el" kern="0" dirty="0">
                <a:effectLst/>
                <a:latin typeface="Calibri" panose="020F0502020204030204" pitchFamily="34" charset="0"/>
                <a:ea typeface="Calibri" panose="020F0502020204030204" pitchFamily="34" charset="0"/>
                <a:cs typeface="Calibri" panose="020F0502020204030204" pitchFamily="34" charset="0"/>
              </a:rPr>
              <a:t>, JS, Bates, E., Thal, DJ, </a:t>
            </a:r>
            <a:r>
              <a:rPr lang="el" kern="0" dirty="0" err="1">
                <a:effectLst/>
                <a:latin typeface="Calibri" panose="020F0502020204030204" pitchFamily="34" charset="0"/>
                <a:ea typeface="Calibri" panose="020F0502020204030204" pitchFamily="34" charset="0"/>
                <a:cs typeface="Calibri" panose="020F0502020204030204" pitchFamily="34" charset="0"/>
              </a:rPr>
              <a:t>Pethick </a:t>
            </a:r>
            <a:r>
              <a:rPr lang="el" kern="0" dirty="0">
                <a:effectLst/>
                <a:latin typeface="Calibri" panose="020F0502020204030204" pitchFamily="34" charset="0"/>
                <a:ea typeface="Calibri" panose="020F0502020204030204" pitchFamily="34" charset="0"/>
                <a:cs typeface="Calibri" panose="020F0502020204030204" pitchFamily="34" charset="0"/>
              </a:rPr>
              <a:t>, SJ, </a:t>
            </a:r>
            <a:r>
              <a:rPr lang="el" kern="0" dirty="0" err="1">
                <a:effectLst/>
                <a:latin typeface="Calibri" panose="020F0502020204030204" pitchFamily="34" charset="0"/>
                <a:ea typeface="Calibri" panose="020F0502020204030204" pitchFamily="34" charset="0"/>
                <a:cs typeface="Calibri" panose="020F0502020204030204" pitchFamily="34" charset="0"/>
              </a:rPr>
              <a:t>Tomasello </a:t>
            </a:r>
            <a:r>
              <a:rPr lang="el" kern="0" dirty="0">
                <a:effectLst/>
                <a:latin typeface="Calibri" panose="020F0502020204030204" pitchFamily="34" charset="0"/>
                <a:ea typeface="Calibri" panose="020F0502020204030204" pitchFamily="34" charset="0"/>
                <a:cs typeface="Calibri" panose="020F0502020204030204" pitchFamily="34" charset="0"/>
              </a:rPr>
              <a:t>, M., </a:t>
            </a:r>
            <a:r>
              <a:rPr lang="el" kern="0" dirty="0" err="1">
                <a:effectLst/>
                <a:latin typeface="Calibri" panose="020F0502020204030204" pitchFamily="34" charset="0"/>
                <a:ea typeface="Calibri" panose="020F0502020204030204" pitchFamily="34" charset="0"/>
                <a:cs typeface="Calibri" panose="020F0502020204030204" pitchFamily="34" charset="0"/>
              </a:rPr>
              <a:t>Mervis </a:t>
            </a:r>
            <a:r>
              <a:rPr lang="el" kern="0" dirty="0">
                <a:effectLst/>
                <a:latin typeface="Calibri" panose="020F0502020204030204" pitchFamily="34" charset="0"/>
                <a:ea typeface="Calibri" panose="020F0502020204030204" pitchFamily="34" charset="0"/>
                <a:cs typeface="Calibri" panose="020F0502020204030204" pitchFamily="34" charset="0"/>
              </a:rPr>
              <a:t>, CB, &amp; Stiles, J. (1994). </a:t>
            </a:r>
            <a:r>
              <a:rPr lang="el" kern="0" dirty="0" err="1">
                <a:effectLst/>
                <a:latin typeface="Calibri" panose="020F0502020204030204" pitchFamily="34" charset="0"/>
                <a:ea typeface="Calibri" panose="020F0502020204030204" pitchFamily="34" charset="0"/>
                <a:cs typeface="Calibri" panose="020F0502020204030204" pitchFamily="34" charset="0"/>
              </a:rPr>
              <a:t>Μεταβλητότητα </a:t>
            </a:r>
            <a:r>
              <a:rPr lang="el" kern="0" dirty="0">
                <a:effectLst/>
                <a:latin typeface="Calibri" panose="020F0502020204030204" pitchFamily="34" charset="0"/>
                <a:ea typeface="Calibri" panose="020F0502020204030204" pitchFamily="34" charset="0"/>
                <a:cs typeface="Calibri" panose="020F0502020204030204" pitchFamily="34" charset="0"/>
              </a:rPr>
              <a:t>στην </a:t>
            </a:r>
            <a:r>
              <a:rPr lang="el" kern="0" dirty="0" err="1">
                <a:effectLst/>
                <a:latin typeface="Calibri" panose="020F0502020204030204" pitchFamily="34" charset="0"/>
                <a:ea typeface="Calibri" panose="020F0502020204030204" pitchFamily="34" charset="0"/>
                <a:cs typeface="Calibri" panose="020F0502020204030204" pitchFamily="34" charset="0"/>
              </a:rPr>
              <a:t>πρώιμη </a:t>
            </a:r>
            <a:r>
              <a:rPr lang="el" kern="0" dirty="0">
                <a:effectLst/>
                <a:latin typeface="Calibri" panose="020F0502020204030204" pitchFamily="34" charset="0"/>
                <a:ea typeface="Calibri" panose="020F0502020204030204" pitchFamily="34" charset="0"/>
                <a:cs typeface="Calibri" panose="020F0502020204030204" pitchFamily="34" charset="0"/>
              </a:rPr>
              <a:t>επικοινωνιακή </a:t>
            </a:r>
            <a:r>
              <a:rPr lang="el" kern="0" dirty="0" err="1">
                <a:effectLst/>
                <a:latin typeface="Calibri" panose="020F0502020204030204" pitchFamily="34" charset="0"/>
                <a:ea typeface="Calibri" panose="020F0502020204030204" pitchFamily="34" charset="0"/>
                <a:cs typeface="Calibri" panose="020F0502020204030204" pitchFamily="34" charset="0"/>
              </a:rPr>
              <a:t>ανάπτυξη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Μονογραφίες </a:t>
            </a:r>
            <a:r>
              <a:rPr lang="el" i="1" kern="0" dirty="0">
                <a:effectLst/>
                <a:latin typeface="Calibri" panose="020F0502020204030204" pitchFamily="34" charset="0"/>
                <a:ea typeface="Calibri" panose="020F0502020204030204" pitchFamily="34" charset="0"/>
                <a:cs typeface="Calibri" panose="020F0502020204030204" pitchFamily="34" charset="0"/>
              </a:rPr>
              <a:t>της κοινωνίας για </a:t>
            </a:r>
            <a:r>
              <a:rPr lang="el" i="1" kern="0" dirty="0" err="1">
                <a:effectLst/>
                <a:latin typeface="Calibri" panose="020F0502020204030204" pitchFamily="34" charset="0"/>
                <a:ea typeface="Calibri" panose="020F0502020204030204" pitchFamily="34" charset="0"/>
                <a:cs typeface="Calibri" panose="020F0502020204030204" pitchFamily="34" charset="0"/>
              </a:rPr>
              <a:t>την έρευνα </a:t>
            </a:r>
            <a:r>
              <a:rPr lang="el" i="1" kern="0" dirty="0">
                <a:effectLst/>
                <a:latin typeface="Calibri" panose="020F0502020204030204" pitchFamily="34" charset="0"/>
                <a:ea typeface="Calibri" panose="020F0502020204030204" pitchFamily="34" charset="0"/>
                <a:cs typeface="Calibri" panose="020F0502020204030204" pitchFamily="34" charset="0"/>
              </a:rPr>
              <a:t>στο </a:t>
            </a:r>
            <a:r>
              <a:rPr lang="el" i="1" kern="0" dirty="0" err="1">
                <a:effectLst/>
                <a:latin typeface="Calibri" panose="020F0502020204030204" pitchFamily="34" charset="0"/>
                <a:ea typeface="Calibri" panose="020F0502020204030204" pitchFamily="34" charset="0"/>
                <a:cs typeface="Calibri" panose="020F0502020204030204" pitchFamily="34" charset="0"/>
              </a:rPr>
              <a:t>παιδί</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ανάπτυξη </a:t>
            </a:r>
            <a:r>
              <a:rPr lang="el" kern="0" dirty="0">
                <a:effectLst/>
                <a:latin typeface="Calibri" panose="020F0502020204030204" pitchFamily="34" charset="0"/>
                <a:ea typeface="Calibri" panose="020F0502020204030204" pitchFamily="34" charset="0"/>
                <a:cs typeface="Calibri" panose="020F0502020204030204" pitchFamily="34" charset="0"/>
              </a:rPr>
              <a:t>, i-185.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err="1">
                <a:effectLst/>
                <a:latin typeface="Calibri" panose="020F0502020204030204" pitchFamily="34" charset="0"/>
                <a:ea typeface="Calibri" panose="020F0502020204030204" pitchFamily="34" charset="0"/>
                <a:cs typeface="Calibri" panose="020F0502020204030204" pitchFamily="34" charset="0"/>
              </a:rPr>
              <a:t>Mervis </a:t>
            </a:r>
            <a:r>
              <a:rPr lang="el" kern="0" dirty="0">
                <a:effectLst/>
                <a:latin typeface="Calibri" panose="020F0502020204030204" pitchFamily="34" charset="0"/>
                <a:ea typeface="Calibri" panose="020F0502020204030204" pitchFamily="34" charset="0"/>
                <a:cs typeface="Calibri" panose="020F0502020204030204" pitchFamily="34" charset="0"/>
              </a:rPr>
              <a:t>, CB, &amp; Bertrand, J. (1994). Απόκτηση του μυθιστορήματος Name- </a:t>
            </a:r>
            <a:r>
              <a:rPr lang="el" kern="0" dirty="0" err="1">
                <a:effectLst/>
                <a:latin typeface="Calibri" panose="020F0502020204030204" pitchFamily="34" charset="0"/>
                <a:ea typeface="Calibri" panose="020F0502020204030204" pitchFamily="34" charset="0"/>
                <a:cs typeface="Calibri" panose="020F0502020204030204" pitchFamily="34" charset="0"/>
              </a:rPr>
              <a:t>Ανώνυμος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Αρχή κατηγορίας </a:t>
            </a:r>
            <a:r>
              <a:rPr lang="el" kern="0" dirty="0">
                <a:effectLst/>
                <a:latin typeface="Calibri" panose="020F0502020204030204" pitchFamily="34" charset="0"/>
                <a:ea typeface="Calibri" panose="020F0502020204030204" pitchFamily="34" charset="0"/>
                <a:cs typeface="Calibri" panose="020F0502020204030204" pitchFamily="34" charset="0"/>
              </a:rPr>
              <a:t>(N3C) . </a:t>
            </a:r>
            <a:r>
              <a:rPr lang="el" i="1" kern="0" dirty="0">
                <a:effectLst/>
                <a:latin typeface="Calibri" panose="020F0502020204030204" pitchFamily="34" charset="0"/>
                <a:ea typeface="Calibri" panose="020F0502020204030204" pitchFamily="34" charset="0"/>
                <a:cs typeface="Calibri" panose="020F0502020204030204" pitchFamily="34" charset="0"/>
              </a:rPr>
              <a:t>Child </a:t>
            </a:r>
            <a:r>
              <a:rPr lang="el" i="1" kern="0" dirty="0" err="1">
                <a:effectLst/>
                <a:latin typeface="Calibri" panose="020F0502020204030204" pitchFamily="34" charset="0"/>
                <a:ea typeface="Calibri" panose="020F0502020204030204" pitchFamily="34" charset="0"/>
                <a:cs typeface="Calibri" panose="020F0502020204030204" pitchFamily="34" charset="0"/>
              </a:rPr>
              <a:t>Development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65 </a:t>
            </a:r>
            <a:r>
              <a:rPr lang="el" kern="0" dirty="0">
                <a:effectLst/>
                <a:latin typeface="Calibri" panose="020F0502020204030204" pitchFamily="34" charset="0"/>
                <a:ea typeface="Calibri" panose="020F0502020204030204" pitchFamily="34" charset="0"/>
                <a:cs typeface="Calibri" panose="020F0502020204030204" pitchFamily="34" charset="0"/>
              </a:rPr>
              <a:t>(6), 1646-1662. JSTOR.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/10.2307/1131285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err="1">
                <a:effectLst/>
                <a:latin typeface="Calibri" panose="020F0502020204030204" pitchFamily="34" charset="0"/>
                <a:ea typeface="Calibri" panose="020F0502020204030204" pitchFamily="34" charset="0"/>
                <a:cs typeface="Calibri" panose="020F0502020204030204" pitchFamily="34" charset="0"/>
              </a:rPr>
              <a:t>Mervis </a:t>
            </a:r>
            <a:r>
              <a:rPr lang="el" kern="0" dirty="0">
                <a:effectLst/>
                <a:latin typeface="Calibri" panose="020F0502020204030204" pitchFamily="34" charset="0"/>
                <a:ea typeface="Calibri" panose="020F0502020204030204" pitchFamily="34" charset="0"/>
                <a:cs typeface="Calibri" panose="020F0502020204030204" pitchFamily="34" charset="0"/>
              </a:rPr>
              <a:t>, CB, &amp; Bertrand, J. (1995a). Απόκτηση του </a:t>
            </a:r>
            <a:r>
              <a:rPr lang="el" kern="0" dirty="0" err="1">
                <a:effectLst/>
                <a:latin typeface="Calibri" panose="020F0502020204030204" pitchFamily="34" charset="0"/>
                <a:ea typeface="Calibri" panose="020F0502020204030204" pitchFamily="34" charset="0"/>
                <a:cs typeface="Calibri" panose="020F0502020204030204" pitchFamily="34" charset="0"/>
              </a:rPr>
              <a:t>μυθιστορήματος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ανώνυμος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κατηγορία </a:t>
            </a:r>
            <a:r>
              <a:rPr lang="el" kern="0" dirty="0">
                <a:effectLst/>
                <a:latin typeface="Calibri" panose="020F0502020204030204" pitchFamily="34" charset="0"/>
                <a:ea typeface="Calibri" panose="020F0502020204030204" pitchFamily="34" charset="0"/>
                <a:cs typeface="Calibri" panose="020F0502020204030204" pitchFamily="34" charset="0"/>
              </a:rPr>
              <a:t>(N3C) </a:t>
            </a:r>
            <a:r>
              <a:rPr lang="el" kern="0" dirty="0" err="1">
                <a:effectLst/>
                <a:latin typeface="Calibri" panose="020F0502020204030204" pitchFamily="34" charset="0"/>
                <a:ea typeface="Calibri" panose="020F0502020204030204" pitchFamily="34" charset="0"/>
                <a:cs typeface="Calibri" panose="020F0502020204030204" pitchFamily="34" charset="0"/>
              </a:rPr>
              <a:t>αρχή </a:t>
            </a:r>
            <a:r>
              <a:rPr lang="el" kern="0" dirty="0">
                <a:effectLst/>
                <a:latin typeface="Calibri" panose="020F0502020204030204" pitchFamily="34" charset="0"/>
                <a:ea typeface="Calibri" panose="020F0502020204030204" pitchFamily="34" charset="0"/>
                <a:cs typeface="Calibri" panose="020F0502020204030204" pitchFamily="34" charset="0"/>
              </a:rPr>
              <a:t>από </a:t>
            </a:r>
            <a:r>
              <a:rPr lang="el" kern="0" dirty="0" err="1">
                <a:effectLst/>
                <a:latin typeface="Calibri" panose="020F0502020204030204" pitchFamily="34" charset="0"/>
                <a:ea typeface="Calibri" panose="020F0502020204030204" pitchFamily="34" charset="0"/>
                <a:cs typeface="Calibri" panose="020F0502020204030204" pitchFamily="34" charset="0"/>
              </a:rPr>
              <a:t>νέους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παιδιά</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που </a:t>
            </a:r>
            <a:r>
              <a:rPr lang="el" kern="0" dirty="0">
                <a:effectLst/>
                <a:latin typeface="Calibri" panose="020F0502020204030204" pitchFamily="34" charset="0"/>
                <a:ea typeface="Calibri" panose="020F0502020204030204" pitchFamily="34" charset="0"/>
                <a:cs typeface="Calibri" panose="020F0502020204030204" pitchFamily="34" charset="0"/>
              </a:rPr>
              <a:t>έχουν σύνδρομο Down. </a:t>
            </a:r>
            <a:r>
              <a:rPr lang="el"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 </a:t>
            </a:r>
            <a:r>
              <a:rPr lang="el"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err="1">
                <a:effectLst/>
                <a:latin typeface="Calibri" panose="020F0502020204030204" pitchFamily="34" charset="0"/>
                <a:ea typeface="Calibri" panose="020F0502020204030204" pitchFamily="34" charset="0"/>
                <a:cs typeface="Calibri" panose="020F0502020204030204" pitchFamily="34" charset="0"/>
              </a:rPr>
              <a:t>Mervis </a:t>
            </a:r>
            <a:r>
              <a:rPr lang="el" kern="0" dirty="0">
                <a:effectLst/>
                <a:latin typeface="Calibri" panose="020F0502020204030204" pitchFamily="34" charset="0"/>
                <a:ea typeface="Calibri" panose="020F0502020204030204" pitchFamily="34" charset="0"/>
                <a:cs typeface="Calibri" panose="020F0502020204030204" pitchFamily="34" charset="0"/>
              </a:rPr>
              <a:t>, CB, &amp; Bertrand, J. (1995b). </a:t>
            </a:r>
            <a:r>
              <a:rPr lang="el" kern="0" dirty="0" err="1">
                <a:effectLst/>
                <a:latin typeface="Calibri" panose="020F0502020204030204" pitchFamily="34" charset="0"/>
                <a:ea typeface="Calibri" panose="020F0502020204030204" pitchFamily="34" charset="0"/>
                <a:cs typeface="Calibri" panose="020F0502020204030204" pitchFamily="34" charset="0"/>
              </a:rPr>
              <a:t>Πρώιμη </a:t>
            </a:r>
            <a:r>
              <a:rPr lang="el" kern="0" dirty="0">
                <a:effectLst/>
                <a:latin typeface="Calibri" panose="020F0502020204030204" pitchFamily="34" charset="0"/>
                <a:ea typeface="Calibri" panose="020F0502020204030204" pitchFamily="34" charset="0"/>
                <a:cs typeface="Calibri" panose="020F0502020204030204" pitchFamily="34" charset="0"/>
              </a:rPr>
              <a:t>λεξική κατάκτηση και το </a:t>
            </a:r>
            <a:r>
              <a:rPr lang="el" kern="0" dirty="0" err="1">
                <a:effectLst/>
                <a:latin typeface="Calibri" panose="020F0502020204030204" pitchFamily="34" charset="0"/>
                <a:ea typeface="Calibri" panose="020F0502020204030204" pitchFamily="34" charset="0"/>
                <a:cs typeface="Calibri" panose="020F0502020204030204" pitchFamily="34" charset="0"/>
              </a:rPr>
              <a:t>λεξιλόγιο</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spurt </a:t>
            </a:r>
            <a:r>
              <a:rPr lang="el" kern="0" dirty="0">
                <a:effectLst/>
                <a:latin typeface="Calibri" panose="020F0502020204030204" pitchFamily="34" charset="0"/>
                <a:ea typeface="Calibri" panose="020F0502020204030204" pitchFamily="34" charset="0"/>
                <a:cs typeface="Calibri" panose="020F0502020204030204" pitchFamily="34" charset="0"/>
              </a:rPr>
              <a:t>: Μια </a:t>
            </a:r>
            <a:r>
              <a:rPr lang="el" kern="0" dirty="0" err="1">
                <a:effectLst/>
                <a:latin typeface="Calibri" panose="020F0502020204030204" pitchFamily="34" charset="0"/>
                <a:ea typeface="Calibri" panose="020F0502020204030204" pitchFamily="34" charset="0"/>
                <a:cs typeface="Calibri" panose="020F0502020204030204" pitchFamily="34" charset="0"/>
              </a:rPr>
              <a:t>απάντηση </a:t>
            </a:r>
            <a:r>
              <a:rPr lang="el" kern="0" dirty="0">
                <a:effectLst/>
                <a:latin typeface="Calibri" panose="020F0502020204030204" pitchFamily="34" charset="0"/>
                <a:ea typeface="Calibri" panose="020F0502020204030204" pitchFamily="34" charset="0"/>
                <a:cs typeface="Calibri" panose="020F0502020204030204" pitchFamily="34" charset="0"/>
              </a:rPr>
              <a:t>στους Goldfield &amp; </a:t>
            </a:r>
            <a:r>
              <a:rPr lang="el" kern="0" dirty="0" err="1">
                <a:effectLst/>
                <a:latin typeface="Calibri" panose="020F0502020204030204" pitchFamily="34" charset="0"/>
                <a:ea typeface="Calibri" panose="020F0502020204030204" pitchFamily="34" charset="0"/>
                <a:cs typeface="Calibri" panose="020F0502020204030204" pitchFamily="34" charset="0"/>
              </a:rPr>
              <a:t>Reznick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Journal of Child </a:t>
            </a:r>
            <a:r>
              <a:rPr lang="el" i="1" kern="0" dirty="0" err="1">
                <a:effectLst/>
                <a:latin typeface="Calibri" panose="020F0502020204030204" pitchFamily="34" charset="0"/>
                <a:ea typeface="Calibri" panose="020F0502020204030204" pitchFamily="34" charset="0"/>
                <a:cs typeface="Calibri" panose="020F0502020204030204" pitchFamily="34" charset="0"/>
              </a:rPr>
              <a:t>Language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22 </a:t>
            </a:r>
            <a:r>
              <a:rPr lang="el" kern="0" dirty="0">
                <a:effectLst/>
                <a:latin typeface="Calibri" panose="020F0502020204030204" pitchFamily="34" charset="0"/>
                <a:ea typeface="Calibri" panose="020F0502020204030204" pitchFamily="34" charset="0"/>
                <a:cs typeface="Calibri" panose="020F0502020204030204" pitchFamily="34" charset="0"/>
              </a:rPr>
              <a:t>(2), 461-468.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Oliver, B., &amp; Buckley, S. (1994, janvier 1). </a:t>
            </a:r>
            <a:r>
              <a:rPr lang="el" i="1" kern="0" dirty="0">
                <a:effectLst/>
                <a:latin typeface="Calibri" panose="020F0502020204030204" pitchFamily="34" charset="0"/>
                <a:ea typeface="Calibri" panose="020F0502020204030204" pitchFamily="34" charset="0"/>
                <a:cs typeface="Calibri" panose="020F0502020204030204" pitchFamily="34" charset="0"/>
              </a:rPr>
              <a:t>Η </a:t>
            </a:r>
            <a:r>
              <a:rPr lang="el" i="1" kern="0" dirty="0" err="1">
                <a:effectLst/>
                <a:latin typeface="Calibri" panose="020F0502020204030204" pitchFamily="34" charset="0"/>
                <a:ea typeface="Calibri" panose="020F0502020204030204" pitchFamily="34" charset="0"/>
                <a:cs typeface="Calibri" panose="020F0502020204030204" pitchFamily="34" charset="0"/>
              </a:rPr>
              <a:t>γλώσσα</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ανάπτυξη </a:t>
            </a:r>
            <a:r>
              <a:rPr lang="el" i="1" kern="0" dirty="0">
                <a:effectLst/>
                <a:latin typeface="Calibri" panose="020F0502020204030204" pitchFamily="34" charset="0"/>
                <a:ea typeface="Calibri" panose="020F0502020204030204" pitchFamily="34" charset="0"/>
                <a:cs typeface="Calibri" panose="020F0502020204030204" pitchFamily="34" charset="0"/>
              </a:rPr>
              <a:t>των </a:t>
            </a:r>
            <a:r>
              <a:rPr lang="el" i="1" kern="0" dirty="0" err="1">
                <a:effectLst/>
                <a:latin typeface="Calibri" panose="020F0502020204030204" pitchFamily="34" charset="0"/>
                <a:ea typeface="Calibri" panose="020F0502020204030204" pitchFamily="34" charset="0"/>
                <a:cs typeface="Calibri" panose="020F0502020204030204" pitchFamily="34" charset="0"/>
              </a:rPr>
              <a:t>παιδιών</a:t>
            </a:r>
            <a:r>
              <a:rPr lang="el" i="1"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err="1">
                <a:effectLst/>
                <a:latin typeface="Calibri" panose="020F0502020204030204" pitchFamily="34" charset="0"/>
                <a:ea typeface="Calibri" panose="020F0502020204030204" pitchFamily="34" charset="0"/>
                <a:cs typeface="Calibri" panose="020F0502020204030204" pitchFamily="34" charset="0"/>
              </a:rPr>
              <a:t>με </a:t>
            </a:r>
            <a:r>
              <a:rPr lang="el" i="1" kern="0" dirty="0">
                <a:effectLst/>
                <a:latin typeface="Calibri" panose="020F0502020204030204" pitchFamily="34" charset="0"/>
                <a:ea typeface="Calibri" panose="020F0502020204030204" pitchFamily="34" charset="0"/>
                <a:cs typeface="Calibri" panose="020F0502020204030204" pitchFamily="34" charset="0"/>
              </a:rPr>
              <a:t>σύνδρομο Down: Οι πρώτες </a:t>
            </a:r>
            <a:r>
              <a:rPr lang="el" i="1" kern="0" dirty="0" err="1">
                <a:effectLst/>
                <a:latin typeface="Calibri" panose="020F0502020204030204" pitchFamily="34" charset="0"/>
                <a:ea typeface="Calibri" panose="020F0502020204030204" pitchFamily="34" charset="0"/>
                <a:cs typeface="Calibri" panose="020F0502020204030204" pitchFamily="34" charset="0"/>
              </a:rPr>
              <a:t>λέξεις </a:t>
            </a:r>
            <a:r>
              <a:rPr lang="el" i="1" kern="0" dirty="0">
                <a:effectLst/>
                <a:latin typeface="Calibri" panose="020F0502020204030204" pitchFamily="34" charset="0"/>
                <a:ea typeface="Calibri" panose="020F0502020204030204" pitchFamily="34" charset="0"/>
                <a:cs typeface="Calibri" panose="020F0502020204030204" pitchFamily="34" charset="0"/>
              </a:rPr>
              <a:t>σε φράσεις </a:t>
            </a:r>
            <a:r>
              <a:rPr lang="el" i="1" kern="0" dirty="0" err="1">
                <a:effectLst/>
                <a:latin typeface="Calibri" panose="020F0502020204030204" pitchFamily="34" charset="0"/>
                <a:ea typeface="Calibri" panose="020F0502020204030204" pitchFamily="34" charset="0"/>
                <a:cs typeface="Calibri" panose="020F0502020204030204" pitchFamily="34" charset="0"/>
              </a:rPr>
              <a:t>δύο λέξεων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Έρευνα και πρακτική </a:t>
            </a:r>
            <a:r>
              <a:rPr lang="el" kern="0" dirty="0">
                <a:effectLst/>
                <a:latin typeface="Calibri" panose="020F0502020204030204" pitchFamily="34" charset="0"/>
                <a:ea typeface="Calibri" panose="020F0502020204030204" pitchFamily="34" charset="0"/>
                <a:cs typeface="Calibri" panose="020F0502020204030204" pitchFamily="34" charset="0"/>
              </a:rPr>
              <a:t>για το σύνδρομο Down .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/10.3104/reports.33</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7988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3" name="ZoneTexte 2">
            <a:extLst>
              <a:ext uri="{FF2B5EF4-FFF2-40B4-BE49-F238E27FC236}">
                <a16:creationId xmlns:a16="http://schemas.microsoft.com/office/drawing/2014/main" id="{6DC00545-7A88-4495-30BC-D8A8CE1D77FC}"/>
              </a:ext>
            </a:extLst>
          </p:cNvPr>
          <p:cNvSpPr txBox="1"/>
          <p:nvPr/>
        </p:nvSpPr>
        <p:spPr>
          <a:xfrm>
            <a:off x="568036" y="1607127"/>
            <a:ext cx="10972800" cy="2297617"/>
          </a:xfrm>
          <a:prstGeom prst="rect">
            <a:avLst/>
          </a:prstGeom>
          <a:noFill/>
        </p:spPr>
        <p:txBody>
          <a:bodyPr wrap="square">
            <a:spAutoFit/>
          </a:bodyPr>
          <a:lstStyle/>
          <a:p>
            <a:pPr>
              <a:lnSpc>
                <a:spcPct val="120000"/>
              </a:lnSpc>
              <a:spcBef>
                <a:spcPts val="600"/>
              </a:spcBef>
            </a:pPr>
            <a:r>
              <a:rPr lang="el" kern="0" dirty="0">
                <a:effectLst/>
                <a:latin typeface="Calibri" panose="020F0502020204030204" pitchFamily="34" charset="0"/>
                <a:ea typeface="Calibri" panose="020F0502020204030204" pitchFamily="34" charset="0"/>
                <a:cs typeface="Calibri" panose="020F0502020204030204" pitchFamily="34" charset="0"/>
              </a:rPr>
              <a:t>Roberts, J., Price, J., Barnes, E., Nelson, L., </a:t>
            </a:r>
            <a:r>
              <a:rPr lang="el" kern="0" dirty="0" err="1">
                <a:effectLst/>
                <a:latin typeface="Calibri" panose="020F0502020204030204" pitchFamily="34" charset="0"/>
                <a:ea typeface="Calibri" panose="020F0502020204030204" pitchFamily="34" charset="0"/>
                <a:cs typeface="Calibri" panose="020F0502020204030204" pitchFamily="34" charset="0"/>
              </a:rPr>
              <a:t>Burchinal </a:t>
            </a:r>
            <a:r>
              <a:rPr lang="el" kern="0" dirty="0">
                <a:effectLst/>
                <a:latin typeface="Calibri" panose="020F0502020204030204" pitchFamily="34" charset="0"/>
                <a:ea typeface="Calibri" panose="020F0502020204030204" pitchFamily="34" charset="0"/>
                <a:cs typeface="Calibri" panose="020F0502020204030204" pitchFamily="34" charset="0"/>
              </a:rPr>
              <a:t>, M., </a:t>
            </a:r>
            <a:r>
              <a:rPr lang="el" kern="0" dirty="0" err="1">
                <a:effectLst/>
                <a:latin typeface="Calibri" panose="020F0502020204030204" pitchFamily="34" charset="0"/>
                <a:ea typeface="Calibri" panose="020F0502020204030204" pitchFamily="34" charset="0"/>
                <a:cs typeface="Calibri" panose="020F0502020204030204" pitchFamily="34" charset="0"/>
              </a:rPr>
              <a:t>Hennon </a:t>
            </a:r>
            <a:r>
              <a:rPr lang="el" kern="0" dirty="0">
                <a:effectLst/>
                <a:latin typeface="Calibri" panose="020F0502020204030204" pitchFamily="34" charset="0"/>
                <a:ea typeface="Calibri" panose="020F0502020204030204" pitchFamily="34" charset="0"/>
                <a:cs typeface="Calibri" panose="020F0502020204030204" pitchFamily="34" charset="0"/>
              </a:rPr>
              <a:t>, EA, </a:t>
            </a:r>
            <a:r>
              <a:rPr lang="el" kern="0" dirty="0" err="1">
                <a:effectLst/>
                <a:latin typeface="Calibri" panose="020F0502020204030204" pitchFamily="34" charset="0"/>
                <a:ea typeface="Calibri" panose="020F0502020204030204" pitchFamily="34" charset="0"/>
                <a:cs typeface="Calibri" panose="020F0502020204030204" pitchFamily="34" charset="0"/>
              </a:rPr>
              <a:t>Moskowitz </a:t>
            </a:r>
            <a:r>
              <a:rPr lang="el" kern="0" dirty="0">
                <a:effectLst/>
                <a:latin typeface="Calibri" panose="020F0502020204030204" pitchFamily="34" charset="0"/>
                <a:ea typeface="Calibri" panose="020F0502020204030204" pitchFamily="34" charset="0"/>
                <a:cs typeface="Calibri" panose="020F0502020204030204" pitchFamily="34" charset="0"/>
              </a:rPr>
              <a:t>, L., Edwards, A., </a:t>
            </a:r>
            <a:r>
              <a:rPr lang="el" kern="0" dirty="0" err="1">
                <a:effectLst/>
                <a:latin typeface="Calibri" panose="020F0502020204030204" pitchFamily="34" charset="0"/>
                <a:ea typeface="Calibri" panose="020F0502020204030204" pitchFamily="34" charset="0"/>
                <a:cs typeface="Calibri" panose="020F0502020204030204" pitchFamily="34" charset="0"/>
              </a:rPr>
              <a:t>Malkin </a:t>
            </a:r>
            <a:r>
              <a:rPr lang="el" kern="0" dirty="0">
                <a:effectLst/>
                <a:latin typeface="Calibri" panose="020F0502020204030204" pitchFamily="34" charset="0"/>
                <a:ea typeface="Calibri" panose="020F0502020204030204" pitchFamily="34" charset="0"/>
                <a:cs typeface="Calibri" panose="020F0502020204030204" pitchFamily="34" charset="0"/>
              </a:rPr>
              <a:t>, C., Anderson, K., </a:t>
            </a:r>
            <a:r>
              <a:rPr lang="el" kern="0" dirty="0" err="1">
                <a:effectLst/>
                <a:latin typeface="Calibri" panose="020F0502020204030204" pitchFamily="34" charset="0"/>
                <a:ea typeface="Calibri" panose="020F0502020204030204" pitchFamily="34" charset="0"/>
                <a:cs typeface="Calibri" panose="020F0502020204030204" pitchFamily="34" charset="0"/>
              </a:rPr>
              <a:t>Misenheimer </a:t>
            </a:r>
            <a:r>
              <a:rPr lang="el" kern="0" dirty="0">
                <a:effectLst/>
                <a:latin typeface="Calibri" panose="020F0502020204030204" pitchFamily="34" charset="0"/>
                <a:ea typeface="Calibri" panose="020F0502020204030204" pitchFamily="34" charset="0"/>
                <a:cs typeface="Calibri" panose="020F0502020204030204" pitchFamily="34" charset="0"/>
              </a:rPr>
              <a:t>, J., </a:t>
            </a:r>
            <a:r>
              <a:rPr lang="el" kern="0" dirty="0" err="1">
                <a:effectLst/>
                <a:latin typeface="Calibri" panose="020F0502020204030204" pitchFamily="34" charset="0"/>
                <a:ea typeface="Calibri" panose="020F0502020204030204" pitchFamily="34" charset="0"/>
                <a:cs typeface="Calibri" panose="020F0502020204030204" pitchFamily="34" charset="0"/>
              </a:rPr>
              <a:t>Hooper </a:t>
            </a:r>
            <a:r>
              <a:rPr lang="el" kern="0" dirty="0">
                <a:effectLst/>
                <a:latin typeface="Calibri" panose="020F0502020204030204" pitchFamily="34" charset="0"/>
                <a:ea typeface="Calibri" panose="020F0502020204030204" pitchFamily="34" charset="0"/>
                <a:cs typeface="Calibri" panose="020F0502020204030204" pitchFamily="34" charset="0"/>
              </a:rPr>
              <a:t>, SR, &amp; </a:t>
            </a:r>
            <a:r>
              <a:rPr lang="el" kern="0" dirty="0" err="1">
                <a:effectLst/>
                <a:latin typeface="Calibri" panose="020F0502020204030204" pitchFamily="34" charset="0"/>
                <a:ea typeface="Calibri" panose="020F0502020204030204" pitchFamily="34" charset="0"/>
                <a:cs typeface="Calibri" panose="020F0502020204030204" pitchFamily="34" charset="0"/>
              </a:rPr>
              <a:t>Abbeduto </a:t>
            </a:r>
            <a:r>
              <a:rPr lang="el" kern="0" dirty="0">
                <a:effectLst/>
                <a:latin typeface="Calibri" panose="020F0502020204030204" pitchFamily="34" charset="0"/>
                <a:ea typeface="Calibri" panose="020F0502020204030204" pitchFamily="34" charset="0"/>
                <a:cs typeface="Calibri" panose="020F0502020204030204" pitchFamily="34" charset="0"/>
              </a:rPr>
              <a:t>, L. (2007). </a:t>
            </a:r>
            <a:r>
              <a:rPr lang="el" kern="0" dirty="0" err="1">
                <a:effectLst/>
                <a:latin typeface="Calibri" panose="020F0502020204030204" pitchFamily="34" charset="0"/>
                <a:ea typeface="Calibri" panose="020F0502020204030204" pitchFamily="34" charset="0"/>
                <a:cs typeface="Calibri" panose="020F0502020204030204" pitchFamily="34" charset="0"/>
              </a:rPr>
              <a:t>Δεκτικός</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Λεξιλόγιο </a:t>
            </a:r>
            <a:r>
              <a:rPr lang="el" kern="0" dirty="0">
                <a:effectLst/>
                <a:latin typeface="Calibri" panose="020F0502020204030204" pitchFamily="34" charset="0"/>
                <a:ea typeface="Calibri" panose="020F0502020204030204" pitchFamily="34" charset="0"/>
                <a:cs typeface="Calibri" panose="020F0502020204030204" pitchFamily="34" charset="0"/>
              </a:rPr>
              <a:t>, εκφραστικό </a:t>
            </a:r>
            <a:r>
              <a:rPr lang="el" kern="0" dirty="0" err="1">
                <a:effectLst/>
                <a:latin typeface="Calibri" panose="020F0502020204030204" pitchFamily="34" charset="0"/>
                <a:ea typeface="Calibri" panose="020F0502020204030204" pitchFamily="34" charset="0"/>
                <a:cs typeface="Calibri" panose="020F0502020204030204" pitchFamily="34" charset="0"/>
              </a:rPr>
              <a:t>λεξιλόγιο </a:t>
            </a:r>
            <a:r>
              <a:rPr lang="el" kern="0" dirty="0">
                <a:effectLst/>
                <a:latin typeface="Calibri" panose="020F0502020204030204" pitchFamily="34" charset="0"/>
                <a:ea typeface="Calibri" panose="020F0502020204030204" pitchFamily="34" charset="0"/>
                <a:cs typeface="Calibri" panose="020F0502020204030204" pitchFamily="34" charset="0"/>
              </a:rPr>
              <a:t>και παραγωγή λόγου αγοριών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εύθραυστου X σε </a:t>
            </a:r>
            <a:r>
              <a:rPr lang="el" kern="0" dirty="0" err="1">
                <a:effectLst/>
                <a:latin typeface="Calibri" panose="020F0502020204030204" pitchFamily="34" charset="0"/>
                <a:ea typeface="Calibri" panose="020F0502020204030204" pitchFamily="34" charset="0"/>
                <a:cs typeface="Calibri" panose="020F0502020204030204" pitchFamily="34" charset="0"/>
              </a:rPr>
              <a:t>σύγκριση </a:t>
            </a:r>
            <a:r>
              <a:rPr lang="el" kern="0" dirty="0">
                <a:effectLst/>
                <a:latin typeface="Calibri" panose="020F0502020204030204" pitchFamily="34" charset="0"/>
                <a:ea typeface="Calibri" panose="020F0502020204030204" pitchFamily="34" charset="0"/>
                <a:cs typeface="Calibri" panose="020F0502020204030204" pitchFamily="34" charset="0"/>
              </a:rPr>
              <a:t>με αγόρια </a:t>
            </a:r>
            <a:r>
              <a:rPr lang="el" kern="0" dirty="0" err="1">
                <a:effectLst/>
                <a:latin typeface="Calibri" panose="020F0502020204030204" pitchFamily="34" charset="0"/>
                <a:ea typeface="Calibri" panose="020F0502020204030204" pitchFamily="34" charset="0"/>
                <a:cs typeface="Calibri" panose="020F0502020204030204" pitchFamily="34" charset="0"/>
              </a:rPr>
              <a:t>με </a:t>
            </a:r>
            <a:r>
              <a:rPr lang="el" kern="0" dirty="0">
                <a:effectLst/>
                <a:latin typeface="Calibri" panose="020F0502020204030204" pitchFamily="34" charset="0"/>
                <a:ea typeface="Calibri" panose="020F0502020204030204" pitchFamily="34" charset="0"/>
                <a:cs typeface="Calibri" panose="020F0502020204030204" pitchFamily="34" charset="0"/>
              </a:rPr>
              <a:t>σύνδρομο Down. </a:t>
            </a:r>
            <a:r>
              <a:rPr lang="el"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112 </a:t>
            </a:r>
            <a:r>
              <a:rPr lang="el" kern="0" dirty="0">
                <a:effectLst/>
                <a:latin typeface="Calibri" panose="020F0502020204030204" pitchFamily="34" charset="0"/>
                <a:ea typeface="Calibri" panose="020F0502020204030204" pitchFamily="34" charset="0"/>
                <a:cs typeface="Calibri" panose="020F0502020204030204" pitchFamily="34" charset="0"/>
              </a:rPr>
              <a:t>(3), 177 </a:t>
            </a:r>
            <a:r>
              <a:rPr lang="el" kern="0" dirty="0">
                <a:effectLst/>
                <a:latin typeface="Cambria Math" panose="02040503050406030204" pitchFamily="18" charset="0"/>
                <a:ea typeface="Calibri" panose="020F0502020204030204" pitchFamily="34" charset="0"/>
                <a:cs typeface="Cambria Math" panose="02040503050406030204" pitchFamily="18" charset="0"/>
              </a:rPr>
              <a:t>‑ </a:t>
            </a:r>
            <a:r>
              <a:rPr lang="el" kern="0" dirty="0">
                <a:effectLst/>
                <a:latin typeface="Calibri" panose="020F0502020204030204" pitchFamily="34" charset="0"/>
                <a:ea typeface="Calibri" panose="020F0502020204030204" pitchFamily="34" charset="0"/>
                <a:cs typeface="Calibri" panose="020F0502020204030204" pitchFamily="34" charset="0"/>
              </a:rPr>
              <a:t>193.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/10.1352/0895-8017(2007)112[177:RVEVAS]2.0.CO;2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err="1">
                <a:effectLst/>
                <a:latin typeface="Calibri" panose="020F0502020204030204" pitchFamily="34" charset="0"/>
                <a:ea typeface="Calibri" panose="020F0502020204030204" pitchFamily="34" charset="0"/>
                <a:cs typeface="Calibri" panose="020F0502020204030204" pitchFamily="34" charset="0"/>
              </a:rPr>
              <a:t>Rondal </a:t>
            </a:r>
            <a:r>
              <a:rPr lang="el" kern="0" dirty="0">
                <a:effectLst/>
                <a:latin typeface="Calibri" panose="020F0502020204030204" pitchFamily="34" charset="0"/>
                <a:ea typeface="Calibri" panose="020F0502020204030204" pitchFamily="34" charset="0"/>
                <a:cs typeface="Calibri" panose="020F0502020204030204" pitchFamily="34" charset="0"/>
              </a:rPr>
              <a:t>, J.-A., &amp; Comblain, Α. (1999). </a:t>
            </a:r>
            <a:r>
              <a:rPr lang="el" kern="0" dirty="0" err="1">
                <a:effectLst/>
                <a:latin typeface="Calibri" panose="020F0502020204030204" pitchFamily="34" charset="0"/>
                <a:ea typeface="Calibri" panose="020F0502020204030204" pitchFamily="34" charset="0"/>
                <a:cs typeface="Calibri" panose="020F0502020204030204" pitchFamily="34" charset="0"/>
              </a:rPr>
              <a:t>Σύγχρονες </a:t>
            </a:r>
            <a:r>
              <a:rPr lang="el" kern="0" dirty="0">
                <a:effectLst/>
                <a:latin typeface="Calibri" panose="020F0502020204030204" pitchFamily="34" charset="0"/>
                <a:ea typeface="Calibri" panose="020F0502020204030204" pitchFamily="34" charset="0"/>
                <a:cs typeface="Calibri" panose="020F0502020204030204" pitchFamily="34" charset="0"/>
              </a:rPr>
              <a:t>προοπτικές για </a:t>
            </a:r>
            <a:r>
              <a:rPr lang="el" kern="0" dirty="0" err="1">
                <a:effectLst/>
                <a:latin typeface="Calibri" panose="020F0502020204030204" pitchFamily="34" charset="0"/>
                <a:ea typeface="Calibri" panose="020F0502020204030204" pitchFamily="34" charset="0"/>
                <a:cs typeface="Calibri" panose="020F0502020204030204" pitchFamily="34" charset="0"/>
              </a:rPr>
              <a:t>την ανάπτυξη</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kern="0" dirty="0" err="1">
                <a:effectLst/>
                <a:latin typeface="Calibri" panose="020F0502020204030204" pitchFamily="34" charset="0"/>
                <a:ea typeface="Calibri" panose="020F0502020204030204" pitchFamily="34" charset="0"/>
                <a:cs typeface="Calibri" panose="020F0502020204030204" pitchFamily="34" charset="0"/>
              </a:rPr>
              <a:t>δυσφασίες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Journal of </a:t>
            </a:r>
            <a:r>
              <a:rPr lang="el" i="1" kern="0" dirty="0" err="1">
                <a:effectLst/>
                <a:latin typeface="Calibri" panose="020F0502020204030204" pitchFamily="34" charset="0"/>
                <a:ea typeface="Calibri" panose="020F0502020204030204" pitchFamily="34" charset="0"/>
                <a:cs typeface="Calibri" panose="020F0502020204030204" pitchFamily="34" charset="0"/>
              </a:rPr>
              <a:t>Neurolinguistics </a:t>
            </a:r>
            <a:r>
              <a:rPr lang="el" kern="0" dirty="0">
                <a:effectLst/>
                <a:latin typeface="Calibri" panose="020F0502020204030204" pitchFamily="34" charset="0"/>
                <a:ea typeface="Calibri" panose="020F0502020204030204" pitchFamily="34" charset="0"/>
                <a:cs typeface="Calibri" panose="020F0502020204030204" pitchFamily="34" charset="0"/>
              </a:rPr>
              <a:t>, </a:t>
            </a:r>
            <a:r>
              <a:rPr lang="el" i="1" kern="0" dirty="0">
                <a:effectLst/>
                <a:latin typeface="Calibri" panose="020F0502020204030204" pitchFamily="34" charset="0"/>
                <a:ea typeface="Calibri" panose="020F0502020204030204" pitchFamily="34" charset="0"/>
                <a:cs typeface="Calibri" panose="020F0502020204030204" pitchFamily="34" charset="0"/>
              </a:rPr>
              <a:t>12 </a:t>
            </a:r>
            <a:r>
              <a:rPr lang="el" kern="0" dirty="0">
                <a:effectLst/>
                <a:latin typeface="Calibri" panose="020F0502020204030204" pitchFamily="34" charset="0"/>
                <a:ea typeface="Calibri" panose="020F0502020204030204" pitchFamily="34" charset="0"/>
                <a:cs typeface="Calibri" panose="020F0502020204030204" pitchFamily="34" charset="0"/>
              </a:rPr>
              <a:t>(3 </a:t>
            </a:r>
            <a:r>
              <a:rPr lang="el" kern="0" dirty="0">
                <a:effectLst/>
                <a:latin typeface="Cambria Math" panose="02040503050406030204" pitchFamily="18" charset="0"/>
                <a:ea typeface="Calibri" panose="020F0502020204030204" pitchFamily="34" charset="0"/>
                <a:cs typeface="Cambria Math" panose="02040503050406030204" pitchFamily="18" charset="0"/>
              </a:rPr>
              <a:t>‑ </a:t>
            </a:r>
            <a:r>
              <a:rPr lang="el" kern="0" dirty="0">
                <a:effectLst/>
                <a:latin typeface="Calibri" panose="020F0502020204030204" pitchFamily="34" charset="0"/>
                <a:ea typeface="Calibri" panose="020F0502020204030204" pitchFamily="34" charset="0"/>
                <a:cs typeface="Calibri" panose="020F0502020204030204" pitchFamily="34" charset="0"/>
              </a:rPr>
              <a:t>4), 181 </a:t>
            </a:r>
            <a:r>
              <a:rPr lang="el" kern="0" dirty="0">
                <a:effectLst/>
                <a:latin typeface="Cambria Math" panose="02040503050406030204" pitchFamily="18" charset="0"/>
                <a:ea typeface="Calibri" panose="020F0502020204030204" pitchFamily="34" charset="0"/>
                <a:cs typeface="Cambria Math" panose="02040503050406030204" pitchFamily="18" charset="0"/>
              </a:rPr>
              <a:t>‑ </a:t>
            </a:r>
            <a:r>
              <a:rPr lang="el" kern="0" dirty="0">
                <a:effectLst/>
                <a:latin typeface="Calibri" panose="020F0502020204030204" pitchFamily="34" charset="0"/>
                <a:ea typeface="Calibri" panose="020F0502020204030204" pitchFamily="34" charset="0"/>
                <a:cs typeface="Calibri" panose="020F0502020204030204" pitchFamily="34" charset="0"/>
              </a:rPr>
              <a:t>212. https:// </a:t>
            </a:r>
            <a:r>
              <a:rPr lang="el" kern="0" dirty="0" err="1">
                <a:effectLst/>
                <a:latin typeface="Calibri" panose="020F0502020204030204" pitchFamily="34" charset="0"/>
                <a:ea typeface="Calibri" panose="020F0502020204030204" pitchFamily="34" charset="0"/>
                <a:cs typeface="Calibri" panose="020F0502020204030204" pitchFamily="34" charset="0"/>
              </a:rPr>
              <a:t>doi.org </a:t>
            </a:r>
            <a:r>
              <a:rPr lang="el" kern="0" dirty="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l" kern="0" dirty="0" err="1">
                <a:effectLst/>
                <a:latin typeface="Calibri" panose="020F0502020204030204" pitchFamily="34" charset="0"/>
                <a:ea typeface="Calibri" panose="020F0502020204030204" pitchFamily="34" charset="0"/>
              </a:rPr>
              <a:t>Zampini </a:t>
            </a:r>
            <a:r>
              <a:rPr lang="el" kern="0" dirty="0">
                <a:effectLst/>
                <a:latin typeface="Calibri" panose="020F0502020204030204" pitchFamily="34" charset="0"/>
                <a:ea typeface="Calibri" panose="020F0502020204030204" pitchFamily="34" charset="0"/>
              </a:rPr>
              <a:t>, L., &amp; D' </a:t>
            </a:r>
            <a:r>
              <a:rPr lang="el" kern="0" dirty="0" err="1">
                <a:effectLst/>
                <a:latin typeface="Calibri" panose="020F0502020204030204" pitchFamily="34" charset="0"/>
                <a:ea typeface="Calibri" panose="020F0502020204030204" pitchFamily="34" charset="0"/>
              </a:rPr>
              <a:t>Odorico </a:t>
            </a:r>
            <a:r>
              <a:rPr lang="el" kern="0" dirty="0">
                <a:effectLst/>
                <a:latin typeface="Calibri" panose="020F0502020204030204" pitchFamily="34" charset="0"/>
                <a:ea typeface="Calibri" panose="020F0502020204030204" pitchFamily="34" charset="0"/>
              </a:rPr>
              <a:t>, L. (2011). Λεξικό και </a:t>
            </a:r>
            <a:r>
              <a:rPr lang="el" kern="0" dirty="0" err="1">
                <a:effectLst/>
                <a:latin typeface="Calibri" panose="020F0502020204030204" pitchFamily="34" charset="0"/>
                <a:ea typeface="Calibri" panose="020F0502020204030204" pitchFamily="34" charset="0"/>
              </a:rPr>
              <a:t>συντακτικό</a:t>
            </a:r>
            <a:r>
              <a:rPr lang="el" kern="0" dirty="0">
                <a:effectLst/>
                <a:latin typeface="Calibri" panose="020F0502020204030204" pitchFamily="34" charset="0"/>
                <a:ea typeface="Calibri" panose="020F0502020204030204" pitchFamily="34" charset="0"/>
              </a:rPr>
              <a:t> </a:t>
            </a:r>
            <a:r>
              <a:rPr lang="el" kern="0" dirty="0" err="1">
                <a:effectLst/>
                <a:latin typeface="Calibri" panose="020F0502020204030204" pitchFamily="34" charset="0"/>
                <a:ea typeface="Calibri" panose="020F0502020204030204" pitchFamily="34" charset="0"/>
              </a:rPr>
              <a:t>ανάπτυξη </a:t>
            </a:r>
            <a:r>
              <a:rPr lang="el" kern="0" dirty="0">
                <a:effectLst/>
                <a:latin typeface="Calibri" panose="020F0502020204030204" pitchFamily="34" charset="0"/>
                <a:ea typeface="Calibri" panose="020F0502020204030204" pitchFamily="34" charset="0"/>
              </a:rPr>
              <a:t>στα </a:t>
            </a:r>
            <a:r>
              <a:rPr lang="el" kern="0" dirty="0" err="1">
                <a:effectLst/>
                <a:latin typeface="Calibri" panose="020F0502020204030204" pitchFamily="34" charset="0"/>
                <a:ea typeface="Calibri" panose="020F0502020204030204" pitchFamily="34" charset="0"/>
              </a:rPr>
              <a:t>ιταλικά</a:t>
            </a:r>
            <a:r>
              <a:rPr lang="el" kern="0" dirty="0">
                <a:effectLst/>
                <a:latin typeface="Calibri" panose="020F0502020204030204" pitchFamily="34" charset="0"/>
                <a:ea typeface="Calibri" panose="020F0502020204030204" pitchFamily="34" charset="0"/>
              </a:rPr>
              <a:t> </a:t>
            </a:r>
            <a:r>
              <a:rPr lang="el" kern="0" dirty="0" err="1">
                <a:effectLst/>
                <a:latin typeface="Calibri" panose="020F0502020204030204" pitchFamily="34" charset="0"/>
                <a:ea typeface="Calibri" panose="020F0502020204030204" pitchFamily="34" charset="0"/>
              </a:rPr>
              <a:t>παιδιά</a:t>
            </a:r>
            <a:r>
              <a:rPr lang="el" kern="0" dirty="0">
                <a:effectLst/>
                <a:latin typeface="Calibri" panose="020F0502020204030204" pitchFamily="34" charset="0"/>
                <a:ea typeface="Calibri" panose="020F0502020204030204" pitchFamily="34" charset="0"/>
              </a:rPr>
              <a:t> </a:t>
            </a:r>
            <a:r>
              <a:rPr lang="el" kern="0" dirty="0" err="1">
                <a:effectLst/>
                <a:latin typeface="Calibri" panose="020F0502020204030204" pitchFamily="34" charset="0"/>
                <a:ea typeface="Calibri" panose="020F0502020204030204" pitchFamily="34" charset="0"/>
              </a:rPr>
              <a:t>με</a:t>
            </a:r>
            <a:r>
              <a:rPr lang="el" kern="0" dirty="0">
                <a:effectLst/>
                <a:latin typeface="Calibri" panose="020F0502020204030204" pitchFamily="34" charset="0"/>
                <a:ea typeface="Calibri" panose="020F0502020204030204" pitchFamily="34" charset="0"/>
              </a:rPr>
              <a:t> Σύνδρομο </a:t>
            </a:r>
            <a:r>
              <a:rPr lang="el" kern="0" dirty="0" err="1">
                <a:effectLst/>
                <a:latin typeface="Calibri" panose="020F0502020204030204" pitchFamily="34" charset="0"/>
                <a:ea typeface="Calibri" panose="020F0502020204030204" pitchFamily="34" charset="0"/>
              </a:rPr>
              <a:t>Down </a:t>
            </a:r>
            <a:r>
              <a:rPr lang="el" kern="0" dirty="0">
                <a:effectLst/>
                <a:latin typeface="Calibri" panose="020F0502020204030204" pitchFamily="34" charset="0"/>
                <a:ea typeface="Calibri" panose="020F0502020204030204" pitchFamily="34" charset="0"/>
              </a:rPr>
              <a:t>. </a:t>
            </a:r>
            <a:r>
              <a:rPr lang="el" i="1" kern="0" dirty="0">
                <a:effectLst/>
                <a:latin typeface="Calibri" panose="020F0502020204030204" pitchFamily="34" charset="0"/>
                <a:ea typeface="Calibri" panose="020F0502020204030204" pitchFamily="34" charset="0"/>
              </a:rPr>
              <a:t>International Journal of </a:t>
            </a:r>
            <a:r>
              <a:rPr lang="el" i="1" kern="0" dirty="0" err="1">
                <a:effectLst/>
                <a:latin typeface="Calibri" panose="020F0502020204030204" pitchFamily="34" charset="0"/>
                <a:ea typeface="Calibri" panose="020F0502020204030204" pitchFamily="34" charset="0"/>
              </a:rPr>
              <a:t>Language </a:t>
            </a:r>
            <a:r>
              <a:rPr lang="el" i="1" kern="0" dirty="0">
                <a:effectLst/>
                <a:latin typeface="Calibri" panose="020F0502020204030204" pitchFamily="34" charset="0"/>
                <a:ea typeface="Calibri" panose="020F0502020204030204" pitchFamily="34" charset="0"/>
              </a:rPr>
              <a:t>&amp; Communication </a:t>
            </a:r>
            <a:r>
              <a:rPr lang="el" i="1" kern="0" dirty="0" err="1">
                <a:effectLst/>
                <a:latin typeface="Calibri" panose="020F0502020204030204" pitchFamily="34" charset="0"/>
                <a:ea typeface="Calibri" panose="020F0502020204030204" pitchFamily="34" charset="0"/>
              </a:rPr>
              <a:t>Disorders </a:t>
            </a:r>
            <a:r>
              <a:rPr lang="el" kern="0" dirty="0">
                <a:effectLst/>
                <a:latin typeface="Calibri" panose="020F0502020204030204" pitchFamily="34" charset="0"/>
                <a:ea typeface="Calibri" panose="020F0502020204030204" pitchFamily="34" charset="0"/>
              </a:rPr>
              <a:t>, </a:t>
            </a:r>
            <a:r>
              <a:rPr lang="el" i="1" kern="0" dirty="0">
                <a:effectLst/>
                <a:latin typeface="Calibri" panose="020F0502020204030204" pitchFamily="34" charset="0"/>
                <a:ea typeface="Calibri" panose="020F0502020204030204" pitchFamily="34" charset="0"/>
              </a:rPr>
              <a:t>46 </a:t>
            </a:r>
            <a:r>
              <a:rPr lang="el" kern="0" dirty="0">
                <a:effectLst/>
                <a:latin typeface="Calibri" panose="020F0502020204030204" pitchFamily="34" charset="0"/>
                <a:ea typeface="Calibri" panose="020F0502020204030204" pitchFamily="34" charset="0"/>
              </a:rPr>
              <a:t>(4), 386 </a:t>
            </a:r>
            <a:r>
              <a:rPr lang="el" kern="0" dirty="0">
                <a:effectLst/>
                <a:latin typeface="Cambria Math" panose="02040503050406030204" pitchFamily="18" charset="0"/>
                <a:ea typeface="Calibri" panose="020F0502020204030204" pitchFamily="34" charset="0"/>
                <a:cs typeface="Cambria Math" panose="02040503050406030204" pitchFamily="18" charset="0"/>
              </a:rPr>
              <a:t>‑ </a:t>
            </a:r>
            <a:r>
              <a:rPr lang="el" kern="0" dirty="0">
                <a:effectLst/>
                <a:latin typeface="Calibri" panose="020F0502020204030204" pitchFamily="34" charset="0"/>
                <a:ea typeface="Calibri" panose="020F0502020204030204" pitchFamily="34" charset="0"/>
              </a:rPr>
              <a:t>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46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l" sz="2800" b="1" dirty="0">
                <a:solidFill>
                  <a:schemeClr val="accent1"/>
                </a:solidFill>
              </a:rPr>
              <a:t>6.2.3 Λεξιλόγιο</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Επίπεδο </a:t>
            </a:r>
            <a:endParaRPr lang="fr-FR" sz="2000" dirty="0"/>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Εννοια</a:t>
            </a:r>
            <a:r>
              <a:rPr lang="el" sz="2000" dirty="0"/>
              <a:t> </a:t>
            </a:r>
            <a:r>
              <a:rPr lang="el" sz="2000" dirty="0" err="1"/>
              <a:t>επίπεδο</a:t>
            </a:r>
            <a:endParaRPr lang="fr-FR" sz="2000" dirty="0"/>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Συμφραζόμενα</a:t>
            </a:r>
            <a:r>
              <a:rPr lang="el" sz="2000" dirty="0"/>
              <a:t> </a:t>
            </a:r>
            <a:r>
              <a:rPr lang="el" sz="2000" dirty="0" err="1"/>
              <a:t>επίπεδο</a:t>
            </a:r>
            <a:endParaRPr lang="fr-FR" sz="2000" dirty="0"/>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Φωνητικό</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Φωνολογία</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Λεξικό</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Μορφολογία</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Σύνταξη</a:t>
            </a:r>
            <a:endParaRPr lang="fr-FR" sz="2000" dirty="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Πραγματολογία</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1890261" cy="369332"/>
          </a:xfrm>
          <a:prstGeom prst="rect">
            <a:avLst/>
          </a:prstGeom>
          <a:noFill/>
        </p:spPr>
        <p:txBody>
          <a:bodyPr wrap="none" rtlCol="0">
            <a:spAutoFit/>
          </a:bodyPr>
          <a:lstStyle/>
          <a:p>
            <a:r>
              <a:rPr lang="el" sz="1800" dirty="0" err="1">
                <a:solidFill>
                  <a:schemeClr val="tx1">
                    <a:lumMod val="85000"/>
                    <a:lumOff val="15000"/>
                  </a:schemeClr>
                </a:solidFill>
              </a:rPr>
              <a:t>Μελέτη</a:t>
            </a:r>
            <a:r>
              <a:rPr lang="el" sz="1800" dirty="0">
                <a:solidFill>
                  <a:schemeClr val="tx1">
                    <a:lumMod val="85000"/>
                    <a:lumOff val="15000"/>
                  </a:schemeClr>
                </a:solidFill>
              </a:rPr>
              <a:t> </a:t>
            </a:r>
            <a:r>
              <a:rPr lang="el" sz="1800" dirty="0" err="1">
                <a:solidFill>
                  <a:schemeClr val="tx1">
                    <a:lumMod val="85000"/>
                    <a:lumOff val="15000"/>
                  </a:schemeClr>
                </a:solidFill>
              </a:rPr>
              <a:t>ήχους</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929281" cy="369332"/>
          </a:xfrm>
          <a:prstGeom prst="rect">
            <a:avLst/>
          </a:prstGeom>
          <a:noFill/>
        </p:spPr>
        <p:txBody>
          <a:bodyPr wrap="none" rtlCol="0">
            <a:spAutoFit/>
          </a:bodyPr>
          <a:lstStyle/>
          <a:p>
            <a:r>
              <a:rPr lang="el" sz="1800" dirty="0">
                <a:solidFill>
                  <a:schemeClr val="tx1">
                    <a:lumMod val="85000"/>
                    <a:lumOff val="15000"/>
                  </a:schemeClr>
                </a:solidFill>
              </a:rPr>
              <a:t>Σωστή οργάνωση και συνδυασμός</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338828" cy="369332"/>
          </a:xfrm>
          <a:prstGeom prst="rect">
            <a:avLst/>
          </a:prstGeom>
          <a:noFill/>
        </p:spPr>
        <p:txBody>
          <a:bodyPr wrap="none" rtlCol="0">
            <a:spAutoFit/>
          </a:bodyPr>
          <a:lstStyle/>
          <a:p>
            <a:r>
              <a:rPr lang="el" sz="1800" dirty="0" err="1">
                <a:solidFill>
                  <a:schemeClr val="tx1">
                    <a:lumMod val="85000"/>
                    <a:lumOff val="15000"/>
                  </a:schemeClr>
                </a:solidFill>
              </a:rPr>
              <a:t>Λεξιλόγιο</a:t>
            </a:r>
            <a:endParaRPr lang="fr-FR" sz="1800" dirty="0">
              <a:solidFill>
                <a:schemeClr val="tx1">
                  <a:lumMod val="85000"/>
                  <a:lumOff val="15000"/>
                </a:schemeClr>
              </a:solidFill>
            </a:endParaRP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el" sz="1800" dirty="0" err="1">
                <a:solidFill>
                  <a:schemeClr val="tx1">
                    <a:lumMod val="85000"/>
                    <a:lumOff val="15000"/>
                  </a:schemeClr>
                </a:solidFill>
              </a:rPr>
              <a:t>λέξεων </a:t>
            </a:r>
            <a:r>
              <a:rPr lang="el" sz="1800" dirty="0">
                <a:solidFill>
                  <a:schemeClr val="tx1">
                    <a:lumMod val="85000"/>
                    <a:lumOff val="15000"/>
                  </a:schemeClr>
                </a:solidFill>
              </a:rPr>
              <a:t>και </a:t>
            </a:r>
            <a:r>
              <a:rPr lang="el" sz="1800" dirty="0" err="1">
                <a:solidFill>
                  <a:schemeClr val="tx1">
                    <a:lumMod val="85000"/>
                    <a:lumOff val="15000"/>
                  </a:schemeClr>
                </a:solidFill>
              </a:rPr>
              <a:t>μορφές</a:t>
            </a:r>
            <a:endParaRPr lang="fr-FR" sz="1800" dirty="0">
              <a:solidFill>
                <a:schemeClr val="tx1">
                  <a:lumMod val="85000"/>
                  <a:lumOff val="15000"/>
                </a:schemeClr>
              </a:solidFill>
            </a:endParaRP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2121093" cy="369332"/>
          </a:xfrm>
          <a:prstGeom prst="rect">
            <a:avLst/>
          </a:prstGeom>
          <a:noFill/>
        </p:spPr>
        <p:txBody>
          <a:bodyPr wrap="none" rtlCol="0">
            <a:spAutoFit/>
          </a:bodyPr>
          <a:lstStyle/>
          <a:p>
            <a:r>
              <a:rPr lang="el" sz="1800" dirty="0">
                <a:solidFill>
                  <a:schemeClr val="tx1">
                    <a:lumMod val="85000"/>
                    <a:lumOff val="15000"/>
                  </a:schemeClr>
                </a:solidFill>
              </a:rPr>
              <a:t>Δομή πρότασης</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121093" cy="369332"/>
          </a:xfrm>
          <a:prstGeom prst="rect">
            <a:avLst/>
          </a:prstGeom>
          <a:noFill/>
        </p:spPr>
        <p:txBody>
          <a:bodyPr wrap="none" rtlCol="0">
            <a:spAutoFit/>
          </a:bodyPr>
          <a:lstStyle/>
          <a:p>
            <a:r>
              <a:rPr lang="el" sz="1800" dirty="0" err="1">
                <a:solidFill>
                  <a:schemeClr val="tx1">
                    <a:lumMod val="85000"/>
                    <a:lumOff val="15000"/>
                  </a:schemeClr>
                </a:solidFill>
              </a:rPr>
              <a:t>Το νόημα </a:t>
            </a:r>
            <a:r>
              <a:rPr lang="el" sz="1800" dirty="0">
                <a:solidFill>
                  <a:schemeClr val="tx1">
                    <a:lumMod val="85000"/>
                    <a:lumOff val="15000"/>
                  </a:schemeClr>
                </a:solidFill>
              </a:rPr>
              <a:t>στο </a:t>
            </a:r>
            <a:r>
              <a:rPr lang="el" sz="1800" dirty="0" err="1">
                <a:solidFill>
                  <a:schemeClr val="tx1">
                    <a:lumMod val="85000"/>
                    <a:lumOff val="15000"/>
                  </a:schemeClr>
                </a:solidFill>
              </a:rPr>
              <a:t>πλαίσιο</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159292" cy="369332"/>
          </a:xfrm>
          <a:prstGeom prst="rect">
            <a:avLst/>
          </a:prstGeom>
          <a:noFill/>
        </p:spPr>
        <p:txBody>
          <a:bodyPr wrap="none" rtlCol="0">
            <a:spAutoFit/>
          </a:bodyPr>
          <a:lstStyle/>
          <a:p>
            <a:r>
              <a:rPr lang="el" sz="1800" dirty="0" err="1">
                <a:solidFill>
                  <a:schemeClr val="tx1">
                    <a:lumMod val="85000"/>
                    <a:lumOff val="15000"/>
                  </a:schemeClr>
                </a:solidFill>
              </a:rPr>
              <a:t>Γραμματική</a:t>
            </a:r>
            <a:endParaRPr lang="fr-FR" sz="1800" dirty="0">
              <a:solidFill>
                <a:schemeClr val="tx1">
                  <a:lumMod val="85000"/>
                  <a:lumOff val="15000"/>
                </a:schemeClr>
              </a:solidFill>
            </a:endParaRPr>
          </a:p>
        </p:txBody>
      </p:sp>
      <p:sp>
        <p:nvSpPr>
          <p:cNvPr id="35" name="Bulle rectangulaire à coins arrondis 34">
            <a:extLst>
              <a:ext uri="{FF2B5EF4-FFF2-40B4-BE49-F238E27FC236}">
                <a16:creationId xmlns:a16="http://schemas.microsoft.com/office/drawing/2014/main" id="{858A15E8-A558-22D6-45DA-B0AE867977F4}"/>
              </a:ext>
            </a:extLst>
          </p:cNvPr>
          <p:cNvSpPr/>
          <p:nvPr/>
        </p:nvSpPr>
        <p:spPr>
          <a:xfrm>
            <a:off x="347388" y="1471860"/>
            <a:ext cx="11119442" cy="1556016"/>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Bulle rectangulaire à coins arrondis 35">
            <a:extLst>
              <a:ext uri="{FF2B5EF4-FFF2-40B4-BE49-F238E27FC236}">
                <a16:creationId xmlns:a16="http://schemas.microsoft.com/office/drawing/2014/main" id="{F66B82E4-97EA-5E5B-CDCA-0261687473C0}"/>
              </a:ext>
            </a:extLst>
          </p:cNvPr>
          <p:cNvSpPr/>
          <p:nvPr/>
        </p:nvSpPr>
        <p:spPr>
          <a:xfrm>
            <a:off x="3649878" y="4017133"/>
            <a:ext cx="7714598" cy="705988"/>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Bulle rectangulaire à coins arrondis 1">
            <a:extLst>
              <a:ext uri="{FF2B5EF4-FFF2-40B4-BE49-F238E27FC236}">
                <a16:creationId xmlns:a16="http://schemas.microsoft.com/office/drawing/2014/main" id="{1CF09027-EE5D-0FA5-68CD-3CAD28EFED5D}"/>
              </a:ext>
            </a:extLst>
          </p:cNvPr>
          <p:cNvSpPr/>
          <p:nvPr/>
        </p:nvSpPr>
        <p:spPr>
          <a:xfrm>
            <a:off x="272744" y="4707677"/>
            <a:ext cx="11119442" cy="1577948"/>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pic>
        <p:nvPicPr>
          <p:cNvPr id="2" name="Image" descr="Image">
            <a:extLst>
              <a:ext uri="{FF2B5EF4-FFF2-40B4-BE49-F238E27FC236}">
                <a16:creationId xmlns:a16="http://schemas.microsoft.com/office/drawing/2014/main" id="{A0FB7DDA-2A59-6386-F803-544BF51932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2669" y="896390"/>
            <a:ext cx="4232822" cy="5784288"/>
          </a:xfrm>
          <a:prstGeom prst="rect">
            <a:avLst/>
          </a:prstGeom>
          <a:ln w="12700">
            <a:miter lim="400000"/>
          </a:ln>
        </p:spPr>
      </p:pic>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Πολύ μικρή πρόοδος πριν από την ηλικία των 3-4 ετών</a:t>
            </a:r>
          </a:p>
        </p:txBody>
      </p:sp>
      <p:sp>
        <p:nvSpPr>
          <p:cNvPr id="4" name="ZoneTexte 3">
            <a:extLst>
              <a:ext uri="{FF2B5EF4-FFF2-40B4-BE49-F238E27FC236}">
                <a16:creationId xmlns:a16="http://schemas.microsoft.com/office/drawing/2014/main" id="{B13D6EDD-C305-BB29-3D6B-9CA409DE1EFC}"/>
              </a:ext>
            </a:extLst>
          </p:cNvPr>
          <p:cNvSpPr txBox="1"/>
          <p:nvPr/>
        </p:nvSpPr>
        <p:spPr>
          <a:xfrm>
            <a:off x="2942726" y="1446329"/>
            <a:ext cx="1999265" cy="400110"/>
          </a:xfrm>
          <a:prstGeom prst="rect">
            <a:avLst/>
          </a:prstGeom>
          <a:noFill/>
        </p:spPr>
        <p:txBody>
          <a:bodyPr wrap="none" rtlCol="0">
            <a:spAutoFit/>
          </a:bodyPr>
          <a:lstStyle/>
          <a:p>
            <a:r>
              <a:rPr lang="el" sz="2000" b="1" dirty="0">
                <a:solidFill>
                  <a:schemeClr val="tx2">
                    <a:lumMod val="50000"/>
                  </a:schemeClr>
                </a:solidFill>
              </a:rPr>
              <a:t>ΛΕΞΙΛΟΓΙΟ</a:t>
            </a:r>
          </a:p>
        </p:txBody>
      </p:sp>
      <p:sp>
        <p:nvSpPr>
          <p:cNvPr id="5" name="5 ans">
            <a:extLst>
              <a:ext uri="{FF2B5EF4-FFF2-40B4-BE49-F238E27FC236}">
                <a16:creationId xmlns:a16="http://schemas.microsoft.com/office/drawing/2014/main" id="{A2A8FCE1-3221-D461-AC78-1030EE4B7AF2}"/>
              </a:ext>
            </a:extLst>
          </p:cNvPr>
          <p:cNvSpPr txBox="1"/>
          <p:nvPr/>
        </p:nvSpPr>
        <p:spPr>
          <a:xfrm>
            <a:off x="4784732" y="3303161"/>
            <a:ext cx="598722"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5 </a:t>
            </a:r>
            <a:r>
              <a:rPr lang="el" sz="1800" dirty="0">
                <a:solidFill>
                  <a:schemeClr val="tx2">
                    <a:lumMod val="50000"/>
                  </a:schemeClr>
                </a:solidFill>
              </a:rPr>
              <a:t>χρόνια</a:t>
            </a:r>
            <a:endParaRPr sz="1800" dirty="0">
              <a:solidFill>
                <a:schemeClr val="tx2">
                  <a:lumMod val="50000"/>
                </a:schemeClr>
              </a:solidFill>
            </a:endParaRPr>
          </a:p>
        </p:txBody>
      </p:sp>
      <p:sp>
        <p:nvSpPr>
          <p:cNvPr id="6" name="Ligne">
            <a:extLst>
              <a:ext uri="{FF2B5EF4-FFF2-40B4-BE49-F238E27FC236}">
                <a16:creationId xmlns:a16="http://schemas.microsoft.com/office/drawing/2014/main" id="{31F6E28E-8273-CC82-F0D1-96742E8C0B91}"/>
              </a:ext>
            </a:extLst>
          </p:cNvPr>
          <p:cNvSpPr/>
          <p:nvPr/>
        </p:nvSpPr>
        <p:spPr>
          <a:xfrm>
            <a:off x="4475879" y="3487611"/>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7" name="6 ans">
            <a:extLst>
              <a:ext uri="{FF2B5EF4-FFF2-40B4-BE49-F238E27FC236}">
                <a16:creationId xmlns:a16="http://schemas.microsoft.com/office/drawing/2014/main" id="{E024575A-E38F-78EF-7249-D5AE83FCB155}"/>
              </a:ext>
            </a:extLst>
          </p:cNvPr>
          <p:cNvSpPr txBox="1"/>
          <p:nvPr/>
        </p:nvSpPr>
        <p:spPr>
          <a:xfrm>
            <a:off x="4801175" y="2541791"/>
            <a:ext cx="598722"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6 </a:t>
            </a:r>
            <a:r>
              <a:rPr lang="el" sz="1800" dirty="0">
                <a:solidFill>
                  <a:schemeClr val="tx2">
                    <a:lumMod val="50000"/>
                  </a:schemeClr>
                </a:solidFill>
              </a:rPr>
              <a:t>χρονών</a:t>
            </a:r>
            <a:endParaRPr sz="1800" dirty="0">
              <a:solidFill>
                <a:schemeClr val="tx2">
                  <a:lumMod val="50000"/>
                </a:schemeClr>
              </a:solidFill>
            </a:endParaRPr>
          </a:p>
        </p:txBody>
      </p:sp>
      <p:sp>
        <p:nvSpPr>
          <p:cNvPr id="9" name="Ligne">
            <a:extLst>
              <a:ext uri="{FF2B5EF4-FFF2-40B4-BE49-F238E27FC236}">
                <a16:creationId xmlns:a16="http://schemas.microsoft.com/office/drawing/2014/main" id="{83EDABA9-CE44-E026-F904-9A0FDA112B89}"/>
              </a:ext>
            </a:extLst>
          </p:cNvPr>
          <p:cNvSpPr/>
          <p:nvPr/>
        </p:nvSpPr>
        <p:spPr>
          <a:xfrm>
            <a:off x="4462521" y="2678292"/>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1" name="5 ans">
            <a:extLst>
              <a:ext uri="{FF2B5EF4-FFF2-40B4-BE49-F238E27FC236}">
                <a16:creationId xmlns:a16="http://schemas.microsoft.com/office/drawing/2014/main" id="{A7298271-F091-7F24-58EB-AD8C85B28581}"/>
              </a:ext>
            </a:extLst>
          </p:cNvPr>
          <p:cNvSpPr txBox="1"/>
          <p:nvPr/>
        </p:nvSpPr>
        <p:spPr>
          <a:xfrm>
            <a:off x="4784732" y="5395344"/>
            <a:ext cx="598722"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l" sz="1800" dirty="0">
                <a:solidFill>
                  <a:schemeClr val="tx2">
                    <a:lumMod val="50000"/>
                  </a:schemeClr>
                </a:solidFill>
              </a:rPr>
              <a:t>2</a:t>
            </a:r>
            <a:r>
              <a:rPr sz="1800" dirty="0">
                <a:solidFill>
                  <a:schemeClr val="tx2">
                    <a:lumMod val="50000"/>
                  </a:schemeClr>
                </a:solidFill>
              </a:rPr>
              <a:t> </a:t>
            </a:r>
            <a:r>
              <a:rPr lang="el" sz="1800" dirty="0">
                <a:solidFill>
                  <a:schemeClr val="tx2">
                    <a:lumMod val="50000"/>
                  </a:schemeClr>
                </a:solidFill>
              </a:rPr>
              <a:t>χρόνια</a:t>
            </a:r>
            <a:endParaRPr sz="1800" dirty="0">
              <a:solidFill>
                <a:schemeClr val="tx2">
                  <a:lumMod val="50000"/>
                </a:schemeClr>
              </a:solidFill>
            </a:endParaRPr>
          </a:p>
        </p:txBody>
      </p:sp>
      <p:sp>
        <p:nvSpPr>
          <p:cNvPr id="12" name="Ligne">
            <a:extLst>
              <a:ext uri="{FF2B5EF4-FFF2-40B4-BE49-F238E27FC236}">
                <a16:creationId xmlns:a16="http://schemas.microsoft.com/office/drawing/2014/main" id="{FDC23C26-25D4-2E5B-C3A1-B9DE3BF9CDC7}"/>
              </a:ext>
            </a:extLst>
          </p:cNvPr>
          <p:cNvSpPr/>
          <p:nvPr/>
        </p:nvSpPr>
        <p:spPr>
          <a:xfrm>
            <a:off x="4462521" y="5563900"/>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3" name="6 ans">
            <a:extLst>
              <a:ext uri="{FF2B5EF4-FFF2-40B4-BE49-F238E27FC236}">
                <a16:creationId xmlns:a16="http://schemas.microsoft.com/office/drawing/2014/main" id="{06CD4220-0609-092A-9BC0-9D0B3C25E434}"/>
              </a:ext>
            </a:extLst>
          </p:cNvPr>
          <p:cNvSpPr txBox="1"/>
          <p:nvPr/>
        </p:nvSpPr>
        <p:spPr>
          <a:xfrm>
            <a:off x="4801175" y="4703249"/>
            <a:ext cx="598722"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l" sz="1800" dirty="0">
                <a:solidFill>
                  <a:schemeClr val="tx2">
                    <a:lumMod val="50000"/>
                  </a:schemeClr>
                </a:solidFill>
              </a:rPr>
              <a:t>3</a:t>
            </a:r>
            <a:r>
              <a:rPr sz="1800" dirty="0">
                <a:solidFill>
                  <a:schemeClr val="tx2">
                    <a:lumMod val="50000"/>
                  </a:schemeClr>
                </a:solidFill>
              </a:rPr>
              <a:t> </a:t>
            </a:r>
            <a:r>
              <a:rPr lang="el" sz="1800" dirty="0">
                <a:solidFill>
                  <a:schemeClr val="tx2">
                    <a:lumMod val="50000"/>
                  </a:schemeClr>
                </a:solidFill>
              </a:rPr>
              <a:t>χρόνια</a:t>
            </a:r>
            <a:endParaRPr sz="1800" dirty="0">
              <a:solidFill>
                <a:schemeClr val="tx2">
                  <a:lumMod val="50000"/>
                </a:schemeClr>
              </a:solidFill>
            </a:endParaRPr>
          </a:p>
        </p:txBody>
      </p:sp>
      <p:sp>
        <p:nvSpPr>
          <p:cNvPr id="14" name="Ligne">
            <a:extLst>
              <a:ext uri="{FF2B5EF4-FFF2-40B4-BE49-F238E27FC236}">
                <a16:creationId xmlns:a16="http://schemas.microsoft.com/office/drawing/2014/main" id="{E6636DE5-D907-D5BC-D40E-1F826B9B74F7}"/>
              </a:ext>
            </a:extLst>
          </p:cNvPr>
          <p:cNvSpPr/>
          <p:nvPr/>
        </p:nvSpPr>
        <p:spPr>
          <a:xfrm>
            <a:off x="4478964" y="4871804"/>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6" name="Ligne">
            <a:extLst>
              <a:ext uri="{FF2B5EF4-FFF2-40B4-BE49-F238E27FC236}">
                <a16:creationId xmlns:a16="http://schemas.microsoft.com/office/drawing/2014/main" id="{73CA4FA1-FAB1-B40F-3E59-879E4A289B0B}"/>
              </a:ext>
            </a:extLst>
          </p:cNvPr>
          <p:cNvSpPr/>
          <p:nvPr/>
        </p:nvSpPr>
        <p:spPr>
          <a:xfrm>
            <a:off x="4478964" y="4179708"/>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7" name="6 ans">
            <a:extLst>
              <a:ext uri="{FF2B5EF4-FFF2-40B4-BE49-F238E27FC236}">
                <a16:creationId xmlns:a16="http://schemas.microsoft.com/office/drawing/2014/main" id="{26CBCD39-6F2E-53D7-25A0-80FC6D5FAB95}"/>
              </a:ext>
            </a:extLst>
          </p:cNvPr>
          <p:cNvSpPr txBox="1"/>
          <p:nvPr/>
        </p:nvSpPr>
        <p:spPr>
          <a:xfrm>
            <a:off x="4803238" y="4011152"/>
            <a:ext cx="598722"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l" sz="1800" dirty="0">
                <a:solidFill>
                  <a:schemeClr val="tx2">
                    <a:lumMod val="50000"/>
                  </a:schemeClr>
                </a:solidFill>
              </a:rPr>
              <a:t>4</a:t>
            </a:r>
            <a:r>
              <a:rPr sz="1800" dirty="0">
                <a:solidFill>
                  <a:schemeClr val="tx2">
                    <a:lumMod val="50000"/>
                  </a:schemeClr>
                </a:solidFill>
              </a:rPr>
              <a:t> </a:t>
            </a:r>
            <a:r>
              <a:rPr lang="el" sz="1800" dirty="0">
                <a:solidFill>
                  <a:schemeClr val="tx2">
                    <a:lumMod val="50000"/>
                  </a:schemeClr>
                </a:solidFill>
              </a:rPr>
              <a:t>χρόνια</a:t>
            </a:r>
            <a:endParaRPr sz="1800" dirty="0">
              <a:solidFill>
                <a:schemeClr val="tx2">
                  <a:lumMod val="50000"/>
                </a:schemeClr>
              </a:solidFill>
            </a:endParaRPr>
          </a:p>
        </p:txBody>
      </p:sp>
      <p:sp>
        <p:nvSpPr>
          <p:cNvPr id="18" name="Bulle rectangulaire 17">
            <a:extLst>
              <a:ext uri="{FF2B5EF4-FFF2-40B4-BE49-F238E27FC236}">
                <a16:creationId xmlns:a16="http://schemas.microsoft.com/office/drawing/2014/main" id="{12800C40-BAB2-066C-1A6F-0C48AEE39591}"/>
              </a:ext>
            </a:extLst>
          </p:cNvPr>
          <p:cNvSpPr/>
          <p:nvPr/>
        </p:nvSpPr>
        <p:spPr>
          <a:xfrm>
            <a:off x="4409080" y="2541792"/>
            <a:ext cx="1285138" cy="1114376"/>
          </a:xfrm>
          <a:prstGeom prst="wedgeRectCallout">
            <a:avLst>
              <a:gd name="adj1" fmla="val 139798"/>
              <a:gd name="adj2" fmla="val 33607"/>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Bulle rectangulaire 18">
            <a:extLst>
              <a:ext uri="{FF2B5EF4-FFF2-40B4-BE49-F238E27FC236}">
                <a16:creationId xmlns:a16="http://schemas.microsoft.com/office/drawing/2014/main" id="{5A6A4BC8-D725-8BD5-DA92-E897A4FF1622}"/>
              </a:ext>
            </a:extLst>
          </p:cNvPr>
          <p:cNvSpPr/>
          <p:nvPr/>
        </p:nvSpPr>
        <p:spPr>
          <a:xfrm>
            <a:off x="4409080" y="4703249"/>
            <a:ext cx="1285138" cy="1246743"/>
          </a:xfrm>
          <a:prstGeom prst="wedgeRectCallout">
            <a:avLst>
              <a:gd name="adj1" fmla="val 143032"/>
              <a:gd name="adj2" fmla="val 23606"/>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
        <p:nvSpPr>
          <p:cNvPr id="20" name="Bulle rectangulaire 19">
            <a:extLst>
              <a:ext uri="{FF2B5EF4-FFF2-40B4-BE49-F238E27FC236}">
                <a16:creationId xmlns:a16="http://schemas.microsoft.com/office/drawing/2014/main" id="{956FC14F-6759-397E-E774-3B1E843A5345}"/>
              </a:ext>
            </a:extLst>
          </p:cNvPr>
          <p:cNvSpPr/>
          <p:nvPr/>
        </p:nvSpPr>
        <p:spPr>
          <a:xfrm>
            <a:off x="4409080" y="3802554"/>
            <a:ext cx="1285138" cy="900696"/>
          </a:xfrm>
          <a:prstGeom prst="wedgeRectCallout">
            <a:avLst>
              <a:gd name="adj1" fmla="val 50319"/>
              <a:gd name="adj2" fmla="val 18225"/>
            </a:avLst>
          </a:prstGeom>
          <a:noFill/>
          <a:ln w="19050">
            <a:solidFill>
              <a:schemeClr val="accent5">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5A022D4-4FE2-05DF-EE76-B9A875CD8CEA}"/>
              </a:ext>
            </a:extLst>
          </p:cNvPr>
          <p:cNvSpPr txBox="1"/>
          <p:nvPr/>
        </p:nvSpPr>
        <p:spPr>
          <a:xfrm>
            <a:off x="7055345" y="2112400"/>
            <a:ext cx="4604243" cy="4290277"/>
          </a:xfrm>
          <a:prstGeom prst="rect">
            <a:avLst/>
          </a:prstGeom>
          <a:noFill/>
        </p:spPr>
        <p:txBody>
          <a:bodyPr wrap="square" rtlCol="0">
            <a:spAutoFit/>
          </a:bodyPr>
          <a:lstStyle/>
          <a:p>
            <a:pPr>
              <a:lnSpc>
                <a:spcPct val="120000"/>
              </a:lnSpc>
              <a:spcBef>
                <a:spcPts val="600"/>
              </a:spcBef>
            </a:pPr>
            <a:r>
              <a:rPr lang="el" sz="2000" dirty="0" err="1">
                <a:solidFill>
                  <a:schemeClr val="tx2">
                    <a:lumMod val="25000"/>
                  </a:schemeClr>
                </a:solidFill>
              </a:rPr>
              <a:t>Λεξιλόγιο</a:t>
            </a:r>
            <a:r>
              <a:rPr lang="el" sz="2000" dirty="0">
                <a:solidFill>
                  <a:schemeClr val="tx2">
                    <a:lumMod val="25000"/>
                  </a:schemeClr>
                </a:solidFill>
              </a:rPr>
              <a:t> </a:t>
            </a:r>
            <a:r>
              <a:rPr lang="el" sz="2000" dirty="0" err="1">
                <a:solidFill>
                  <a:schemeClr val="tx2">
                    <a:lumMod val="25000"/>
                  </a:schemeClr>
                </a:solidFill>
              </a:rPr>
              <a:t>ανάβλυση</a:t>
            </a:r>
            <a:endParaRPr lang="fr-FR" sz="2000" dirty="0">
              <a:solidFill>
                <a:schemeClr val="tx2">
                  <a:lumMod val="25000"/>
                </a:schemeClr>
              </a:solidFill>
            </a:endParaRPr>
          </a:p>
          <a:p>
            <a:pPr marL="342900" indent="-342900">
              <a:lnSpc>
                <a:spcPct val="120000"/>
              </a:lnSpc>
              <a:spcBef>
                <a:spcPts val="600"/>
              </a:spcBef>
              <a:buFontTx/>
              <a:buChar char="-"/>
            </a:pPr>
            <a:r>
              <a:rPr lang="el" sz="2000" dirty="0" err="1">
                <a:solidFill>
                  <a:schemeClr val="tx2">
                    <a:lumMod val="25000"/>
                  </a:schemeClr>
                </a:solidFill>
              </a:rPr>
              <a:t>Νωρίς </a:t>
            </a:r>
            <a:r>
              <a:rPr lang="el" sz="2000" dirty="0">
                <a:solidFill>
                  <a:schemeClr val="tx2">
                    <a:lumMod val="25000"/>
                  </a:schemeClr>
                </a:solidFill>
              </a:rPr>
              <a:t>( </a:t>
            </a:r>
            <a:r>
              <a:rPr lang="el" sz="2000" dirty="0" err="1">
                <a:solidFill>
                  <a:schemeClr val="tx2">
                    <a:lumMod val="25000"/>
                  </a:schemeClr>
                </a:solidFill>
              </a:rPr>
              <a:t>περίπου </a:t>
            </a:r>
            <a:r>
              <a:rPr lang="el" sz="2000" dirty="0">
                <a:solidFill>
                  <a:schemeClr val="tx2">
                    <a:lumMod val="25000"/>
                  </a:schemeClr>
                </a:solidFill>
              </a:rPr>
              <a:t>3 </a:t>
            </a:r>
            <a:r>
              <a:rPr lang="el" sz="2000" dirty="0" err="1">
                <a:solidFill>
                  <a:schemeClr val="tx2">
                    <a:lumMod val="25000"/>
                  </a:schemeClr>
                </a:solidFill>
              </a:rPr>
              <a:t>χρόνια </a:t>
            </a:r>
            <a:r>
              <a:rPr lang="el" sz="2000" dirty="0">
                <a:solidFill>
                  <a:schemeClr val="tx2">
                    <a:lumMod val="25000"/>
                  </a:schemeClr>
                </a:solidFill>
              </a:rPr>
              <a:t>)</a:t>
            </a:r>
          </a:p>
          <a:p>
            <a:pPr marL="342900" indent="-342900">
              <a:lnSpc>
                <a:spcPct val="120000"/>
              </a:lnSpc>
              <a:spcBef>
                <a:spcPts val="600"/>
              </a:spcBef>
              <a:buFontTx/>
              <a:buChar char="-"/>
            </a:pPr>
            <a:r>
              <a:rPr lang="el" sz="2000" dirty="0" err="1">
                <a:solidFill>
                  <a:schemeClr val="tx2">
                    <a:lumMod val="25000"/>
                  </a:schemeClr>
                </a:solidFill>
              </a:rPr>
              <a:t>Αργά </a:t>
            </a:r>
            <a:r>
              <a:rPr lang="el" sz="2000" dirty="0">
                <a:solidFill>
                  <a:schemeClr val="tx2">
                    <a:lumMod val="25000"/>
                  </a:schemeClr>
                </a:solidFill>
              </a:rPr>
              <a:t>( </a:t>
            </a:r>
            <a:r>
              <a:rPr lang="el" sz="2000" dirty="0" err="1">
                <a:solidFill>
                  <a:schemeClr val="tx2">
                    <a:lumMod val="25000"/>
                  </a:schemeClr>
                </a:solidFill>
              </a:rPr>
              <a:t>περίπου </a:t>
            </a:r>
            <a:r>
              <a:rPr lang="el" sz="2000" dirty="0">
                <a:solidFill>
                  <a:schemeClr val="tx2">
                    <a:lumMod val="25000"/>
                  </a:schemeClr>
                </a:solidFill>
              </a:rPr>
              <a:t>5 χρόνια)</a:t>
            </a:r>
          </a:p>
          <a:p>
            <a:pPr>
              <a:lnSpc>
                <a:spcPct val="120000"/>
              </a:lnSpc>
              <a:spcBef>
                <a:spcPts val="600"/>
              </a:spcBef>
            </a:pPr>
            <a:r>
              <a:rPr lang="el" sz="2000" dirty="0" err="1">
                <a:solidFill>
                  <a:schemeClr val="tx2">
                    <a:lumMod val="25000"/>
                  </a:schemeClr>
                </a:solidFill>
              </a:rPr>
              <a:t>Εμπόδιο </a:t>
            </a:r>
            <a:r>
              <a:rPr lang="el" sz="2000" dirty="0">
                <a:solidFill>
                  <a:schemeClr val="tx2">
                    <a:lumMod val="25000"/>
                  </a:schemeClr>
                </a:solidFill>
              </a:rPr>
              <a:t>50 λέξεων </a:t>
            </a:r>
            <a:r>
              <a:rPr lang="el" sz="2000" dirty="0" err="1">
                <a:solidFill>
                  <a:schemeClr val="tx2">
                    <a:lumMod val="25000"/>
                  </a:schemeClr>
                </a:solidFill>
              </a:rPr>
              <a:t>σπανίως</a:t>
            </a:r>
            <a:r>
              <a:rPr lang="el" sz="2000" dirty="0">
                <a:solidFill>
                  <a:schemeClr val="tx2">
                    <a:lumMod val="25000"/>
                  </a:schemeClr>
                </a:solidFill>
              </a:rPr>
              <a:t> </a:t>
            </a:r>
            <a:r>
              <a:rPr lang="el" sz="2000" dirty="0" err="1">
                <a:solidFill>
                  <a:schemeClr val="tx2">
                    <a:lumMod val="25000"/>
                  </a:schemeClr>
                </a:solidFill>
              </a:rPr>
              <a:t>πέρασε</a:t>
            </a:r>
            <a:r>
              <a:rPr lang="el" sz="2000" dirty="0">
                <a:solidFill>
                  <a:schemeClr val="tx2">
                    <a:lumMod val="25000"/>
                  </a:schemeClr>
                </a:solidFill>
              </a:rPr>
              <a:t> </a:t>
            </a:r>
            <a:r>
              <a:rPr lang="el" sz="2000" dirty="0" err="1">
                <a:solidFill>
                  <a:schemeClr val="tx2">
                    <a:lumMod val="25000"/>
                  </a:schemeClr>
                </a:solidFill>
              </a:rPr>
              <a:t>πριν</a:t>
            </a:r>
            <a:r>
              <a:rPr lang="el" sz="2000" dirty="0">
                <a:solidFill>
                  <a:schemeClr val="tx2">
                    <a:lumMod val="25000"/>
                  </a:schemeClr>
                </a:solidFill>
              </a:rPr>
              <a:t> </a:t>
            </a:r>
            <a:r>
              <a:rPr lang="el" sz="2000" dirty="0" err="1">
                <a:solidFill>
                  <a:schemeClr val="tx2">
                    <a:lumMod val="25000"/>
                  </a:schemeClr>
                </a:solidFill>
              </a:rPr>
              <a:t>ηλικία </a:t>
            </a:r>
            <a:r>
              <a:rPr lang="el" sz="2000" dirty="0">
                <a:solidFill>
                  <a:schemeClr val="tx2">
                    <a:lumMod val="25000"/>
                  </a:schemeClr>
                </a:solidFill>
              </a:rPr>
              <a:t>4</a:t>
            </a:r>
          </a:p>
          <a:p>
            <a:pPr>
              <a:lnSpc>
                <a:spcPct val="120000"/>
              </a:lnSpc>
              <a:spcBef>
                <a:spcPts val="600"/>
              </a:spcBef>
            </a:pPr>
            <a:endParaRPr lang="fr-FR" sz="2000" dirty="0">
              <a:solidFill>
                <a:schemeClr val="tx2">
                  <a:lumMod val="25000"/>
                </a:schemeClr>
              </a:solidFill>
            </a:endParaRPr>
          </a:p>
          <a:p>
            <a:pPr>
              <a:lnSpc>
                <a:spcPct val="120000"/>
              </a:lnSpc>
              <a:spcBef>
                <a:spcPts val="600"/>
              </a:spcBef>
            </a:pPr>
            <a:r>
              <a:rPr lang="el" sz="2000" dirty="0" err="1">
                <a:solidFill>
                  <a:schemeClr val="tx2">
                    <a:lumMod val="25000"/>
                  </a:schemeClr>
                </a:solidFill>
              </a:rPr>
              <a:t>Εμφάνιση </a:t>
            </a:r>
            <a:r>
              <a:rPr lang="el" sz="2000" dirty="0">
                <a:solidFill>
                  <a:schemeClr val="tx2">
                    <a:lumMod val="25000"/>
                  </a:schemeClr>
                </a:solidFill>
              </a:rPr>
              <a:t>του πρώτου </a:t>
            </a:r>
            <a:r>
              <a:rPr lang="el" sz="2000" dirty="0" err="1">
                <a:solidFill>
                  <a:schemeClr val="tx2">
                    <a:lumMod val="25000"/>
                  </a:schemeClr>
                </a:solidFill>
              </a:rPr>
              <a:t>συμβατικού</a:t>
            </a:r>
            <a:r>
              <a:rPr lang="el" sz="2000" dirty="0">
                <a:solidFill>
                  <a:schemeClr val="tx2">
                    <a:lumMod val="25000"/>
                  </a:schemeClr>
                </a:solidFill>
              </a:rPr>
              <a:t> </a:t>
            </a:r>
            <a:r>
              <a:rPr lang="el" sz="2000" dirty="0" err="1">
                <a:solidFill>
                  <a:schemeClr val="tx2">
                    <a:lumMod val="25000"/>
                  </a:schemeClr>
                </a:solidFill>
              </a:rPr>
              <a:t>λέξεις </a:t>
            </a:r>
            <a:r>
              <a:rPr lang="el" sz="2000" dirty="0">
                <a:solidFill>
                  <a:schemeClr val="tx2">
                    <a:lumMod val="25000"/>
                  </a:schemeClr>
                </a:solidFill>
              </a:rPr>
              <a:t>→ χρήση </a:t>
            </a:r>
            <a:r>
              <a:rPr lang="el" sz="2000" dirty="0" err="1">
                <a:solidFill>
                  <a:schemeClr val="tx2">
                    <a:lumMod val="25000"/>
                  </a:schemeClr>
                </a:solidFill>
              </a:rPr>
              <a:t>περιορισμένη</a:t>
            </a:r>
            <a:endParaRPr lang="fr-FR" sz="2000" dirty="0">
              <a:solidFill>
                <a:schemeClr val="tx2">
                  <a:lumMod val="25000"/>
                </a:schemeClr>
              </a:solidFill>
            </a:endParaRPr>
          </a:p>
          <a:p>
            <a:pPr marL="342900" indent="-342900">
              <a:lnSpc>
                <a:spcPct val="120000"/>
              </a:lnSpc>
              <a:spcBef>
                <a:spcPts val="600"/>
              </a:spcBef>
              <a:buFontTx/>
              <a:buChar char="-"/>
            </a:pPr>
            <a:r>
              <a:rPr lang="el" sz="2000" dirty="0">
                <a:solidFill>
                  <a:schemeClr val="tx2">
                    <a:lumMod val="25000"/>
                  </a:schemeClr>
                </a:solidFill>
              </a:rPr>
              <a:t>σε </a:t>
            </a:r>
            <a:r>
              <a:rPr lang="el" sz="2000" dirty="0" err="1">
                <a:solidFill>
                  <a:schemeClr val="tx2">
                    <a:lumMod val="25000"/>
                  </a:schemeClr>
                </a:solidFill>
              </a:rPr>
              <a:t>περιορισμένο</a:t>
            </a:r>
            <a:r>
              <a:rPr lang="el" sz="2000" dirty="0">
                <a:solidFill>
                  <a:schemeClr val="tx2">
                    <a:lumMod val="25000"/>
                  </a:schemeClr>
                </a:solidFill>
              </a:rPr>
              <a:t> </a:t>
            </a:r>
            <a:r>
              <a:rPr lang="el" sz="2000" dirty="0" err="1">
                <a:solidFill>
                  <a:schemeClr val="tx2">
                    <a:lumMod val="25000"/>
                  </a:schemeClr>
                </a:solidFill>
              </a:rPr>
              <a:t>συμφραζόμενα</a:t>
            </a:r>
            <a:endParaRPr lang="fr-FR" sz="2000" dirty="0">
              <a:solidFill>
                <a:schemeClr val="tx2">
                  <a:lumMod val="25000"/>
                </a:schemeClr>
              </a:solidFill>
            </a:endParaRPr>
          </a:p>
          <a:p>
            <a:pPr marL="342900" indent="-342900">
              <a:lnSpc>
                <a:spcPct val="120000"/>
              </a:lnSpc>
              <a:spcBef>
                <a:spcPts val="600"/>
              </a:spcBef>
              <a:buFontTx/>
              <a:buChar char="-"/>
            </a:pPr>
            <a:r>
              <a:rPr lang="el" sz="2000" dirty="0">
                <a:solidFill>
                  <a:schemeClr val="tx2">
                    <a:lumMod val="25000"/>
                  </a:schemeClr>
                </a:solidFill>
              </a:rPr>
              <a:t>ως </a:t>
            </a:r>
            <a:r>
              <a:rPr lang="el" sz="2000" dirty="0" err="1">
                <a:solidFill>
                  <a:schemeClr val="tx2">
                    <a:lumMod val="25000"/>
                  </a:schemeClr>
                </a:solidFill>
              </a:rPr>
              <a:t>γενόσημο</a:t>
            </a:r>
            <a:r>
              <a:rPr lang="el" sz="2000" dirty="0">
                <a:solidFill>
                  <a:schemeClr val="tx2">
                    <a:lumMod val="25000"/>
                  </a:schemeClr>
                </a:solidFill>
              </a:rPr>
              <a:t> </a:t>
            </a:r>
            <a:r>
              <a:rPr lang="el" sz="2000" dirty="0" err="1">
                <a:solidFill>
                  <a:schemeClr val="tx2">
                    <a:lumMod val="25000"/>
                  </a:schemeClr>
                </a:solidFill>
              </a:rPr>
              <a:t>όρος </a:t>
            </a:r>
            <a:r>
              <a:rPr lang="el" sz="2000" dirty="0">
                <a:solidFill>
                  <a:schemeClr val="tx2">
                    <a:lumMod val="25000"/>
                  </a:schemeClr>
                </a:solidFill>
              </a:rPr>
              <a:t>σε μια </a:t>
            </a:r>
            <a:r>
              <a:rPr lang="el" sz="2000" dirty="0" err="1">
                <a:solidFill>
                  <a:schemeClr val="tx2">
                    <a:lumMod val="25000"/>
                  </a:schemeClr>
                </a:solidFill>
              </a:rPr>
              <a:t>κατηγορία</a:t>
            </a:r>
            <a:endParaRPr lang="fr-FR" sz="2000" dirty="0">
              <a:solidFill>
                <a:schemeClr val="tx2">
                  <a:lumMod val="25000"/>
                </a:schemeClr>
              </a:solidFill>
            </a:endParaRPr>
          </a:p>
        </p:txBody>
      </p:sp>
      <p:sp>
        <p:nvSpPr>
          <p:cNvPr id="22" name="Bulle rectangulaire 21">
            <a:extLst>
              <a:ext uri="{FF2B5EF4-FFF2-40B4-BE49-F238E27FC236}">
                <a16:creationId xmlns:a16="http://schemas.microsoft.com/office/drawing/2014/main" id="{0E609804-7D1B-1760-F9ED-9A9A3D707A27}"/>
              </a:ext>
            </a:extLst>
          </p:cNvPr>
          <p:cNvSpPr/>
          <p:nvPr/>
        </p:nvSpPr>
        <p:spPr>
          <a:xfrm>
            <a:off x="4409080" y="4714867"/>
            <a:ext cx="1285138" cy="365537"/>
          </a:xfrm>
          <a:prstGeom prst="wedgeRectCallout">
            <a:avLst>
              <a:gd name="adj1" fmla="val 144110"/>
              <a:gd name="adj2" fmla="val -298560"/>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pic>
        <p:nvPicPr>
          <p:cNvPr id="8" name="Image 7" descr="Une image contenant texte, Police, diagramme, ligne&#10;&#10;Description générée automatiquement">
            <a:extLst>
              <a:ext uri="{FF2B5EF4-FFF2-40B4-BE49-F238E27FC236}">
                <a16:creationId xmlns:a16="http://schemas.microsoft.com/office/drawing/2014/main" id="{75AAB86C-87DF-B8FC-8CC2-AC9D35571803}"/>
              </a:ext>
            </a:extLst>
          </p:cNvPr>
          <p:cNvPicPr>
            <a:picLocks noChangeAspect="1"/>
          </p:cNvPicPr>
          <p:nvPr/>
        </p:nvPicPr>
        <p:blipFill>
          <a:blip r:embed="rId5"/>
          <a:stretch>
            <a:fillRect/>
          </a:stretch>
        </p:blipFill>
        <p:spPr>
          <a:xfrm>
            <a:off x="646817" y="1539720"/>
            <a:ext cx="10547656" cy="4619981"/>
          </a:xfrm>
          <a:prstGeom prst="rect">
            <a:avLst/>
          </a:prstGeom>
        </p:spPr>
      </p:pic>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Το λεξιλόγιο φαίνεται να είναι μια δύναμη στο IDD</a:t>
            </a:r>
          </a:p>
        </p:txBody>
      </p:sp>
      <p:graphicFrame>
        <p:nvGraphicFramePr>
          <p:cNvPr id="19" name="Diagramme 18">
            <a:extLst>
              <a:ext uri="{FF2B5EF4-FFF2-40B4-BE49-F238E27FC236}">
                <a16:creationId xmlns:a16="http://schemas.microsoft.com/office/drawing/2014/main" id="{FDF0AB24-668C-5BCF-65C8-ED03E6B526E6}"/>
              </a:ext>
            </a:extLst>
          </p:cNvPr>
          <p:cNvGraphicFramePr/>
          <p:nvPr>
            <p:extLst>
              <p:ext uri="{D42A27DB-BD31-4B8C-83A1-F6EECF244321}">
                <p14:modId xmlns:p14="http://schemas.microsoft.com/office/powerpoint/2010/main" val="1875052532"/>
              </p:ext>
            </p:extLst>
          </p:nvPr>
        </p:nvGraphicFramePr>
        <p:xfrm>
          <a:off x="492994" y="1773462"/>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ZoneTexte 20">
            <a:extLst>
              <a:ext uri="{FF2B5EF4-FFF2-40B4-BE49-F238E27FC236}">
                <a16:creationId xmlns:a16="http://schemas.microsoft.com/office/drawing/2014/main" id="{75935BF0-2411-323B-CD74-0E541FBFC52E}"/>
              </a:ext>
            </a:extLst>
          </p:cNvPr>
          <p:cNvSpPr txBox="1"/>
          <p:nvPr/>
        </p:nvSpPr>
        <p:spPr>
          <a:xfrm>
            <a:off x="7453746" y="1756466"/>
            <a:ext cx="4465510" cy="1243289"/>
          </a:xfrm>
          <a:prstGeom prst="rect">
            <a:avLst/>
          </a:prstGeom>
          <a:noFill/>
        </p:spPr>
        <p:txBody>
          <a:bodyPr wrap="square">
            <a:spAutoFit/>
          </a:bodyPr>
          <a:lstStyle/>
          <a:p>
            <a:pPr>
              <a:lnSpc>
                <a:spcPct val="120000"/>
              </a:lnSpc>
              <a:spcBef>
                <a:spcPts val="600"/>
              </a:spcBef>
            </a:pPr>
            <a:r>
              <a:rPr lang="el" sz="2000" b="1" dirty="0">
                <a:solidFill>
                  <a:schemeClr val="bg2">
                    <a:lumMod val="75000"/>
                    <a:lumOff val="25000"/>
                  </a:schemeClr>
                </a:solidFill>
              </a:rPr>
              <a:t>Σχετική </a:t>
            </a:r>
            <a:r>
              <a:rPr lang="el" sz="2000" b="1" dirty="0" err="1">
                <a:solidFill>
                  <a:schemeClr val="bg2">
                    <a:lumMod val="75000"/>
                    <a:lumOff val="25000"/>
                  </a:schemeClr>
                </a:solidFill>
              </a:rPr>
              <a:t>δύναμη</a:t>
            </a:r>
            <a:endParaRPr lang="fr-FR" sz="2000" b="1" dirty="0">
              <a:solidFill>
                <a:schemeClr val="bg2">
                  <a:lumMod val="75000"/>
                  <a:lumOff val="25000"/>
                </a:schemeClr>
              </a:solidFill>
            </a:endParaRPr>
          </a:p>
          <a:p>
            <a:pPr>
              <a:lnSpc>
                <a:spcPct val="120000"/>
              </a:lnSpc>
              <a:spcBef>
                <a:spcPts val="600"/>
              </a:spcBef>
            </a:pPr>
            <a:r>
              <a:rPr lang="el" sz="2000" dirty="0" err="1">
                <a:solidFill>
                  <a:schemeClr val="tx2">
                    <a:lumMod val="25000"/>
                  </a:schemeClr>
                </a:solidFill>
              </a:rPr>
              <a:t>Ιστορικά </a:t>
            </a:r>
            <a:r>
              <a:rPr lang="el" sz="2000" dirty="0">
                <a:solidFill>
                  <a:schemeClr val="tx2">
                    <a:lumMod val="25000"/>
                  </a:schemeClr>
                </a:solidFill>
              </a:rPr>
              <a:t>ναι αλλά... </a:t>
            </a:r>
            <a:r>
              <a:rPr lang="el" sz="2000" dirty="0" err="1">
                <a:solidFill>
                  <a:schemeClr val="tx2">
                    <a:lumMod val="25000"/>
                  </a:schemeClr>
                </a:solidFill>
              </a:rPr>
              <a:t>Τα πρόσφατα </a:t>
            </a:r>
            <a:r>
              <a:rPr lang="el" sz="2000" dirty="0">
                <a:solidFill>
                  <a:schemeClr val="tx2">
                    <a:lumMod val="25000"/>
                  </a:schemeClr>
                </a:solidFill>
              </a:rPr>
              <a:t>στοιχεία είναι </a:t>
            </a:r>
            <a:r>
              <a:rPr lang="el" sz="2000" dirty="0" err="1">
                <a:solidFill>
                  <a:schemeClr val="tx2">
                    <a:lumMod val="25000"/>
                  </a:schemeClr>
                </a:solidFill>
              </a:rPr>
              <a:t>αντιφατικά</a:t>
            </a:r>
            <a:endParaRPr lang="fr-FR" sz="2000" dirty="0">
              <a:solidFill>
                <a:schemeClr val="tx2">
                  <a:lumMod val="25000"/>
                </a:schemeClr>
              </a:solidFill>
            </a:endParaRPr>
          </a:p>
        </p:txBody>
      </p:sp>
      <p:pic>
        <p:nvPicPr>
          <p:cNvPr id="22" name="Image" descr="Image">
            <a:extLst>
              <a:ext uri="{FF2B5EF4-FFF2-40B4-BE49-F238E27FC236}">
                <a16:creationId xmlns:a16="http://schemas.microsoft.com/office/drawing/2014/main" id="{E63A2A7A-BC4E-5A38-69F6-49596D2848F3}"/>
              </a:ext>
            </a:extLst>
          </p:cNvPr>
          <p:cNvPicPr>
            <a:picLocks noChangeAspect="1"/>
          </p:cNvPicPr>
          <p:nvPr/>
        </p:nvPicPr>
        <p:blipFill>
          <a:blip r:embed="rId10">
            <a:duotone>
              <a:prstClr val="black"/>
              <a:schemeClr val="tx2">
                <a:tint val="45000"/>
                <a:satMod val="400000"/>
              </a:schemeClr>
            </a:duotone>
          </a:blip>
          <a:stretch>
            <a:fillRect/>
          </a:stretch>
        </p:blipFill>
        <p:spPr>
          <a:xfrm>
            <a:off x="9096677" y="3203861"/>
            <a:ext cx="737934" cy="1063235"/>
          </a:xfrm>
          <a:prstGeom prst="rect">
            <a:avLst/>
          </a:prstGeom>
          <a:ln w="12700">
            <a:miter lim="400000"/>
          </a:ln>
        </p:spPr>
      </p:pic>
      <p:sp>
        <p:nvSpPr>
          <p:cNvPr id="23" name="Flèche vers le bas 22">
            <a:extLst>
              <a:ext uri="{FF2B5EF4-FFF2-40B4-BE49-F238E27FC236}">
                <a16:creationId xmlns:a16="http://schemas.microsoft.com/office/drawing/2014/main" id="{64FFE1D7-00C2-979F-07EB-920395CD98FA}"/>
              </a:ext>
            </a:extLst>
          </p:cNvPr>
          <p:cNvSpPr/>
          <p:nvPr/>
        </p:nvSpPr>
        <p:spPr>
          <a:xfrm>
            <a:off x="9346655" y="4376552"/>
            <a:ext cx="278295" cy="926152"/>
          </a:xfrm>
          <a:prstGeom prst="downArrow">
            <a:avLst/>
          </a:prstGeom>
          <a:solidFill>
            <a:schemeClr val="bg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A556C9BA-37C3-4842-1BCD-F7A13F84109D}"/>
              </a:ext>
            </a:extLst>
          </p:cNvPr>
          <p:cNvSpPr txBox="1"/>
          <p:nvPr/>
        </p:nvSpPr>
        <p:spPr>
          <a:xfrm>
            <a:off x="7608076" y="5339300"/>
            <a:ext cx="3715135" cy="784830"/>
          </a:xfrm>
          <a:prstGeom prst="rect">
            <a:avLst/>
          </a:prstGeom>
          <a:noFill/>
        </p:spPr>
        <p:txBody>
          <a:bodyPr wrap="square">
            <a:spAutoFit/>
          </a:bodyPr>
          <a:lstStyle/>
          <a:p>
            <a:pPr>
              <a:spcBef>
                <a:spcPts val="600"/>
              </a:spcBef>
            </a:pPr>
            <a:r>
              <a:rPr lang="el" sz="2000" dirty="0"/>
              <a:t>Θέμα τύπου </a:t>
            </a:r>
            <a:r>
              <a:rPr lang="el" sz="2000" dirty="0" err="1"/>
              <a:t>λέξης​</a:t>
            </a:r>
            <a:r>
              <a:rPr lang="el" sz="2000" dirty="0"/>
              <a:t>​</a:t>
            </a:r>
          </a:p>
          <a:p>
            <a:pPr>
              <a:spcBef>
                <a:spcPts val="600"/>
              </a:spcBef>
            </a:pPr>
            <a:r>
              <a:rPr lang="el" sz="2000" dirty="0"/>
              <a:t>Θέμα αιτιολογίας</a:t>
            </a:r>
            <a:r>
              <a:rPr lang="el" sz="2000" dirty="0" err="1"/>
              <a:t>​​</a:t>
            </a:r>
            <a:endParaRPr lang="fr-FR" sz="2000" dirty="0"/>
          </a:p>
        </p:txBody>
      </p:sp>
    </p:spTree>
    <p:extLst>
      <p:ext uri="{BB962C8B-B14F-4D97-AF65-F5344CB8AC3E}">
        <p14:creationId xmlns:p14="http://schemas.microsoft.com/office/powerpoint/2010/main" val="188561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Διάσπαση του λεξικού συστατικού</a:t>
            </a:r>
          </a:p>
        </p:txBody>
      </p:sp>
      <p:graphicFrame>
        <p:nvGraphicFramePr>
          <p:cNvPr id="3" name="Diagramme 2">
            <a:extLst>
              <a:ext uri="{FF2B5EF4-FFF2-40B4-BE49-F238E27FC236}">
                <a16:creationId xmlns:a16="http://schemas.microsoft.com/office/drawing/2014/main" id="{E8781581-C1AA-CADC-7E27-52C91E987C48}"/>
              </a:ext>
            </a:extLst>
          </p:cNvPr>
          <p:cNvGraphicFramePr/>
          <p:nvPr>
            <p:extLst>
              <p:ext uri="{D42A27DB-BD31-4B8C-83A1-F6EECF244321}">
                <p14:modId xmlns:p14="http://schemas.microsoft.com/office/powerpoint/2010/main" val="3345092378"/>
              </p:ext>
            </p:extLst>
          </p:nvPr>
        </p:nvGraphicFramePr>
        <p:xfrm>
          <a:off x="2610924" y="1939716"/>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EE99527A-8D5A-D466-6C53-166541DA8EAB}"/>
              </a:ext>
            </a:extLst>
          </p:cNvPr>
          <p:cNvSpPr txBox="1"/>
          <p:nvPr/>
        </p:nvSpPr>
        <p:spPr>
          <a:xfrm>
            <a:off x="404350" y="3731608"/>
            <a:ext cx="2367956" cy="400110"/>
          </a:xfrm>
          <a:prstGeom prst="rect">
            <a:avLst/>
          </a:prstGeom>
          <a:noFill/>
        </p:spPr>
        <p:txBody>
          <a:bodyPr wrap="none" rtlCol="0">
            <a:spAutoFit/>
          </a:bodyPr>
          <a:lstStyle/>
          <a:p>
            <a:r>
              <a:rPr lang="el" sz="2000" b="1" dirty="0">
                <a:solidFill>
                  <a:schemeClr val="bg2">
                    <a:lumMod val="75000"/>
                    <a:lumOff val="25000"/>
                  </a:schemeClr>
                </a:solidFill>
              </a:rPr>
              <a:t>&gt; Νοητική </a:t>
            </a:r>
            <a:r>
              <a:rPr lang="el" sz="2000" b="1" dirty="0" err="1">
                <a:solidFill>
                  <a:schemeClr val="bg2">
                    <a:lumMod val="75000"/>
                    <a:lumOff val="25000"/>
                  </a:schemeClr>
                </a:solidFill>
              </a:rPr>
              <a:t>ηλικία</a:t>
            </a:r>
            <a:r>
              <a:rPr lang="el" sz="2000" b="1" dirty="0">
                <a:solidFill>
                  <a:schemeClr val="bg2">
                    <a:lumMod val="75000"/>
                    <a:lumOff val="25000"/>
                  </a:schemeClr>
                </a:solidFill>
              </a:rPr>
              <a:t> </a:t>
            </a:r>
            <a:r>
              <a:rPr lang="el" sz="2000" b="1" dirty="0" err="1">
                <a:solidFill>
                  <a:schemeClr val="bg2">
                    <a:lumMod val="75000"/>
                    <a:lumOff val="25000"/>
                  </a:schemeClr>
                </a:solidFill>
              </a:rPr>
              <a:t>επίπεδο</a:t>
            </a:r>
            <a:endParaRPr lang="fr-FR" sz="2000" b="1" dirty="0">
              <a:solidFill>
                <a:schemeClr val="bg2">
                  <a:lumMod val="75000"/>
                  <a:lumOff val="25000"/>
                </a:schemeClr>
              </a:solidFill>
            </a:endParaRPr>
          </a:p>
        </p:txBody>
      </p:sp>
      <p:sp>
        <p:nvSpPr>
          <p:cNvPr id="5" name="ZoneTexte 4">
            <a:extLst>
              <a:ext uri="{FF2B5EF4-FFF2-40B4-BE49-F238E27FC236}">
                <a16:creationId xmlns:a16="http://schemas.microsoft.com/office/drawing/2014/main" id="{2931A05C-4CBD-80D7-A4E7-44A386044FCC}"/>
              </a:ext>
            </a:extLst>
          </p:cNvPr>
          <p:cNvSpPr txBox="1"/>
          <p:nvPr/>
        </p:nvSpPr>
        <p:spPr>
          <a:xfrm>
            <a:off x="9211458" y="3731608"/>
            <a:ext cx="2367956" cy="400110"/>
          </a:xfrm>
          <a:prstGeom prst="rect">
            <a:avLst/>
          </a:prstGeom>
          <a:noFill/>
        </p:spPr>
        <p:txBody>
          <a:bodyPr wrap="none" rtlCol="0">
            <a:spAutoFit/>
          </a:bodyPr>
          <a:lstStyle/>
          <a:p>
            <a:r>
              <a:rPr lang="el" sz="2000" b="1" dirty="0">
                <a:solidFill>
                  <a:schemeClr val="bg2">
                    <a:lumMod val="75000"/>
                    <a:lumOff val="25000"/>
                  </a:schemeClr>
                </a:solidFill>
              </a:rPr>
              <a:t>&gt; Νοητική </a:t>
            </a:r>
            <a:r>
              <a:rPr lang="el" sz="2000" b="1" dirty="0" err="1">
                <a:solidFill>
                  <a:schemeClr val="bg2">
                    <a:lumMod val="75000"/>
                    <a:lumOff val="25000"/>
                  </a:schemeClr>
                </a:solidFill>
              </a:rPr>
              <a:t>ηλικία</a:t>
            </a:r>
            <a:r>
              <a:rPr lang="el" sz="2000" b="1" dirty="0">
                <a:solidFill>
                  <a:schemeClr val="bg2">
                    <a:lumMod val="75000"/>
                    <a:lumOff val="25000"/>
                  </a:schemeClr>
                </a:solidFill>
              </a:rPr>
              <a:t> </a:t>
            </a:r>
            <a:r>
              <a:rPr lang="el" sz="2000" b="1" dirty="0" err="1">
                <a:solidFill>
                  <a:schemeClr val="bg2">
                    <a:lumMod val="75000"/>
                    <a:lumOff val="25000"/>
                  </a:schemeClr>
                </a:solidFill>
              </a:rPr>
              <a:t>επίπεδο</a:t>
            </a:r>
            <a:endParaRPr lang="fr-FR" sz="2000" b="1" dirty="0">
              <a:solidFill>
                <a:schemeClr val="bg2">
                  <a:lumMod val="75000"/>
                  <a:lumOff val="25000"/>
                </a:schemeClr>
              </a:solidFill>
            </a:endParaRPr>
          </a:p>
        </p:txBody>
      </p:sp>
    </p:spTree>
    <p:extLst>
      <p:ext uri="{BB962C8B-B14F-4D97-AF65-F5344CB8AC3E}">
        <p14:creationId xmlns:p14="http://schemas.microsoft.com/office/powerpoint/2010/main" val="3897641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Επιρροή νοητικής ηλικίας και χρονολογικής ηλικίας</a:t>
            </a:r>
          </a:p>
        </p:txBody>
      </p:sp>
      <p:graphicFrame>
        <p:nvGraphicFramePr>
          <p:cNvPr id="8" name="Diagramme 7">
            <a:extLst>
              <a:ext uri="{FF2B5EF4-FFF2-40B4-BE49-F238E27FC236}">
                <a16:creationId xmlns:a16="http://schemas.microsoft.com/office/drawing/2014/main" id="{88D16073-5239-D8C8-C87D-BDD7F609A606}"/>
              </a:ext>
            </a:extLst>
          </p:cNvPr>
          <p:cNvGraphicFramePr/>
          <p:nvPr>
            <p:extLst>
              <p:ext uri="{D42A27DB-BD31-4B8C-83A1-F6EECF244321}">
                <p14:modId xmlns:p14="http://schemas.microsoft.com/office/powerpoint/2010/main" val="227134884"/>
              </p:ext>
            </p:extLst>
          </p:nvPr>
        </p:nvGraphicFramePr>
        <p:xfrm>
          <a:off x="595745" y="1365250"/>
          <a:ext cx="11191905" cy="20637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me 9">
            <a:extLst>
              <a:ext uri="{FF2B5EF4-FFF2-40B4-BE49-F238E27FC236}">
                <a16:creationId xmlns:a16="http://schemas.microsoft.com/office/drawing/2014/main" id="{5533E02A-6418-9B86-ABCD-35A2D97E0108}"/>
              </a:ext>
            </a:extLst>
          </p:cNvPr>
          <p:cNvGraphicFramePr/>
          <p:nvPr>
            <p:extLst>
              <p:ext uri="{D42A27DB-BD31-4B8C-83A1-F6EECF244321}">
                <p14:modId xmlns:p14="http://schemas.microsoft.com/office/powerpoint/2010/main" val="151723382"/>
              </p:ext>
            </p:extLst>
          </p:nvPr>
        </p:nvGraphicFramePr>
        <p:xfrm>
          <a:off x="595744" y="3522038"/>
          <a:ext cx="11191905" cy="20637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ZoneTexte 10">
            <a:extLst>
              <a:ext uri="{FF2B5EF4-FFF2-40B4-BE49-F238E27FC236}">
                <a16:creationId xmlns:a16="http://schemas.microsoft.com/office/drawing/2014/main" id="{E7A077FC-5191-908B-2EF3-A387AFA36B8B}"/>
              </a:ext>
            </a:extLst>
          </p:cNvPr>
          <p:cNvSpPr txBox="1"/>
          <p:nvPr/>
        </p:nvSpPr>
        <p:spPr>
          <a:xfrm>
            <a:off x="595744" y="5908871"/>
            <a:ext cx="9902070" cy="400110"/>
          </a:xfrm>
          <a:prstGeom prst="rect">
            <a:avLst/>
          </a:prstGeom>
          <a:noFill/>
        </p:spPr>
        <p:txBody>
          <a:bodyPr wrap="none" rtlCol="0">
            <a:spAutoFit/>
          </a:bodyPr>
          <a:lstStyle/>
          <a:p>
            <a:r>
              <a:rPr lang="el" sz="2000" dirty="0"/>
              <a:t>⚠️ όχι </a:t>
            </a:r>
            <a:r>
              <a:rPr lang="el" sz="2000" dirty="0" err="1"/>
              <a:t>γραμμικό</a:t>
            </a:r>
            <a:r>
              <a:rPr lang="el" sz="2000" dirty="0"/>
              <a:t> </a:t>
            </a:r>
            <a:r>
              <a:rPr lang="el" sz="2000" dirty="0" err="1"/>
              <a:t>σχέση</a:t>
            </a:r>
            <a:r>
              <a:rPr lang="el" sz="2000" dirty="0"/>
              <a:t> </a:t>
            </a:r>
            <a:r>
              <a:rPr lang="el" sz="2000" dirty="0" err="1"/>
              <a:t>μεταξύ </a:t>
            </a:r>
            <a:r>
              <a:rPr lang="el" sz="2000" dirty="0"/>
              <a:t>εκφραστικού </a:t>
            </a:r>
            <a:r>
              <a:rPr lang="el" sz="2000" dirty="0" err="1"/>
              <a:t>λεξιλογίου , εμπειρίας </a:t>
            </a:r>
            <a:r>
              <a:rPr lang="el" sz="2000" dirty="0"/>
              <a:t>ζωής ή ωρίμανσης</a:t>
            </a:r>
          </a:p>
        </p:txBody>
      </p:sp>
    </p:spTree>
    <p:extLst>
      <p:ext uri="{BB962C8B-B14F-4D97-AF65-F5344CB8AC3E}">
        <p14:creationId xmlns:p14="http://schemas.microsoft.com/office/powerpoint/2010/main" val="10477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Αναπτυξιακή τροχιά – Περιεχόμενο λεξιλογίου</a:t>
            </a:r>
          </a:p>
        </p:txBody>
      </p:sp>
      <p:graphicFrame>
        <p:nvGraphicFramePr>
          <p:cNvPr id="3" name="Diagramme 2">
            <a:extLst>
              <a:ext uri="{FF2B5EF4-FFF2-40B4-BE49-F238E27FC236}">
                <a16:creationId xmlns:a16="http://schemas.microsoft.com/office/drawing/2014/main" id="{6D50C41E-2932-799C-D84B-FB46A886385C}"/>
              </a:ext>
            </a:extLst>
          </p:cNvPr>
          <p:cNvGraphicFramePr/>
          <p:nvPr>
            <p:extLst>
              <p:ext uri="{D42A27DB-BD31-4B8C-83A1-F6EECF244321}">
                <p14:modId xmlns:p14="http://schemas.microsoft.com/office/powerpoint/2010/main" val="1266406821"/>
              </p:ext>
            </p:extLst>
          </p:nvPr>
        </p:nvGraphicFramePr>
        <p:xfrm>
          <a:off x="395373" y="1646794"/>
          <a:ext cx="11214736" cy="45090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8800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graphicFrame>
        <p:nvGraphicFramePr>
          <p:cNvPr id="2" name="Diagramme 1">
            <a:extLst>
              <a:ext uri="{FF2B5EF4-FFF2-40B4-BE49-F238E27FC236}">
                <a16:creationId xmlns:a16="http://schemas.microsoft.com/office/drawing/2014/main" id="{F8107918-DB74-DA8E-FA0C-5111BBC82C51}"/>
              </a:ext>
            </a:extLst>
          </p:cNvPr>
          <p:cNvGraphicFramePr/>
          <p:nvPr>
            <p:extLst>
              <p:ext uri="{D42A27DB-BD31-4B8C-83A1-F6EECF244321}">
                <p14:modId xmlns:p14="http://schemas.microsoft.com/office/powerpoint/2010/main" val="2063466902"/>
              </p:ext>
            </p:extLst>
          </p:nvPr>
        </p:nvGraphicFramePr>
        <p:xfrm>
          <a:off x="1870749" y="1365250"/>
          <a:ext cx="8561723" cy="51937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a:extLst>
              <a:ext uri="{FF2B5EF4-FFF2-40B4-BE49-F238E27FC236}">
                <a16:creationId xmlns:a16="http://schemas.microsoft.com/office/drawing/2014/main" id="{5D332959-900D-751E-BC9C-EE24F0B3F8D0}"/>
              </a:ext>
            </a:extLst>
          </p:cNvPr>
          <p:cNvSpPr txBox="1"/>
          <p:nvPr/>
        </p:nvSpPr>
        <p:spPr>
          <a:xfrm>
            <a:off x="2193250" y="2388393"/>
            <a:ext cx="3352200" cy="369332"/>
          </a:xfrm>
          <a:prstGeom prst="rect">
            <a:avLst/>
          </a:prstGeom>
          <a:noFill/>
        </p:spPr>
        <p:txBody>
          <a:bodyPr wrap="none" rtlCol="0">
            <a:spAutoFit/>
          </a:bodyPr>
          <a:lstStyle/>
          <a:p>
            <a:r>
              <a:rPr lang="el" sz="1800" dirty="0">
                <a:solidFill>
                  <a:schemeClr val="tx2">
                    <a:lumMod val="50000"/>
                  </a:schemeClr>
                </a:solidFill>
              </a:rPr>
              <a:t>Για να εκφράσω </a:t>
            </a:r>
            <a:r>
              <a:rPr lang="el" sz="1800" dirty="0" err="1">
                <a:solidFill>
                  <a:schemeClr val="tx2">
                    <a:lumMod val="50000"/>
                  </a:schemeClr>
                </a:solidFill>
              </a:rPr>
              <a:t>θεμελιώδη</a:t>
            </a:r>
            <a:r>
              <a:rPr lang="el" sz="1800" dirty="0">
                <a:solidFill>
                  <a:schemeClr val="tx2">
                    <a:lumMod val="50000"/>
                  </a:schemeClr>
                </a:solidFill>
              </a:rPr>
              <a:t> </a:t>
            </a:r>
            <a:r>
              <a:rPr lang="el" sz="1800" dirty="0" err="1">
                <a:solidFill>
                  <a:schemeClr val="tx2">
                    <a:lumMod val="50000"/>
                  </a:schemeClr>
                </a:solidFill>
              </a:rPr>
              <a:t>ανάγκες</a:t>
            </a:r>
            <a:endParaRPr lang="fr-FR" sz="1800" dirty="0">
              <a:solidFill>
                <a:schemeClr val="tx2">
                  <a:lumMod val="50000"/>
                </a:schemeClr>
              </a:solidFill>
            </a:endParaRPr>
          </a:p>
        </p:txBody>
      </p:sp>
      <p:sp>
        <p:nvSpPr>
          <p:cNvPr id="4" name="ZoneTexte 3">
            <a:extLst>
              <a:ext uri="{FF2B5EF4-FFF2-40B4-BE49-F238E27FC236}">
                <a16:creationId xmlns:a16="http://schemas.microsoft.com/office/drawing/2014/main" id="{F8DFC777-0BF7-CDC6-EF38-9003A2B77FFB}"/>
              </a:ext>
            </a:extLst>
          </p:cNvPr>
          <p:cNvSpPr txBox="1"/>
          <p:nvPr/>
        </p:nvSpPr>
        <p:spPr>
          <a:xfrm>
            <a:off x="6386955" y="2388393"/>
            <a:ext cx="3942105" cy="369332"/>
          </a:xfrm>
          <a:prstGeom prst="rect">
            <a:avLst/>
          </a:prstGeom>
          <a:noFill/>
        </p:spPr>
        <p:txBody>
          <a:bodyPr wrap="square" rtlCol="0">
            <a:spAutoFit/>
          </a:bodyPr>
          <a:lstStyle/>
          <a:p>
            <a:r>
              <a:rPr lang="el" sz="1800" dirty="0" err="1">
                <a:solidFill>
                  <a:schemeClr val="tx2">
                    <a:lumMod val="50000"/>
                  </a:schemeClr>
                </a:solidFill>
              </a:rPr>
              <a:t>Λειτουργικός</a:t>
            </a:r>
            <a:r>
              <a:rPr lang="el" sz="1800" dirty="0">
                <a:solidFill>
                  <a:schemeClr val="tx2">
                    <a:lumMod val="50000"/>
                  </a:schemeClr>
                </a:solidFill>
              </a:rPr>
              <a:t> </a:t>
            </a:r>
            <a:r>
              <a:rPr lang="el" sz="1800" dirty="0" err="1">
                <a:solidFill>
                  <a:schemeClr val="tx2">
                    <a:lumMod val="50000"/>
                  </a:schemeClr>
                </a:solidFill>
              </a:rPr>
              <a:t>ανάγκες </a:t>
            </a:r>
            <a:r>
              <a:rPr lang="el" sz="1800" dirty="0">
                <a:solidFill>
                  <a:schemeClr val="tx2">
                    <a:lumMod val="50000"/>
                  </a:schemeClr>
                </a:solidFill>
              </a:rPr>
              <a:t>σε </a:t>
            </a:r>
            <a:r>
              <a:rPr lang="el" sz="1800" dirty="0" err="1">
                <a:solidFill>
                  <a:schemeClr val="tx2">
                    <a:lumMod val="50000"/>
                  </a:schemeClr>
                </a:solidFill>
              </a:rPr>
              <a:t>συγκεκριμένη </a:t>
            </a:r>
            <a:r>
              <a:rPr lang="el" sz="1800" dirty="0">
                <a:solidFill>
                  <a:schemeClr val="tx2">
                    <a:lumMod val="50000"/>
                  </a:schemeClr>
                </a:solidFill>
              </a:rPr>
              <a:t>κατάσταση</a:t>
            </a:r>
          </a:p>
        </p:txBody>
      </p:sp>
      <p:sp>
        <p:nvSpPr>
          <p:cNvPr id="5" name="Rectangle 4">
            <a:extLst>
              <a:ext uri="{FF2B5EF4-FFF2-40B4-BE49-F238E27FC236}">
                <a16:creationId xmlns:a16="http://schemas.microsoft.com/office/drawing/2014/main" id="{734AA69A-A835-DC5F-CBCD-1951C3DB701E}"/>
              </a:ext>
            </a:extLst>
          </p:cNvPr>
          <p:cNvSpPr/>
          <p:nvPr/>
        </p:nvSpPr>
        <p:spPr>
          <a:xfrm>
            <a:off x="1643748" y="438179"/>
            <a:ext cx="8259001" cy="937949"/>
          </a:xfrm>
          <a:prstGeom prst="rect">
            <a:avLst/>
          </a:prstGeom>
        </p:spPr>
        <p:txBody>
          <a:bodyPr wrap="square">
            <a:spAutoFit/>
          </a:bodyPr>
          <a:lstStyle/>
          <a:p>
            <a:pPr algn="ctr">
              <a:lnSpc>
                <a:spcPct val="120000"/>
              </a:lnSpc>
              <a:buClr>
                <a:srgbClr val="674EA7"/>
              </a:buClr>
              <a:buSzPts val="4000"/>
            </a:pPr>
            <a:r>
              <a:rPr lang="el" sz="2400" b="1" dirty="0">
                <a:solidFill>
                  <a:schemeClr val="accent1"/>
                </a:solidFill>
              </a:rPr>
              <a:t>Λεξιλογικές ανάγκες για άτομα με χαμηλές επικοινωνιακές δεξιότητες</a:t>
            </a:r>
          </a:p>
        </p:txBody>
      </p:sp>
    </p:spTree>
    <p:extLst>
      <p:ext uri="{BB962C8B-B14F-4D97-AF65-F5344CB8AC3E}">
        <p14:creationId xmlns:p14="http://schemas.microsoft.com/office/powerpoint/2010/main" val="179263654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7a866126-7c09-4654-844e-0d48a974f41d"/>
    <ds:schemaRef ds:uri="http://schemas.microsoft.com/office/2006/metadata/properties"/>
  </ds:schemaRefs>
</ds:datastoreItem>
</file>

<file path=customXml/itemProps3.xml><?xml version="1.0" encoding="utf-8"?>
<ds:datastoreItem xmlns:ds="http://schemas.openxmlformats.org/officeDocument/2006/customXml" ds:itemID="{ED89A2E9-1C2C-4319-8724-F9D2A48880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8676</TotalTime>
  <Words>2688</Words>
  <Application>Microsoft Office PowerPoint</Application>
  <PresentationFormat>Ευρεία οθόνη</PresentationFormat>
  <Paragraphs>173</Paragraphs>
  <Slides>12</Slides>
  <Notes>12</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Annick Comblain</cp:lastModifiedBy>
  <cp:revision>42</cp:revision>
  <dcterms:created xsi:type="dcterms:W3CDTF">2023-11-23T08:37:25Z</dcterms:created>
  <dcterms:modified xsi:type="dcterms:W3CDTF">2024-12-06T11:12:34Z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