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Override PartName="/ppt/comments/modernComment_11E_449DEFE.xml" ContentType="application/vnd.ms-powerpoint.comments+xml"/>
  <Override PartName="/ppt/authors.xml" ContentType="application/vnd.ms-powerpoint.author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4"/>
  </p:sldMasterIdLst>
  <p:notesMasterIdLst>
    <p:notesMasterId r:id="rId28"/>
  </p:notesMasterIdLst>
  <p:sldIdLst>
    <p:sldId id="256" r:id="rId5"/>
    <p:sldId id="257" r:id="rId6"/>
    <p:sldId id="261" r:id="rId7"/>
    <p:sldId id="263" r:id="rId8"/>
    <p:sldId id="286" r:id="rId9"/>
    <p:sldId id="269" r:id="rId10"/>
    <p:sldId id="270" r:id="rId11"/>
    <p:sldId id="271" r:id="rId12"/>
    <p:sldId id="287" r:id="rId13"/>
    <p:sldId id="272" r:id="rId14"/>
    <p:sldId id="273" r:id="rId15"/>
    <p:sldId id="274" r:id="rId16"/>
    <p:sldId id="275" r:id="rId17"/>
    <p:sldId id="276" r:id="rId18"/>
    <p:sldId id="277" r:id="rId19"/>
    <p:sldId id="279" r:id="rId20"/>
    <p:sldId id="278" r:id="rId21"/>
    <p:sldId id="280" r:id="rId22"/>
    <p:sldId id="281" r:id="rId23"/>
    <p:sldId id="282" r:id="rId24"/>
    <p:sldId id="284" r:id="rId25"/>
    <p:sldId id="283" r:id="rId26"/>
    <p:sldId id="285" r:id="rId27"/>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Section par défaut" id="{5C8A68AD-58F7-45B9-8596-745488C5561C}">
          <p14:sldIdLst>
            <p14:sldId id="256"/>
            <p14:sldId id="257"/>
            <p14:sldId id="261"/>
            <p14:sldId id="263"/>
          </p14:sldIdLst>
        </p14:section>
        <p14:section name="Section sans titre" id="{3BF96D62-0261-4BD7-9F14-3FBCCEE910C5}">
          <p14:sldIdLst>
            <p14:sldId id="286"/>
            <p14:sldId id="269"/>
            <p14:sldId id="270"/>
            <p14:sldId id="271"/>
            <p14:sldId id="287"/>
            <p14:sldId id="272"/>
            <p14:sldId id="273"/>
            <p14:sldId id="274"/>
            <p14:sldId id="275"/>
            <p14:sldId id="276"/>
            <p14:sldId id="277"/>
            <p14:sldId id="279"/>
            <p14:sldId id="278"/>
            <p14:sldId id="280"/>
            <p14:sldId id="281"/>
            <p14:sldId id="282"/>
            <p14:sldId id="284"/>
            <p14:sldId id="283"/>
            <p14:sldId id="285"/>
          </p14:sldIdLst>
        </p14:section>
      </p14:sectionLst>
    </p:ex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1" roundtripDataSignature="AMtx7mgSpZHKFx2Csd60+kbM13+OyBKVu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D11EC43-0644-4393-9AF7-4ED9E2719E57}" name="Kalianne  Farren [EASPD]" initials="K[" userId="S::kalianne.farren_easpd.eu#ext#@univreimsfr.onmicrosoft.com::a7c07d9c-409f-41b9-8cbc-4835fed404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4C55"/>
    <a:srgbClr val="346A8C"/>
    <a:srgbClr val="4184AD"/>
    <a:srgbClr val="5597BF"/>
    <a:srgbClr val="0B6F6F"/>
    <a:srgbClr val="468FA0"/>
    <a:srgbClr val="4F7CC5"/>
    <a:srgbClr val="60B484"/>
    <a:srgbClr val="235B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37FF412-F2D9-522E-06E9-85F62DC3177A}" v="1" dt="2024-04-16T07:12:25.181"/>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ABFCF23-3B69-468F-B69F-88F6DE6A72F2}" styleName="Style moyen 1 - Accentuation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2DE63D5-997A-4646-A377-4702673A728D}" styleName="Style léger 2 - Accentuation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AF606853-7671-496A-8E4F-DF71F8EC918B}" styleName="Style foncé 1 - Accentuation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A488322-F2BA-4B5B-9748-0D474271808F}" styleName="Style moyen 3 - Accentuation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E171933-4619-4E11-9A3F-F7608DF75F80}" styleName="Style moyen 1 - Accentuation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70899"/>
  </p:normalViewPr>
  <p:slideViewPr>
    <p:cSldViewPr snapToGrid="0">
      <p:cViewPr varScale="1">
        <p:scale>
          <a:sx n="55" d="100"/>
          <a:sy n="55" d="100"/>
        </p:scale>
        <p:origin x="84" y="31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5"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mblain Annick" userId="0ff4da1e-1371-4eaf-8c34-52bef2e4889c" providerId="ADAL" clId="{A4A74513-6696-6B48-B9B9-7DFC3CA73C21}"/>
    <pc:docChg chg="undo custSel modSld">
      <pc:chgData name="Comblain Annick" userId="0ff4da1e-1371-4eaf-8c34-52bef2e4889c" providerId="ADAL" clId="{A4A74513-6696-6B48-B9B9-7DFC3CA73C21}" dt="2024-03-25T12:46:05.996" v="609" actId="113"/>
      <pc:docMkLst>
        <pc:docMk/>
      </pc:docMkLst>
      <pc:sldChg chg="modNotesTx">
        <pc:chgData name="Comblain Annick" userId="0ff4da1e-1371-4eaf-8c34-52bef2e4889c" providerId="ADAL" clId="{A4A74513-6696-6B48-B9B9-7DFC3CA73C21}" dt="2024-03-24T13:58:12.967" v="98"/>
        <pc:sldMkLst>
          <pc:docMk/>
          <pc:sldMk cId="1679847929" sldId="269"/>
        </pc:sldMkLst>
      </pc:sldChg>
      <pc:sldChg chg="modNotesTx">
        <pc:chgData name="Comblain Annick" userId="0ff4da1e-1371-4eaf-8c34-52bef2e4889c" providerId="ADAL" clId="{A4A74513-6696-6B48-B9B9-7DFC3CA73C21}" dt="2024-03-25T10:09:35.629" v="459"/>
        <pc:sldMkLst>
          <pc:docMk/>
          <pc:sldMk cId="1237573957" sldId="270"/>
        </pc:sldMkLst>
      </pc:sldChg>
      <pc:sldChg chg="modNotesTx">
        <pc:chgData name="Comblain Annick" userId="0ff4da1e-1371-4eaf-8c34-52bef2e4889c" providerId="ADAL" clId="{A4A74513-6696-6B48-B9B9-7DFC3CA73C21}" dt="2024-03-25T08:27:15.188" v="304" actId="20577"/>
        <pc:sldMkLst>
          <pc:docMk/>
          <pc:sldMk cId="3777255304" sldId="271"/>
        </pc:sldMkLst>
      </pc:sldChg>
      <pc:sldChg chg="modNotesTx">
        <pc:chgData name="Comblain Annick" userId="0ff4da1e-1371-4eaf-8c34-52bef2e4889c" providerId="ADAL" clId="{A4A74513-6696-6B48-B9B9-7DFC3CA73C21}" dt="2024-03-25T08:25:31.217" v="245" actId="20577"/>
        <pc:sldMkLst>
          <pc:docMk/>
          <pc:sldMk cId="3793099122" sldId="272"/>
        </pc:sldMkLst>
      </pc:sldChg>
      <pc:sldChg chg="modNotesTx">
        <pc:chgData name="Comblain Annick" userId="0ff4da1e-1371-4eaf-8c34-52bef2e4889c" providerId="ADAL" clId="{A4A74513-6696-6B48-B9B9-7DFC3CA73C21}" dt="2024-03-25T08:27:23.579" v="305" actId="20577"/>
        <pc:sldMkLst>
          <pc:docMk/>
          <pc:sldMk cId="3458635596" sldId="273"/>
        </pc:sldMkLst>
      </pc:sldChg>
      <pc:sldChg chg="modNotesTx">
        <pc:chgData name="Comblain Annick" userId="0ff4da1e-1371-4eaf-8c34-52bef2e4889c" providerId="ADAL" clId="{A4A74513-6696-6B48-B9B9-7DFC3CA73C21}" dt="2024-03-25T10:08:28.531" v="456"/>
        <pc:sldMkLst>
          <pc:docMk/>
          <pc:sldMk cId="1863624917" sldId="274"/>
        </pc:sldMkLst>
      </pc:sldChg>
      <pc:sldChg chg="modNotesTx">
        <pc:chgData name="Comblain Annick" userId="0ff4da1e-1371-4eaf-8c34-52bef2e4889c" providerId="ADAL" clId="{A4A74513-6696-6B48-B9B9-7DFC3CA73C21}" dt="2024-03-25T10:39:44.522" v="544" actId="115"/>
        <pc:sldMkLst>
          <pc:docMk/>
          <pc:sldMk cId="3329318771" sldId="278"/>
        </pc:sldMkLst>
      </pc:sldChg>
      <pc:sldChg chg="modNotesTx">
        <pc:chgData name="Comblain Annick" userId="0ff4da1e-1371-4eaf-8c34-52bef2e4889c" providerId="ADAL" clId="{A4A74513-6696-6B48-B9B9-7DFC3CA73C21}" dt="2024-03-25T10:04:53.086" v="448" actId="115"/>
        <pc:sldMkLst>
          <pc:docMk/>
          <pc:sldMk cId="3094479150" sldId="279"/>
        </pc:sldMkLst>
      </pc:sldChg>
      <pc:sldChg chg="modNotesTx">
        <pc:chgData name="Comblain Annick" userId="0ff4da1e-1371-4eaf-8c34-52bef2e4889c" providerId="ADAL" clId="{A4A74513-6696-6B48-B9B9-7DFC3CA73C21}" dt="2024-03-25T12:46:05.996" v="609" actId="113"/>
        <pc:sldMkLst>
          <pc:docMk/>
          <pc:sldMk cId="1824180916" sldId="280"/>
        </pc:sldMkLst>
      </pc:sldChg>
      <pc:sldChg chg="modNotesTx">
        <pc:chgData name="Comblain Annick" userId="0ff4da1e-1371-4eaf-8c34-52bef2e4889c" providerId="ADAL" clId="{A4A74513-6696-6B48-B9B9-7DFC3CA73C21}" dt="2024-03-24T18:26:44.981" v="137" actId="20577"/>
        <pc:sldMkLst>
          <pc:docMk/>
          <pc:sldMk cId="2481256361" sldId="281"/>
        </pc:sldMkLst>
      </pc:sldChg>
      <pc:sldChg chg="modNotesTx">
        <pc:chgData name="Comblain Annick" userId="0ff4da1e-1371-4eaf-8c34-52bef2e4889c" providerId="ADAL" clId="{A4A74513-6696-6B48-B9B9-7DFC3CA73C21}" dt="2024-03-24T13:33:22.935" v="91" actId="20577"/>
        <pc:sldMkLst>
          <pc:docMk/>
          <pc:sldMk cId="71950078" sldId="286"/>
        </pc:sldMkLst>
      </pc:sldChg>
      <pc:sldChg chg="modNotesTx">
        <pc:chgData name="Comblain Annick" userId="0ff4da1e-1371-4eaf-8c34-52bef2e4889c" providerId="ADAL" clId="{A4A74513-6696-6B48-B9B9-7DFC3CA73C21}" dt="2024-03-25T07:54:34.140" v="230" actId="20577"/>
        <pc:sldMkLst>
          <pc:docMk/>
          <pc:sldMk cId="283903433" sldId="287"/>
        </pc:sldMkLst>
      </pc:sldChg>
    </pc:docChg>
  </pc:docChgLst>
  <pc:docChgLst>
    <pc:chgData name="Kalianne  Farren [EASPD]" userId="S::kalianne.farren_easpd.eu#ext#@univreimsfr.onmicrosoft.com::a7c07d9c-409f-41b9-8cbc-4835fed404c9" providerId="AD" clId="Web-{1D127987-B3C6-5C56-C5DE-894F5911267E}"/>
    <pc:docChg chg="mod">
      <pc:chgData name="Kalianne  Farren [EASPD]" userId="S::kalianne.farren_easpd.eu#ext#@univreimsfr.onmicrosoft.com::a7c07d9c-409f-41b9-8cbc-4835fed404c9" providerId="AD" clId="Web-{1D127987-B3C6-5C56-C5DE-894F5911267E}" dt="2024-03-04T14:59:39.370" v="1"/>
      <pc:docMkLst>
        <pc:docMk/>
      </pc:docMkLst>
      <pc:sldChg chg="addCm">
        <pc:chgData name="Kalianne  Farren [EASPD]" userId="S::kalianne.farren_easpd.eu#ext#@univreimsfr.onmicrosoft.com::a7c07d9c-409f-41b9-8cbc-4835fed404c9" providerId="AD" clId="Web-{1D127987-B3C6-5C56-C5DE-894F5911267E}" dt="2024-03-04T14:59:39.370" v="1"/>
        <pc:sldMkLst>
          <pc:docMk/>
          <pc:sldMk cId="71950078" sldId="286"/>
        </pc:sldMkLst>
        <pc:extLst>
          <p:ext xmlns:p="http://schemas.openxmlformats.org/presentationml/2006/main" uri="{D6D511B9-2390-475A-947B-AFAB55BFBCF1}">
            <pc226:cmChg xmlns:pc226="http://schemas.microsoft.com/office/powerpoint/2022/06/main/command" chg="add">
              <pc226:chgData name="Kalianne  Farren [EASPD]" userId="S::kalianne.farren_easpd.eu#ext#@univreimsfr.onmicrosoft.com::a7c07d9c-409f-41b9-8cbc-4835fed404c9" providerId="AD" clId="Web-{1D127987-B3C6-5C56-C5DE-894F5911267E}" dt="2024-03-04T14:59:39.370" v="1"/>
              <pc2:cmMkLst xmlns:pc2="http://schemas.microsoft.com/office/powerpoint/2019/9/main/command">
                <pc:docMk/>
                <pc:sldMk cId="71950078" sldId="286"/>
                <pc2:cmMk id="{0CA9C134-1847-4CDA-BDBC-6420A2B8D7BB}"/>
              </pc2:cmMkLst>
            </pc226:cmChg>
          </p:ext>
        </pc:extLst>
      </pc:sldChg>
    </pc:docChg>
  </pc:docChgLst>
  <pc:docChgLst>
    <pc:chgData name="Kalianne  Farren [EASPD]" userId="S::kalianne.farren_easpd.eu#ext#@univreimsfr.onmicrosoft.com::a7c07d9c-409f-41b9-8cbc-4835fed404c9" providerId="AD" clId="Web-{637FF412-F2D9-522E-06E9-85F62DC3177A}"/>
    <pc:docChg chg="sldOrd">
      <pc:chgData name="Kalianne  Farren [EASPD]" userId="S::kalianne.farren_easpd.eu#ext#@univreimsfr.onmicrosoft.com::a7c07d9c-409f-41b9-8cbc-4835fed404c9" providerId="AD" clId="Web-{637FF412-F2D9-522E-06E9-85F62DC3177A}" dt="2024-04-16T07:12:25.181" v="0"/>
      <pc:docMkLst>
        <pc:docMk/>
      </pc:docMkLst>
      <pc:sldChg chg="ord">
        <pc:chgData name="Kalianne  Farren [EASPD]" userId="S::kalianne.farren_easpd.eu#ext#@univreimsfr.onmicrosoft.com::a7c07d9c-409f-41b9-8cbc-4835fed404c9" providerId="AD" clId="Web-{637FF412-F2D9-522E-06E9-85F62DC3177A}" dt="2024-04-16T07:12:25.181" v="0"/>
        <pc:sldMkLst>
          <pc:docMk/>
          <pc:sldMk cId="1863624917" sldId="274"/>
        </pc:sldMkLst>
      </pc:sldChg>
    </pc:docChg>
  </pc:docChgLst>
  <pc:docChgLst>
    <pc:chgData name="CHRISTELLE DECLERCQ" userId="6105ae43-a600-46e8-812e-1762419aa502" providerId="ADAL" clId="{C6E16C17-1955-4C66-9C90-EC9F7814EEA7}"/>
    <pc:docChg chg="addSld modSld">
      <pc:chgData name="CHRISTELLE DECLERCQ" userId="6105ae43-a600-46e8-812e-1762419aa502" providerId="ADAL" clId="{C6E16C17-1955-4C66-9C90-EC9F7814EEA7}" dt="2024-02-07T20:46:17.743" v="2" actId="113"/>
      <pc:docMkLst>
        <pc:docMk/>
      </pc:docMkLst>
      <pc:sldChg chg="modSp add">
        <pc:chgData name="CHRISTELLE DECLERCQ" userId="6105ae43-a600-46e8-812e-1762419aa502" providerId="ADAL" clId="{C6E16C17-1955-4C66-9C90-EC9F7814EEA7}" dt="2024-02-07T20:46:17.743" v="2" actId="113"/>
        <pc:sldMkLst>
          <pc:docMk/>
          <pc:sldMk cId="0" sldId="257"/>
        </pc:sldMkLst>
        <pc:spChg chg="mod">
          <ac:chgData name="CHRISTELLE DECLERCQ" userId="6105ae43-a600-46e8-812e-1762419aa502" providerId="ADAL" clId="{C6E16C17-1955-4C66-9C90-EC9F7814EEA7}" dt="2024-02-07T20:46:17.743" v="2" actId="113"/>
          <ac:spMkLst>
            <pc:docMk/>
            <pc:sldMk cId="0" sldId="257"/>
            <ac:spMk id="115" creationId="{00000000-0000-0000-0000-000000000000}"/>
          </ac:spMkLst>
        </pc:spChg>
      </pc:sldChg>
    </pc:docChg>
  </pc:docChgLst>
  <pc:docChgLst>
    <pc:chgData name="CHRISTELLE DECLERCQ" userId="S::christelle.declercq@univ-reims.fr::6105ae43-a600-46e8-812e-1762419aa502" providerId="AD" clId="Web-{7CEF8E7B-B94A-4BF3-9D8E-66295E250017}"/>
    <pc:docChg chg="modSld">
      <pc:chgData name="CHRISTELLE DECLERCQ" userId="S::christelle.declercq@univ-reims.fr::6105ae43-a600-46e8-812e-1762419aa502" providerId="AD" clId="Web-{7CEF8E7B-B94A-4BF3-9D8E-66295E250017}" dt="2024-02-07T17:37:22.387" v="2" actId="20577"/>
      <pc:docMkLst>
        <pc:docMk/>
      </pc:docMkLst>
      <pc:sldChg chg="modSp">
        <pc:chgData name="CHRISTELLE DECLERCQ" userId="S::christelle.declercq@univ-reims.fr::6105ae43-a600-46e8-812e-1762419aa502" providerId="AD" clId="Web-{7CEF8E7B-B94A-4BF3-9D8E-66295E250017}" dt="2024-02-07T17:37:22.387" v="2" actId="20577"/>
        <pc:sldMkLst>
          <pc:docMk/>
          <pc:sldMk cId="1314171282" sldId="263"/>
        </pc:sldMkLst>
        <pc:spChg chg="mod">
          <ac:chgData name="CHRISTELLE DECLERCQ" userId="S::christelle.declercq@univ-reims.fr::6105ae43-a600-46e8-812e-1762419aa502" providerId="AD" clId="Web-{7CEF8E7B-B94A-4BF3-9D8E-66295E250017}" dt="2024-02-07T17:37:22.387" v="2" actId="20577"/>
          <ac:spMkLst>
            <pc:docMk/>
            <pc:sldMk cId="1314171282" sldId="263"/>
            <ac:spMk id="11" creationId="{B51223C6-E41C-4E02-801B-307A23AEC6AE}"/>
          </ac:spMkLst>
        </pc:spChg>
      </pc:sldChg>
    </pc:docChg>
  </pc:docChgLst>
  <pc:docChgLst>
    <pc:chgData name="Comblain Annick" userId="S::a.comblain_uliege.be#ext#@univreimsfr.onmicrosoft.com::63cd3b0e-86f2-4cef-93da-9afedf29e0a1" providerId="AD" clId="Web-{A061CCA3-163C-A50A-33E3-DD2745E765EB}"/>
    <pc:docChg chg="modSld">
      <pc:chgData name="Comblain Annick" userId="S::a.comblain_uliege.be#ext#@univreimsfr.onmicrosoft.com::63cd3b0e-86f2-4cef-93da-9afedf29e0a1" providerId="AD" clId="Web-{A061CCA3-163C-A50A-33E3-DD2745E765EB}" dt="2024-03-25T08:54:14.743" v="3"/>
      <pc:docMkLst>
        <pc:docMk/>
      </pc:docMkLst>
      <pc:sldChg chg="modNotes">
        <pc:chgData name="Comblain Annick" userId="S::a.comblain_uliege.be#ext#@univreimsfr.onmicrosoft.com::63cd3b0e-86f2-4cef-93da-9afedf29e0a1" providerId="AD" clId="Web-{A061CCA3-163C-A50A-33E3-DD2745E765EB}" dt="2024-03-25T08:54:14.743" v="3"/>
        <pc:sldMkLst>
          <pc:docMk/>
          <pc:sldMk cId="1679847929" sldId="269"/>
        </pc:sldMkLst>
      </pc:sldChg>
      <pc:sldChg chg="modNotes">
        <pc:chgData name="Comblain Annick" userId="S::a.comblain_uliege.be#ext#@univreimsfr.onmicrosoft.com::63cd3b0e-86f2-4cef-93da-9afedf29e0a1" providerId="AD" clId="Web-{A061CCA3-163C-A50A-33E3-DD2745E765EB}" dt="2024-03-25T08:53:12.194" v="1"/>
        <pc:sldMkLst>
          <pc:docMk/>
          <pc:sldMk cId="71950078" sldId="286"/>
        </pc:sldMkLst>
      </pc:sldChg>
    </pc:docChg>
  </pc:docChgLst>
  <pc:docChgLst>
    <pc:chgData name="CHRISTELLE DECLERCQ" userId="S::christelle.declercq@univ-reims.fr::6105ae43-a600-46e8-812e-1762419aa502" providerId="AD" clId="Web-{740BCB71-E47B-48AC-8A3E-F3C8E7049798}"/>
    <pc:docChg chg="modSld">
      <pc:chgData name="CHRISTELLE DECLERCQ" userId="S::christelle.declercq@univ-reims.fr::6105ae43-a600-46e8-812e-1762419aa502" providerId="AD" clId="Web-{740BCB71-E47B-48AC-8A3E-F3C8E7049798}" dt="2024-02-07T20:51:31.469" v="0" actId="20577"/>
      <pc:docMkLst>
        <pc:docMk/>
      </pc:docMkLst>
      <pc:sldChg chg="modSp">
        <pc:chgData name="CHRISTELLE DECLERCQ" userId="S::christelle.declercq@univ-reims.fr::6105ae43-a600-46e8-812e-1762419aa502" providerId="AD" clId="Web-{740BCB71-E47B-48AC-8A3E-F3C8E7049798}" dt="2024-02-07T20:51:31.469" v="0" actId="20577"/>
        <pc:sldMkLst>
          <pc:docMk/>
          <pc:sldMk cId="0" sldId="257"/>
        </pc:sldMkLst>
        <pc:spChg chg="mod">
          <ac:chgData name="CHRISTELLE DECLERCQ" userId="S::christelle.declercq@univ-reims.fr::6105ae43-a600-46e8-812e-1762419aa502" providerId="AD" clId="Web-{740BCB71-E47B-48AC-8A3E-F3C8E7049798}" dt="2024-02-07T20:51:31.469" v="0" actId="20577"/>
          <ac:spMkLst>
            <pc:docMk/>
            <pc:sldMk cId="0" sldId="257"/>
            <ac:spMk id="115" creationId="{00000000-0000-0000-0000-000000000000}"/>
          </ac:spMkLst>
        </pc:spChg>
      </pc:sldChg>
    </pc:docChg>
  </pc:docChgLst>
</pc:chgInfo>
</file>

<file path=ppt/comments/modernComment_11E_449DEFE.xml><?xml version="1.0" encoding="utf-8"?>
<p188:cmLst xmlns:a="http://schemas.openxmlformats.org/drawingml/2006/main" xmlns:r="http://schemas.openxmlformats.org/officeDocument/2006/relationships" xmlns:p188="http://schemas.microsoft.com/office/powerpoint/2018/8/main">
  <p188:cm id="{0CA9C134-1847-4CDA-BDBC-6420A2B8D7BB}" authorId="{8D11EC43-0644-4393-9AF7-4ED9E2719E57}" created="2024-03-04T14:59:39.370">
    <pc:sldMkLst xmlns:pc="http://schemas.microsoft.com/office/powerpoint/2013/main/command">
      <pc:docMk/>
      <pc:sldMk cId="71950078" sldId="286"/>
    </pc:sldMkLst>
    <p188:txBody>
      <a:bodyPr/>
      <a:lstStyle/>
      <a:p>
        <a:r>
          <a:rPr lang="en-GB"/>
          <a:t>Written content needed, slide 4-23</a:t>
        </a:r>
      </a:p>
    </p188:txBody>
  </p188:cm>
</p188:cmLst>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4CB9EB3-D9DB-4211-917D-CB645FDA7D24}"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fr-FR"/>
        </a:p>
      </dgm:t>
    </dgm:pt>
    <dgm:pt modelId="{26873087-EFEE-4376-94B9-C1E81F2452B2}">
      <dgm:prSet phldrT="[Texte]" custT="1"/>
      <dgm:spPr/>
      <dgm:t>
        <a:bodyPr/>
        <a:lstStyle/>
        <a:p>
          <a:r>
            <a:rPr lang="fr-FR" sz="1800" err="1"/>
            <a:t>Discapacidad intelectual leve</a:t>
          </a:r>
          <a:r>
            <a:rPr lang="fr-FR" sz="1800"/>
            <a:t>: </a:t>
          </a:r>
          <a:r>
            <a:rPr lang="fr-FR" sz="1800" err="1"/>
            <a:t>necesidades de </a:t>
          </a:r>
          <a:r>
            <a:rPr lang="fr-FR" sz="1800"/>
            <a:t>apoyo </a:t>
          </a:r>
          <a:r>
            <a:rPr lang="fr-FR" sz="1800" err="1"/>
            <a:t>limitadas</a:t>
          </a:r>
          <a:endParaRPr lang="fr-FR" sz="1800"/>
        </a:p>
      </dgm:t>
    </dgm:pt>
    <dgm:pt modelId="{78F5F502-CAD0-4557-ADFA-DB8461E6DD55}" type="parTrans" cxnId="{5B24549A-5487-4D84-B2DC-D04B564BE6FE}">
      <dgm:prSet/>
      <dgm:spPr/>
      <dgm:t>
        <a:bodyPr/>
        <a:lstStyle/>
        <a:p>
          <a:endParaRPr lang="fr-FR" sz="1600"/>
        </a:p>
      </dgm:t>
    </dgm:pt>
    <dgm:pt modelId="{48256930-A027-430B-833B-1BD9FD522D38}" type="sibTrans" cxnId="{5B24549A-5487-4D84-B2DC-D04B564BE6FE}">
      <dgm:prSet/>
      <dgm:spPr/>
      <dgm:t>
        <a:bodyPr/>
        <a:lstStyle/>
        <a:p>
          <a:endParaRPr lang="fr-FR" sz="1600"/>
        </a:p>
      </dgm:t>
    </dgm:pt>
    <dgm:pt modelId="{DB06AF2B-0B95-4FB4-A185-A8D4CE01CBD2}">
      <dgm:prSet phldrT="[Texte]" custT="1"/>
      <dgm:spPr/>
      <dgm:t>
        <a:bodyPr/>
        <a:lstStyle/>
        <a:p>
          <a:r>
            <a:rPr lang="fr-FR" sz="1800" err="1"/>
            <a:t>Discapacidad intelectual moderada</a:t>
          </a:r>
          <a:endParaRPr lang="fr-FR" sz="1800"/>
        </a:p>
      </dgm:t>
    </dgm:pt>
    <dgm:pt modelId="{AC49EADE-526C-4E96-9716-BF45816BB93E}" type="parTrans" cxnId="{792A027D-FBC5-4BD4-8AC6-40D8C70BEDF6}">
      <dgm:prSet/>
      <dgm:spPr/>
      <dgm:t>
        <a:bodyPr/>
        <a:lstStyle/>
        <a:p>
          <a:endParaRPr lang="fr-FR" sz="1600"/>
        </a:p>
      </dgm:t>
    </dgm:pt>
    <dgm:pt modelId="{EBE31DA7-D80D-4F01-801F-DF4DDE487480}" type="sibTrans" cxnId="{792A027D-FBC5-4BD4-8AC6-40D8C70BEDF6}">
      <dgm:prSet/>
      <dgm:spPr/>
      <dgm:t>
        <a:bodyPr/>
        <a:lstStyle/>
        <a:p>
          <a:endParaRPr lang="fr-FR" sz="1600"/>
        </a:p>
      </dgm:t>
    </dgm:pt>
    <dgm:pt modelId="{A91103D8-FA5D-4A4E-8F32-A5302BE1AD0C}">
      <dgm:prSet phldrT="[Texte]" custT="1"/>
      <dgm:spPr/>
      <dgm:t>
        <a:bodyPr/>
        <a:lstStyle/>
        <a:p>
          <a:r>
            <a:rPr lang="fr-FR" sz="1600" err="1"/>
            <a:t>Comprender </a:t>
          </a:r>
          <a:r>
            <a:rPr lang="fr-FR" sz="1600"/>
            <a:t>frases </a:t>
          </a:r>
          <a:r>
            <a:rPr lang="fr-FR" sz="1600" err="1"/>
            <a:t>concretas </a:t>
          </a:r>
          <a:r>
            <a:rPr lang="fr-FR" sz="1600"/>
            <a:t>y </a:t>
          </a:r>
          <a:r>
            <a:rPr lang="fr-FR" sz="1600" err="1"/>
            <a:t>claras</a:t>
          </a:r>
        </a:p>
      </dgm:t>
    </dgm:pt>
    <dgm:pt modelId="{0A3920C1-1CF3-4D61-9467-1DFE26DDFC49}" type="parTrans" cxnId="{318FA133-8A41-4F82-9EC1-7435CA1205F7}">
      <dgm:prSet/>
      <dgm:spPr/>
      <dgm:t>
        <a:bodyPr/>
        <a:lstStyle/>
        <a:p>
          <a:endParaRPr lang="fr-FR" sz="1600"/>
        </a:p>
      </dgm:t>
    </dgm:pt>
    <dgm:pt modelId="{414A8DBB-C705-462B-8566-2AB170FAC0C9}" type="sibTrans" cxnId="{318FA133-8A41-4F82-9EC1-7435CA1205F7}">
      <dgm:prSet/>
      <dgm:spPr/>
      <dgm:t>
        <a:bodyPr/>
        <a:lstStyle/>
        <a:p>
          <a:endParaRPr lang="fr-FR" sz="1600"/>
        </a:p>
      </dgm:t>
    </dgm:pt>
    <dgm:pt modelId="{742947D5-0639-4C39-8B09-4701E65038EF}">
      <dgm:prSet phldrT="[Texte]" custT="1"/>
      <dgm:spPr/>
      <dgm:t>
        <a:bodyPr/>
        <a:lstStyle/>
        <a:p>
          <a:r>
            <a:rPr lang="fr-FR" sz="1600"/>
            <a:t>Lectura y </a:t>
          </a:r>
          <a:r>
            <a:rPr lang="fr-FR" sz="1600" err="1"/>
            <a:t>escritura </a:t>
          </a:r>
          <a:r>
            <a:rPr lang="fr-FR" sz="1600"/>
            <a:t>pero </a:t>
          </a:r>
          <a:r>
            <a:rPr lang="fr-FR" sz="1600" err="1"/>
            <a:t>dificultades de aprendizaje</a:t>
          </a:r>
          <a:endParaRPr lang="fr-FR" sz="1600"/>
        </a:p>
      </dgm:t>
    </dgm:pt>
    <dgm:pt modelId="{7DFB7F30-E38C-4A79-A158-AA9B58296FFB}" type="parTrans" cxnId="{DBDD5362-D779-4499-AF64-019E586BA88E}">
      <dgm:prSet/>
      <dgm:spPr/>
      <dgm:t>
        <a:bodyPr/>
        <a:lstStyle/>
        <a:p>
          <a:endParaRPr lang="fr-FR" sz="1600"/>
        </a:p>
      </dgm:t>
    </dgm:pt>
    <dgm:pt modelId="{6301F80B-9EF8-4E6E-A093-58537A3C2D21}" type="sibTrans" cxnId="{DBDD5362-D779-4499-AF64-019E586BA88E}">
      <dgm:prSet/>
      <dgm:spPr/>
      <dgm:t>
        <a:bodyPr/>
        <a:lstStyle/>
        <a:p>
          <a:endParaRPr lang="fr-FR" sz="1600"/>
        </a:p>
      </dgm:t>
    </dgm:pt>
    <dgm:pt modelId="{B3EBDCBB-63A5-4473-A320-8CA0968BE11B}">
      <dgm:prSet phldrT="[Texte]" custT="1"/>
      <dgm:spPr/>
      <dgm:t>
        <a:bodyPr/>
        <a:lstStyle/>
        <a:p>
          <a:r>
            <a:rPr lang="fr-FR" sz="1600" err="1"/>
            <a:t>Pronunciación</a:t>
          </a:r>
          <a:r>
            <a:rPr lang="fr-FR" sz="1600"/>
            <a:t>, </a:t>
          </a:r>
          <a:r>
            <a:rPr lang="fr-FR" sz="1600" err="1"/>
            <a:t>errores </a:t>
          </a:r>
          <a:r>
            <a:rPr lang="fr-FR" sz="1600"/>
            <a:t>gramaticales</a:t>
          </a:r>
        </a:p>
      </dgm:t>
    </dgm:pt>
    <dgm:pt modelId="{D7611280-49C8-4AD1-A4BC-BFCD4F9EDFE2}" type="parTrans" cxnId="{B394FF35-02E2-441C-806E-007F306E3584}">
      <dgm:prSet/>
      <dgm:spPr/>
      <dgm:t>
        <a:bodyPr/>
        <a:lstStyle/>
        <a:p>
          <a:endParaRPr lang="fr-FR" sz="1600"/>
        </a:p>
      </dgm:t>
    </dgm:pt>
    <dgm:pt modelId="{649055B3-22CC-46AD-8939-1733983E222A}" type="sibTrans" cxnId="{B394FF35-02E2-441C-806E-007F306E3584}">
      <dgm:prSet/>
      <dgm:spPr/>
      <dgm:t>
        <a:bodyPr/>
        <a:lstStyle/>
        <a:p>
          <a:endParaRPr lang="fr-FR" sz="1600"/>
        </a:p>
      </dgm:t>
    </dgm:pt>
    <dgm:pt modelId="{64ED72F8-587F-4413-93FA-5664E6435385}">
      <dgm:prSet phldrT="[Texte]" custT="1"/>
      <dgm:spPr/>
      <dgm:t>
        <a:bodyPr/>
        <a:lstStyle/>
        <a:p>
          <a:r>
            <a:rPr lang="fr-FR" sz="1600"/>
            <a:t>Vida y </a:t>
          </a:r>
          <a:r>
            <a:rPr lang="fr-FR" sz="1600" err="1"/>
            <a:t>trabajo independientes</a:t>
          </a:r>
          <a:r>
            <a:rPr lang="fr-FR" sz="1600"/>
            <a:t>, pero se necesita apoyo </a:t>
          </a:r>
        </a:p>
      </dgm:t>
    </dgm:pt>
    <dgm:pt modelId="{CB5FFE7D-1287-4E2F-8628-FFF47306CF37}" type="parTrans" cxnId="{18B09B42-C775-4023-B952-0058602F35C8}">
      <dgm:prSet/>
      <dgm:spPr/>
      <dgm:t>
        <a:bodyPr/>
        <a:lstStyle/>
        <a:p>
          <a:endParaRPr lang="fr-FR" sz="1600"/>
        </a:p>
      </dgm:t>
    </dgm:pt>
    <dgm:pt modelId="{03AF460B-1E6A-43A1-BD48-E7688AA1A31E}" type="sibTrans" cxnId="{18B09B42-C775-4023-B952-0058602F35C8}">
      <dgm:prSet/>
      <dgm:spPr/>
      <dgm:t>
        <a:bodyPr/>
        <a:lstStyle/>
        <a:p>
          <a:endParaRPr lang="fr-FR" sz="1600"/>
        </a:p>
      </dgm:t>
    </dgm:pt>
    <dgm:pt modelId="{135AE48C-5382-4E8E-B9B9-AAA8913EB50A}">
      <dgm:prSet phldrT="[Texte]" custT="1"/>
      <dgm:spPr/>
      <dgm:t>
        <a:bodyPr/>
        <a:lstStyle/>
        <a:p>
          <a:r>
            <a:rPr lang="fr-FR" sz="1600" err="1"/>
            <a:t>Aprender el </a:t>
          </a:r>
          <a:r>
            <a:rPr lang="fr-FR" sz="1600"/>
            <a:t>habla </a:t>
          </a:r>
          <a:r>
            <a:rPr lang="fr-FR" sz="1600" err="1"/>
            <a:t>utilizada </a:t>
          </a:r>
          <a:r>
            <a:rPr lang="fr-FR" sz="1600"/>
            <a:t>en situaciones </a:t>
          </a:r>
          <a:r>
            <a:rPr lang="fr-FR" sz="1600" err="1"/>
            <a:t>cotidianas</a:t>
          </a:r>
        </a:p>
      </dgm:t>
    </dgm:pt>
    <dgm:pt modelId="{51EE8381-048B-4390-907B-8948685BEAF3}" type="parTrans" cxnId="{2CA4797E-089B-4A2D-8657-D30E9C346D0C}">
      <dgm:prSet/>
      <dgm:spPr/>
      <dgm:t>
        <a:bodyPr/>
        <a:lstStyle/>
        <a:p>
          <a:endParaRPr lang="fr-FR"/>
        </a:p>
      </dgm:t>
    </dgm:pt>
    <dgm:pt modelId="{77D18BCC-F782-40C2-BA1B-DDB12D0AAE68}" type="sibTrans" cxnId="{2CA4797E-089B-4A2D-8657-D30E9C346D0C}">
      <dgm:prSet/>
      <dgm:spPr/>
      <dgm:t>
        <a:bodyPr/>
        <a:lstStyle/>
        <a:p>
          <a:endParaRPr lang="fr-FR"/>
        </a:p>
      </dgm:t>
    </dgm:pt>
    <dgm:pt modelId="{A366206C-56DE-4C01-B360-AA3406220AFC}">
      <dgm:prSet phldrT="[Texte]" custT="1"/>
      <dgm:spPr/>
      <dgm:t>
        <a:bodyPr/>
        <a:lstStyle/>
        <a:p>
          <a:r>
            <a:rPr lang="fr-FR" sz="1600" err="1"/>
            <a:t>Tomar </a:t>
          </a:r>
          <a:r>
            <a:rPr lang="fr-FR" sz="1600"/>
            <a:t>la iniciativa en la comunicación y </a:t>
          </a:r>
          <a:r>
            <a:rPr lang="fr-FR" sz="1600" err="1"/>
            <a:t>corresponder</a:t>
          </a:r>
          <a:endParaRPr lang="fr-FR" sz="1600"/>
        </a:p>
      </dgm:t>
    </dgm:pt>
    <dgm:pt modelId="{922C6990-5492-42EE-A2DC-6EE2DCE65617}" type="parTrans" cxnId="{0531264D-B4BE-42FF-B133-ED6B1CBF1003}">
      <dgm:prSet/>
      <dgm:spPr/>
      <dgm:t>
        <a:bodyPr/>
        <a:lstStyle/>
        <a:p>
          <a:endParaRPr lang="fr-FR"/>
        </a:p>
      </dgm:t>
    </dgm:pt>
    <dgm:pt modelId="{BFCB491C-7B7B-4A8F-B15F-06EE6B5885B5}" type="sibTrans" cxnId="{0531264D-B4BE-42FF-B133-ED6B1CBF1003}">
      <dgm:prSet/>
      <dgm:spPr/>
      <dgm:t>
        <a:bodyPr/>
        <a:lstStyle/>
        <a:p>
          <a:endParaRPr lang="fr-FR"/>
        </a:p>
      </dgm:t>
    </dgm:pt>
    <dgm:pt modelId="{FDFEE5D9-3F42-41A8-A12F-B8E705727A44}">
      <dgm:prSet phldrT="[Texte]" custT="1"/>
      <dgm:spPr/>
      <dgm:t>
        <a:bodyPr/>
        <a:lstStyle/>
        <a:p>
          <a:r>
            <a:rPr lang="fr-FR" sz="1600"/>
            <a:t>Retos en la </a:t>
          </a:r>
          <a:r>
            <a:rPr lang="fr-FR" sz="1600" err="1"/>
            <a:t>comprensión del lenguaje </a:t>
          </a:r>
          <a:r>
            <a:rPr lang="fr-FR" sz="1600"/>
            <a:t>abstracto</a:t>
          </a:r>
        </a:p>
      </dgm:t>
    </dgm:pt>
    <dgm:pt modelId="{3C8A1966-841D-4D46-991D-D538CB73A1C4}" type="parTrans" cxnId="{7A8D1991-1E6A-423C-A052-1303804C0060}">
      <dgm:prSet/>
      <dgm:spPr/>
      <dgm:t>
        <a:bodyPr/>
        <a:lstStyle/>
        <a:p>
          <a:endParaRPr lang="fr-FR"/>
        </a:p>
      </dgm:t>
    </dgm:pt>
    <dgm:pt modelId="{4F210CA8-B2A0-456F-932C-444B9B8BD493}" type="sibTrans" cxnId="{7A8D1991-1E6A-423C-A052-1303804C0060}">
      <dgm:prSet/>
      <dgm:spPr/>
      <dgm:t>
        <a:bodyPr/>
        <a:lstStyle/>
        <a:p>
          <a:endParaRPr lang="fr-FR"/>
        </a:p>
      </dgm:t>
    </dgm:pt>
    <dgm:pt modelId="{4970717C-5310-42C7-B9EC-AEDE794840E8}">
      <dgm:prSet phldrT="[Texte]" custT="1"/>
      <dgm:spPr/>
      <dgm:t>
        <a:bodyPr/>
        <a:lstStyle/>
        <a:p>
          <a:r>
            <a:rPr lang="fr-FR" sz="1600" err="1"/>
            <a:t>Necesidad de </a:t>
          </a:r>
          <a:r>
            <a:rPr lang="fr-FR" sz="1600"/>
            <a:t>comunicación aumentativa y alternativa (CAA)</a:t>
          </a:r>
        </a:p>
      </dgm:t>
    </dgm:pt>
    <dgm:pt modelId="{092F2225-F34C-4091-91F6-BB286604C315}" type="parTrans" cxnId="{14012DAE-F1FE-4D00-8825-BC76BEB2CADA}">
      <dgm:prSet/>
      <dgm:spPr/>
      <dgm:t>
        <a:bodyPr/>
        <a:lstStyle/>
        <a:p>
          <a:endParaRPr lang="fr-FR"/>
        </a:p>
      </dgm:t>
    </dgm:pt>
    <dgm:pt modelId="{47A380EB-11DE-4D9E-B88B-AB7CEC09A888}" type="sibTrans" cxnId="{14012DAE-F1FE-4D00-8825-BC76BEB2CADA}">
      <dgm:prSet/>
      <dgm:spPr/>
      <dgm:t>
        <a:bodyPr/>
        <a:lstStyle/>
        <a:p>
          <a:endParaRPr lang="fr-FR"/>
        </a:p>
      </dgm:t>
    </dgm:pt>
    <dgm:pt modelId="{3EE0D803-B2DF-4C6F-9D44-038B3FB5B326}">
      <dgm:prSet phldrT="[Texte]" custT="1"/>
      <dgm:spPr/>
      <dgm:t>
        <a:bodyPr/>
        <a:lstStyle/>
        <a:p>
          <a:r>
            <a:rPr lang="fr-FR" sz="1600" err="1"/>
            <a:t>Dificultades de lectura y escritura</a:t>
          </a:r>
          <a:endParaRPr lang="fr-FR" sz="1600"/>
        </a:p>
      </dgm:t>
    </dgm:pt>
    <dgm:pt modelId="{F62A010D-4E5D-4EFD-B213-32F544391499}" type="parTrans" cxnId="{361DFF91-163B-4714-9F5E-15DED483BBC3}">
      <dgm:prSet/>
      <dgm:spPr/>
      <dgm:t>
        <a:bodyPr/>
        <a:lstStyle/>
        <a:p>
          <a:endParaRPr lang="fr-FR"/>
        </a:p>
      </dgm:t>
    </dgm:pt>
    <dgm:pt modelId="{C7991686-F0B9-417E-89AD-67DFC5F9CB61}" type="sibTrans" cxnId="{361DFF91-163B-4714-9F5E-15DED483BBC3}">
      <dgm:prSet/>
      <dgm:spPr/>
      <dgm:t>
        <a:bodyPr/>
        <a:lstStyle/>
        <a:p>
          <a:endParaRPr lang="fr-FR"/>
        </a:p>
      </dgm:t>
    </dgm:pt>
    <dgm:pt modelId="{F9050BB1-71D9-4CCA-B871-43AF66A6DC7E}" type="pres">
      <dgm:prSet presAssocID="{A4CB9EB3-D9DB-4211-917D-CB645FDA7D24}" presName="linear" presStyleCnt="0">
        <dgm:presLayoutVars>
          <dgm:animLvl val="lvl"/>
          <dgm:resizeHandles val="exact"/>
        </dgm:presLayoutVars>
      </dgm:prSet>
      <dgm:spPr/>
      <dgm:t>
        <a:bodyPr/>
        <a:lstStyle/>
        <a:p>
          <a:endParaRPr lang="es-ES"/>
        </a:p>
      </dgm:t>
    </dgm:pt>
    <dgm:pt modelId="{1BB27F50-DFD4-4865-83C9-53C4E6185023}" type="pres">
      <dgm:prSet presAssocID="{26873087-EFEE-4376-94B9-C1E81F2452B2}" presName="parentText" presStyleLbl="node1" presStyleIdx="0" presStyleCnt="2" custScaleY="68710">
        <dgm:presLayoutVars>
          <dgm:chMax val="0"/>
          <dgm:bulletEnabled val="1"/>
        </dgm:presLayoutVars>
      </dgm:prSet>
      <dgm:spPr/>
      <dgm:t>
        <a:bodyPr/>
        <a:lstStyle/>
        <a:p>
          <a:endParaRPr lang="es-ES"/>
        </a:p>
      </dgm:t>
    </dgm:pt>
    <dgm:pt modelId="{D1469EA8-433F-4466-99B5-3B96428F1C0D}" type="pres">
      <dgm:prSet presAssocID="{26873087-EFEE-4376-94B9-C1E81F2452B2}" presName="childText" presStyleLbl="revTx" presStyleIdx="0" presStyleCnt="2">
        <dgm:presLayoutVars>
          <dgm:bulletEnabled val="1"/>
        </dgm:presLayoutVars>
      </dgm:prSet>
      <dgm:spPr/>
      <dgm:t>
        <a:bodyPr/>
        <a:lstStyle/>
        <a:p>
          <a:endParaRPr lang="es-ES"/>
        </a:p>
      </dgm:t>
    </dgm:pt>
    <dgm:pt modelId="{A4DE5C36-3C96-42F5-890C-553B991A490C}" type="pres">
      <dgm:prSet presAssocID="{DB06AF2B-0B95-4FB4-A185-A8D4CE01CBD2}" presName="parentText" presStyleLbl="node1" presStyleIdx="1" presStyleCnt="2" custScaleY="54202">
        <dgm:presLayoutVars>
          <dgm:chMax val="0"/>
          <dgm:bulletEnabled val="1"/>
        </dgm:presLayoutVars>
      </dgm:prSet>
      <dgm:spPr/>
      <dgm:t>
        <a:bodyPr/>
        <a:lstStyle/>
        <a:p>
          <a:endParaRPr lang="es-ES"/>
        </a:p>
      </dgm:t>
    </dgm:pt>
    <dgm:pt modelId="{810A7D40-33B3-4855-B49B-0AAD8895A49D}" type="pres">
      <dgm:prSet presAssocID="{DB06AF2B-0B95-4FB4-A185-A8D4CE01CBD2}" presName="childText" presStyleLbl="revTx" presStyleIdx="1" presStyleCnt="2">
        <dgm:presLayoutVars>
          <dgm:bulletEnabled val="1"/>
        </dgm:presLayoutVars>
      </dgm:prSet>
      <dgm:spPr/>
      <dgm:t>
        <a:bodyPr/>
        <a:lstStyle/>
        <a:p>
          <a:endParaRPr lang="es-ES"/>
        </a:p>
      </dgm:t>
    </dgm:pt>
  </dgm:ptLst>
  <dgm:cxnLst>
    <dgm:cxn modelId="{DC172FAB-9239-4C57-8C9C-C68C9BF2DB6D}" type="presOf" srcId="{A366206C-56DE-4C01-B360-AA3406220AFC}" destId="{810A7D40-33B3-4855-B49B-0AAD8895A49D}" srcOrd="0" destOrd="1" presId="urn:microsoft.com/office/officeart/2005/8/layout/vList2"/>
    <dgm:cxn modelId="{C113AB32-3C82-4647-A4F6-6A9B569FC472}" type="presOf" srcId="{135AE48C-5382-4E8E-B9B9-AAA8913EB50A}" destId="{810A7D40-33B3-4855-B49B-0AAD8895A49D}" srcOrd="0" destOrd="0" presId="urn:microsoft.com/office/officeart/2005/8/layout/vList2"/>
    <dgm:cxn modelId="{5B24549A-5487-4D84-B2DC-D04B564BE6FE}" srcId="{A4CB9EB3-D9DB-4211-917D-CB645FDA7D24}" destId="{26873087-EFEE-4376-94B9-C1E81F2452B2}" srcOrd="0" destOrd="0" parTransId="{78F5F502-CAD0-4557-ADFA-DB8461E6DD55}" sibTransId="{48256930-A027-430B-833B-1BD9FD522D38}"/>
    <dgm:cxn modelId="{361DFF91-163B-4714-9F5E-15DED483BBC3}" srcId="{DB06AF2B-0B95-4FB4-A185-A8D4CE01CBD2}" destId="{3EE0D803-B2DF-4C6F-9D44-038B3FB5B326}" srcOrd="4" destOrd="0" parTransId="{F62A010D-4E5D-4EFD-B213-32F544391499}" sibTransId="{C7991686-F0B9-417E-89AD-67DFC5F9CB61}"/>
    <dgm:cxn modelId="{792A027D-FBC5-4BD4-8AC6-40D8C70BEDF6}" srcId="{A4CB9EB3-D9DB-4211-917D-CB645FDA7D24}" destId="{DB06AF2B-0B95-4FB4-A185-A8D4CE01CBD2}" srcOrd="1" destOrd="0" parTransId="{AC49EADE-526C-4E96-9716-BF45816BB93E}" sibTransId="{EBE31DA7-D80D-4F01-801F-DF4DDE487480}"/>
    <dgm:cxn modelId="{DBDD5362-D779-4499-AF64-019E586BA88E}" srcId="{26873087-EFEE-4376-94B9-C1E81F2452B2}" destId="{742947D5-0639-4C39-8B09-4701E65038EF}" srcOrd="1" destOrd="0" parTransId="{7DFB7F30-E38C-4A79-A158-AA9B58296FFB}" sibTransId="{6301F80B-9EF8-4E6E-A093-58537A3C2D21}"/>
    <dgm:cxn modelId="{18B09B42-C775-4023-B952-0058602F35C8}" srcId="{26873087-EFEE-4376-94B9-C1E81F2452B2}" destId="{64ED72F8-587F-4413-93FA-5664E6435385}" srcOrd="3" destOrd="0" parTransId="{CB5FFE7D-1287-4E2F-8628-FFF47306CF37}" sibTransId="{03AF460B-1E6A-43A1-BD48-E7688AA1A31E}"/>
    <dgm:cxn modelId="{063DF587-6412-4C6F-BBC6-7A3365AC7658}" type="presOf" srcId="{64ED72F8-587F-4413-93FA-5664E6435385}" destId="{D1469EA8-433F-4466-99B5-3B96428F1C0D}" srcOrd="0" destOrd="3" presId="urn:microsoft.com/office/officeart/2005/8/layout/vList2"/>
    <dgm:cxn modelId="{14012DAE-F1FE-4D00-8825-BC76BEB2CADA}" srcId="{DB06AF2B-0B95-4FB4-A185-A8D4CE01CBD2}" destId="{4970717C-5310-42C7-B9EC-AEDE794840E8}" srcOrd="3" destOrd="0" parTransId="{092F2225-F34C-4091-91F6-BB286604C315}" sibTransId="{47A380EB-11DE-4D9E-B88B-AB7CEC09A888}"/>
    <dgm:cxn modelId="{F9CE7CE2-B3CF-4954-8CA1-3332F33D1765}" type="presOf" srcId="{742947D5-0639-4C39-8B09-4701E65038EF}" destId="{D1469EA8-433F-4466-99B5-3B96428F1C0D}" srcOrd="0" destOrd="1" presId="urn:microsoft.com/office/officeart/2005/8/layout/vList2"/>
    <dgm:cxn modelId="{2CA4797E-089B-4A2D-8657-D30E9C346D0C}" srcId="{DB06AF2B-0B95-4FB4-A185-A8D4CE01CBD2}" destId="{135AE48C-5382-4E8E-B9B9-AAA8913EB50A}" srcOrd="0" destOrd="0" parTransId="{51EE8381-048B-4390-907B-8948685BEAF3}" sibTransId="{77D18BCC-F782-40C2-BA1B-DDB12D0AAE68}"/>
    <dgm:cxn modelId="{F8E78AEA-FDB0-40E8-BA89-AE2ACAB93A7A}" type="presOf" srcId="{DB06AF2B-0B95-4FB4-A185-A8D4CE01CBD2}" destId="{A4DE5C36-3C96-42F5-890C-553B991A490C}" srcOrd="0" destOrd="0" presId="urn:microsoft.com/office/officeart/2005/8/layout/vList2"/>
    <dgm:cxn modelId="{77327842-035C-45ED-B96A-23F476986A6E}" type="presOf" srcId="{A91103D8-FA5D-4A4E-8F32-A5302BE1AD0C}" destId="{D1469EA8-433F-4466-99B5-3B96428F1C0D}" srcOrd="0" destOrd="0" presId="urn:microsoft.com/office/officeart/2005/8/layout/vList2"/>
    <dgm:cxn modelId="{10A6F9C5-2FB8-4A04-95D1-7B92A5134845}" type="presOf" srcId="{A4CB9EB3-D9DB-4211-917D-CB645FDA7D24}" destId="{F9050BB1-71D9-4CCA-B871-43AF66A6DC7E}" srcOrd="0" destOrd="0" presId="urn:microsoft.com/office/officeart/2005/8/layout/vList2"/>
    <dgm:cxn modelId="{7A8D1991-1E6A-423C-A052-1303804C0060}" srcId="{DB06AF2B-0B95-4FB4-A185-A8D4CE01CBD2}" destId="{FDFEE5D9-3F42-41A8-A12F-B8E705727A44}" srcOrd="2" destOrd="0" parTransId="{3C8A1966-841D-4D46-991D-D538CB73A1C4}" sibTransId="{4F210CA8-B2A0-456F-932C-444B9B8BD493}"/>
    <dgm:cxn modelId="{16CDB127-F3BA-4CDB-A7F2-29974391FB42}" type="presOf" srcId="{B3EBDCBB-63A5-4473-A320-8CA0968BE11B}" destId="{D1469EA8-433F-4466-99B5-3B96428F1C0D}" srcOrd="0" destOrd="2" presId="urn:microsoft.com/office/officeart/2005/8/layout/vList2"/>
    <dgm:cxn modelId="{0531264D-B4BE-42FF-B133-ED6B1CBF1003}" srcId="{DB06AF2B-0B95-4FB4-A185-A8D4CE01CBD2}" destId="{A366206C-56DE-4C01-B360-AA3406220AFC}" srcOrd="1" destOrd="0" parTransId="{922C6990-5492-42EE-A2DC-6EE2DCE65617}" sibTransId="{BFCB491C-7B7B-4A8F-B15F-06EE6B5885B5}"/>
    <dgm:cxn modelId="{198D5E1C-65A7-4920-B063-2361C4904191}" type="presOf" srcId="{3EE0D803-B2DF-4C6F-9D44-038B3FB5B326}" destId="{810A7D40-33B3-4855-B49B-0AAD8895A49D}" srcOrd="0" destOrd="4" presId="urn:microsoft.com/office/officeart/2005/8/layout/vList2"/>
    <dgm:cxn modelId="{C2A47F19-6FA1-421A-AFC0-B506BF56C7A4}" type="presOf" srcId="{FDFEE5D9-3F42-41A8-A12F-B8E705727A44}" destId="{810A7D40-33B3-4855-B49B-0AAD8895A49D}" srcOrd="0" destOrd="2" presId="urn:microsoft.com/office/officeart/2005/8/layout/vList2"/>
    <dgm:cxn modelId="{B394FF35-02E2-441C-806E-007F306E3584}" srcId="{26873087-EFEE-4376-94B9-C1E81F2452B2}" destId="{B3EBDCBB-63A5-4473-A320-8CA0968BE11B}" srcOrd="2" destOrd="0" parTransId="{D7611280-49C8-4AD1-A4BC-BFCD4F9EDFE2}" sibTransId="{649055B3-22CC-46AD-8939-1733983E222A}"/>
    <dgm:cxn modelId="{D22CDD04-69EC-49BF-9B24-A8C2C0407951}" type="presOf" srcId="{26873087-EFEE-4376-94B9-C1E81F2452B2}" destId="{1BB27F50-DFD4-4865-83C9-53C4E6185023}" srcOrd="0" destOrd="0" presId="urn:microsoft.com/office/officeart/2005/8/layout/vList2"/>
    <dgm:cxn modelId="{318FA133-8A41-4F82-9EC1-7435CA1205F7}" srcId="{26873087-EFEE-4376-94B9-C1E81F2452B2}" destId="{A91103D8-FA5D-4A4E-8F32-A5302BE1AD0C}" srcOrd="0" destOrd="0" parTransId="{0A3920C1-1CF3-4D61-9467-1DFE26DDFC49}" sibTransId="{414A8DBB-C705-462B-8566-2AB170FAC0C9}"/>
    <dgm:cxn modelId="{4EEBAD9D-3606-4105-912F-72AD9FEF8AD8}" type="presOf" srcId="{4970717C-5310-42C7-B9EC-AEDE794840E8}" destId="{810A7D40-33B3-4855-B49B-0AAD8895A49D}" srcOrd="0" destOrd="3" presId="urn:microsoft.com/office/officeart/2005/8/layout/vList2"/>
    <dgm:cxn modelId="{3651FEAC-1ECB-4A88-BC2B-2F0A16A3BDF4}" type="presParOf" srcId="{F9050BB1-71D9-4CCA-B871-43AF66A6DC7E}" destId="{1BB27F50-DFD4-4865-83C9-53C4E6185023}" srcOrd="0" destOrd="0" presId="urn:microsoft.com/office/officeart/2005/8/layout/vList2"/>
    <dgm:cxn modelId="{7A5B2473-83EF-4158-B4D9-BC396F3A68C9}" type="presParOf" srcId="{F9050BB1-71D9-4CCA-B871-43AF66A6DC7E}" destId="{D1469EA8-433F-4466-99B5-3B96428F1C0D}" srcOrd="1" destOrd="0" presId="urn:microsoft.com/office/officeart/2005/8/layout/vList2"/>
    <dgm:cxn modelId="{73B3D6B7-819F-4225-8938-03E372EA92D2}" type="presParOf" srcId="{F9050BB1-71D9-4CCA-B871-43AF66A6DC7E}" destId="{A4DE5C36-3C96-42F5-890C-553B991A490C}" srcOrd="2" destOrd="0" presId="urn:microsoft.com/office/officeart/2005/8/layout/vList2"/>
    <dgm:cxn modelId="{6F6F2761-748D-4C80-A325-580EDDCBB33C}" type="presParOf" srcId="{F9050BB1-71D9-4CCA-B871-43AF66A6DC7E}" destId="{810A7D40-33B3-4855-B49B-0AAD8895A49D}" srcOrd="3"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4CB9EB3-D9DB-4211-917D-CB645FDA7D24}"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fr-FR"/>
        </a:p>
      </dgm:t>
    </dgm:pt>
    <dgm:pt modelId="{4970717C-5310-42C7-B9EC-AEDE794840E8}">
      <dgm:prSet phldrT="[Texte]" custT="1"/>
      <dgm:spPr/>
      <dgm:t>
        <a:bodyPr/>
        <a:lstStyle/>
        <a:p>
          <a:r>
            <a:rPr lang="fr-FR" sz="1800" err="1"/>
            <a:t>Discapacidad intelectual grave</a:t>
          </a:r>
          <a:endParaRPr lang="fr-FR" sz="1800"/>
        </a:p>
      </dgm:t>
    </dgm:pt>
    <dgm:pt modelId="{092F2225-F34C-4091-91F6-BB286604C315}" type="parTrans" cxnId="{14012DAE-F1FE-4D00-8825-BC76BEB2CADA}">
      <dgm:prSet/>
      <dgm:spPr/>
      <dgm:t>
        <a:bodyPr/>
        <a:lstStyle/>
        <a:p>
          <a:endParaRPr lang="fr-FR"/>
        </a:p>
      </dgm:t>
    </dgm:pt>
    <dgm:pt modelId="{47A380EB-11DE-4D9E-B88B-AB7CEC09A888}" type="sibTrans" cxnId="{14012DAE-F1FE-4D00-8825-BC76BEB2CADA}">
      <dgm:prSet/>
      <dgm:spPr/>
      <dgm:t>
        <a:bodyPr/>
        <a:lstStyle/>
        <a:p>
          <a:endParaRPr lang="fr-FR"/>
        </a:p>
      </dgm:t>
    </dgm:pt>
    <dgm:pt modelId="{943AFE23-D269-48CB-A1AE-6618BE4FA582}">
      <dgm:prSet phldrT="[Texte]" custT="1"/>
      <dgm:spPr/>
      <dgm:t>
        <a:bodyPr/>
        <a:lstStyle/>
        <a:p>
          <a:r>
            <a:rPr lang="fr-FR" sz="1600" err="1"/>
            <a:t>Comprender </a:t>
          </a:r>
          <a:r>
            <a:rPr lang="fr-FR" sz="1600"/>
            <a:t>discursos sencillos relacionados con situaciones </a:t>
          </a:r>
          <a:r>
            <a:rPr lang="fr-FR" sz="1600" err="1"/>
            <a:t>familiares</a:t>
          </a:r>
        </a:p>
      </dgm:t>
    </dgm:pt>
    <dgm:pt modelId="{0C996536-2195-461E-B215-44EEB008024C}" type="parTrans" cxnId="{99AAC88C-BC58-43FF-B723-0EF04CFB9B03}">
      <dgm:prSet/>
      <dgm:spPr/>
      <dgm:t>
        <a:bodyPr/>
        <a:lstStyle/>
        <a:p>
          <a:endParaRPr lang="fr-FR"/>
        </a:p>
      </dgm:t>
    </dgm:pt>
    <dgm:pt modelId="{AD96C1DB-1CC3-43D1-B668-C496A87C5804}" type="sibTrans" cxnId="{99AAC88C-BC58-43FF-B723-0EF04CFB9B03}">
      <dgm:prSet/>
      <dgm:spPr/>
      <dgm:t>
        <a:bodyPr/>
        <a:lstStyle/>
        <a:p>
          <a:endParaRPr lang="fr-FR"/>
        </a:p>
      </dgm:t>
    </dgm:pt>
    <dgm:pt modelId="{12721229-0950-475F-B0E3-38BAB1992D65}">
      <dgm:prSet phldrT="[Texte]" custT="1"/>
      <dgm:spPr/>
      <dgm:t>
        <a:bodyPr/>
        <a:lstStyle/>
        <a:p>
          <a:r>
            <a:rPr lang="fr-FR" sz="1600"/>
            <a:t>Necesidad de </a:t>
          </a:r>
          <a:r>
            <a:rPr lang="fr-FR" sz="1600" err="1"/>
            <a:t>medios </a:t>
          </a:r>
          <a:r>
            <a:rPr lang="fr-FR" sz="1600"/>
            <a:t>para apoyar y sustituir el habla (expresiones faciales, </a:t>
          </a:r>
          <a:r>
            <a:rPr lang="fr-FR" sz="1600" err="1"/>
            <a:t>señalar</a:t>
          </a:r>
          <a:r>
            <a:rPr lang="fr-FR" sz="1600"/>
            <a:t>,...) y la CAA.</a:t>
          </a:r>
        </a:p>
      </dgm:t>
    </dgm:pt>
    <dgm:pt modelId="{E8AC6135-0426-40C1-9034-16F9A735990B}" type="parTrans" cxnId="{40ACB879-3FF2-446C-9A73-D73F80860D0C}">
      <dgm:prSet/>
      <dgm:spPr/>
      <dgm:t>
        <a:bodyPr/>
        <a:lstStyle/>
        <a:p>
          <a:endParaRPr lang="fr-FR"/>
        </a:p>
      </dgm:t>
    </dgm:pt>
    <dgm:pt modelId="{227B42D5-1D93-4676-B396-C6426638197C}" type="sibTrans" cxnId="{40ACB879-3FF2-446C-9A73-D73F80860D0C}">
      <dgm:prSet/>
      <dgm:spPr/>
      <dgm:t>
        <a:bodyPr/>
        <a:lstStyle/>
        <a:p>
          <a:endParaRPr lang="fr-FR"/>
        </a:p>
      </dgm:t>
    </dgm:pt>
    <dgm:pt modelId="{203E1A92-5A49-462E-B923-6DB997FDCD2D}">
      <dgm:prSet phldrT="[Texte]" custT="1"/>
      <dgm:spPr/>
      <dgm:t>
        <a:bodyPr/>
        <a:lstStyle/>
        <a:p>
          <a:r>
            <a:rPr lang="fr-FR" sz="1800" err="1"/>
            <a:t>Discapacidad intelectual profunda</a:t>
          </a:r>
          <a:endParaRPr lang="fr-FR" sz="1800"/>
        </a:p>
      </dgm:t>
    </dgm:pt>
    <dgm:pt modelId="{E6442967-CFB6-47C5-9CF0-C29854478987}" type="parTrans" cxnId="{27C82C3E-EB61-4B95-8BDA-CE53D208B129}">
      <dgm:prSet/>
      <dgm:spPr/>
      <dgm:t>
        <a:bodyPr/>
        <a:lstStyle/>
        <a:p>
          <a:endParaRPr lang="fr-FR"/>
        </a:p>
      </dgm:t>
    </dgm:pt>
    <dgm:pt modelId="{392CB43E-1383-43F9-B4F3-579827CC93D2}" type="sibTrans" cxnId="{27C82C3E-EB61-4B95-8BDA-CE53D208B129}">
      <dgm:prSet/>
      <dgm:spPr/>
      <dgm:t>
        <a:bodyPr/>
        <a:lstStyle/>
        <a:p>
          <a:endParaRPr lang="fr-FR"/>
        </a:p>
      </dgm:t>
    </dgm:pt>
    <dgm:pt modelId="{0DAC4377-7E4D-45E8-A88C-A2C0458E326B}">
      <dgm:prSet phldrT="[Texte]" custT="1"/>
      <dgm:spPr/>
      <dgm:t>
        <a:bodyPr/>
        <a:lstStyle/>
        <a:p>
          <a:r>
            <a:rPr lang="fr-FR" sz="1600" err="1"/>
            <a:t>Bastante dependiente </a:t>
          </a:r>
          <a:r>
            <a:rPr lang="fr-FR" sz="1600"/>
            <a:t>para </a:t>
          </a:r>
          <a:r>
            <a:rPr lang="fr-FR" sz="1600" err="1"/>
            <a:t>establecer </a:t>
          </a:r>
          <a:r>
            <a:rPr lang="fr-FR" sz="1600"/>
            <a:t>contacto</a:t>
          </a:r>
        </a:p>
      </dgm:t>
    </dgm:pt>
    <dgm:pt modelId="{EF691EB5-8B8C-40E1-91CF-1AC9ED707470}" type="parTrans" cxnId="{B16DED32-6B89-4506-A8BC-6099B1BDECC9}">
      <dgm:prSet/>
      <dgm:spPr/>
      <dgm:t>
        <a:bodyPr/>
        <a:lstStyle/>
        <a:p>
          <a:endParaRPr lang="fr-FR"/>
        </a:p>
      </dgm:t>
    </dgm:pt>
    <dgm:pt modelId="{BD66BF01-FE74-4DCE-8658-010785BD29D8}" type="sibTrans" cxnId="{B16DED32-6B89-4506-A8BC-6099B1BDECC9}">
      <dgm:prSet/>
      <dgm:spPr/>
      <dgm:t>
        <a:bodyPr/>
        <a:lstStyle/>
        <a:p>
          <a:endParaRPr lang="fr-FR"/>
        </a:p>
      </dgm:t>
    </dgm:pt>
    <dgm:pt modelId="{138DE72B-5AC6-410D-8DBF-5F598E55BF44}">
      <dgm:prSet phldrT="[Texte]" custT="1"/>
      <dgm:spPr/>
      <dgm:t>
        <a:bodyPr/>
        <a:lstStyle/>
        <a:p>
          <a:r>
            <a:rPr lang="fr-FR" sz="1600" err="1"/>
            <a:t>Medios </a:t>
          </a:r>
          <a:r>
            <a:rPr lang="fr-FR" sz="1600"/>
            <a:t>de expresión </a:t>
          </a:r>
          <a:r>
            <a:rPr lang="fr-FR" sz="1600" err="1"/>
            <a:t>a menudo limitados </a:t>
          </a:r>
          <a:r>
            <a:rPr lang="fr-FR" sz="1600"/>
            <a:t>a </a:t>
          </a:r>
          <a:r>
            <a:rPr lang="fr-FR" sz="1600" err="1"/>
            <a:t>la vocalización</a:t>
          </a:r>
          <a:r>
            <a:rPr lang="fr-FR" sz="1600"/>
            <a:t>, la mirada, </a:t>
          </a:r>
          <a:r>
            <a:rPr lang="fr-FR" sz="1600" err="1"/>
            <a:t>gestos simples</a:t>
          </a:r>
          <a:endParaRPr lang="fr-FR" sz="1600"/>
        </a:p>
      </dgm:t>
    </dgm:pt>
    <dgm:pt modelId="{D192C468-5AD8-4480-99CF-74E571B47A6C}" type="parTrans" cxnId="{B07EBF61-858F-43EF-9316-F64C4B225F07}">
      <dgm:prSet/>
      <dgm:spPr/>
      <dgm:t>
        <a:bodyPr/>
        <a:lstStyle/>
        <a:p>
          <a:endParaRPr lang="fr-FR"/>
        </a:p>
      </dgm:t>
    </dgm:pt>
    <dgm:pt modelId="{9C4DA70A-31C4-48F8-AFD4-D3C9568CEC5D}" type="sibTrans" cxnId="{B07EBF61-858F-43EF-9316-F64C4B225F07}">
      <dgm:prSet/>
      <dgm:spPr/>
      <dgm:t>
        <a:bodyPr/>
        <a:lstStyle/>
        <a:p>
          <a:endParaRPr lang="fr-FR"/>
        </a:p>
      </dgm:t>
    </dgm:pt>
    <dgm:pt modelId="{2BB6244D-8014-45FB-92F9-7B64660BCE3A}">
      <dgm:prSet phldrT="[Texte]" custT="1"/>
      <dgm:spPr/>
      <dgm:t>
        <a:bodyPr/>
        <a:lstStyle/>
        <a:p>
          <a:r>
            <a:rPr lang="fr-FR" sz="1600" err="1"/>
            <a:t>Importante papel </a:t>
          </a:r>
          <a:r>
            <a:rPr lang="fr-FR" sz="1600"/>
            <a:t>del </a:t>
          </a:r>
          <a:r>
            <a:rPr lang="fr-FR" sz="1600" err="1"/>
            <a:t>entorno </a:t>
          </a:r>
          <a:r>
            <a:rPr lang="fr-FR" sz="1600"/>
            <a:t>en el </a:t>
          </a:r>
          <a:r>
            <a:rPr lang="fr-FR" sz="1600" err="1"/>
            <a:t>éxito de </a:t>
          </a:r>
          <a:r>
            <a:rPr lang="fr-FR" sz="1600"/>
            <a:t>la comunicación</a:t>
          </a:r>
        </a:p>
      </dgm:t>
    </dgm:pt>
    <dgm:pt modelId="{03B4CF10-7062-4657-9A3D-EA9C506E0CFD}" type="parTrans" cxnId="{4F0183D1-51D4-411E-B510-401A2FE8FE11}">
      <dgm:prSet/>
      <dgm:spPr/>
      <dgm:t>
        <a:bodyPr/>
        <a:lstStyle/>
        <a:p>
          <a:endParaRPr lang="fr-FR"/>
        </a:p>
      </dgm:t>
    </dgm:pt>
    <dgm:pt modelId="{CA305B57-F76A-43BA-A8F4-2EA613F845FB}" type="sibTrans" cxnId="{4F0183D1-51D4-411E-B510-401A2FE8FE11}">
      <dgm:prSet/>
      <dgm:spPr/>
      <dgm:t>
        <a:bodyPr/>
        <a:lstStyle/>
        <a:p>
          <a:endParaRPr lang="fr-FR"/>
        </a:p>
      </dgm:t>
    </dgm:pt>
    <dgm:pt modelId="{AAF217F7-913C-43F8-AFFA-0E55D2F93FE2}">
      <dgm:prSet phldrT="[Texte]" custT="1"/>
      <dgm:spPr/>
      <dgm:t>
        <a:bodyPr/>
        <a:lstStyle/>
        <a:p>
          <a:r>
            <a:rPr lang="fr-FR" sz="1600" err="1"/>
            <a:t>Se requiere </a:t>
          </a:r>
          <a:r>
            <a:rPr lang="fr-FR" sz="1600"/>
            <a:t>CAA</a:t>
          </a:r>
        </a:p>
      </dgm:t>
    </dgm:pt>
    <dgm:pt modelId="{FC38A539-A1F0-4965-85C4-FDC2463DA055}" type="parTrans" cxnId="{544602A7-8B92-408C-92EB-2D7714B62DD1}">
      <dgm:prSet/>
      <dgm:spPr/>
      <dgm:t>
        <a:bodyPr/>
        <a:lstStyle/>
        <a:p>
          <a:endParaRPr lang="fr-FR"/>
        </a:p>
      </dgm:t>
    </dgm:pt>
    <dgm:pt modelId="{BD59A1AD-43F1-4256-AC6D-83DCB3CD28BB}" type="sibTrans" cxnId="{544602A7-8B92-408C-92EB-2D7714B62DD1}">
      <dgm:prSet/>
      <dgm:spPr/>
      <dgm:t>
        <a:bodyPr/>
        <a:lstStyle/>
        <a:p>
          <a:endParaRPr lang="fr-FR"/>
        </a:p>
      </dgm:t>
    </dgm:pt>
    <dgm:pt modelId="{F9050BB1-71D9-4CCA-B871-43AF66A6DC7E}" type="pres">
      <dgm:prSet presAssocID="{A4CB9EB3-D9DB-4211-917D-CB645FDA7D24}" presName="linear" presStyleCnt="0">
        <dgm:presLayoutVars>
          <dgm:animLvl val="lvl"/>
          <dgm:resizeHandles val="exact"/>
        </dgm:presLayoutVars>
      </dgm:prSet>
      <dgm:spPr/>
      <dgm:t>
        <a:bodyPr/>
        <a:lstStyle/>
        <a:p>
          <a:endParaRPr lang="es-ES"/>
        </a:p>
      </dgm:t>
    </dgm:pt>
    <dgm:pt modelId="{2A0C5DA5-CDBE-4C0A-B797-329FD16A87CF}" type="pres">
      <dgm:prSet presAssocID="{4970717C-5310-42C7-B9EC-AEDE794840E8}" presName="parentText" presStyleLbl="node1" presStyleIdx="0" presStyleCnt="2" custScaleY="64897">
        <dgm:presLayoutVars>
          <dgm:chMax val="0"/>
          <dgm:bulletEnabled val="1"/>
        </dgm:presLayoutVars>
      </dgm:prSet>
      <dgm:spPr/>
      <dgm:t>
        <a:bodyPr/>
        <a:lstStyle/>
        <a:p>
          <a:endParaRPr lang="es-ES"/>
        </a:p>
      </dgm:t>
    </dgm:pt>
    <dgm:pt modelId="{07670995-9129-44FA-869A-35501A6DEF2F}" type="pres">
      <dgm:prSet presAssocID="{4970717C-5310-42C7-B9EC-AEDE794840E8}" presName="childText" presStyleLbl="revTx" presStyleIdx="0" presStyleCnt="2">
        <dgm:presLayoutVars>
          <dgm:bulletEnabled val="1"/>
        </dgm:presLayoutVars>
      </dgm:prSet>
      <dgm:spPr/>
      <dgm:t>
        <a:bodyPr/>
        <a:lstStyle/>
        <a:p>
          <a:endParaRPr lang="es-ES"/>
        </a:p>
      </dgm:t>
    </dgm:pt>
    <dgm:pt modelId="{1A93DF85-559C-4A2F-BA47-18E23F33C5EB}" type="pres">
      <dgm:prSet presAssocID="{203E1A92-5A49-462E-B923-6DB997FDCD2D}" presName="parentText" presStyleLbl="node1" presStyleIdx="1" presStyleCnt="2" custScaleY="61915">
        <dgm:presLayoutVars>
          <dgm:chMax val="0"/>
          <dgm:bulletEnabled val="1"/>
        </dgm:presLayoutVars>
      </dgm:prSet>
      <dgm:spPr/>
      <dgm:t>
        <a:bodyPr/>
        <a:lstStyle/>
        <a:p>
          <a:endParaRPr lang="es-ES"/>
        </a:p>
      </dgm:t>
    </dgm:pt>
    <dgm:pt modelId="{95278BBF-170A-43CF-959D-E08F3E25D430}" type="pres">
      <dgm:prSet presAssocID="{203E1A92-5A49-462E-B923-6DB997FDCD2D}" presName="childText" presStyleLbl="revTx" presStyleIdx="1" presStyleCnt="2">
        <dgm:presLayoutVars>
          <dgm:bulletEnabled val="1"/>
        </dgm:presLayoutVars>
      </dgm:prSet>
      <dgm:spPr/>
      <dgm:t>
        <a:bodyPr/>
        <a:lstStyle/>
        <a:p>
          <a:endParaRPr lang="es-ES"/>
        </a:p>
      </dgm:t>
    </dgm:pt>
  </dgm:ptLst>
  <dgm:cxnLst>
    <dgm:cxn modelId="{4F0183D1-51D4-411E-B510-401A2FE8FE11}" srcId="{203E1A92-5A49-462E-B923-6DB997FDCD2D}" destId="{2BB6244D-8014-45FB-92F9-7B64660BCE3A}" srcOrd="2" destOrd="0" parTransId="{03B4CF10-7062-4657-9A3D-EA9C506E0CFD}" sibTransId="{CA305B57-F76A-43BA-A8F4-2EA613F845FB}"/>
    <dgm:cxn modelId="{C155838D-8274-4710-A97C-A09D78D3BE32}" type="presOf" srcId="{12721229-0950-475F-B0E3-38BAB1992D65}" destId="{07670995-9129-44FA-869A-35501A6DEF2F}" srcOrd="0" destOrd="1" presId="urn:microsoft.com/office/officeart/2005/8/layout/vList2"/>
    <dgm:cxn modelId="{185304B2-48E2-4E49-A657-375368D91BA3}" type="presOf" srcId="{4970717C-5310-42C7-B9EC-AEDE794840E8}" destId="{2A0C5DA5-CDBE-4C0A-B797-329FD16A87CF}" srcOrd="0" destOrd="0" presId="urn:microsoft.com/office/officeart/2005/8/layout/vList2"/>
    <dgm:cxn modelId="{99AAC88C-BC58-43FF-B723-0EF04CFB9B03}" srcId="{4970717C-5310-42C7-B9EC-AEDE794840E8}" destId="{943AFE23-D269-48CB-A1AE-6618BE4FA582}" srcOrd="0" destOrd="0" parTransId="{0C996536-2195-461E-B215-44EEB008024C}" sibTransId="{AD96C1DB-1CC3-43D1-B668-C496A87C5804}"/>
    <dgm:cxn modelId="{14012DAE-F1FE-4D00-8825-BC76BEB2CADA}" srcId="{A4CB9EB3-D9DB-4211-917D-CB645FDA7D24}" destId="{4970717C-5310-42C7-B9EC-AEDE794840E8}" srcOrd="0" destOrd="0" parTransId="{092F2225-F34C-4091-91F6-BB286604C315}" sibTransId="{47A380EB-11DE-4D9E-B88B-AB7CEC09A888}"/>
    <dgm:cxn modelId="{B07EBF61-858F-43EF-9316-F64C4B225F07}" srcId="{203E1A92-5A49-462E-B923-6DB997FDCD2D}" destId="{138DE72B-5AC6-410D-8DBF-5F598E55BF44}" srcOrd="1" destOrd="0" parTransId="{D192C468-5AD8-4480-99CF-74E571B47A6C}" sibTransId="{9C4DA70A-31C4-48F8-AFD4-D3C9568CEC5D}"/>
    <dgm:cxn modelId="{B16DED32-6B89-4506-A8BC-6099B1BDECC9}" srcId="{203E1A92-5A49-462E-B923-6DB997FDCD2D}" destId="{0DAC4377-7E4D-45E8-A88C-A2C0458E326B}" srcOrd="0" destOrd="0" parTransId="{EF691EB5-8B8C-40E1-91CF-1AC9ED707470}" sibTransId="{BD66BF01-FE74-4DCE-8658-010785BD29D8}"/>
    <dgm:cxn modelId="{40ACB879-3FF2-446C-9A73-D73F80860D0C}" srcId="{4970717C-5310-42C7-B9EC-AEDE794840E8}" destId="{12721229-0950-475F-B0E3-38BAB1992D65}" srcOrd="1" destOrd="0" parTransId="{E8AC6135-0426-40C1-9034-16F9A735990B}" sibTransId="{227B42D5-1D93-4676-B396-C6426638197C}"/>
    <dgm:cxn modelId="{77EC1BFA-6369-4221-8D92-D4484A664127}" type="presOf" srcId="{0DAC4377-7E4D-45E8-A88C-A2C0458E326B}" destId="{95278BBF-170A-43CF-959D-E08F3E25D430}" srcOrd="0" destOrd="0" presId="urn:microsoft.com/office/officeart/2005/8/layout/vList2"/>
    <dgm:cxn modelId="{10A6F9C5-2FB8-4A04-95D1-7B92A5134845}" type="presOf" srcId="{A4CB9EB3-D9DB-4211-917D-CB645FDA7D24}" destId="{F9050BB1-71D9-4CCA-B871-43AF66A6DC7E}" srcOrd="0" destOrd="0" presId="urn:microsoft.com/office/officeart/2005/8/layout/vList2"/>
    <dgm:cxn modelId="{FC50DE35-A651-4C94-BB5D-021219B30A71}" type="presOf" srcId="{AAF217F7-913C-43F8-AFFA-0E55D2F93FE2}" destId="{95278BBF-170A-43CF-959D-E08F3E25D430}" srcOrd="0" destOrd="3" presId="urn:microsoft.com/office/officeart/2005/8/layout/vList2"/>
    <dgm:cxn modelId="{AA9FBCAF-4DD9-43AD-992D-A72D33D6AA7C}" type="presOf" srcId="{2BB6244D-8014-45FB-92F9-7B64660BCE3A}" destId="{95278BBF-170A-43CF-959D-E08F3E25D430}" srcOrd="0" destOrd="2" presId="urn:microsoft.com/office/officeart/2005/8/layout/vList2"/>
    <dgm:cxn modelId="{FF27586C-3D87-41D6-9869-132851345FD7}" type="presOf" srcId="{943AFE23-D269-48CB-A1AE-6618BE4FA582}" destId="{07670995-9129-44FA-869A-35501A6DEF2F}" srcOrd="0" destOrd="0" presId="urn:microsoft.com/office/officeart/2005/8/layout/vList2"/>
    <dgm:cxn modelId="{7ACC3CDC-B82F-48DB-A61E-12C2C12EAAD9}" type="presOf" srcId="{138DE72B-5AC6-410D-8DBF-5F598E55BF44}" destId="{95278BBF-170A-43CF-959D-E08F3E25D430}" srcOrd="0" destOrd="1" presId="urn:microsoft.com/office/officeart/2005/8/layout/vList2"/>
    <dgm:cxn modelId="{544602A7-8B92-408C-92EB-2D7714B62DD1}" srcId="{203E1A92-5A49-462E-B923-6DB997FDCD2D}" destId="{AAF217F7-913C-43F8-AFFA-0E55D2F93FE2}" srcOrd="3" destOrd="0" parTransId="{FC38A539-A1F0-4965-85C4-FDC2463DA055}" sibTransId="{BD59A1AD-43F1-4256-AC6D-83DCB3CD28BB}"/>
    <dgm:cxn modelId="{A1753C42-A285-45FF-9D60-69AC003ABDFD}" type="presOf" srcId="{203E1A92-5A49-462E-B923-6DB997FDCD2D}" destId="{1A93DF85-559C-4A2F-BA47-18E23F33C5EB}" srcOrd="0" destOrd="0" presId="urn:microsoft.com/office/officeart/2005/8/layout/vList2"/>
    <dgm:cxn modelId="{27C82C3E-EB61-4B95-8BDA-CE53D208B129}" srcId="{A4CB9EB3-D9DB-4211-917D-CB645FDA7D24}" destId="{203E1A92-5A49-462E-B923-6DB997FDCD2D}" srcOrd="1" destOrd="0" parTransId="{E6442967-CFB6-47C5-9CF0-C29854478987}" sibTransId="{392CB43E-1383-43F9-B4F3-579827CC93D2}"/>
    <dgm:cxn modelId="{93508667-BAC6-4A26-8EB0-896F1462591E}" type="presParOf" srcId="{F9050BB1-71D9-4CCA-B871-43AF66A6DC7E}" destId="{2A0C5DA5-CDBE-4C0A-B797-329FD16A87CF}" srcOrd="0" destOrd="0" presId="urn:microsoft.com/office/officeart/2005/8/layout/vList2"/>
    <dgm:cxn modelId="{66F37EA4-9871-4E24-AA25-DCDAC945266C}" type="presParOf" srcId="{F9050BB1-71D9-4CCA-B871-43AF66A6DC7E}" destId="{07670995-9129-44FA-869A-35501A6DEF2F}" srcOrd="1" destOrd="0" presId="urn:microsoft.com/office/officeart/2005/8/layout/vList2"/>
    <dgm:cxn modelId="{B8346C14-625A-46C3-B8A8-8F9F1DC515D1}" type="presParOf" srcId="{F9050BB1-71D9-4CCA-B871-43AF66A6DC7E}" destId="{1A93DF85-559C-4A2F-BA47-18E23F33C5EB}" srcOrd="2" destOrd="0" presId="urn:microsoft.com/office/officeart/2005/8/layout/vList2"/>
    <dgm:cxn modelId="{B3C4FA77-AD3D-4604-93CE-AE45D527D9AE}" type="presParOf" srcId="{F9050BB1-71D9-4CCA-B871-43AF66A6DC7E}" destId="{95278BBF-170A-43CF-959D-E08F3E25D430}" srcOrd="3"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4CB9EB3-D9DB-4211-917D-CB645FDA7D24}"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fr-FR"/>
        </a:p>
      </dgm:t>
    </dgm:pt>
    <dgm:pt modelId="{4970717C-5310-42C7-B9EC-AEDE794840E8}">
      <dgm:prSet phldrT="[Texte]" custT="1"/>
      <dgm:spPr/>
      <dgm:t>
        <a:bodyPr/>
        <a:lstStyle/>
        <a:p>
          <a:r>
            <a:rPr lang="fr-FR" sz="1600"/>
            <a:t>Directrices para satisfacer las </a:t>
          </a:r>
          <a:r>
            <a:rPr lang="fr-FR" sz="1600" err="1"/>
            <a:t>necesidades de </a:t>
          </a:r>
          <a:r>
            <a:rPr lang="fr-FR" sz="1600"/>
            <a:t>comunicación de las </a:t>
          </a:r>
          <a:r>
            <a:rPr lang="fr-FR" sz="1600" err="1"/>
            <a:t>personas con discapacidades graves </a:t>
          </a:r>
          <a:r>
            <a:rPr lang="fr-FR" sz="1600"/>
            <a:t>(ASHA, 1992)</a:t>
          </a:r>
        </a:p>
      </dgm:t>
    </dgm:pt>
    <dgm:pt modelId="{092F2225-F34C-4091-91F6-BB286604C315}" type="parTrans" cxnId="{14012DAE-F1FE-4D00-8825-BC76BEB2CADA}">
      <dgm:prSet/>
      <dgm:spPr/>
      <dgm:t>
        <a:bodyPr/>
        <a:lstStyle/>
        <a:p>
          <a:endParaRPr lang="fr-FR"/>
        </a:p>
      </dgm:t>
    </dgm:pt>
    <dgm:pt modelId="{47A380EB-11DE-4D9E-B88B-AB7CEC09A888}" type="sibTrans" cxnId="{14012DAE-F1FE-4D00-8825-BC76BEB2CADA}">
      <dgm:prSet/>
      <dgm:spPr/>
      <dgm:t>
        <a:bodyPr/>
        <a:lstStyle/>
        <a:p>
          <a:endParaRPr lang="fr-FR"/>
        </a:p>
      </dgm:t>
    </dgm:pt>
    <dgm:pt modelId="{D14C9A82-4812-4034-8409-8D036C152590}">
      <dgm:prSet phldrT="[Texte]" custT="1"/>
      <dgm:spPr/>
      <dgm:t>
        <a:bodyPr bIns="360000"/>
        <a:lstStyle/>
        <a:p>
          <a:pPr>
            <a:lnSpc>
              <a:spcPct val="150000"/>
            </a:lnSpc>
            <a:spcBef>
              <a:spcPts val="1200"/>
            </a:spcBef>
            <a:spcAft>
              <a:spcPts val="0"/>
            </a:spcAft>
          </a:pPr>
          <a:r>
            <a:rPr lang="fr-FR" sz="1600" err="1"/>
            <a:t>Permitir que </a:t>
          </a:r>
          <a:r>
            <a:rPr lang="fr-FR" sz="1600"/>
            <a:t>las personas </a:t>
          </a:r>
          <a:r>
            <a:rPr lang="fr-FR" sz="1600" err="1"/>
            <a:t>logren </a:t>
          </a:r>
          <a:r>
            <a:rPr lang="fr-FR" sz="1600"/>
            <a:t>una comunicación </a:t>
          </a:r>
          <a:r>
            <a:rPr lang="fr-FR" sz="1600" err="1"/>
            <a:t>socialmente </a:t>
          </a:r>
          <a:r>
            <a:rPr lang="fr-FR" sz="1600"/>
            <a:t>eficaz </a:t>
          </a:r>
        </a:p>
      </dgm:t>
    </dgm:pt>
    <dgm:pt modelId="{E597523C-6D1F-4221-80E2-1483F7C5E93B}" type="parTrans" cxnId="{29D3CAA1-3CAF-46D5-A733-C02DFA904814}">
      <dgm:prSet/>
      <dgm:spPr/>
      <dgm:t>
        <a:bodyPr/>
        <a:lstStyle/>
        <a:p>
          <a:endParaRPr lang="fr-FR"/>
        </a:p>
      </dgm:t>
    </dgm:pt>
    <dgm:pt modelId="{489E4DF9-16E3-4922-BB6A-E23F6715FC0D}" type="sibTrans" cxnId="{29D3CAA1-3CAF-46D5-A733-C02DFA904814}">
      <dgm:prSet/>
      <dgm:spPr/>
      <dgm:t>
        <a:bodyPr/>
        <a:lstStyle/>
        <a:p>
          <a:endParaRPr lang="fr-FR"/>
        </a:p>
      </dgm:t>
    </dgm:pt>
    <dgm:pt modelId="{1AFA6716-0E61-4153-8A61-EF89D16C0131}">
      <dgm:prSet phldrT="[Texte]" custT="1"/>
      <dgm:spPr/>
      <dgm:t>
        <a:bodyPr bIns="360000"/>
        <a:lstStyle/>
        <a:p>
          <a:pPr>
            <a:lnSpc>
              <a:spcPct val="150000"/>
            </a:lnSpc>
            <a:spcBef>
              <a:spcPts val="1200"/>
            </a:spcBef>
            <a:spcAft>
              <a:spcPts val="0"/>
            </a:spcAft>
          </a:pPr>
          <a:r>
            <a:rPr lang="fr-FR" sz="1600" err="1"/>
            <a:t>Depende </a:t>
          </a:r>
          <a:r>
            <a:rPr lang="fr-FR" sz="1600"/>
            <a:t>de prácticas </a:t>
          </a:r>
          <a:r>
            <a:rPr lang="fr-FR" sz="1600" err="1"/>
            <a:t>interdisciplinares específicas </a:t>
          </a:r>
          <a:r>
            <a:rPr lang="fr-FR" sz="1600"/>
            <a:t>y </a:t>
          </a:r>
          <a:r>
            <a:rPr lang="fr-FR" sz="1600" err="1"/>
            <a:t>exhaustivas</a:t>
          </a:r>
        </a:p>
      </dgm:t>
    </dgm:pt>
    <dgm:pt modelId="{D12E440D-65DF-4C2A-B01B-780F896A2F11}" type="parTrans" cxnId="{5C72CE02-06D8-45C3-85DB-B7439F4A34ED}">
      <dgm:prSet/>
      <dgm:spPr/>
      <dgm:t>
        <a:bodyPr/>
        <a:lstStyle/>
        <a:p>
          <a:endParaRPr lang="fr-FR"/>
        </a:p>
      </dgm:t>
    </dgm:pt>
    <dgm:pt modelId="{5D2FEFFE-DB24-4130-BC1E-F9D7A00D0807}" type="sibTrans" cxnId="{5C72CE02-06D8-45C3-85DB-B7439F4A34ED}">
      <dgm:prSet/>
      <dgm:spPr/>
      <dgm:t>
        <a:bodyPr/>
        <a:lstStyle/>
        <a:p>
          <a:endParaRPr lang="fr-FR"/>
        </a:p>
      </dgm:t>
    </dgm:pt>
    <dgm:pt modelId="{E5757633-405A-4082-8B24-A585FFE86664}">
      <dgm:prSet phldrT="[Texte]" custT="1"/>
      <dgm:spPr/>
      <dgm:t>
        <a:bodyPr bIns="360000"/>
        <a:lstStyle/>
        <a:p>
          <a:pPr>
            <a:lnSpc>
              <a:spcPct val="150000"/>
            </a:lnSpc>
            <a:spcBef>
              <a:spcPts val="1200"/>
            </a:spcBef>
            <a:spcAft>
              <a:spcPts val="0"/>
            </a:spcAft>
          </a:pPr>
          <a:r>
            <a:rPr lang="fr-FR" sz="1600" err="1"/>
            <a:t>Puesta en práctica </a:t>
          </a:r>
          <a:r>
            <a:rPr lang="fr-FR" sz="1600"/>
            <a:t>por </a:t>
          </a:r>
          <a:r>
            <a:rPr lang="fr-FR" sz="1600" err="1"/>
            <a:t>todas las personas </a:t>
          </a:r>
          <a:r>
            <a:rPr lang="fr-FR" sz="1600"/>
            <a:t>del </a:t>
          </a:r>
          <a:r>
            <a:rPr lang="fr-FR" sz="1600" err="1"/>
            <a:t>entorno </a:t>
          </a:r>
          <a:r>
            <a:rPr lang="fr-FR" sz="1600"/>
            <a:t>(</a:t>
          </a:r>
          <a:r>
            <a:rPr lang="fr-FR" sz="1600" err="1"/>
            <a:t>en concreto, </a:t>
          </a:r>
          <a:r>
            <a:rPr lang="fr-FR" sz="1600"/>
            <a:t>la </a:t>
          </a:r>
          <a:r>
            <a:rPr lang="fr-FR" sz="1600" err="1"/>
            <a:t>familia </a:t>
          </a:r>
          <a:r>
            <a:rPr lang="fr-FR" sz="1600"/>
            <a:t>y </a:t>
          </a:r>
          <a:r>
            <a:rPr lang="fr-FR" sz="1600" err="1"/>
            <a:t>los profesionales</a:t>
          </a:r>
          <a:r>
            <a:rPr lang="fr-FR" sz="1600"/>
            <a:t>)</a:t>
          </a:r>
        </a:p>
      </dgm:t>
    </dgm:pt>
    <dgm:pt modelId="{A03A5984-0B7D-4262-81BE-448EA3FD31CB}" type="parTrans" cxnId="{FFECB97D-70DD-48AF-832F-6B26E9E8ECC5}">
      <dgm:prSet/>
      <dgm:spPr/>
      <dgm:t>
        <a:bodyPr/>
        <a:lstStyle/>
        <a:p>
          <a:endParaRPr lang="fr-FR"/>
        </a:p>
      </dgm:t>
    </dgm:pt>
    <dgm:pt modelId="{B259D3FC-09EA-4917-802A-D46D1F8ACEF8}" type="sibTrans" cxnId="{FFECB97D-70DD-48AF-832F-6B26E9E8ECC5}">
      <dgm:prSet/>
      <dgm:spPr/>
      <dgm:t>
        <a:bodyPr/>
        <a:lstStyle/>
        <a:p>
          <a:endParaRPr lang="fr-FR"/>
        </a:p>
      </dgm:t>
    </dgm:pt>
    <dgm:pt modelId="{FD09778A-9D4C-4565-B13B-AEB3D3A06D8F}">
      <dgm:prSet phldrT="[Texte]" custT="1"/>
      <dgm:spPr/>
      <dgm:t>
        <a:bodyPr bIns="360000"/>
        <a:lstStyle/>
        <a:p>
          <a:pPr>
            <a:lnSpc>
              <a:spcPct val="150000"/>
            </a:lnSpc>
            <a:spcBef>
              <a:spcPts val="1200"/>
            </a:spcBef>
            <a:spcAft>
              <a:spcPts val="0"/>
            </a:spcAft>
          </a:pPr>
          <a:r>
            <a:rPr lang="fr-FR" sz="1600" err="1"/>
            <a:t>Tener en cuenta la evaluación de los formularios de </a:t>
          </a:r>
          <a:r>
            <a:rPr lang="fr-FR" sz="1600"/>
            <a:t>información y el proceso de fijación de objetivos </a:t>
          </a:r>
        </a:p>
      </dgm:t>
    </dgm:pt>
    <dgm:pt modelId="{CB62DCDF-F405-4466-88E1-EC3F8C161502}" type="parTrans" cxnId="{B15B4748-F616-4BF9-BD52-E821C7CFE1C9}">
      <dgm:prSet/>
      <dgm:spPr/>
      <dgm:t>
        <a:bodyPr/>
        <a:lstStyle/>
        <a:p>
          <a:endParaRPr lang="fr-FR"/>
        </a:p>
      </dgm:t>
    </dgm:pt>
    <dgm:pt modelId="{A6D414CF-06AF-40EB-AB46-6CD7FA502BC9}" type="sibTrans" cxnId="{B15B4748-F616-4BF9-BD52-E821C7CFE1C9}">
      <dgm:prSet/>
      <dgm:spPr/>
      <dgm:t>
        <a:bodyPr/>
        <a:lstStyle/>
        <a:p>
          <a:endParaRPr lang="fr-FR"/>
        </a:p>
      </dgm:t>
    </dgm:pt>
    <dgm:pt modelId="{8BFC3CE6-1C0A-4FD7-A9EE-74E354D9FDB7}">
      <dgm:prSet phldrT="[Texte]" custT="1"/>
      <dgm:spPr/>
      <dgm:t>
        <a:bodyPr bIns="360000"/>
        <a:lstStyle/>
        <a:p>
          <a:pPr>
            <a:lnSpc>
              <a:spcPct val="150000"/>
            </a:lnSpc>
            <a:spcBef>
              <a:spcPts val="1200"/>
            </a:spcBef>
            <a:spcAft>
              <a:spcPts val="0"/>
            </a:spcAft>
          </a:pPr>
          <a:r>
            <a:rPr lang="fr-FR" sz="1600" err="1"/>
            <a:t>Coordinar sus </a:t>
          </a:r>
          <a:r>
            <a:rPr lang="fr-FR" sz="1600"/>
            <a:t>esfuerzos</a:t>
          </a:r>
        </a:p>
      </dgm:t>
    </dgm:pt>
    <dgm:pt modelId="{9176C721-B6F2-4D51-9787-1F63102703B7}" type="parTrans" cxnId="{16EC34BB-CCD4-4B4B-A91A-E05C4A91A46C}">
      <dgm:prSet/>
      <dgm:spPr/>
      <dgm:t>
        <a:bodyPr/>
        <a:lstStyle/>
        <a:p>
          <a:endParaRPr lang="fr-FR"/>
        </a:p>
      </dgm:t>
    </dgm:pt>
    <dgm:pt modelId="{26EE3827-2661-4E06-BC44-AAE92FC86D25}" type="sibTrans" cxnId="{16EC34BB-CCD4-4B4B-A91A-E05C4A91A46C}">
      <dgm:prSet/>
      <dgm:spPr/>
      <dgm:t>
        <a:bodyPr/>
        <a:lstStyle/>
        <a:p>
          <a:endParaRPr lang="fr-FR"/>
        </a:p>
      </dgm:t>
    </dgm:pt>
    <dgm:pt modelId="{EA5C3953-6C46-4B47-99D6-4B02D7048E55}">
      <dgm:prSet phldrT="[Texte]" custT="1"/>
      <dgm:spPr/>
      <dgm:t>
        <a:bodyPr/>
        <a:lstStyle/>
        <a:p>
          <a:r>
            <a:rPr lang="fr-FR" sz="1600"/>
            <a:t>Comenzar </a:t>
          </a:r>
          <a:r>
            <a:rPr lang="fr-FR" sz="1600" err="1"/>
            <a:t>con las </a:t>
          </a:r>
          <a:r>
            <a:rPr lang="fr-FR" sz="1600"/>
            <a:t>prácticas de </a:t>
          </a:r>
          <a:r>
            <a:rPr lang="fr-FR" sz="1600" err="1"/>
            <a:t>evaluación </a:t>
          </a:r>
          <a:r>
            <a:rPr lang="fr-FR" sz="1600"/>
            <a:t>y la </a:t>
          </a:r>
          <a:r>
            <a:rPr lang="fr-FR" sz="1600" err="1"/>
            <a:t>definición </a:t>
          </a:r>
          <a:r>
            <a:rPr lang="fr-FR" sz="1600"/>
            <a:t>de un plan de intervención </a:t>
          </a:r>
          <a:r>
            <a:rPr lang="fr-FR" sz="1600" err="1"/>
            <a:t>individualizado.</a:t>
          </a:r>
        </a:p>
      </dgm:t>
    </dgm:pt>
    <dgm:pt modelId="{94E98BDB-0273-4A06-8F67-3C5CF90EB255}" type="parTrans" cxnId="{0A583E03-0358-4D0C-AFED-9D581C97C453}">
      <dgm:prSet/>
      <dgm:spPr/>
      <dgm:t>
        <a:bodyPr/>
        <a:lstStyle/>
        <a:p>
          <a:endParaRPr lang="fr-FR"/>
        </a:p>
      </dgm:t>
    </dgm:pt>
    <dgm:pt modelId="{4462182C-CA76-42D7-9A98-E770F270AEEE}" type="sibTrans" cxnId="{0A583E03-0358-4D0C-AFED-9D581C97C453}">
      <dgm:prSet/>
      <dgm:spPr/>
      <dgm:t>
        <a:bodyPr/>
        <a:lstStyle/>
        <a:p>
          <a:endParaRPr lang="fr-FR"/>
        </a:p>
      </dgm:t>
    </dgm:pt>
    <dgm:pt modelId="{F9050BB1-71D9-4CCA-B871-43AF66A6DC7E}" type="pres">
      <dgm:prSet presAssocID="{A4CB9EB3-D9DB-4211-917D-CB645FDA7D24}" presName="linear" presStyleCnt="0">
        <dgm:presLayoutVars>
          <dgm:animLvl val="lvl"/>
          <dgm:resizeHandles val="exact"/>
        </dgm:presLayoutVars>
      </dgm:prSet>
      <dgm:spPr/>
      <dgm:t>
        <a:bodyPr/>
        <a:lstStyle/>
        <a:p>
          <a:endParaRPr lang="es-ES"/>
        </a:p>
      </dgm:t>
    </dgm:pt>
    <dgm:pt modelId="{2A0C5DA5-CDBE-4C0A-B797-329FD16A87CF}" type="pres">
      <dgm:prSet presAssocID="{4970717C-5310-42C7-B9EC-AEDE794840E8}" presName="parentText" presStyleLbl="node1" presStyleIdx="0" presStyleCnt="2" custScaleY="64897">
        <dgm:presLayoutVars>
          <dgm:chMax val="0"/>
          <dgm:bulletEnabled val="1"/>
        </dgm:presLayoutVars>
      </dgm:prSet>
      <dgm:spPr/>
      <dgm:t>
        <a:bodyPr/>
        <a:lstStyle/>
        <a:p>
          <a:endParaRPr lang="es-ES"/>
        </a:p>
      </dgm:t>
    </dgm:pt>
    <dgm:pt modelId="{565E049B-F09C-43E1-92B5-BD195EC40B9D}" type="pres">
      <dgm:prSet presAssocID="{4970717C-5310-42C7-B9EC-AEDE794840E8}" presName="childText" presStyleLbl="revTx" presStyleIdx="0" presStyleCnt="1">
        <dgm:presLayoutVars>
          <dgm:bulletEnabled val="1"/>
        </dgm:presLayoutVars>
      </dgm:prSet>
      <dgm:spPr/>
      <dgm:t>
        <a:bodyPr/>
        <a:lstStyle/>
        <a:p>
          <a:endParaRPr lang="es-ES"/>
        </a:p>
      </dgm:t>
    </dgm:pt>
    <dgm:pt modelId="{1834E613-6A85-4131-9129-95712D43CAB9}" type="pres">
      <dgm:prSet presAssocID="{EA5C3953-6C46-4B47-99D6-4B02D7048E55}" presName="parentText" presStyleLbl="node1" presStyleIdx="1" presStyleCnt="2" custScaleY="64351">
        <dgm:presLayoutVars>
          <dgm:chMax val="0"/>
          <dgm:bulletEnabled val="1"/>
        </dgm:presLayoutVars>
      </dgm:prSet>
      <dgm:spPr/>
      <dgm:t>
        <a:bodyPr/>
        <a:lstStyle/>
        <a:p>
          <a:endParaRPr lang="es-ES"/>
        </a:p>
      </dgm:t>
    </dgm:pt>
  </dgm:ptLst>
  <dgm:cxnLst>
    <dgm:cxn modelId="{10A6F9C5-2FB8-4A04-95D1-7B92A5134845}" type="presOf" srcId="{A4CB9EB3-D9DB-4211-917D-CB645FDA7D24}" destId="{F9050BB1-71D9-4CCA-B871-43AF66A6DC7E}" srcOrd="0" destOrd="0" presId="urn:microsoft.com/office/officeart/2005/8/layout/vList2"/>
    <dgm:cxn modelId="{15E0E8D8-F2CE-4584-8C50-FB0A66A29124}" type="presOf" srcId="{EA5C3953-6C46-4B47-99D6-4B02D7048E55}" destId="{1834E613-6A85-4131-9129-95712D43CAB9}" srcOrd="0" destOrd="0" presId="urn:microsoft.com/office/officeart/2005/8/layout/vList2"/>
    <dgm:cxn modelId="{16EC34BB-CCD4-4B4B-A91A-E05C4A91A46C}" srcId="{4970717C-5310-42C7-B9EC-AEDE794840E8}" destId="{8BFC3CE6-1C0A-4FD7-A9EE-74E354D9FDB7}" srcOrd="4" destOrd="0" parTransId="{9176C721-B6F2-4D51-9787-1F63102703B7}" sibTransId="{26EE3827-2661-4E06-BC44-AAE92FC86D25}"/>
    <dgm:cxn modelId="{0A583E03-0358-4D0C-AFED-9D581C97C453}" srcId="{A4CB9EB3-D9DB-4211-917D-CB645FDA7D24}" destId="{EA5C3953-6C46-4B47-99D6-4B02D7048E55}" srcOrd="1" destOrd="0" parTransId="{94E98BDB-0273-4A06-8F67-3C5CF90EB255}" sibTransId="{4462182C-CA76-42D7-9A98-E770F270AEEE}"/>
    <dgm:cxn modelId="{6BAF3CC8-22E6-46EB-AC13-68A855BA7E25}" type="presOf" srcId="{D14C9A82-4812-4034-8409-8D036C152590}" destId="{565E049B-F09C-43E1-92B5-BD195EC40B9D}" srcOrd="0" destOrd="0" presId="urn:microsoft.com/office/officeart/2005/8/layout/vList2"/>
    <dgm:cxn modelId="{ACD7C43C-FE0F-42D4-A26B-400CA1436F47}" type="presOf" srcId="{1AFA6716-0E61-4153-8A61-EF89D16C0131}" destId="{565E049B-F09C-43E1-92B5-BD195EC40B9D}" srcOrd="0" destOrd="1" presId="urn:microsoft.com/office/officeart/2005/8/layout/vList2"/>
    <dgm:cxn modelId="{5C72CE02-06D8-45C3-85DB-B7439F4A34ED}" srcId="{4970717C-5310-42C7-B9EC-AEDE794840E8}" destId="{1AFA6716-0E61-4153-8A61-EF89D16C0131}" srcOrd="1" destOrd="0" parTransId="{D12E440D-65DF-4C2A-B01B-780F896A2F11}" sibTransId="{5D2FEFFE-DB24-4130-BC1E-F9D7A00D0807}"/>
    <dgm:cxn modelId="{185304B2-48E2-4E49-A657-375368D91BA3}" type="presOf" srcId="{4970717C-5310-42C7-B9EC-AEDE794840E8}" destId="{2A0C5DA5-CDBE-4C0A-B797-329FD16A87CF}" srcOrd="0" destOrd="0" presId="urn:microsoft.com/office/officeart/2005/8/layout/vList2"/>
    <dgm:cxn modelId="{16C60B12-EE6C-420B-B80A-643C87E07D9E}" type="presOf" srcId="{E5757633-405A-4082-8B24-A585FFE86664}" destId="{565E049B-F09C-43E1-92B5-BD195EC40B9D}" srcOrd="0" destOrd="2" presId="urn:microsoft.com/office/officeart/2005/8/layout/vList2"/>
    <dgm:cxn modelId="{3B8FB2D6-9640-4E3B-A490-400232395FBC}" type="presOf" srcId="{8BFC3CE6-1C0A-4FD7-A9EE-74E354D9FDB7}" destId="{565E049B-F09C-43E1-92B5-BD195EC40B9D}" srcOrd="0" destOrd="4" presId="urn:microsoft.com/office/officeart/2005/8/layout/vList2"/>
    <dgm:cxn modelId="{FFECB97D-70DD-48AF-832F-6B26E9E8ECC5}" srcId="{4970717C-5310-42C7-B9EC-AEDE794840E8}" destId="{E5757633-405A-4082-8B24-A585FFE86664}" srcOrd="2" destOrd="0" parTransId="{A03A5984-0B7D-4262-81BE-448EA3FD31CB}" sibTransId="{B259D3FC-09EA-4917-802A-D46D1F8ACEF8}"/>
    <dgm:cxn modelId="{B15B4748-F616-4BF9-BD52-E821C7CFE1C9}" srcId="{4970717C-5310-42C7-B9EC-AEDE794840E8}" destId="{FD09778A-9D4C-4565-B13B-AEB3D3A06D8F}" srcOrd="3" destOrd="0" parTransId="{CB62DCDF-F405-4466-88E1-EC3F8C161502}" sibTransId="{A6D414CF-06AF-40EB-AB46-6CD7FA502BC9}"/>
    <dgm:cxn modelId="{29D3CAA1-3CAF-46D5-A733-C02DFA904814}" srcId="{4970717C-5310-42C7-B9EC-AEDE794840E8}" destId="{D14C9A82-4812-4034-8409-8D036C152590}" srcOrd="0" destOrd="0" parTransId="{E597523C-6D1F-4221-80E2-1483F7C5E93B}" sibTransId="{489E4DF9-16E3-4922-BB6A-E23F6715FC0D}"/>
    <dgm:cxn modelId="{14012DAE-F1FE-4D00-8825-BC76BEB2CADA}" srcId="{A4CB9EB3-D9DB-4211-917D-CB645FDA7D24}" destId="{4970717C-5310-42C7-B9EC-AEDE794840E8}" srcOrd="0" destOrd="0" parTransId="{092F2225-F34C-4091-91F6-BB286604C315}" sibTransId="{47A380EB-11DE-4D9E-B88B-AB7CEC09A888}"/>
    <dgm:cxn modelId="{FF4CC119-98A8-49F7-8C69-6140A2DEE3F0}" type="presOf" srcId="{FD09778A-9D4C-4565-B13B-AEB3D3A06D8F}" destId="{565E049B-F09C-43E1-92B5-BD195EC40B9D}" srcOrd="0" destOrd="3" presId="urn:microsoft.com/office/officeart/2005/8/layout/vList2"/>
    <dgm:cxn modelId="{93508667-BAC6-4A26-8EB0-896F1462591E}" type="presParOf" srcId="{F9050BB1-71D9-4CCA-B871-43AF66A6DC7E}" destId="{2A0C5DA5-CDBE-4C0A-B797-329FD16A87CF}" srcOrd="0" destOrd="0" presId="urn:microsoft.com/office/officeart/2005/8/layout/vList2"/>
    <dgm:cxn modelId="{31BBDCB3-3769-497F-918F-6EE6E7BFC4ED}" type="presParOf" srcId="{F9050BB1-71D9-4CCA-B871-43AF66A6DC7E}" destId="{565E049B-F09C-43E1-92B5-BD195EC40B9D}" srcOrd="1" destOrd="0" presId="urn:microsoft.com/office/officeart/2005/8/layout/vList2"/>
    <dgm:cxn modelId="{6C3F8CB6-FE10-4E15-A262-F0FD6BE1A1A6}" type="presParOf" srcId="{F9050BB1-71D9-4CCA-B871-43AF66A6DC7E}" destId="{1834E613-6A85-4131-9129-95712D43CAB9}" srcOrd="2"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B27F50-DFD4-4865-83C9-53C4E6185023}">
      <dsp:nvSpPr>
        <dsp:cNvPr id="0" name=""/>
        <dsp:cNvSpPr/>
      </dsp:nvSpPr>
      <dsp:spPr>
        <a:xfrm>
          <a:off x="0" y="167859"/>
          <a:ext cx="8111248" cy="836063"/>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fr-FR" sz="1800" kern="1200" err="1"/>
            <a:t>Discapacidad intelectual leve</a:t>
          </a:r>
          <a:r>
            <a:rPr lang="fr-FR" sz="1800" kern="1200"/>
            <a:t>: </a:t>
          </a:r>
          <a:r>
            <a:rPr lang="fr-FR" sz="1800" kern="1200" err="1"/>
            <a:t>necesidades de </a:t>
          </a:r>
          <a:r>
            <a:rPr lang="fr-FR" sz="1800" kern="1200"/>
            <a:t>apoyo </a:t>
          </a:r>
          <a:r>
            <a:rPr lang="fr-FR" sz="1800" kern="1200" err="1"/>
            <a:t>limitadas</a:t>
          </a:r>
          <a:endParaRPr lang="fr-FR" sz="1800" kern="1200"/>
        </a:p>
      </dsp:txBody>
      <dsp:txXfrm>
        <a:off x="40813" y="208672"/>
        <a:ext cx="8029622" cy="754437"/>
      </dsp:txXfrm>
    </dsp:sp>
    <dsp:sp modelId="{D1469EA8-433F-4466-99B5-3B96428F1C0D}">
      <dsp:nvSpPr>
        <dsp:cNvPr id="0" name=""/>
        <dsp:cNvSpPr/>
      </dsp:nvSpPr>
      <dsp:spPr>
        <a:xfrm>
          <a:off x="0" y="1003922"/>
          <a:ext cx="8111248"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7532"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fr-FR" sz="1600" kern="1200" err="1"/>
            <a:t>Comprender </a:t>
          </a:r>
          <a:r>
            <a:rPr lang="fr-FR" sz="1600" kern="1200"/>
            <a:t>frases </a:t>
          </a:r>
          <a:r>
            <a:rPr lang="fr-FR" sz="1600" kern="1200" err="1"/>
            <a:t>concretas </a:t>
          </a:r>
          <a:r>
            <a:rPr lang="fr-FR" sz="1600" kern="1200"/>
            <a:t>y </a:t>
          </a:r>
          <a:r>
            <a:rPr lang="fr-FR" sz="1600" kern="1200" err="1"/>
            <a:t>claras</a:t>
          </a:r>
        </a:p>
        <a:p>
          <a:pPr marL="171450" lvl="1" indent="-171450" algn="l" defTabSz="711200">
            <a:lnSpc>
              <a:spcPct val="90000"/>
            </a:lnSpc>
            <a:spcBef>
              <a:spcPct val="0"/>
            </a:spcBef>
            <a:spcAft>
              <a:spcPct val="20000"/>
            </a:spcAft>
            <a:buChar char="••"/>
          </a:pPr>
          <a:r>
            <a:rPr lang="fr-FR" sz="1600" kern="1200"/>
            <a:t>Lectura y </a:t>
          </a:r>
          <a:r>
            <a:rPr lang="fr-FR" sz="1600" kern="1200" err="1"/>
            <a:t>escritura </a:t>
          </a:r>
          <a:r>
            <a:rPr lang="fr-FR" sz="1600" kern="1200"/>
            <a:t>pero </a:t>
          </a:r>
          <a:r>
            <a:rPr lang="fr-FR" sz="1600" kern="1200" err="1"/>
            <a:t>dificultades de aprendizaje</a:t>
          </a:r>
          <a:endParaRPr lang="fr-FR" sz="1600" kern="1200"/>
        </a:p>
        <a:p>
          <a:pPr marL="171450" lvl="1" indent="-171450" algn="l" defTabSz="711200">
            <a:lnSpc>
              <a:spcPct val="90000"/>
            </a:lnSpc>
            <a:spcBef>
              <a:spcPct val="0"/>
            </a:spcBef>
            <a:spcAft>
              <a:spcPct val="20000"/>
            </a:spcAft>
            <a:buChar char="••"/>
          </a:pPr>
          <a:r>
            <a:rPr lang="fr-FR" sz="1600" kern="1200" err="1"/>
            <a:t>Pronunciación</a:t>
          </a:r>
          <a:r>
            <a:rPr lang="fr-FR" sz="1600" kern="1200"/>
            <a:t>, </a:t>
          </a:r>
          <a:r>
            <a:rPr lang="fr-FR" sz="1600" kern="1200" err="1"/>
            <a:t>errores </a:t>
          </a:r>
          <a:r>
            <a:rPr lang="fr-FR" sz="1600" kern="1200"/>
            <a:t>gramaticales</a:t>
          </a:r>
        </a:p>
        <a:p>
          <a:pPr marL="171450" lvl="1" indent="-171450" algn="l" defTabSz="711200">
            <a:lnSpc>
              <a:spcPct val="90000"/>
            </a:lnSpc>
            <a:spcBef>
              <a:spcPct val="0"/>
            </a:spcBef>
            <a:spcAft>
              <a:spcPct val="20000"/>
            </a:spcAft>
            <a:buChar char="••"/>
          </a:pPr>
          <a:r>
            <a:rPr lang="fr-FR" sz="1600" kern="1200"/>
            <a:t>Vida y </a:t>
          </a:r>
          <a:r>
            <a:rPr lang="fr-FR" sz="1600" kern="1200" err="1"/>
            <a:t>trabajo independientes</a:t>
          </a:r>
          <a:r>
            <a:rPr lang="fr-FR" sz="1600" kern="1200"/>
            <a:t>, pero se necesita apoyo </a:t>
          </a:r>
        </a:p>
      </dsp:txBody>
      <dsp:txXfrm>
        <a:off x="0" y="1003922"/>
        <a:ext cx="8111248" cy="1076400"/>
      </dsp:txXfrm>
    </dsp:sp>
    <dsp:sp modelId="{A4DE5C36-3C96-42F5-890C-553B991A490C}">
      <dsp:nvSpPr>
        <dsp:cNvPr id="0" name=""/>
        <dsp:cNvSpPr/>
      </dsp:nvSpPr>
      <dsp:spPr>
        <a:xfrm>
          <a:off x="0" y="2080322"/>
          <a:ext cx="8111248" cy="659529"/>
        </a:xfrm>
        <a:prstGeom prst="roundRect">
          <a:avLst/>
        </a:prstGeom>
        <a:solidFill>
          <a:schemeClr val="accent5">
            <a:hueOff val="-859015"/>
            <a:satOff val="-3722"/>
            <a:lumOff val="-101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fr-FR" sz="1800" kern="1200" err="1"/>
            <a:t>Discapacidad intelectual moderada</a:t>
          </a:r>
          <a:endParaRPr lang="fr-FR" sz="1800" kern="1200"/>
        </a:p>
      </dsp:txBody>
      <dsp:txXfrm>
        <a:off x="32196" y="2112518"/>
        <a:ext cx="8046856" cy="595137"/>
      </dsp:txXfrm>
    </dsp:sp>
    <dsp:sp modelId="{810A7D40-33B3-4855-B49B-0AAD8895A49D}">
      <dsp:nvSpPr>
        <dsp:cNvPr id="0" name=""/>
        <dsp:cNvSpPr/>
      </dsp:nvSpPr>
      <dsp:spPr>
        <a:xfrm>
          <a:off x="0" y="2739852"/>
          <a:ext cx="8111248" cy="13118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7532"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fr-FR" sz="1600" kern="1200" err="1"/>
            <a:t>Aprender el </a:t>
          </a:r>
          <a:r>
            <a:rPr lang="fr-FR" sz="1600" kern="1200"/>
            <a:t>habla </a:t>
          </a:r>
          <a:r>
            <a:rPr lang="fr-FR" sz="1600" kern="1200" err="1"/>
            <a:t>utilizada </a:t>
          </a:r>
          <a:r>
            <a:rPr lang="fr-FR" sz="1600" kern="1200"/>
            <a:t>en situaciones </a:t>
          </a:r>
          <a:r>
            <a:rPr lang="fr-FR" sz="1600" kern="1200" err="1"/>
            <a:t>cotidianas</a:t>
          </a:r>
        </a:p>
        <a:p>
          <a:pPr marL="171450" lvl="1" indent="-171450" algn="l" defTabSz="711200">
            <a:lnSpc>
              <a:spcPct val="90000"/>
            </a:lnSpc>
            <a:spcBef>
              <a:spcPct val="0"/>
            </a:spcBef>
            <a:spcAft>
              <a:spcPct val="20000"/>
            </a:spcAft>
            <a:buChar char="••"/>
          </a:pPr>
          <a:r>
            <a:rPr lang="fr-FR" sz="1600" kern="1200" err="1"/>
            <a:t>Tomar </a:t>
          </a:r>
          <a:r>
            <a:rPr lang="fr-FR" sz="1600" kern="1200"/>
            <a:t>la iniciativa en la comunicación y </a:t>
          </a:r>
          <a:r>
            <a:rPr lang="fr-FR" sz="1600" kern="1200" err="1"/>
            <a:t>corresponder</a:t>
          </a:r>
          <a:endParaRPr lang="fr-FR" sz="1600" kern="1200"/>
        </a:p>
        <a:p>
          <a:pPr marL="171450" lvl="1" indent="-171450" algn="l" defTabSz="711200">
            <a:lnSpc>
              <a:spcPct val="90000"/>
            </a:lnSpc>
            <a:spcBef>
              <a:spcPct val="0"/>
            </a:spcBef>
            <a:spcAft>
              <a:spcPct val="20000"/>
            </a:spcAft>
            <a:buChar char="••"/>
          </a:pPr>
          <a:r>
            <a:rPr lang="fr-FR" sz="1600" kern="1200"/>
            <a:t>Retos en la </a:t>
          </a:r>
          <a:r>
            <a:rPr lang="fr-FR" sz="1600" kern="1200" err="1"/>
            <a:t>comprensión del lenguaje </a:t>
          </a:r>
          <a:r>
            <a:rPr lang="fr-FR" sz="1600" kern="1200"/>
            <a:t>abstracto</a:t>
          </a:r>
        </a:p>
        <a:p>
          <a:pPr marL="171450" lvl="1" indent="-171450" algn="l" defTabSz="711200">
            <a:lnSpc>
              <a:spcPct val="90000"/>
            </a:lnSpc>
            <a:spcBef>
              <a:spcPct val="0"/>
            </a:spcBef>
            <a:spcAft>
              <a:spcPct val="20000"/>
            </a:spcAft>
            <a:buChar char="••"/>
          </a:pPr>
          <a:r>
            <a:rPr lang="fr-FR" sz="1600" kern="1200" err="1"/>
            <a:t>Necesidad de </a:t>
          </a:r>
          <a:r>
            <a:rPr lang="fr-FR" sz="1600" kern="1200"/>
            <a:t>comunicación aumentativa y alternativa (CAA)</a:t>
          </a:r>
        </a:p>
        <a:p>
          <a:pPr marL="171450" lvl="1" indent="-171450" algn="l" defTabSz="711200">
            <a:lnSpc>
              <a:spcPct val="90000"/>
            </a:lnSpc>
            <a:spcBef>
              <a:spcPct val="0"/>
            </a:spcBef>
            <a:spcAft>
              <a:spcPct val="20000"/>
            </a:spcAft>
            <a:buChar char="••"/>
          </a:pPr>
          <a:r>
            <a:rPr lang="fr-FR" sz="1600" kern="1200" err="1"/>
            <a:t>Dificultades de lectura y escritura</a:t>
          </a:r>
          <a:endParaRPr lang="fr-FR" sz="1600" kern="1200"/>
        </a:p>
      </dsp:txBody>
      <dsp:txXfrm>
        <a:off x="0" y="2739852"/>
        <a:ext cx="8111248" cy="131186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0C5DA5-CDBE-4C0A-B797-329FD16A87CF}">
      <dsp:nvSpPr>
        <dsp:cNvPr id="0" name=""/>
        <dsp:cNvSpPr/>
      </dsp:nvSpPr>
      <dsp:spPr>
        <a:xfrm>
          <a:off x="0" y="350478"/>
          <a:ext cx="8701999" cy="789666"/>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fr-FR" sz="1800" kern="1200" err="1"/>
            <a:t>Discapacidad intelectual grave</a:t>
          </a:r>
          <a:endParaRPr lang="fr-FR" sz="1800" kern="1200"/>
        </a:p>
      </dsp:txBody>
      <dsp:txXfrm>
        <a:off x="38548" y="389026"/>
        <a:ext cx="8624903" cy="712570"/>
      </dsp:txXfrm>
    </dsp:sp>
    <dsp:sp modelId="{07670995-9129-44FA-869A-35501A6DEF2F}">
      <dsp:nvSpPr>
        <dsp:cNvPr id="0" name=""/>
        <dsp:cNvSpPr/>
      </dsp:nvSpPr>
      <dsp:spPr>
        <a:xfrm>
          <a:off x="0" y="1140144"/>
          <a:ext cx="8701999"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6288"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fr-FR" sz="1600" kern="1200" err="1"/>
            <a:t>Comprender </a:t>
          </a:r>
          <a:r>
            <a:rPr lang="fr-FR" sz="1600" kern="1200"/>
            <a:t>discursos sencillos relacionados con situaciones </a:t>
          </a:r>
          <a:r>
            <a:rPr lang="fr-FR" sz="1600" kern="1200" err="1"/>
            <a:t>familiares</a:t>
          </a:r>
        </a:p>
        <a:p>
          <a:pPr marL="171450" lvl="1" indent="-171450" algn="l" defTabSz="711200">
            <a:lnSpc>
              <a:spcPct val="90000"/>
            </a:lnSpc>
            <a:spcBef>
              <a:spcPct val="0"/>
            </a:spcBef>
            <a:spcAft>
              <a:spcPct val="20000"/>
            </a:spcAft>
            <a:buChar char="••"/>
          </a:pPr>
          <a:r>
            <a:rPr lang="fr-FR" sz="1600" kern="1200"/>
            <a:t>Necesidad de </a:t>
          </a:r>
          <a:r>
            <a:rPr lang="fr-FR" sz="1600" kern="1200" err="1"/>
            <a:t>medios </a:t>
          </a:r>
          <a:r>
            <a:rPr lang="fr-FR" sz="1600" kern="1200"/>
            <a:t>para apoyar y sustituir el habla (expresiones faciales, </a:t>
          </a:r>
          <a:r>
            <a:rPr lang="fr-FR" sz="1600" kern="1200" err="1"/>
            <a:t>señalar</a:t>
          </a:r>
          <a:r>
            <a:rPr lang="fr-FR" sz="1600" kern="1200"/>
            <a:t>,...) y la CAA.</a:t>
          </a:r>
        </a:p>
      </dsp:txBody>
      <dsp:txXfrm>
        <a:off x="0" y="1140144"/>
        <a:ext cx="8701999" cy="1076400"/>
      </dsp:txXfrm>
    </dsp:sp>
    <dsp:sp modelId="{1A93DF85-559C-4A2F-BA47-18E23F33C5EB}">
      <dsp:nvSpPr>
        <dsp:cNvPr id="0" name=""/>
        <dsp:cNvSpPr/>
      </dsp:nvSpPr>
      <dsp:spPr>
        <a:xfrm>
          <a:off x="0" y="2216544"/>
          <a:ext cx="8701999" cy="753381"/>
        </a:xfrm>
        <a:prstGeom prst="roundRect">
          <a:avLst/>
        </a:prstGeom>
        <a:solidFill>
          <a:schemeClr val="accent5">
            <a:hueOff val="-859015"/>
            <a:satOff val="-3722"/>
            <a:lumOff val="-101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fr-FR" sz="1800" kern="1200" err="1"/>
            <a:t>Discapacidad intelectual profunda</a:t>
          </a:r>
          <a:endParaRPr lang="fr-FR" sz="1800" kern="1200"/>
        </a:p>
      </dsp:txBody>
      <dsp:txXfrm>
        <a:off x="36777" y="2253321"/>
        <a:ext cx="8628445" cy="679827"/>
      </dsp:txXfrm>
    </dsp:sp>
    <dsp:sp modelId="{95278BBF-170A-43CF-959D-E08F3E25D430}">
      <dsp:nvSpPr>
        <dsp:cNvPr id="0" name=""/>
        <dsp:cNvSpPr/>
      </dsp:nvSpPr>
      <dsp:spPr>
        <a:xfrm>
          <a:off x="0" y="2969926"/>
          <a:ext cx="8701999"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6288"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fr-FR" sz="1600" kern="1200" err="1"/>
            <a:t>Bastante dependiente </a:t>
          </a:r>
          <a:r>
            <a:rPr lang="fr-FR" sz="1600" kern="1200"/>
            <a:t>para </a:t>
          </a:r>
          <a:r>
            <a:rPr lang="fr-FR" sz="1600" kern="1200" err="1"/>
            <a:t>establecer </a:t>
          </a:r>
          <a:r>
            <a:rPr lang="fr-FR" sz="1600" kern="1200"/>
            <a:t>contacto</a:t>
          </a:r>
        </a:p>
        <a:p>
          <a:pPr marL="171450" lvl="1" indent="-171450" algn="l" defTabSz="711200">
            <a:lnSpc>
              <a:spcPct val="90000"/>
            </a:lnSpc>
            <a:spcBef>
              <a:spcPct val="0"/>
            </a:spcBef>
            <a:spcAft>
              <a:spcPct val="20000"/>
            </a:spcAft>
            <a:buChar char="••"/>
          </a:pPr>
          <a:r>
            <a:rPr lang="fr-FR" sz="1600" kern="1200" err="1"/>
            <a:t>Medios </a:t>
          </a:r>
          <a:r>
            <a:rPr lang="fr-FR" sz="1600" kern="1200"/>
            <a:t>de expresión </a:t>
          </a:r>
          <a:r>
            <a:rPr lang="fr-FR" sz="1600" kern="1200" err="1"/>
            <a:t>a menudo limitados </a:t>
          </a:r>
          <a:r>
            <a:rPr lang="fr-FR" sz="1600" kern="1200"/>
            <a:t>a </a:t>
          </a:r>
          <a:r>
            <a:rPr lang="fr-FR" sz="1600" kern="1200" err="1"/>
            <a:t>la vocalización</a:t>
          </a:r>
          <a:r>
            <a:rPr lang="fr-FR" sz="1600" kern="1200"/>
            <a:t>, la mirada, </a:t>
          </a:r>
          <a:r>
            <a:rPr lang="fr-FR" sz="1600" kern="1200" err="1"/>
            <a:t>gestos simples</a:t>
          </a:r>
          <a:endParaRPr lang="fr-FR" sz="1600" kern="1200"/>
        </a:p>
        <a:p>
          <a:pPr marL="171450" lvl="1" indent="-171450" algn="l" defTabSz="711200">
            <a:lnSpc>
              <a:spcPct val="90000"/>
            </a:lnSpc>
            <a:spcBef>
              <a:spcPct val="0"/>
            </a:spcBef>
            <a:spcAft>
              <a:spcPct val="20000"/>
            </a:spcAft>
            <a:buChar char="••"/>
          </a:pPr>
          <a:r>
            <a:rPr lang="fr-FR" sz="1600" kern="1200" err="1"/>
            <a:t>Importante papel </a:t>
          </a:r>
          <a:r>
            <a:rPr lang="fr-FR" sz="1600" kern="1200"/>
            <a:t>del </a:t>
          </a:r>
          <a:r>
            <a:rPr lang="fr-FR" sz="1600" kern="1200" err="1"/>
            <a:t>entorno </a:t>
          </a:r>
          <a:r>
            <a:rPr lang="fr-FR" sz="1600" kern="1200"/>
            <a:t>en el </a:t>
          </a:r>
          <a:r>
            <a:rPr lang="fr-FR" sz="1600" kern="1200" err="1"/>
            <a:t>éxito de </a:t>
          </a:r>
          <a:r>
            <a:rPr lang="fr-FR" sz="1600" kern="1200"/>
            <a:t>la comunicación</a:t>
          </a:r>
        </a:p>
        <a:p>
          <a:pPr marL="171450" lvl="1" indent="-171450" algn="l" defTabSz="711200">
            <a:lnSpc>
              <a:spcPct val="90000"/>
            </a:lnSpc>
            <a:spcBef>
              <a:spcPct val="0"/>
            </a:spcBef>
            <a:spcAft>
              <a:spcPct val="20000"/>
            </a:spcAft>
            <a:buChar char="••"/>
          </a:pPr>
          <a:r>
            <a:rPr lang="fr-FR" sz="1600" kern="1200" err="1"/>
            <a:t>Se requiere </a:t>
          </a:r>
          <a:r>
            <a:rPr lang="fr-FR" sz="1600" kern="1200"/>
            <a:t>CAA</a:t>
          </a:r>
        </a:p>
      </dsp:txBody>
      <dsp:txXfrm>
        <a:off x="0" y="2969926"/>
        <a:ext cx="8701999" cy="10764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0C5DA5-CDBE-4C0A-B797-329FD16A87CF}">
      <dsp:nvSpPr>
        <dsp:cNvPr id="0" name=""/>
        <dsp:cNvSpPr/>
      </dsp:nvSpPr>
      <dsp:spPr>
        <a:xfrm>
          <a:off x="0" y="221024"/>
          <a:ext cx="9811657" cy="789666"/>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fr-FR" sz="1600" kern="1200"/>
            <a:t>Directrices para satisfacer las </a:t>
          </a:r>
          <a:r>
            <a:rPr lang="fr-FR" sz="1600" kern="1200" err="1"/>
            <a:t>necesidades de </a:t>
          </a:r>
          <a:r>
            <a:rPr lang="fr-FR" sz="1600" kern="1200"/>
            <a:t>comunicación de las </a:t>
          </a:r>
          <a:r>
            <a:rPr lang="fr-FR" sz="1600" kern="1200" err="1"/>
            <a:t>personas con discapacidades graves </a:t>
          </a:r>
          <a:r>
            <a:rPr lang="fr-FR" sz="1600" kern="1200"/>
            <a:t>(ASHA, 1992)</a:t>
          </a:r>
        </a:p>
      </dsp:txBody>
      <dsp:txXfrm>
        <a:off x="38548" y="259572"/>
        <a:ext cx="9734561" cy="712570"/>
      </dsp:txXfrm>
    </dsp:sp>
    <dsp:sp modelId="{565E049B-F09C-43E1-92B5-BD195EC40B9D}">
      <dsp:nvSpPr>
        <dsp:cNvPr id="0" name=""/>
        <dsp:cNvSpPr/>
      </dsp:nvSpPr>
      <dsp:spPr>
        <a:xfrm>
          <a:off x="0" y="1010690"/>
          <a:ext cx="9811657" cy="2152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1520" tIns="20320" rIns="113792" bIns="360000" numCol="1" spcCol="1270" anchor="t" anchorCtr="0">
          <a:noAutofit/>
        </a:bodyPr>
        <a:lstStyle/>
        <a:p>
          <a:pPr marL="171450" lvl="1" indent="-171450" algn="l" defTabSz="711200">
            <a:lnSpc>
              <a:spcPct val="150000"/>
            </a:lnSpc>
            <a:spcBef>
              <a:spcPct val="0"/>
            </a:spcBef>
            <a:spcAft>
              <a:spcPts val="0"/>
            </a:spcAft>
            <a:buChar char="••"/>
          </a:pPr>
          <a:r>
            <a:rPr lang="fr-FR" sz="1600" kern="1200" err="1"/>
            <a:t>Permitir que </a:t>
          </a:r>
          <a:r>
            <a:rPr lang="fr-FR" sz="1600" kern="1200"/>
            <a:t>las personas </a:t>
          </a:r>
          <a:r>
            <a:rPr lang="fr-FR" sz="1600" kern="1200" err="1"/>
            <a:t>logren </a:t>
          </a:r>
          <a:r>
            <a:rPr lang="fr-FR" sz="1600" kern="1200"/>
            <a:t>una comunicación </a:t>
          </a:r>
          <a:r>
            <a:rPr lang="fr-FR" sz="1600" kern="1200" err="1"/>
            <a:t>socialmente </a:t>
          </a:r>
          <a:r>
            <a:rPr lang="fr-FR" sz="1600" kern="1200"/>
            <a:t>eficaz </a:t>
          </a:r>
        </a:p>
        <a:p>
          <a:pPr marL="171450" lvl="1" indent="-171450" algn="l" defTabSz="711200">
            <a:lnSpc>
              <a:spcPct val="150000"/>
            </a:lnSpc>
            <a:spcBef>
              <a:spcPct val="0"/>
            </a:spcBef>
            <a:spcAft>
              <a:spcPts val="0"/>
            </a:spcAft>
            <a:buChar char="••"/>
          </a:pPr>
          <a:r>
            <a:rPr lang="fr-FR" sz="1600" kern="1200" err="1"/>
            <a:t>Depende </a:t>
          </a:r>
          <a:r>
            <a:rPr lang="fr-FR" sz="1600" kern="1200"/>
            <a:t>de prácticas </a:t>
          </a:r>
          <a:r>
            <a:rPr lang="fr-FR" sz="1600" kern="1200" err="1"/>
            <a:t>interdisciplinares específicas </a:t>
          </a:r>
          <a:r>
            <a:rPr lang="fr-FR" sz="1600" kern="1200"/>
            <a:t>y </a:t>
          </a:r>
          <a:r>
            <a:rPr lang="fr-FR" sz="1600" kern="1200" err="1"/>
            <a:t>exhaustivas</a:t>
          </a:r>
        </a:p>
        <a:p>
          <a:pPr marL="171450" lvl="1" indent="-171450" algn="l" defTabSz="711200">
            <a:lnSpc>
              <a:spcPct val="150000"/>
            </a:lnSpc>
            <a:spcBef>
              <a:spcPct val="0"/>
            </a:spcBef>
            <a:spcAft>
              <a:spcPts val="0"/>
            </a:spcAft>
            <a:buChar char="••"/>
          </a:pPr>
          <a:r>
            <a:rPr lang="fr-FR" sz="1600" kern="1200" err="1"/>
            <a:t>Puesta en práctica </a:t>
          </a:r>
          <a:r>
            <a:rPr lang="fr-FR" sz="1600" kern="1200"/>
            <a:t>por </a:t>
          </a:r>
          <a:r>
            <a:rPr lang="fr-FR" sz="1600" kern="1200" err="1"/>
            <a:t>todas las personas </a:t>
          </a:r>
          <a:r>
            <a:rPr lang="fr-FR" sz="1600" kern="1200"/>
            <a:t>del </a:t>
          </a:r>
          <a:r>
            <a:rPr lang="fr-FR" sz="1600" kern="1200" err="1"/>
            <a:t>entorno </a:t>
          </a:r>
          <a:r>
            <a:rPr lang="fr-FR" sz="1600" kern="1200"/>
            <a:t>(</a:t>
          </a:r>
          <a:r>
            <a:rPr lang="fr-FR" sz="1600" kern="1200" err="1"/>
            <a:t>en concreto, </a:t>
          </a:r>
          <a:r>
            <a:rPr lang="fr-FR" sz="1600" kern="1200"/>
            <a:t>la </a:t>
          </a:r>
          <a:r>
            <a:rPr lang="fr-FR" sz="1600" kern="1200" err="1"/>
            <a:t>familia </a:t>
          </a:r>
          <a:r>
            <a:rPr lang="fr-FR" sz="1600" kern="1200"/>
            <a:t>y </a:t>
          </a:r>
          <a:r>
            <a:rPr lang="fr-FR" sz="1600" kern="1200" err="1"/>
            <a:t>los profesionales</a:t>
          </a:r>
          <a:r>
            <a:rPr lang="fr-FR" sz="1600" kern="1200"/>
            <a:t>)</a:t>
          </a:r>
        </a:p>
        <a:p>
          <a:pPr marL="171450" lvl="1" indent="-171450" algn="l" defTabSz="711200">
            <a:lnSpc>
              <a:spcPct val="150000"/>
            </a:lnSpc>
            <a:spcBef>
              <a:spcPct val="0"/>
            </a:spcBef>
            <a:spcAft>
              <a:spcPts val="0"/>
            </a:spcAft>
            <a:buChar char="••"/>
          </a:pPr>
          <a:r>
            <a:rPr lang="fr-FR" sz="1600" kern="1200" err="1"/>
            <a:t>Tener en cuenta la evaluación de los formularios de </a:t>
          </a:r>
          <a:r>
            <a:rPr lang="fr-FR" sz="1600" kern="1200"/>
            <a:t>información y el proceso de fijación de objetivos </a:t>
          </a:r>
        </a:p>
        <a:p>
          <a:pPr marL="171450" lvl="1" indent="-171450" algn="l" defTabSz="711200">
            <a:lnSpc>
              <a:spcPct val="150000"/>
            </a:lnSpc>
            <a:spcBef>
              <a:spcPct val="0"/>
            </a:spcBef>
            <a:spcAft>
              <a:spcPts val="0"/>
            </a:spcAft>
            <a:buChar char="••"/>
          </a:pPr>
          <a:r>
            <a:rPr lang="fr-FR" sz="1600" kern="1200" err="1"/>
            <a:t>Coordinar sus </a:t>
          </a:r>
          <a:r>
            <a:rPr lang="fr-FR" sz="1600" kern="1200"/>
            <a:t>esfuerzos</a:t>
          </a:r>
        </a:p>
      </dsp:txBody>
      <dsp:txXfrm>
        <a:off x="0" y="1010690"/>
        <a:ext cx="9811657" cy="2152800"/>
      </dsp:txXfrm>
    </dsp:sp>
    <dsp:sp modelId="{1834E613-6A85-4131-9129-95712D43CAB9}">
      <dsp:nvSpPr>
        <dsp:cNvPr id="0" name=""/>
        <dsp:cNvSpPr/>
      </dsp:nvSpPr>
      <dsp:spPr>
        <a:xfrm>
          <a:off x="0" y="3163490"/>
          <a:ext cx="9811657" cy="783022"/>
        </a:xfrm>
        <a:prstGeom prst="roundRect">
          <a:avLst/>
        </a:prstGeom>
        <a:solidFill>
          <a:schemeClr val="accent5">
            <a:hueOff val="-859015"/>
            <a:satOff val="-3722"/>
            <a:lumOff val="-101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fr-FR" sz="1600" kern="1200"/>
            <a:t>Comenzar </a:t>
          </a:r>
          <a:r>
            <a:rPr lang="fr-FR" sz="1600" kern="1200" err="1"/>
            <a:t>con las </a:t>
          </a:r>
          <a:r>
            <a:rPr lang="fr-FR" sz="1600" kern="1200"/>
            <a:t>prácticas de </a:t>
          </a:r>
          <a:r>
            <a:rPr lang="fr-FR" sz="1600" kern="1200" err="1"/>
            <a:t>evaluación </a:t>
          </a:r>
          <a:r>
            <a:rPr lang="fr-FR" sz="1600" kern="1200"/>
            <a:t>y la </a:t>
          </a:r>
          <a:r>
            <a:rPr lang="fr-FR" sz="1600" kern="1200" err="1"/>
            <a:t>definición </a:t>
          </a:r>
          <a:r>
            <a:rPr lang="fr-FR" sz="1600" kern="1200"/>
            <a:t>de un plan de intervención </a:t>
          </a:r>
          <a:r>
            <a:rPr lang="fr-FR" sz="1600" kern="1200" err="1"/>
            <a:t>individualizado.</a:t>
          </a:r>
        </a:p>
      </dsp:txBody>
      <dsp:txXfrm>
        <a:off x="38224" y="3201714"/>
        <a:ext cx="9735209" cy="706574"/>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BE"/>
              <a:t>A </a:t>
            </a:r>
            <a:r>
              <a:rPr lang="fr-BE" err="1"/>
              <a:t>nivel anatómico</a:t>
            </a:r>
            <a:r>
              <a:rPr lang="fr-BE"/>
              <a:t>, la posición </a:t>
            </a:r>
            <a:r>
              <a:rPr lang="fr-BE" err="1"/>
              <a:t>del receptor se complica </a:t>
            </a:r>
            <a:r>
              <a:rPr lang="fr-BE"/>
              <a:t>por la </a:t>
            </a:r>
            <a:r>
              <a:rPr lang="fr-BE" err="1"/>
              <a:t>pérdida de audición, potencialmente frecuente </a:t>
            </a:r>
            <a:r>
              <a:rPr lang="fr-BE"/>
              <a:t>en </a:t>
            </a:r>
            <a:r>
              <a:rPr lang="fr-BE" err="1"/>
              <a:t>muchos </a:t>
            </a:r>
            <a:r>
              <a:rPr lang="fr-BE"/>
              <a:t>síndromes IDD.</a:t>
            </a:r>
          </a:p>
          <a:p>
            <a:pPr marL="0" lvl="0" indent="0" algn="l" rtl="0">
              <a:spcBef>
                <a:spcPts val="0"/>
              </a:spcBef>
              <a:spcAft>
                <a:spcPts val="0"/>
              </a:spcAft>
              <a:buNone/>
            </a:pPr>
            <a:endParaRPr lang="fr-BE"/>
          </a:p>
          <a:p>
            <a:pPr marL="0" lvl="0" indent="0" algn="l" rtl="0">
              <a:spcBef>
                <a:spcPts val="0"/>
              </a:spcBef>
              <a:spcAft>
                <a:spcPts val="0"/>
              </a:spcAft>
              <a:buNone/>
            </a:pPr>
            <a:r>
              <a:rPr lang="fr-BE"/>
              <a:t>Dependiendo del </a:t>
            </a:r>
            <a:r>
              <a:rPr lang="fr-BE" err="1"/>
              <a:t>grado </a:t>
            </a:r>
            <a:r>
              <a:rPr lang="fr-BE"/>
              <a:t>de </a:t>
            </a:r>
            <a:r>
              <a:rPr lang="fr-BE" err="1"/>
              <a:t>pérdida auditiva</a:t>
            </a:r>
            <a:r>
              <a:rPr lang="fr-BE"/>
              <a:t>, los </a:t>
            </a:r>
            <a:r>
              <a:rPr lang="fr-BE" err="1"/>
              <a:t>sonidos </a:t>
            </a:r>
            <a:r>
              <a:rPr lang="fr-BE"/>
              <a:t>del habla se </a:t>
            </a:r>
            <a:r>
              <a:rPr lang="fr-BE" err="1"/>
              <a:t>discriminan mal</a:t>
            </a:r>
            <a:r>
              <a:rPr lang="fr-BE"/>
              <a:t>, </a:t>
            </a:r>
            <a:r>
              <a:rPr lang="fr-BE" err="1"/>
              <a:t>lo que </a:t>
            </a:r>
            <a:r>
              <a:rPr lang="fr-BE"/>
              <a:t>repercute en la </a:t>
            </a:r>
            <a:r>
              <a:rPr lang="fr-BE" err="1"/>
              <a:t>comprensión del lenguaje</a:t>
            </a:r>
            <a:r>
              <a:rPr lang="fr-BE"/>
              <a:t>. </a:t>
            </a:r>
          </a:p>
          <a:p>
            <a:pPr marL="0" lvl="0" indent="0" algn="l" rtl="0">
              <a:spcBef>
                <a:spcPts val="0"/>
              </a:spcBef>
              <a:spcAft>
                <a:spcPts val="0"/>
              </a:spcAft>
              <a:buNone/>
            </a:pPr>
            <a:r>
              <a:rPr lang="fr-BE"/>
              <a:t>Esto repercute inevitable</a:t>
            </a:r>
            <a:r>
              <a:rPr lang="fr-BE" err="1"/>
              <a:t>mente </a:t>
            </a:r>
            <a:r>
              <a:rPr lang="fr-BE"/>
              <a:t>en la adquisición y el </a:t>
            </a:r>
            <a:r>
              <a:rPr lang="fr-BE" err="1"/>
              <a:t>dominio </a:t>
            </a:r>
            <a:r>
              <a:rPr lang="fr-BE"/>
              <a:t>de los </a:t>
            </a:r>
            <a:r>
              <a:rPr lang="fr-BE" err="1"/>
              <a:t>sonidos </a:t>
            </a:r>
            <a:r>
              <a:rPr lang="fr-BE"/>
              <a:t>del habla</a:t>
            </a:r>
          </a:p>
          <a:p>
            <a:pPr marL="0" lvl="0" indent="0" algn="l" rtl="0">
              <a:spcBef>
                <a:spcPts val="0"/>
              </a:spcBef>
              <a:spcAft>
                <a:spcPts val="0"/>
              </a:spcAft>
              <a:buNone/>
            </a:pPr>
            <a:endParaRPr lang="fr-BE"/>
          </a:p>
          <a:p>
            <a:pPr marL="0" lvl="0" indent="0" algn="l" rtl="0">
              <a:spcBef>
                <a:spcPts val="0"/>
              </a:spcBef>
              <a:spcAft>
                <a:spcPts val="0"/>
              </a:spcAft>
              <a:buNone/>
            </a:pPr>
            <a:endParaRPr lang="fr-BE"/>
          </a:p>
          <a:p>
            <a:pPr marL="0" lvl="0" indent="0" algn="l" rtl="0">
              <a:spcBef>
                <a:spcPts val="0"/>
              </a:spcBef>
              <a:spcAft>
                <a:spcPts val="0"/>
              </a:spcAft>
              <a:buNone/>
            </a:pPr>
            <a:r>
              <a:rPr lang="fr-BE" err="1"/>
              <a:t>La detección</a:t>
            </a:r>
            <a:r>
              <a:rPr lang="fr-BE"/>
              <a:t>, la estimación del </a:t>
            </a:r>
            <a:r>
              <a:rPr lang="fr-BE" err="1"/>
              <a:t>nivel </a:t>
            </a:r>
            <a:r>
              <a:rPr lang="fr-BE"/>
              <a:t>de </a:t>
            </a:r>
            <a:r>
              <a:rPr lang="fr-BE" err="1"/>
              <a:t>pérdida </a:t>
            </a:r>
            <a:r>
              <a:rPr lang="fr-BE"/>
              <a:t>y, </a:t>
            </a:r>
            <a:r>
              <a:rPr lang="fr-BE" err="1"/>
              <a:t>posteriormente, </a:t>
            </a:r>
            <a:r>
              <a:rPr lang="fr-BE"/>
              <a:t>la compensación de la </a:t>
            </a:r>
            <a:r>
              <a:rPr lang="fr-BE" err="1"/>
              <a:t>pérdida auditiva </a:t>
            </a:r>
            <a:r>
              <a:rPr lang="fr-BE"/>
              <a:t>se ven </a:t>
            </a:r>
            <a:r>
              <a:rPr lang="fr-BE" err="1"/>
              <a:t>dificultadas </a:t>
            </a:r>
            <a:r>
              <a:rPr lang="fr-BE"/>
              <a:t>por el </a:t>
            </a:r>
            <a:r>
              <a:rPr lang="fr-BE" err="1"/>
              <a:t>nivel </a:t>
            </a:r>
            <a:r>
              <a:rPr lang="fr-BE"/>
              <a:t>de IDD, </a:t>
            </a:r>
            <a:r>
              <a:rPr lang="fr-BE" err="1"/>
              <a:t>lo que dificulta la evaluación </a:t>
            </a:r>
            <a:r>
              <a:rPr lang="fr-BE"/>
              <a:t>(</a:t>
            </a:r>
            <a:r>
              <a:rPr lang="fr-BE" err="1"/>
              <a:t>sobre todo por </a:t>
            </a:r>
            <a:r>
              <a:rPr lang="fr-BE"/>
              <a:t>la </a:t>
            </a:r>
            <a:r>
              <a:rPr lang="fr-BE" err="1"/>
              <a:t>falta </a:t>
            </a:r>
            <a:r>
              <a:rPr lang="fr-BE"/>
              <a:t>de </a:t>
            </a:r>
            <a:r>
              <a:rPr lang="fr-BE" err="1"/>
              <a:t>comprensión </a:t>
            </a:r>
            <a:r>
              <a:rPr lang="fr-BE"/>
              <a:t>de las instrucciones de la prueba). </a:t>
            </a:r>
          </a:p>
          <a:p>
            <a:pPr marL="0" lvl="0" indent="0" algn="l" rtl="0">
              <a:spcBef>
                <a:spcPts val="0"/>
              </a:spcBef>
              <a:spcAft>
                <a:spcPts val="0"/>
              </a:spcAft>
              <a:buNone/>
            </a:pPr>
            <a:endParaRPr lang="fr-BE"/>
          </a:p>
          <a:p>
            <a:pPr marL="0" lvl="0" indent="0" algn="l" rtl="0">
              <a:spcBef>
                <a:spcPts val="0"/>
              </a:spcBef>
              <a:spcAft>
                <a:spcPts val="0"/>
              </a:spcAft>
              <a:buNone/>
            </a:pPr>
            <a:r>
              <a:rPr lang="fr-BE"/>
              <a:t>Lo </a:t>
            </a:r>
            <a:r>
              <a:rPr lang="fr-BE" err="1"/>
              <a:t>mismo </a:t>
            </a:r>
            <a:r>
              <a:rPr lang="fr-BE"/>
              <a:t>ocurre con la visión.</a:t>
            </a: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40964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BE"/>
              <a:t>Ver transmisor</a:t>
            </a:r>
          </a:p>
          <a:p>
            <a:pPr marL="0" lvl="0" indent="0" algn="l" rtl="0">
              <a:spcBef>
                <a:spcPts val="0"/>
              </a:spcBef>
              <a:spcAft>
                <a:spcPts val="0"/>
              </a:spcAft>
              <a:buNone/>
            </a:pPr>
            <a:endParaRPr lang="nl-BE"/>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BE" sz="1100">
                <a:effectLst/>
                <a:latin typeface="Calibri" panose="020F0502020204030204" pitchFamily="34" charset="0"/>
                <a:ea typeface="Times New Roman" panose="02020603050405020304" pitchFamily="18" charset="0"/>
                <a:cs typeface="Times New Roman" panose="02020603050405020304" pitchFamily="18" charset="0"/>
              </a:rPr>
              <a:t>La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riqueza </a:t>
            </a:r>
            <a:r>
              <a:rPr lang="fr-BE" sz="1100">
                <a:effectLst/>
                <a:latin typeface="Calibri" panose="020F0502020204030204" pitchFamily="34" charset="0"/>
                <a:ea typeface="Times New Roman" panose="02020603050405020304" pitchFamily="18" charset="0"/>
                <a:cs typeface="Times New Roman" panose="02020603050405020304" pitchFamily="18" charset="0"/>
              </a:rPr>
              <a:t>de las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representaciones semánticas es muy </a:t>
            </a:r>
            <a:r>
              <a:rPr lang="fr-BE" sz="1100">
                <a:effectLst/>
                <a:latin typeface="Calibri" panose="020F0502020204030204" pitchFamily="34" charset="0"/>
                <a:ea typeface="Times New Roman" panose="02020603050405020304" pitchFamily="18" charset="0"/>
                <a:cs typeface="Times New Roman" panose="02020603050405020304" pitchFamily="18" charset="0"/>
              </a:rPr>
              <a:t>importante a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la hora </a:t>
            </a:r>
            <a:r>
              <a:rPr lang="fr-BE" sz="1100">
                <a:effectLst/>
                <a:latin typeface="Calibri" panose="020F0502020204030204" pitchFamily="34" charset="0"/>
                <a:ea typeface="Times New Roman" panose="02020603050405020304" pitchFamily="18" charset="0"/>
                <a:cs typeface="Times New Roman" panose="02020603050405020304" pitchFamily="18" charset="0"/>
              </a:rPr>
              <a:t>de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generalizar </a:t>
            </a:r>
            <a:r>
              <a:rPr lang="fr-BE" sz="1100">
                <a:effectLst/>
                <a:latin typeface="Calibri" panose="020F0502020204030204" pitchFamily="34" charset="0"/>
                <a:ea typeface="Times New Roman" panose="02020603050405020304" pitchFamily="18" charset="0"/>
                <a:cs typeface="Times New Roman" panose="02020603050405020304" pitchFamily="18" charset="0"/>
              </a:rPr>
              <a:t>una etiqueta verbal a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otros miembros </a:t>
            </a:r>
            <a:r>
              <a:rPr lang="fr-BE" sz="1100">
                <a:effectLst/>
                <a:latin typeface="Calibri" panose="020F0502020204030204" pitchFamily="34" charset="0"/>
                <a:ea typeface="Times New Roman" panose="02020603050405020304" pitchFamily="18" charset="0"/>
                <a:cs typeface="Times New Roman" panose="02020603050405020304" pitchFamily="18" charset="0"/>
              </a:rPr>
              <a:t>de la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misma categoría</a:t>
            </a:r>
            <a:r>
              <a:rPr lang="fr-BE" sz="1100">
                <a:effectLst/>
                <a:latin typeface="Calibri" panose="020F0502020204030204" pitchFamily="34" charset="0"/>
                <a:ea typeface="Times New Roman" panose="02020603050405020304" pitchFamily="18" charset="0"/>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BE" sz="1100" b="1">
                <a:effectLst/>
                <a:latin typeface="Calibri" panose="020F0502020204030204" pitchFamily="34" charset="0"/>
                <a:ea typeface="Times New Roman" panose="02020603050405020304" pitchFamily="18" charset="0"/>
                <a:cs typeface="Times New Roman" panose="02020603050405020304" pitchFamily="18" charset="0"/>
              </a:rPr>
              <a:t>Por </a:t>
            </a:r>
            <a:r>
              <a:rPr lang="fr-BE" sz="1100" b="1" err="1">
                <a:effectLst/>
                <a:latin typeface="Calibri" panose="020F0502020204030204" pitchFamily="34" charset="0"/>
                <a:ea typeface="Times New Roman" panose="02020603050405020304" pitchFamily="18" charset="0"/>
                <a:cs typeface="Times New Roman" panose="02020603050405020304" pitchFamily="18" charset="0"/>
              </a:rPr>
              <a:t>ejemplo</a:t>
            </a:r>
            <a:r>
              <a:rPr lang="fr-BE" sz="1100">
                <a:effectLst/>
                <a:latin typeface="Calibri" panose="020F0502020204030204" pitchFamily="34" charset="0"/>
                <a:ea typeface="Times New Roman" panose="02020603050405020304" pitchFamily="18" charset="0"/>
                <a:cs typeface="Times New Roman" panose="02020603050405020304" pitchFamily="18" charset="0"/>
              </a:rPr>
              <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saber que </a:t>
            </a:r>
            <a:r>
              <a:rPr lang="fr-BE" sz="1100">
                <a:effectLst/>
                <a:latin typeface="Calibri" panose="020F0502020204030204" pitchFamily="34" charset="0"/>
                <a:ea typeface="Times New Roman" panose="02020603050405020304" pitchFamily="18" charset="0"/>
                <a:cs typeface="Times New Roman" panose="02020603050405020304" pitchFamily="18" charset="0"/>
              </a:rPr>
              <a:t>un perro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es </a:t>
            </a:r>
            <a:r>
              <a:rPr lang="fr-BE" sz="1100">
                <a:effectLst/>
                <a:latin typeface="Calibri" panose="020F0502020204030204" pitchFamily="34" charset="0"/>
                <a:ea typeface="Times New Roman" panose="02020603050405020304" pitchFamily="18" charset="0"/>
                <a:cs typeface="Times New Roman" panose="02020603050405020304" pitchFamily="18" charset="0"/>
              </a:rPr>
              <a:t>un animal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de</a:t>
            </a:r>
            <a:r>
              <a:rPr lang="fr-BE" sz="1100">
                <a:effectLst/>
                <a:latin typeface="Calibri" panose="020F0502020204030204" pitchFamily="34" charset="0"/>
                <a:ea typeface="Times New Roman" panose="02020603050405020304" pitchFamily="18" charset="0"/>
                <a:cs typeface="Times New Roman" panose="02020603050405020304" pitchFamily="18" charset="0"/>
              </a:rPr>
              <a:t> cuatro patas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que </a:t>
            </a:r>
            <a:r>
              <a:rPr lang="fr-BE" sz="1100">
                <a:effectLst/>
                <a:latin typeface="Calibri" panose="020F0502020204030204" pitchFamily="34" charset="0"/>
                <a:ea typeface="Times New Roman" panose="02020603050405020304" pitchFamily="18" charset="0"/>
                <a:cs typeface="Times New Roman" panose="02020603050405020304" pitchFamily="18" charset="0"/>
              </a:rPr>
              <a:t>tiene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pelo</a:t>
            </a:r>
            <a:r>
              <a:rPr lang="fr-BE" sz="1100">
                <a:effectLst/>
                <a:latin typeface="Calibri" panose="020F0502020204030204" pitchFamily="34" charset="0"/>
                <a:ea typeface="Times New Roman" panose="02020603050405020304" pitchFamily="18" charset="0"/>
                <a:cs typeface="Times New Roman" panose="02020603050405020304" pitchFamily="18" charset="0"/>
              </a:rPr>
              <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ladra</a:t>
            </a:r>
            <a:r>
              <a:rPr lang="fr-BE" sz="1100">
                <a:effectLst/>
                <a:latin typeface="Calibri" panose="020F0502020204030204" pitchFamily="34" charset="0"/>
                <a:ea typeface="Times New Roman" panose="02020603050405020304" pitchFamily="18" charset="0"/>
                <a:cs typeface="Times New Roman" panose="02020603050405020304" pitchFamily="18" charset="0"/>
              </a:rPr>
              <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es </a:t>
            </a:r>
            <a:r>
              <a:rPr lang="fr-BE" sz="1100">
                <a:effectLst/>
                <a:latin typeface="Calibri" panose="020F0502020204030204" pitchFamily="34" charset="0"/>
                <a:ea typeface="Times New Roman" panose="02020603050405020304" pitchFamily="18" charset="0"/>
                <a:cs typeface="Times New Roman" panose="02020603050405020304" pitchFamily="18" charset="0"/>
              </a:rPr>
              <a:t>carnívoro,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generalmente </a:t>
            </a:r>
            <a:r>
              <a:rPr lang="fr-BE" sz="1100">
                <a:effectLst/>
                <a:latin typeface="Calibri" panose="020F0502020204030204" pitchFamily="34" charset="0"/>
                <a:ea typeface="Times New Roman" panose="02020603050405020304" pitchFamily="18" charset="0"/>
                <a:cs typeface="Times New Roman" panose="02020603050405020304" pitchFamily="18" charset="0"/>
              </a:rPr>
              <a:t>tiene el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hocico alargado </a:t>
            </a:r>
            <a:r>
              <a:rPr lang="fr-BE" sz="1100">
                <a:effectLst/>
                <a:latin typeface="Calibri" panose="020F0502020204030204" pitchFamily="34" charset="0"/>
                <a:ea typeface="Times New Roman" panose="02020603050405020304" pitchFamily="18" charset="0"/>
                <a:cs typeface="Times New Roman" panose="02020603050405020304" pitchFamily="18" charset="0"/>
              </a:rPr>
              <a:t>y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es </a:t>
            </a:r>
            <a:r>
              <a:rPr lang="fr-BE" sz="1100">
                <a:effectLst/>
                <a:latin typeface="Calibri" panose="020F0502020204030204" pitchFamily="34" charset="0"/>
                <a:ea typeface="Times New Roman" panose="02020603050405020304" pitchFamily="18" charset="0"/>
                <a:cs typeface="Times New Roman" panose="02020603050405020304" pitchFamily="18" charset="0"/>
              </a:rPr>
              <a:t>de tamaño variable ayuda a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distinguirlo de </a:t>
            </a:r>
            <a:r>
              <a:rPr lang="fr-BE" sz="1100">
                <a:effectLst/>
                <a:latin typeface="Calibri" panose="020F0502020204030204" pitchFamily="34" charset="0"/>
                <a:ea typeface="Times New Roman" panose="02020603050405020304" pitchFamily="18" charset="0"/>
                <a:cs typeface="Times New Roman" panose="02020603050405020304" pitchFamily="18" charset="0"/>
              </a:rPr>
              <a:t>un gato,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que, aunque también </a:t>
            </a:r>
            <a:r>
              <a:rPr lang="fr-BE" sz="1100">
                <a:effectLst/>
                <a:latin typeface="Calibri" panose="020F0502020204030204" pitchFamily="34" charset="0"/>
                <a:ea typeface="Times New Roman" panose="02020603050405020304" pitchFamily="18" charset="0"/>
                <a:cs typeface="Times New Roman" panose="02020603050405020304" pitchFamily="18" charset="0"/>
              </a:rPr>
              <a:t>tiene cuatro patas y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pelo</a:t>
            </a:r>
            <a:r>
              <a:rPr lang="fr-BE" sz="1100">
                <a:effectLst/>
                <a:latin typeface="Calibri" panose="020F0502020204030204" pitchFamily="34" charset="0"/>
                <a:ea typeface="Times New Roman" panose="02020603050405020304" pitchFamily="18" charset="0"/>
                <a:cs typeface="Times New Roman" panose="02020603050405020304" pitchFamily="18" charset="0"/>
              </a:rPr>
              <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es de </a:t>
            </a:r>
            <a:r>
              <a:rPr lang="fr-BE" sz="1100">
                <a:effectLst/>
                <a:latin typeface="Calibri" panose="020F0502020204030204" pitchFamily="34" charset="0"/>
                <a:ea typeface="Times New Roman" panose="02020603050405020304" pitchFamily="18" charset="0"/>
                <a:cs typeface="Times New Roman" panose="02020603050405020304" pitchFamily="18" charset="0"/>
              </a:rPr>
              <a:t>tamaño más estable,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maúlla con </a:t>
            </a:r>
            <a:r>
              <a:rPr lang="fr-BE" sz="1100">
                <a:effectLst/>
                <a:latin typeface="Calibri" panose="020F0502020204030204" pitchFamily="34" charset="0"/>
                <a:ea typeface="Times New Roman" panose="02020603050405020304" pitchFamily="18" charset="0"/>
                <a:cs typeface="Times New Roman" panose="02020603050405020304" pitchFamily="18" charset="0"/>
              </a:rPr>
              <a:t>un gran bigote y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es bastante independiente</a:t>
            </a:r>
            <a:r>
              <a:rPr lang="fr-BE" sz="1100">
                <a:effectLst/>
                <a:latin typeface="Calibri" panose="020F0502020204030204" pitchFamily="34" charset="0"/>
                <a:ea typeface="Times New Roman" panose="02020603050405020304" pitchFamily="18" charset="0"/>
                <a:cs typeface="Times New Roman" panose="02020603050405020304" pitchFamily="18" charset="0"/>
              </a:rPr>
              <a:t>, etc. La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riqueza </a:t>
            </a:r>
            <a:r>
              <a:rPr lang="fr-BE" sz="1100">
                <a:effectLst/>
                <a:latin typeface="Calibri" panose="020F0502020204030204" pitchFamily="34" charset="0"/>
                <a:ea typeface="Times New Roman" panose="02020603050405020304" pitchFamily="18" charset="0"/>
                <a:cs typeface="Times New Roman" panose="02020603050405020304" pitchFamily="18" charset="0"/>
              </a:rPr>
              <a:t>de las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representaciones semánticas es muy </a:t>
            </a:r>
            <a:r>
              <a:rPr lang="fr-BE" sz="1100">
                <a:effectLst/>
                <a:latin typeface="Calibri" panose="020F0502020204030204" pitchFamily="34" charset="0"/>
                <a:ea typeface="Times New Roman" panose="02020603050405020304" pitchFamily="18" charset="0"/>
                <a:cs typeface="Times New Roman" panose="02020603050405020304" pitchFamily="18" charset="0"/>
              </a:rPr>
              <a:t>importante a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la hora </a:t>
            </a:r>
            <a:r>
              <a:rPr lang="fr-BE" sz="1100">
                <a:effectLst/>
                <a:latin typeface="Calibri" panose="020F0502020204030204" pitchFamily="34" charset="0"/>
                <a:ea typeface="Times New Roman" panose="02020603050405020304" pitchFamily="18" charset="0"/>
                <a:cs typeface="Times New Roman" panose="02020603050405020304" pitchFamily="18" charset="0"/>
              </a:rPr>
              <a:t>de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generalizar </a:t>
            </a:r>
            <a:r>
              <a:rPr lang="fr-BE" sz="1100">
                <a:effectLst/>
                <a:latin typeface="Calibri" panose="020F0502020204030204" pitchFamily="34" charset="0"/>
                <a:ea typeface="Times New Roman" panose="02020603050405020304" pitchFamily="18" charset="0"/>
                <a:cs typeface="Times New Roman" panose="02020603050405020304" pitchFamily="18" charset="0"/>
              </a:rPr>
              <a:t>una etiqueta verbal a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otros miembros </a:t>
            </a:r>
            <a:r>
              <a:rPr lang="fr-BE" sz="1100">
                <a:effectLst/>
                <a:latin typeface="Calibri" panose="020F0502020204030204" pitchFamily="34" charset="0"/>
                <a:ea typeface="Times New Roman" panose="02020603050405020304" pitchFamily="18" charset="0"/>
                <a:cs typeface="Times New Roman" panose="02020603050405020304" pitchFamily="18" charset="0"/>
              </a:rPr>
              <a:t>de la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misma categoría</a:t>
            </a:r>
            <a:r>
              <a:rPr lang="fr-BE" sz="1100">
                <a:effectLst/>
                <a:latin typeface="Calibri" panose="020F0502020204030204" pitchFamily="34" charset="0"/>
                <a:ea typeface="Times New Roman" panose="02020603050405020304" pitchFamily="18" charset="0"/>
                <a:cs typeface="Times New Roman" panose="02020603050405020304" pitchFamily="18" charset="0"/>
              </a:rPr>
              <a:t>.</a:t>
            </a:r>
          </a:p>
          <a:p>
            <a:pPr marL="0" lvl="0" indent="0" algn="l" rtl="0">
              <a:spcBef>
                <a:spcPts val="0"/>
              </a:spcBef>
              <a:spcAft>
                <a:spcPts val="0"/>
              </a:spcAft>
              <a:buNone/>
            </a:pPr>
            <a:endParaRPr lang="fr-BE"/>
          </a:p>
          <a:p>
            <a:pPr marL="0" lvl="0" indent="0" algn="l" rtl="0">
              <a:spcBef>
                <a:spcPts val="0"/>
              </a:spcBef>
              <a:spcAft>
                <a:spcPts val="0"/>
              </a:spcAft>
              <a:buNone/>
            </a:pPr>
            <a:r>
              <a:rPr lang="fr-BE" err="1"/>
              <a:t>Además</a:t>
            </a:r>
            <a:r>
              <a:rPr lang="fr-BE"/>
              <a:t>, el léxico </a:t>
            </a:r>
            <a:r>
              <a:rPr lang="fr-BE" err="1"/>
              <a:t>conceptual </a:t>
            </a:r>
            <a:r>
              <a:rPr lang="fr-BE"/>
              <a:t>(relativo al tiempo, el </a:t>
            </a:r>
            <a:r>
              <a:rPr lang="fr-BE" err="1"/>
              <a:t>espacio</a:t>
            </a:r>
            <a:r>
              <a:rPr lang="fr-BE"/>
              <a:t>, etc.) </a:t>
            </a:r>
            <a:r>
              <a:rPr lang="fr-BE" err="1"/>
              <a:t>se adquiere relativamente tarde </a:t>
            </a:r>
            <a:r>
              <a:rPr lang="fr-BE"/>
              <a:t>en </a:t>
            </a:r>
            <a:r>
              <a:rPr lang="fr-BE" err="1"/>
              <a:t>los IDD </a:t>
            </a:r>
            <a:r>
              <a:rPr lang="fr-BE"/>
              <a:t>y</a:t>
            </a:r>
            <a:r>
              <a:rPr lang="fr-BE" err="1"/>
              <a:t>, por lo general, se domina mal</a:t>
            </a:r>
            <a:r>
              <a:rPr lang="fr-BE"/>
              <a:t>.</a:t>
            </a:r>
          </a:p>
          <a:p>
            <a:pPr marL="0" lvl="0" indent="0" algn="l" rtl="0">
              <a:spcBef>
                <a:spcPts val="0"/>
              </a:spcBef>
              <a:spcAft>
                <a:spcPts val="0"/>
              </a:spcAft>
              <a:buNone/>
            </a:pPr>
            <a:r>
              <a:rPr lang="fr-BE"/>
              <a:t>El </a:t>
            </a:r>
            <a:r>
              <a:rPr lang="fr-BE" err="1"/>
              <a:t>escaso </a:t>
            </a:r>
            <a:r>
              <a:rPr lang="fr-BE"/>
              <a:t>acervo léxico repercute directamente en el </a:t>
            </a:r>
            <a:r>
              <a:rPr lang="fr-BE" err="1"/>
              <a:t>lenguaje </a:t>
            </a:r>
            <a:r>
              <a:rPr lang="fr-BE"/>
              <a:t>más </a:t>
            </a:r>
            <a:r>
              <a:rPr lang="fr-BE" err="1"/>
              <a:t>complejo</a:t>
            </a:r>
            <a:r>
              <a:rPr lang="fr-BE"/>
              <a:t>. </a:t>
            </a:r>
            <a:r>
              <a:rPr lang="fr-BE" err="1"/>
              <a:t>Se necesita </a:t>
            </a:r>
            <a:r>
              <a:rPr lang="fr-BE"/>
              <a:t>un </a:t>
            </a:r>
            <a:r>
              <a:rPr lang="fr-BE" err="1"/>
              <a:t>vocabulario relativamente </a:t>
            </a:r>
            <a:r>
              <a:rPr lang="fr-BE"/>
              <a:t>amplio para </a:t>
            </a:r>
            <a:r>
              <a:rPr lang="fr-BE" err="1"/>
              <a:t>comprender </a:t>
            </a:r>
            <a:r>
              <a:rPr lang="fr-BE"/>
              <a:t>frases </a:t>
            </a:r>
            <a:r>
              <a:rPr lang="fr-BE" err="1"/>
              <a:t>que </a:t>
            </a:r>
            <a:r>
              <a:rPr lang="fr-BE"/>
              <a:t>expresan </a:t>
            </a:r>
            <a:r>
              <a:rPr lang="fr-BE" err="1"/>
              <a:t>significados </a:t>
            </a:r>
            <a:r>
              <a:rPr lang="fr-BE"/>
              <a:t>más </a:t>
            </a:r>
            <a:r>
              <a:rPr lang="fr-BE" err="1"/>
              <a:t>complejos que </a:t>
            </a:r>
            <a:r>
              <a:rPr lang="fr-BE"/>
              <a:t>una sola </a:t>
            </a:r>
            <a:r>
              <a:rPr lang="fr-BE" err="1"/>
              <a:t>palabra</a:t>
            </a:r>
            <a:r>
              <a:rPr lang="fr-BE"/>
              <a:t>.</a:t>
            </a:r>
          </a:p>
          <a:p>
            <a:pPr marL="0" lvl="0" indent="0" algn="l" rtl="0">
              <a:spcBef>
                <a:spcPts val="0"/>
              </a:spcBef>
              <a:spcAft>
                <a:spcPts val="0"/>
              </a:spcAft>
              <a:buNone/>
            </a:pP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916700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BE"/>
              <a:t>Ver transmisor</a:t>
            </a:r>
          </a:p>
          <a:p>
            <a:pPr marL="0" lvl="0" indent="0" algn="l" rtl="0">
              <a:spcBef>
                <a:spcPts val="0"/>
              </a:spcBef>
              <a:spcAft>
                <a:spcPts val="0"/>
              </a:spcAft>
              <a:buNone/>
            </a:pPr>
            <a:endParaRPr lang="nl-BE"/>
          </a:p>
          <a:p>
            <a:pPr marL="0" lvl="0" indent="0" algn="l" rtl="0">
              <a:spcBef>
                <a:spcPts val="0"/>
              </a:spcBef>
              <a:spcAft>
                <a:spcPts val="0"/>
              </a:spcAft>
              <a:buNone/>
            </a:pPr>
            <a:r>
              <a:rPr lang="fr-BE"/>
              <a:t>La memoria de </a:t>
            </a:r>
            <a:r>
              <a:rPr lang="fr-BE" err="1"/>
              <a:t>trabajo es </a:t>
            </a:r>
            <a:r>
              <a:rPr lang="fr-BE"/>
              <a:t>una </a:t>
            </a:r>
            <a:r>
              <a:rPr lang="fr-BE" err="1"/>
              <a:t>forma </a:t>
            </a:r>
            <a:r>
              <a:rPr lang="fr-BE"/>
              <a:t>de memoria a </a:t>
            </a:r>
            <a:r>
              <a:rPr lang="fr-BE" err="1"/>
              <a:t>corto</a:t>
            </a:r>
            <a:r>
              <a:rPr lang="fr-BE"/>
              <a:t> plazo </a:t>
            </a:r>
            <a:r>
              <a:rPr lang="fr-BE" err="1"/>
              <a:t>que permite almacenar </a:t>
            </a:r>
            <a:r>
              <a:rPr lang="fr-BE"/>
              <a:t>y </a:t>
            </a:r>
            <a:r>
              <a:rPr lang="fr-BE" err="1"/>
              <a:t>manipular </a:t>
            </a:r>
            <a:r>
              <a:rPr lang="fr-BE"/>
              <a:t>información durante un breve </a:t>
            </a:r>
            <a:r>
              <a:rPr lang="fr-BE" err="1"/>
              <a:t>periodo </a:t>
            </a:r>
            <a:r>
              <a:rPr lang="fr-BE"/>
              <a:t>de tiempo (unos segundos) con </a:t>
            </a:r>
            <a:r>
              <a:rPr lang="fr-BE" err="1"/>
              <a:t>vistas </a:t>
            </a:r>
            <a:r>
              <a:rPr lang="fr-BE"/>
              <a:t>a </a:t>
            </a:r>
            <a:r>
              <a:rPr lang="fr-BE" err="1"/>
              <a:t>utilizarla </a:t>
            </a:r>
            <a:r>
              <a:rPr lang="fr-BE"/>
              <a:t>para realizar una </a:t>
            </a:r>
            <a:r>
              <a:rPr lang="fr-BE" err="1"/>
              <a:t>tarea</a:t>
            </a:r>
            <a:r>
              <a:rPr lang="fr-BE"/>
              <a:t>.</a:t>
            </a:r>
          </a:p>
          <a:p>
            <a:pPr marL="0" lvl="0" indent="0" algn="l" rtl="0">
              <a:spcBef>
                <a:spcPts val="0"/>
              </a:spcBef>
              <a:spcAft>
                <a:spcPts val="0"/>
              </a:spcAft>
              <a:buNone/>
            </a:pPr>
            <a:endParaRPr lang="fr-BE"/>
          </a:p>
          <a:p>
            <a:pPr marL="0" lvl="0" indent="0" algn="l" rtl="0">
              <a:spcBef>
                <a:spcPts val="0"/>
              </a:spcBef>
              <a:spcAft>
                <a:spcPts val="0"/>
              </a:spcAft>
              <a:buNone/>
            </a:pPr>
            <a:r>
              <a:rPr lang="fr-BE" err="1"/>
              <a:t>Por lo general, las </a:t>
            </a:r>
            <a:r>
              <a:rPr lang="fr-BE"/>
              <a:t>personas </a:t>
            </a:r>
            <a:r>
              <a:rPr lang="fr-BE" err="1"/>
              <a:t>con </a:t>
            </a:r>
            <a:r>
              <a:rPr lang="fr-BE"/>
              <a:t>IDD presentan un </a:t>
            </a:r>
            <a:r>
              <a:rPr lang="fr-BE" err="1"/>
              <a:t>déficit </a:t>
            </a:r>
            <a:r>
              <a:rPr lang="fr-BE"/>
              <a:t>en </a:t>
            </a:r>
            <a:r>
              <a:rPr lang="fr-BE" err="1"/>
              <a:t>este </a:t>
            </a:r>
            <a:r>
              <a:rPr lang="fr-BE"/>
              <a:t>ámbito. El </a:t>
            </a:r>
            <a:r>
              <a:rPr lang="fr-BE" err="1"/>
              <a:t>hecho de que sólo </a:t>
            </a:r>
            <a:r>
              <a:rPr lang="fr-BE"/>
              <a:t>puedan </a:t>
            </a:r>
            <a:r>
              <a:rPr lang="fr-BE" err="1"/>
              <a:t>retener </a:t>
            </a:r>
            <a:r>
              <a:rPr lang="fr-BE"/>
              <a:t>una </a:t>
            </a:r>
            <a:r>
              <a:rPr lang="fr-BE" err="1"/>
              <a:t>pequeña cantidad </a:t>
            </a:r>
            <a:r>
              <a:rPr lang="fr-BE"/>
              <a:t>de información verbal y dispongan de </a:t>
            </a:r>
            <a:r>
              <a:rPr lang="fr-BE" err="1"/>
              <a:t>muy </a:t>
            </a:r>
            <a:r>
              <a:rPr lang="fr-BE"/>
              <a:t>pocos </a:t>
            </a:r>
            <a:r>
              <a:rPr lang="fr-BE" err="1"/>
              <a:t>recursos </a:t>
            </a:r>
            <a:r>
              <a:rPr lang="fr-BE"/>
              <a:t>para </a:t>
            </a:r>
            <a:r>
              <a:rPr lang="fr-BE" err="1"/>
              <a:t>manipularla </a:t>
            </a:r>
            <a:r>
              <a:rPr lang="fr-BE"/>
              <a:t>(además de </a:t>
            </a:r>
            <a:r>
              <a:rPr lang="fr-BE" err="1"/>
              <a:t>estrategias de </a:t>
            </a:r>
            <a:r>
              <a:rPr lang="fr-BE"/>
              <a:t>memoria ineficaces</a:t>
            </a:r>
            <a:r>
              <a:rPr lang="fr-BE" err="1"/>
              <a:t>) </a:t>
            </a:r>
            <a:r>
              <a:rPr lang="fr-BE"/>
              <a:t>repercutirá en el </a:t>
            </a:r>
            <a:r>
              <a:rPr lang="fr-BE" err="1"/>
              <a:t>procesamiento del lenguaje </a:t>
            </a:r>
            <a:r>
              <a:rPr lang="fr-BE"/>
              <a:t>y, en </a:t>
            </a:r>
            <a:r>
              <a:rPr lang="fr-BE" err="1"/>
              <a:t>particular, en </a:t>
            </a:r>
            <a:r>
              <a:rPr lang="fr-BE"/>
              <a:t>la </a:t>
            </a:r>
            <a:r>
              <a:rPr lang="fr-BE" err="1"/>
              <a:t>comprensión </a:t>
            </a:r>
            <a:r>
              <a:rPr lang="fr-BE"/>
              <a:t>de frases largas y </a:t>
            </a:r>
            <a:r>
              <a:rPr lang="fr-BE" err="1"/>
              <a:t>complejas que requieran </a:t>
            </a:r>
            <a:r>
              <a:rPr lang="fr-BE"/>
              <a:t>la movilización de </a:t>
            </a:r>
            <a:r>
              <a:rPr lang="fr-BE" err="1"/>
              <a:t>recursos de </a:t>
            </a:r>
            <a:r>
              <a:rPr lang="fr-BE"/>
              <a:t>memoria.</a:t>
            </a: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724834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574157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703426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100" b="0" i="0" u="none" strike="noStrike" cap="none">
                <a:solidFill>
                  <a:srgbClr val="000000"/>
                </a:solidFill>
                <a:effectLst/>
                <a:latin typeface="Arial"/>
                <a:ea typeface="Arial"/>
                <a:cs typeface="Arial"/>
                <a:sym typeface="Arial"/>
              </a:rPr>
              <a:t>Como acabamos de ver, los papeles de emisor y receptor se ven fuertemente afectados por la propia discapacidad intelectual, que influye en el mensaje y en la forma de transmitirlo. Dado que la discapacidad intelectual suele ir asociada a deficiencias sensoriales y motoras, el medio de comunicación (verbal, gestual o táctil) y el código (gestos, pictogramas, parpadeo, código verbal) utilizados también vendrán determinados por las características de la persona. </a:t>
            </a:r>
            <a:endParaRPr lang="fr-FR" sz="1100" b="0" i="0" u="none" strike="noStrike" cap="none">
              <a:solidFill>
                <a:srgbClr val="000000"/>
              </a:solidFill>
              <a:effectLst/>
              <a:latin typeface="Arial"/>
              <a:ea typeface="Arial"/>
              <a:cs typeface="Arial"/>
              <a:sym typeface="Arial"/>
            </a:endParaRPr>
          </a:p>
          <a:p>
            <a:pPr marL="0" lvl="0" indent="0" algn="l" rtl="0">
              <a:spcBef>
                <a:spcPts val="0"/>
              </a:spcBef>
              <a:spcAft>
                <a:spcPts val="0"/>
              </a:spcAft>
              <a:buNone/>
            </a:pP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735670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BE" b="1" u="sng"/>
              <a:t>Estructuras </a:t>
            </a:r>
            <a:r>
              <a:rPr lang="fr-BE" b="1" u="sng" err="1"/>
              <a:t>anatómicas </a:t>
            </a:r>
            <a:r>
              <a:rPr lang="fr-BE" b="1" u="sng"/>
              <a:t>y producción del </a:t>
            </a:r>
            <a:r>
              <a:rPr lang="fr-BE" b="1" u="sng" err="1"/>
              <a:t>habla </a:t>
            </a:r>
            <a:r>
              <a:rPr lang="fr-BE" b="1" u="sng"/>
              <a:t>y del </a:t>
            </a:r>
            <a:r>
              <a:rPr lang="fr-BE" b="1" u="sng" err="1"/>
              <a:t>lenguaje</a:t>
            </a:r>
          </a:p>
          <a:p>
            <a:pPr marL="0" lvl="0" indent="0" algn="l" rtl="0">
              <a:spcBef>
                <a:spcPts val="0"/>
              </a:spcBef>
              <a:spcAft>
                <a:spcPts val="0"/>
              </a:spcAft>
              <a:buNone/>
            </a:pPr>
            <a:endParaRPr lang="fr-BE" b="0" u="sng"/>
          </a:p>
          <a:p>
            <a:pPr marL="0" lvl="0" indent="0" algn="l" rtl="0">
              <a:spcBef>
                <a:spcPts val="0"/>
              </a:spcBef>
              <a:spcAft>
                <a:spcPts val="0"/>
              </a:spcAft>
              <a:buNone/>
            </a:pPr>
            <a:r>
              <a:rPr lang="fr-BE" b="0" u="sng" err="1"/>
              <a:t>La morfología </a:t>
            </a:r>
            <a:r>
              <a:rPr lang="fr-BE" b="0" u="sng"/>
              <a:t>facial </a:t>
            </a:r>
            <a:r>
              <a:rPr lang="fr-BE" err="1"/>
              <a:t>es </a:t>
            </a:r>
            <a:r>
              <a:rPr lang="fr-BE"/>
              <a:t>una </a:t>
            </a:r>
            <a:r>
              <a:rPr lang="fr-BE" err="1"/>
              <a:t>consecuencia directa </a:t>
            </a:r>
            <a:r>
              <a:rPr lang="fr-BE"/>
              <a:t>de la aberración </a:t>
            </a:r>
            <a:r>
              <a:rPr lang="fr-BE" err="1"/>
              <a:t>cromosómica </a:t>
            </a:r>
            <a:r>
              <a:rPr lang="fr-BE"/>
              <a:t>(triplicación del cromosoma 21).</a:t>
            </a:r>
          </a:p>
          <a:p>
            <a:pPr marL="0" lvl="0" indent="0" algn="l" rtl="0">
              <a:spcBef>
                <a:spcPts val="0"/>
              </a:spcBef>
              <a:spcAft>
                <a:spcPts val="0"/>
              </a:spcAft>
              <a:buNone/>
            </a:pPr>
            <a:endParaRPr lang="fr-BE"/>
          </a:p>
          <a:p>
            <a:pPr marL="0" lvl="0" indent="0" algn="l" rtl="0">
              <a:spcBef>
                <a:spcPts val="0"/>
              </a:spcBef>
              <a:spcAft>
                <a:spcPts val="0"/>
              </a:spcAft>
              <a:buNone/>
            </a:pPr>
            <a:r>
              <a:rPr lang="fr-BE" u="sng"/>
              <a:t>La </a:t>
            </a:r>
            <a:r>
              <a:rPr lang="fr-BE" u="sng" err="1"/>
              <a:t>lengua </a:t>
            </a:r>
            <a:r>
              <a:rPr lang="fr-BE" err="1"/>
              <a:t>es </a:t>
            </a:r>
            <a:r>
              <a:rPr lang="fr-BE"/>
              <a:t>grande, </a:t>
            </a:r>
            <a:r>
              <a:rPr lang="fr-BE" err="1"/>
              <a:t>fisurada </a:t>
            </a:r>
            <a:r>
              <a:rPr lang="fr-BE"/>
              <a:t>e </a:t>
            </a:r>
            <a:r>
              <a:rPr lang="fr-BE" err="1"/>
              <a:t>hipotónica</a:t>
            </a:r>
            <a:r>
              <a:rPr lang="fr-BE"/>
              <a:t>. A </a:t>
            </a:r>
            <a:r>
              <a:rPr lang="fr-BE" err="1"/>
              <a:t>menudo está </a:t>
            </a:r>
            <a:r>
              <a:rPr lang="fr-BE"/>
              <a:t>extendida </a:t>
            </a:r>
            <a:r>
              <a:rPr lang="fr-BE" err="1"/>
              <a:t>entre </a:t>
            </a:r>
            <a:r>
              <a:rPr lang="fr-BE"/>
              <a:t>las arcadas dentales o sobresale </a:t>
            </a:r>
            <a:r>
              <a:rPr lang="fr-BE" err="1"/>
              <a:t>de </a:t>
            </a:r>
            <a:r>
              <a:rPr lang="fr-BE"/>
              <a:t>la </a:t>
            </a:r>
            <a:r>
              <a:rPr lang="fr-BE" err="1"/>
              <a:t>boca </a:t>
            </a:r>
            <a:r>
              <a:rPr lang="fr-BE"/>
              <a:t>(protrusión lingual).</a:t>
            </a:r>
          </a:p>
          <a:p>
            <a:pPr marL="0" lvl="0" indent="0" algn="l" rtl="0">
              <a:spcBef>
                <a:spcPts val="0"/>
              </a:spcBef>
              <a:spcAft>
                <a:spcPts val="0"/>
              </a:spcAft>
              <a:buNone/>
            </a:pPr>
            <a:endParaRPr lang="fr-BE"/>
          </a:p>
          <a:p>
            <a:pPr marL="0" lvl="0" indent="0" algn="l" rtl="0">
              <a:spcBef>
                <a:spcPts val="0"/>
              </a:spcBef>
              <a:spcAft>
                <a:spcPts val="0"/>
              </a:spcAft>
              <a:buNone/>
            </a:pPr>
            <a:r>
              <a:rPr lang="fr-BE" u="sng"/>
              <a:t>Los </a:t>
            </a:r>
            <a:r>
              <a:rPr lang="fr-BE" u="sng" err="1"/>
              <a:t>labios </a:t>
            </a:r>
            <a:r>
              <a:rPr lang="fr-BE" err="1"/>
              <a:t>suelen </a:t>
            </a:r>
            <a:r>
              <a:rPr lang="fr-BE"/>
              <a:t>estar secos y </a:t>
            </a:r>
            <a:r>
              <a:rPr lang="fr-BE" err="1"/>
              <a:t>agrietados</a:t>
            </a:r>
            <a:endParaRPr lang="fr-BE"/>
          </a:p>
          <a:p>
            <a:pPr marL="0" lvl="0" indent="0" algn="l" rtl="0">
              <a:spcBef>
                <a:spcPts val="0"/>
              </a:spcBef>
              <a:spcAft>
                <a:spcPts val="0"/>
              </a:spcAft>
              <a:buNone/>
            </a:pPr>
            <a:r>
              <a:rPr lang="fr-BE"/>
              <a:t>Las comisuras de </a:t>
            </a:r>
            <a:r>
              <a:rPr lang="fr-BE" err="1"/>
              <a:t>la boca pueden desarrollar </a:t>
            </a:r>
            <a:r>
              <a:rPr lang="fr-BE"/>
              <a:t>perlage persistente, es decir, </a:t>
            </a:r>
            <a:r>
              <a:rPr lang="fr-BE" err="1"/>
              <a:t>úlceras </a:t>
            </a:r>
            <a:r>
              <a:rPr lang="fr-BE"/>
              <a:t>secas y </a:t>
            </a:r>
            <a:r>
              <a:rPr lang="fr-BE" err="1"/>
              <a:t>rojizas que </a:t>
            </a:r>
            <a:r>
              <a:rPr lang="fr-BE"/>
              <a:t>pueden </a:t>
            </a:r>
            <a:r>
              <a:rPr lang="fr-BE" err="1"/>
              <a:t>dificultar los movimientos de los labios.</a:t>
            </a:r>
            <a:endParaRPr lang="fr-BE"/>
          </a:p>
          <a:p>
            <a:pPr marL="0" lvl="0" indent="0" algn="l" rtl="0">
              <a:spcBef>
                <a:spcPts val="0"/>
              </a:spcBef>
              <a:spcAft>
                <a:spcPts val="0"/>
              </a:spcAft>
              <a:buNone/>
            </a:pPr>
            <a:endParaRPr lang="fr-BE"/>
          </a:p>
          <a:p>
            <a:pPr marL="0" lvl="0" indent="0" algn="l" rtl="0">
              <a:spcBef>
                <a:spcPts val="0"/>
              </a:spcBef>
              <a:spcAft>
                <a:spcPts val="0"/>
              </a:spcAft>
              <a:buNone/>
            </a:pPr>
            <a:r>
              <a:rPr lang="fr-BE"/>
              <a:t>Como </a:t>
            </a:r>
            <a:r>
              <a:rPr lang="fr-BE" err="1"/>
              <a:t>ya se ha mencionado</a:t>
            </a:r>
            <a:r>
              <a:rPr lang="fr-BE"/>
              <a:t>, la </a:t>
            </a:r>
            <a:r>
              <a:rPr lang="fr-BE" err="1"/>
              <a:t>lengua suele ser mucho mayor que </a:t>
            </a:r>
            <a:r>
              <a:rPr lang="fr-BE"/>
              <a:t>el </a:t>
            </a:r>
            <a:r>
              <a:rPr lang="fr-BE" err="1"/>
              <a:t>estrecho maxilar</a:t>
            </a:r>
            <a:r>
              <a:rPr lang="fr-BE"/>
              <a:t>. </a:t>
            </a:r>
            <a:r>
              <a:rPr lang="fr-BE" err="1"/>
              <a:t>Se habla, por tanto, </a:t>
            </a:r>
            <a:r>
              <a:rPr lang="fr-BE"/>
              <a:t>de </a:t>
            </a:r>
            <a:r>
              <a:rPr lang="fr-BE" err="1"/>
              <a:t>macroglosia </a:t>
            </a:r>
            <a:r>
              <a:rPr lang="fr-BE"/>
              <a:t>relativa.</a:t>
            </a:r>
          </a:p>
          <a:p>
            <a:pPr marL="0" lvl="0" indent="0" algn="l" rtl="0">
              <a:spcBef>
                <a:spcPts val="0"/>
              </a:spcBef>
              <a:spcAft>
                <a:spcPts val="0"/>
              </a:spcAft>
              <a:buNone/>
            </a:pPr>
            <a:r>
              <a:rPr lang="fr-BE"/>
              <a:t>Esta </a:t>
            </a:r>
            <a:r>
              <a:rPr lang="fr-BE" err="1"/>
              <a:t>lengua baja </a:t>
            </a:r>
            <a:r>
              <a:rPr lang="fr-BE"/>
              <a:t>e </a:t>
            </a:r>
            <a:r>
              <a:rPr lang="fr-BE" err="1"/>
              <a:t>hipotónica unida a la hipotonía </a:t>
            </a:r>
            <a:r>
              <a:rPr lang="fr-BE"/>
              <a:t>labial </a:t>
            </a:r>
            <a:r>
              <a:rPr lang="fr-BE" err="1"/>
              <a:t>aumenta </a:t>
            </a:r>
            <a:r>
              <a:rPr lang="fr-BE"/>
              <a:t>la </a:t>
            </a:r>
            <a:r>
              <a:rPr lang="fr-BE" err="1"/>
              <a:t>tendencia </a:t>
            </a:r>
            <a:r>
              <a:rPr lang="fr-BE"/>
              <a:t>a la interposición lingual </a:t>
            </a:r>
            <a:r>
              <a:rPr lang="fr-BE" err="1"/>
              <a:t>entre </a:t>
            </a:r>
            <a:r>
              <a:rPr lang="fr-BE"/>
              <a:t>los </a:t>
            </a:r>
            <a:r>
              <a:rPr lang="fr-BE" err="1"/>
              <a:t>dientes</a:t>
            </a:r>
            <a:r>
              <a:rPr lang="fr-BE"/>
              <a:t>.</a:t>
            </a:r>
          </a:p>
          <a:p>
            <a:pPr marL="0" lvl="0" indent="0" algn="l" rtl="0">
              <a:spcBef>
                <a:spcPts val="0"/>
              </a:spcBef>
              <a:spcAft>
                <a:spcPts val="0"/>
              </a:spcAft>
              <a:buNone/>
            </a:pPr>
            <a:endParaRPr lang="fr-BE"/>
          </a:p>
          <a:p>
            <a:pPr marL="0" lvl="0" indent="0" algn="l" rtl="0">
              <a:spcBef>
                <a:spcPts val="0"/>
              </a:spcBef>
              <a:spcAft>
                <a:spcPts val="0"/>
              </a:spcAft>
              <a:buNone/>
            </a:pPr>
            <a:r>
              <a:rPr lang="fr-BE"/>
              <a:t>Al </a:t>
            </a:r>
            <a:r>
              <a:rPr lang="fr-BE" err="1"/>
              <a:t>mismo tiempo</a:t>
            </a:r>
            <a:r>
              <a:rPr lang="fr-BE"/>
              <a:t>, las personas </a:t>
            </a:r>
            <a:r>
              <a:rPr lang="fr-BE" err="1"/>
              <a:t>con </a:t>
            </a:r>
            <a:r>
              <a:rPr lang="fr-BE"/>
              <a:t>síndrome de Down </a:t>
            </a:r>
            <a:r>
              <a:rPr lang="fr-BE" err="1"/>
              <a:t>reaccionan de forma diferente </a:t>
            </a:r>
            <a:r>
              <a:rPr lang="fr-BE"/>
              <a:t>a los estímulos de la </a:t>
            </a:r>
            <a:r>
              <a:rPr lang="fr-BE" err="1"/>
              <a:t>cavidad </a:t>
            </a:r>
            <a:r>
              <a:rPr lang="fr-BE"/>
              <a:t>bucal. Observamos :</a:t>
            </a:r>
          </a:p>
          <a:p>
            <a:pPr marL="0" lvl="0" indent="0" algn="l" rtl="0">
              <a:spcBef>
                <a:spcPts val="0"/>
              </a:spcBef>
              <a:spcAft>
                <a:spcPts val="0"/>
              </a:spcAft>
              <a:buNone/>
            </a:pPr>
            <a:r>
              <a:rPr lang="fr-BE" err="1"/>
              <a:t>lentitud </a:t>
            </a:r>
            <a:r>
              <a:rPr lang="fr-BE"/>
              <a:t>de </a:t>
            </a:r>
            <a:r>
              <a:rPr lang="fr-BE" err="1"/>
              <a:t>reacción</a:t>
            </a:r>
            <a:endParaRPr lang="fr-BE"/>
          </a:p>
          <a:p>
            <a:pPr marL="0" lvl="0" indent="0" algn="l" rtl="0">
              <a:spcBef>
                <a:spcPts val="0"/>
              </a:spcBef>
              <a:spcAft>
                <a:spcPts val="0"/>
              </a:spcAft>
              <a:buNone/>
            </a:pPr>
            <a:r>
              <a:rPr lang="fr-BE" err="1"/>
              <a:t>dificultad para </a:t>
            </a:r>
            <a:r>
              <a:rPr lang="fr-BE"/>
              <a:t>localizar estímulos o </a:t>
            </a:r>
            <a:r>
              <a:rPr lang="fr-BE" err="1"/>
              <a:t>expresar </a:t>
            </a:r>
            <a:r>
              <a:rPr lang="fr-BE"/>
              <a:t>dolor</a:t>
            </a:r>
          </a:p>
          <a:p>
            <a:pPr marL="0" lvl="0" indent="0" algn="l" rtl="0">
              <a:spcBef>
                <a:spcPts val="0"/>
              </a:spcBef>
              <a:spcAft>
                <a:spcPts val="0"/>
              </a:spcAft>
              <a:buNone/>
            </a:pPr>
            <a:endParaRPr lang="fr-BE"/>
          </a:p>
          <a:p>
            <a:pPr marL="0" lvl="0" indent="0" algn="l" rtl="0">
              <a:spcBef>
                <a:spcPts val="0"/>
              </a:spcBef>
              <a:spcAft>
                <a:spcPts val="0"/>
              </a:spcAft>
              <a:buNone/>
            </a:pPr>
            <a:endParaRPr lang="fr-BE"/>
          </a:p>
          <a:p>
            <a:pPr marL="0" lvl="0" indent="0" algn="l" rtl="0">
              <a:spcBef>
                <a:spcPts val="0"/>
              </a:spcBef>
              <a:spcAft>
                <a:spcPts val="0"/>
              </a:spcAft>
              <a:buNone/>
            </a:pPr>
            <a:r>
              <a:rPr lang="fr-BE" err="1"/>
              <a:t>A menudo se presentan </a:t>
            </a:r>
            <a:r>
              <a:rPr lang="fr-BE" u="sng"/>
              <a:t>anomalías dentales</a:t>
            </a:r>
            <a:r>
              <a:rPr lang="fr-BE"/>
              <a:t>:</a:t>
            </a:r>
          </a:p>
          <a:p>
            <a:pPr marL="0" lvl="0" indent="0" algn="l" rtl="0">
              <a:spcBef>
                <a:spcPts val="0"/>
              </a:spcBef>
              <a:spcAft>
                <a:spcPts val="0"/>
              </a:spcAft>
              <a:buNone/>
            </a:pPr>
            <a:r>
              <a:rPr lang="fr-BE"/>
              <a:t>- malposiciones</a:t>
            </a:r>
          </a:p>
          <a:p>
            <a:pPr marL="0" lvl="0" indent="0" algn="l" rtl="0">
              <a:spcBef>
                <a:spcPts val="0"/>
              </a:spcBef>
              <a:spcAft>
                <a:spcPts val="0"/>
              </a:spcAft>
              <a:buNone/>
            </a:pPr>
            <a:r>
              <a:rPr lang="fr-BE"/>
              <a:t>- dentición </a:t>
            </a:r>
            <a:r>
              <a:rPr lang="fr-BE" err="1"/>
              <a:t>adulta incompleta</a:t>
            </a:r>
          </a:p>
          <a:p>
            <a:pPr marL="0" lvl="0" indent="0" algn="l" rtl="0">
              <a:spcBef>
                <a:spcPts val="0"/>
              </a:spcBef>
              <a:spcAft>
                <a:spcPts val="0"/>
              </a:spcAft>
              <a:buNone/>
            </a:pPr>
            <a:r>
              <a:rPr lang="fr-BE" err="1"/>
              <a:t>así </a:t>
            </a:r>
            <a:r>
              <a:rPr lang="fr-BE"/>
              <a:t>como una </a:t>
            </a:r>
            <a:r>
              <a:rPr lang="fr-BE" err="1"/>
              <a:t>deformidad de la mandíbula que provoca </a:t>
            </a:r>
            <a:r>
              <a:rPr lang="fr-BE"/>
              <a:t>un </a:t>
            </a:r>
            <a:r>
              <a:rPr lang="fr-BE" err="1"/>
              <a:t>estrechamiento </a:t>
            </a:r>
            <a:r>
              <a:rPr lang="fr-BE"/>
              <a:t>del </a:t>
            </a:r>
            <a:r>
              <a:rPr lang="fr-BE" err="1"/>
              <a:t>maxilar </a:t>
            </a:r>
            <a:r>
              <a:rPr lang="fr-BE"/>
              <a:t>(</a:t>
            </a:r>
            <a:r>
              <a:rPr lang="fr-BE" err="1"/>
              <a:t>lo que dificulta aún </a:t>
            </a:r>
            <a:r>
              <a:rPr lang="fr-BE"/>
              <a:t>más el </a:t>
            </a:r>
            <a:r>
              <a:rPr lang="fr-BE" err="1"/>
              <a:t>mantenimiento de </a:t>
            </a:r>
            <a:r>
              <a:rPr lang="fr-BE"/>
              <a:t>la </a:t>
            </a:r>
            <a:r>
              <a:rPr lang="fr-BE" err="1"/>
              <a:t>lengua </a:t>
            </a:r>
            <a:r>
              <a:rPr lang="fr-BE"/>
              <a:t>en la </a:t>
            </a:r>
            <a:r>
              <a:rPr lang="fr-BE" err="1"/>
              <a:t>boca</a:t>
            </a:r>
            <a:r>
              <a:rPr lang="fr-BE"/>
              <a:t>).</a:t>
            </a:r>
          </a:p>
          <a:p>
            <a:pPr marL="0" lvl="0" indent="0" algn="l" rtl="0">
              <a:spcBef>
                <a:spcPts val="0"/>
              </a:spcBef>
              <a:spcAft>
                <a:spcPts val="0"/>
              </a:spcAft>
              <a:buNone/>
            </a:pPr>
            <a:endParaRPr lang="fr-BE"/>
          </a:p>
          <a:p>
            <a:pPr marL="0" lvl="0" indent="0" algn="l" rtl="0">
              <a:spcBef>
                <a:spcPts val="0"/>
              </a:spcBef>
              <a:spcAft>
                <a:spcPts val="0"/>
              </a:spcAft>
              <a:buNone/>
            </a:pPr>
            <a:endParaRPr lang="fr-BE"/>
          </a:p>
          <a:p>
            <a:pPr marL="0" lvl="0" indent="0" algn="l" rtl="0">
              <a:spcBef>
                <a:spcPts val="0"/>
              </a:spcBef>
              <a:spcAft>
                <a:spcPts val="0"/>
              </a:spcAft>
              <a:buNone/>
            </a:pPr>
            <a:r>
              <a:rPr lang="fr-BE" u="sng"/>
              <a:t>Las </a:t>
            </a:r>
            <a:r>
              <a:rPr lang="fr-BE" u="sng" err="1"/>
              <a:t>amígdalas </a:t>
            </a:r>
            <a:r>
              <a:rPr lang="fr-BE" err="1"/>
              <a:t>suelen </a:t>
            </a:r>
            <a:r>
              <a:rPr lang="fr-BE"/>
              <a:t>estar </a:t>
            </a:r>
            <a:r>
              <a:rPr lang="fr-BE" err="1"/>
              <a:t>agrandadas, </a:t>
            </a:r>
            <a:r>
              <a:rPr lang="fr-BE"/>
              <a:t>al igual que las </a:t>
            </a:r>
            <a:r>
              <a:rPr lang="fr-BE" err="1"/>
              <a:t>vegetaciones</a:t>
            </a:r>
            <a:r>
              <a:rPr lang="fr-BE"/>
              <a:t>, </a:t>
            </a:r>
            <a:r>
              <a:rPr lang="fr-BE" err="1"/>
              <a:t>que dan </a:t>
            </a:r>
            <a:r>
              <a:rPr lang="fr-BE"/>
              <a:t>un </a:t>
            </a:r>
            <a:r>
              <a:rPr lang="fr-BE" err="1"/>
              <a:t>fuerte sonido </a:t>
            </a:r>
            <a:r>
              <a:rPr lang="fr-BE"/>
              <a:t>nasal al habla, pero </a:t>
            </a:r>
            <a:r>
              <a:rPr lang="fr-BE" err="1"/>
              <a:t>también </a:t>
            </a:r>
            <a:r>
              <a:rPr lang="fr-BE"/>
              <a:t>favorecen las infecciones </a:t>
            </a:r>
            <a:r>
              <a:rPr lang="fr-BE" err="1"/>
              <a:t>repetidas</a:t>
            </a:r>
            <a:r>
              <a:rPr lang="fr-BE"/>
              <a:t>.</a:t>
            </a:r>
          </a:p>
          <a:p>
            <a:pPr marL="0" lvl="0" indent="0" algn="l" rtl="0">
              <a:spcBef>
                <a:spcPts val="0"/>
              </a:spcBef>
              <a:spcAft>
                <a:spcPts val="0"/>
              </a:spcAft>
              <a:buNone/>
            </a:pPr>
            <a:r>
              <a:rPr lang="fr-BE" err="1"/>
              <a:t>Estas infecciones otorrinolaringológicas frecuentes </a:t>
            </a:r>
            <a:r>
              <a:rPr lang="fr-BE"/>
              <a:t>y las </a:t>
            </a:r>
            <a:r>
              <a:rPr lang="fr-BE" err="1"/>
              <a:t>frecuentes </a:t>
            </a:r>
            <a:r>
              <a:rPr lang="fr-BE"/>
              <a:t>infecciones de </a:t>
            </a:r>
            <a:r>
              <a:rPr lang="fr-BE" err="1"/>
              <a:t>oído que </a:t>
            </a:r>
            <a:r>
              <a:rPr lang="fr-BE"/>
              <a:t>provocan pueden repercutir en </a:t>
            </a:r>
            <a:r>
              <a:rPr lang="fr-BE" err="1"/>
              <a:t>la audición de una persona</a:t>
            </a:r>
            <a:r>
              <a:rPr lang="fr-BE"/>
              <a:t>.</a:t>
            </a:r>
          </a:p>
          <a:p>
            <a:pPr marL="0" lvl="0" indent="0" algn="l" rtl="0">
              <a:spcBef>
                <a:spcPts val="0"/>
              </a:spcBef>
              <a:spcAft>
                <a:spcPts val="0"/>
              </a:spcAft>
              <a:buNone/>
            </a:pPr>
            <a:endParaRPr lang="fr-BE"/>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fr-BE" b="1" u="sng"/>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BE" b="1" u="sng" err="1"/>
              <a:t>Déficit auditivo </a:t>
            </a:r>
            <a:r>
              <a:rPr lang="fr-BE" b="1" u="sng"/>
              <a:t>y </a:t>
            </a:r>
            <a:r>
              <a:rPr lang="fr-BE" b="1" u="sng" err="1"/>
              <a:t>comprensión del habla </a:t>
            </a:r>
            <a:r>
              <a:rPr lang="fr-BE" b="1" u="sng"/>
              <a:t>y del </a:t>
            </a:r>
            <a:r>
              <a:rPr lang="fr-BE" b="1" u="sng" err="1"/>
              <a:t>lenguaje</a:t>
            </a:r>
            <a:endParaRPr lang="fr-BE" b="1" u="sng"/>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BE" b="0" u="none" err="1"/>
              <a:t>La pérdida de audición se produce </a:t>
            </a:r>
            <a:r>
              <a:rPr lang="fr-BE" b="0" u="none"/>
              <a:t>en </a:t>
            </a:r>
            <a:r>
              <a:rPr lang="fr-BE" b="0" u="none" err="1"/>
              <a:t>aproximadamente </a:t>
            </a:r>
            <a:r>
              <a:rPr lang="fr-BE" b="0" u="none"/>
              <a:t>2/3 de las </a:t>
            </a:r>
            <a:r>
              <a:rPr lang="fr-BE" b="0" u="none" err="1"/>
              <a:t>personas</a:t>
            </a:r>
            <a:r>
              <a:rPr lang="fr-BE" b="0" u="none"/>
              <a:t>. Puede </a:t>
            </a:r>
            <a:r>
              <a:rPr lang="fr-BE" b="0" u="none" err="1"/>
              <a:t>ser de leve </a:t>
            </a:r>
            <a:r>
              <a:rPr lang="fr-BE" b="0" u="none"/>
              <a:t>a </a:t>
            </a:r>
            <a:r>
              <a:rPr lang="fr-BE" b="0" u="none" err="1"/>
              <a:t>moderada</a:t>
            </a:r>
            <a:r>
              <a:rPr lang="fr-BE" b="0" u="none"/>
              <a:t>, uni o </a:t>
            </a:r>
            <a:r>
              <a:rPr lang="fr-BE" b="0" u="none" err="1"/>
              <a:t>bilateral</a:t>
            </a:r>
            <a:r>
              <a:rPr lang="fr-BE" b="0" u="none"/>
              <a:t>.</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BE" b="0" u="none" err="1"/>
              <a:t>Puede explicar en parte </a:t>
            </a:r>
            <a:r>
              <a:rPr lang="fr-BE" b="0" u="none"/>
              <a:t>los </a:t>
            </a:r>
            <a:r>
              <a:rPr lang="fr-BE" b="0" u="none" err="1"/>
              <a:t>problemas </a:t>
            </a:r>
            <a:r>
              <a:rPr lang="fr-BE" b="0" u="none"/>
              <a:t>del habla </a:t>
            </a:r>
            <a:r>
              <a:rPr lang="fr-BE" b="0" u="none" err="1"/>
              <a:t>observados </a:t>
            </a:r>
            <a:r>
              <a:rPr lang="fr-BE" b="0" u="none"/>
              <a:t>en el síndrome.</a:t>
            </a:r>
          </a:p>
          <a:p>
            <a:pPr marL="0" lvl="0" indent="0" algn="l" rtl="0">
              <a:spcBef>
                <a:spcPts val="0"/>
              </a:spcBef>
              <a:spcAft>
                <a:spcPts val="0"/>
              </a:spcAft>
              <a:buNone/>
            </a:pP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465927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BE" b="1" u="sng" dirty="0"/>
              <a:t>Nivel léxico</a:t>
            </a:r>
          </a:p>
          <a:p>
            <a:pPr marL="0" lvl="0" indent="0" algn="l" rtl="0">
              <a:spcBef>
                <a:spcPts val="0"/>
              </a:spcBef>
              <a:spcAft>
                <a:spcPts val="0"/>
              </a:spcAft>
              <a:buNone/>
            </a:pPr>
            <a:endParaRPr lang="nl-BE" dirty="0"/>
          </a:p>
          <a:p>
            <a:pPr marL="0" lvl="0" indent="0" algn="l" rtl="0">
              <a:spcBef>
                <a:spcPts val="0"/>
              </a:spcBef>
              <a:spcAft>
                <a:spcPts val="0"/>
              </a:spcAft>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Podemos observar un léxico reducido tanto en número de palabras como en características semánticas asociadas a estas palabras (por ejemplo, problemas para construir categorías o generalización de nombres a elementos similares de una misma categoría).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Las discrepancias con los niños neurotípicos empiezan a aparecer ya en el primer mes de vida. Estas discrepancias iniciales tendrán una gran repercusión en el desarrollo posterior del lenguaje y la comunicación, en el que la brecha con los niños neurotípicos se ampliará gradualmente tanto en términos de producción como de comprensión. Tengamos en cuenta que si los rasgos autistas están asociados a la condición IDD, la brecha entre el comportamiento comunicativo de la persona IDD-autista y el comportamiento comunicativo del bebé neurotípico es mucho más importante.</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lang="nl-BE" dirty="0"/>
          </a:p>
          <a:p>
            <a:pPr marL="0" lvl="0" indent="0" algn="l" rtl="0">
              <a:spcBef>
                <a:spcPts val="0"/>
              </a:spcBef>
              <a:spcAft>
                <a:spcPts val="0"/>
              </a:spcAft>
              <a:buNone/>
            </a:pPr>
            <a:r>
              <a:rPr lang="fr-BE" b="1" u="sng" dirty="0" err="1"/>
              <a:t>Nivel morfosintáctico </a:t>
            </a:r>
            <a:r>
              <a:rPr lang="fr-BE" b="1" u="sng" dirty="0"/>
              <a:t>- Principales </a:t>
            </a:r>
            <a:r>
              <a:rPr lang="fr-BE" b="1" u="sng" dirty="0" err="1"/>
              <a:t>características de </a:t>
            </a:r>
            <a:r>
              <a:rPr lang="fr-BE" b="1" u="sng" dirty="0"/>
              <a:t>producción</a:t>
            </a:r>
          </a:p>
          <a:p>
            <a:pPr marL="0" lvl="0" indent="0" algn="l" rtl="0">
              <a:spcBef>
                <a:spcPts val="0"/>
              </a:spcBef>
              <a:spcAft>
                <a:spcPts val="0"/>
              </a:spcAft>
              <a:buNone/>
            </a:pPr>
            <a:endParaRPr lang="fr-BE" dirty="0"/>
          </a:p>
          <a:p>
            <a:pPr marL="0" lvl="0" indent="0" algn="l" rtl="0">
              <a:spcBef>
                <a:spcPts val="0"/>
              </a:spcBef>
              <a:spcAft>
                <a:spcPts val="0"/>
              </a:spcAft>
              <a:buNone/>
            </a:pPr>
            <a:r>
              <a:rPr lang="fr-BE" dirty="0"/>
              <a:t>Sintaxis </a:t>
            </a:r>
            <a:r>
              <a:rPr lang="fr-BE" dirty="0" err="1"/>
              <a:t>compleja </a:t>
            </a:r>
            <a:r>
              <a:rPr lang="fr-BE" dirty="0"/>
              <a:t>y </a:t>
            </a:r>
            <a:r>
              <a:rPr lang="fr-BE" dirty="0" err="1"/>
              <a:t>elaborada </a:t>
            </a:r>
            <a:r>
              <a:rPr lang="fr-BE" dirty="0"/>
              <a:t>no </a:t>
            </a:r>
            <a:r>
              <a:rPr lang="fr-BE" dirty="0" err="1"/>
              <a:t>adquirida</a:t>
            </a:r>
            <a:endParaRPr lang="fr-BE" dirty="0"/>
          </a:p>
          <a:p>
            <a:pPr marL="0" lvl="0" indent="0" algn="l" rtl="0">
              <a:spcBef>
                <a:spcPts val="0"/>
              </a:spcBef>
              <a:spcAft>
                <a:spcPts val="0"/>
              </a:spcAft>
              <a:buNone/>
            </a:pPr>
            <a:r>
              <a:rPr lang="fr-BE" dirty="0" err="1"/>
              <a:t>Falta </a:t>
            </a:r>
            <a:r>
              <a:rPr lang="fr-BE" dirty="0"/>
              <a:t>de coordinación, subordinación (</a:t>
            </a:r>
            <a:r>
              <a:rPr lang="fr-BE" dirty="0" err="1"/>
              <a:t>incluidos los </a:t>
            </a:r>
            <a:r>
              <a:rPr lang="fr-BE" dirty="0"/>
              <a:t>familiares) y pasividad</a:t>
            </a:r>
          </a:p>
          <a:p>
            <a:pPr marL="0" lvl="0" indent="0" algn="l" rtl="0">
              <a:spcBef>
                <a:spcPts val="0"/>
              </a:spcBef>
              <a:spcAft>
                <a:spcPts val="0"/>
              </a:spcAft>
              <a:buNone/>
            </a:pPr>
            <a:endParaRPr lang="fr-BE" dirty="0"/>
          </a:p>
          <a:p>
            <a:pPr marL="0" lvl="0" indent="0" algn="l" rtl="0">
              <a:spcBef>
                <a:spcPts val="0"/>
              </a:spcBef>
              <a:spcAft>
                <a:spcPts val="0"/>
              </a:spcAft>
              <a:buNone/>
            </a:pPr>
            <a:r>
              <a:rPr lang="fr-BE" dirty="0"/>
              <a:t>Omisión de </a:t>
            </a:r>
            <a:r>
              <a:rPr lang="fr-BE" dirty="0" err="1"/>
              <a:t>morfemas </a:t>
            </a:r>
            <a:r>
              <a:rPr lang="fr-BE" dirty="0"/>
              <a:t>gramaticales</a:t>
            </a:r>
          </a:p>
          <a:p>
            <a:pPr marL="0" lvl="0" indent="0" algn="l" rtl="0">
              <a:spcBef>
                <a:spcPts val="0"/>
              </a:spcBef>
              <a:spcAft>
                <a:spcPts val="0"/>
              </a:spcAft>
              <a:buNone/>
            </a:pPr>
            <a:r>
              <a:rPr lang="fr-BE" dirty="0"/>
              <a:t>pocas </a:t>
            </a:r>
            <a:r>
              <a:rPr lang="fr-BE" dirty="0" err="1"/>
              <a:t>marcas de género </a:t>
            </a:r>
            <a:r>
              <a:rPr lang="fr-BE" dirty="0"/>
              <a:t>y </a:t>
            </a:r>
            <a:r>
              <a:rPr lang="fr-BE" dirty="0" err="1"/>
              <a:t>número </a:t>
            </a:r>
            <a:r>
              <a:rPr lang="fr-BE" dirty="0"/>
              <a:t>(</a:t>
            </a:r>
            <a:r>
              <a:rPr lang="fr-BE" dirty="0" err="1"/>
              <a:t>sobre todo </a:t>
            </a:r>
            <a:r>
              <a:rPr lang="fr-BE" dirty="0"/>
              <a:t>en </a:t>
            </a:r>
            <a:r>
              <a:rPr lang="fr-BE" dirty="0" err="1"/>
              <a:t>sustantivos </a:t>
            </a:r>
            <a:r>
              <a:rPr lang="fr-BE" dirty="0"/>
              <a:t>y adjetivos)</a:t>
            </a:r>
          </a:p>
          <a:p>
            <a:pPr marL="0" lvl="0" indent="0" algn="l" rtl="0">
              <a:spcBef>
                <a:spcPts val="0"/>
              </a:spcBef>
              <a:spcAft>
                <a:spcPts val="0"/>
              </a:spcAft>
              <a:buNone/>
            </a:pPr>
            <a:r>
              <a:rPr lang="fr-BE" dirty="0" err="1"/>
              <a:t>poco marcado </a:t>
            </a:r>
            <a:r>
              <a:rPr lang="fr-BE" dirty="0"/>
              <a:t>del </a:t>
            </a:r>
            <a:r>
              <a:rPr lang="fr-BE" dirty="0" err="1"/>
              <a:t>número </a:t>
            </a:r>
            <a:r>
              <a:rPr lang="fr-BE" dirty="0"/>
              <a:t>y del </a:t>
            </a:r>
            <a:r>
              <a:rPr lang="fr-BE" dirty="0" err="1"/>
              <a:t>tiempo de conjugación </a:t>
            </a:r>
            <a:r>
              <a:rPr lang="fr-BE" dirty="0"/>
              <a:t>en </a:t>
            </a:r>
            <a:r>
              <a:rPr lang="fr-BE" dirty="0" err="1"/>
              <a:t>los verbos</a:t>
            </a:r>
            <a:endParaRPr lang="fr-BE" dirty="0"/>
          </a:p>
          <a:p>
            <a:pPr marL="0" lvl="0" indent="0" algn="l" rtl="0">
              <a:spcBef>
                <a:spcPts val="0"/>
              </a:spcBef>
              <a:spcAft>
                <a:spcPts val="0"/>
              </a:spcAft>
              <a:buNone/>
            </a:pPr>
            <a:endParaRPr lang="fr-BE" dirty="0"/>
          </a:p>
          <a:p>
            <a:pPr marL="0" lvl="0" indent="0" algn="l" rtl="0">
              <a:spcBef>
                <a:spcPts val="0"/>
              </a:spcBef>
              <a:spcAft>
                <a:spcPts val="0"/>
              </a:spcAft>
              <a:buNone/>
            </a:pPr>
            <a:r>
              <a:rPr lang="fr-BE" dirty="0"/>
              <a:t>Omisión frecuente de </a:t>
            </a:r>
            <a:r>
              <a:rPr lang="fr-BE" dirty="0" err="1"/>
              <a:t>palabras funcionales como </a:t>
            </a:r>
            <a:r>
              <a:rPr lang="fr-BE" dirty="0"/>
              <a:t>artículos y </a:t>
            </a:r>
            <a:r>
              <a:rPr lang="fr-BE" dirty="0" err="1"/>
              <a:t>preposiciones.</a:t>
            </a:r>
            <a:endParaRPr lang="fr-BE" dirty="0"/>
          </a:p>
          <a:p>
            <a:pPr marL="0" lvl="0" indent="0" algn="l" rtl="0">
              <a:spcBef>
                <a:spcPts val="0"/>
              </a:spcBef>
              <a:spcAft>
                <a:spcPts val="0"/>
              </a:spcAft>
              <a:buNone/>
            </a:pPr>
            <a:endParaRPr lang="fr-BE" dirty="0"/>
          </a:p>
          <a:p>
            <a:pPr marL="0" lvl="0" indent="0" algn="l" rtl="0">
              <a:spcBef>
                <a:spcPts val="0"/>
              </a:spcBef>
              <a:spcAft>
                <a:spcPts val="0"/>
              </a:spcAft>
              <a:buNone/>
            </a:pPr>
            <a:r>
              <a:rPr lang="fr-BE" dirty="0" err="1"/>
              <a:t>La calidad de </a:t>
            </a:r>
            <a:r>
              <a:rPr lang="fr-BE" dirty="0"/>
              <a:t>la producción (</a:t>
            </a:r>
            <a:r>
              <a:rPr lang="fr-BE" dirty="0" err="1"/>
              <a:t>incluso </a:t>
            </a:r>
            <a:r>
              <a:rPr lang="fr-BE" dirty="0"/>
              <a:t>en </a:t>
            </a:r>
            <a:r>
              <a:rPr lang="fr-BE" dirty="0" err="1"/>
              <a:t>la edad adulta</a:t>
            </a:r>
            <a:r>
              <a:rPr lang="fr-BE" dirty="0"/>
              <a:t>) </a:t>
            </a:r>
            <a:r>
              <a:rPr lang="fr-BE" dirty="0" err="1"/>
              <a:t>es generalmente inferior </a:t>
            </a:r>
            <a:r>
              <a:rPr lang="fr-BE" dirty="0"/>
              <a:t>a </a:t>
            </a:r>
            <a:r>
              <a:rPr lang="fr-BE" dirty="0" err="1"/>
              <a:t>la </a:t>
            </a:r>
            <a:r>
              <a:rPr lang="fr-BE" dirty="0"/>
              <a:t>de las personas </a:t>
            </a:r>
            <a:r>
              <a:rPr lang="fr-BE" dirty="0" err="1"/>
              <a:t>con </a:t>
            </a:r>
            <a:r>
              <a:rPr lang="fr-BE" dirty="0"/>
              <a:t>IDD de </a:t>
            </a:r>
            <a:r>
              <a:rPr lang="fr-BE" dirty="0" err="1"/>
              <a:t>otras etiologías</a:t>
            </a:r>
            <a:endParaRPr lang="fr-BE" dirty="0"/>
          </a:p>
          <a:p>
            <a:pPr marL="0" lvl="0" indent="0" algn="l" rtl="0">
              <a:spcBef>
                <a:spcPts val="0"/>
              </a:spcBef>
              <a:spcAft>
                <a:spcPts val="0"/>
              </a:spcAft>
              <a:buNone/>
            </a:pPr>
            <a:endParaRPr lang="fr-BE" dirty="0"/>
          </a:p>
          <a:p>
            <a:pPr marL="0" lvl="0" indent="0" algn="l" rtl="0">
              <a:spcBef>
                <a:spcPts val="0"/>
              </a:spcBef>
              <a:spcAft>
                <a:spcPts val="0"/>
              </a:spcAft>
              <a:buNone/>
            </a:pPr>
            <a:r>
              <a:rPr lang="fr-BE" dirty="0"/>
              <a:t>En el caso de la </a:t>
            </a:r>
            <a:r>
              <a:rPr lang="fr-BE" dirty="0" err="1"/>
              <a:t>sintaxis </a:t>
            </a:r>
            <a:r>
              <a:rPr lang="fr-BE" dirty="0"/>
              <a:t>(estructura de la frase) y la </a:t>
            </a:r>
            <a:r>
              <a:rPr lang="fr-BE" dirty="0" err="1"/>
              <a:t>morfología </a:t>
            </a:r>
            <a:r>
              <a:rPr lang="fr-BE" dirty="0"/>
              <a:t>(</a:t>
            </a:r>
            <a:r>
              <a:rPr lang="fr-BE" dirty="0" err="1"/>
              <a:t>inflexiones </a:t>
            </a:r>
            <a:r>
              <a:rPr lang="fr-BE" dirty="0"/>
              <a:t>de </a:t>
            </a:r>
            <a:r>
              <a:rPr lang="fr-BE" dirty="0" err="1"/>
              <a:t>verbos</a:t>
            </a:r>
            <a:r>
              <a:rPr lang="fr-BE" dirty="0"/>
              <a:t>, </a:t>
            </a:r>
            <a:r>
              <a:rPr lang="fr-BE" dirty="0" err="1"/>
              <a:t>sustantivos</a:t>
            </a:r>
            <a:r>
              <a:rPr lang="fr-BE" dirty="0"/>
              <a:t>, </a:t>
            </a:r>
            <a:r>
              <a:rPr lang="fr-BE" dirty="0" err="1"/>
              <a:t>determinantes</a:t>
            </a:r>
            <a:r>
              <a:rPr lang="fr-BE" dirty="0"/>
              <a:t>, etc.), </a:t>
            </a:r>
            <a:r>
              <a:rPr lang="fr-BE" dirty="0" err="1"/>
              <a:t>las capacidades de</a:t>
            </a:r>
            <a:r>
              <a:rPr lang="fr-BE" dirty="0"/>
              <a:t> producción son inferiores a </a:t>
            </a:r>
            <a:r>
              <a:rPr lang="fr-BE" dirty="0" err="1"/>
              <a:t>las de comprensión</a:t>
            </a:r>
            <a:r>
              <a:rPr lang="fr-BE" dirty="0"/>
              <a:t>.</a:t>
            </a:r>
            <a:endParaRPr dirty="0"/>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741349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BE" dirty="0" err="1"/>
              <a:t>Varios </a:t>
            </a:r>
            <a:r>
              <a:rPr lang="fr-BE" dirty="0"/>
              <a:t>aspectos son importantes en la </a:t>
            </a:r>
            <a:r>
              <a:rPr lang="fr-BE" dirty="0" err="1"/>
              <a:t>pragmática </a:t>
            </a:r>
            <a:r>
              <a:rPr lang="fr-BE" dirty="0"/>
              <a:t>y la gestión de los aspectos sociales de la comunicación.</a:t>
            </a:r>
          </a:p>
          <a:p>
            <a:pPr marL="0" lvl="0" indent="0" algn="l" rtl="0">
              <a:spcBef>
                <a:spcPts val="0"/>
              </a:spcBef>
              <a:spcAft>
                <a:spcPts val="0"/>
              </a:spcAft>
              <a:buNone/>
            </a:pPr>
            <a:endParaRPr lang="fr-BE" dirty="0"/>
          </a:p>
          <a:p>
            <a:pPr marL="0" lvl="0" indent="0" algn="l" rtl="0">
              <a:spcBef>
                <a:spcPts val="0"/>
              </a:spcBef>
              <a:spcAft>
                <a:spcPts val="0"/>
              </a:spcAft>
              <a:buNone/>
            </a:pPr>
            <a:r>
              <a:rPr lang="fr-BE" b="1" u="sng" dirty="0" err="1"/>
              <a:t>Turnos de conversación</a:t>
            </a:r>
            <a:endParaRPr lang="fr-BE" b="1" u="sng" dirty="0"/>
          </a:p>
          <a:p>
            <a:pPr marL="0" lvl="0" indent="0" algn="l" rtl="0">
              <a:spcBef>
                <a:spcPts val="0"/>
              </a:spcBef>
              <a:spcAft>
                <a:spcPts val="0"/>
              </a:spcAft>
              <a:buNone/>
            </a:pPr>
            <a:r>
              <a:rPr lang="fr-BE" dirty="0" err="1"/>
              <a:t>Mientras que hay </a:t>
            </a:r>
            <a:r>
              <a:rPr lang="fr-BE" dirty="0"/>
              <a:t>pocos </a:t>
            </a:r>
            <a:r>
              <a:rPr lang="fr-BE" dirty="0" err="1"/>
              <a:t>problemas </a:t>
            </a:r>
            <a:r>
              <a:rPr lang="fr-BE" dirty="0"/>
              <a:t>para </a:t>
            </a:r>
            <a:r>
              <a:rPr lang="fr-BE" dirty="0" err="1"/>
              <a:t>organizar </a:t>
            </a:r>
            <a:r>
              <a:rPr lang="fr-BE" dirty="0"/>
              <a:t>y </a:t>
            </a:r>
            <a:r>
              <a:rPr lang="fr-BE" dirty="0" err="1"/>
              <a:t>gestionar </a:t>
            </a:r>
            <a:r>
              <a:rPr lang="fr-BE" dirty="0"/>
              <a:t>los intercambios </a:t>
            </a:r>
            <a:r>
              <a:rPr lang="fr-BE" dirty="0" err="1"/>
              <a:t>con </a:t>
            </a:r>
            <a:r>
              <a:rPr lang="fr-BE" dirty="0"/>
              <a:t>parientes cercanos, hay </a:t>
            </a:r>
            <a:r>
              <a:rPr lang="fr-BE" dirty="0" err="1"/>
              <a:t>alrededor de </a:t>
            </a:r>
            <a:r>
              <a:rPr lang="fr-BE" dirty="0"/>
              <a:t>un 10% de </a:t>
            </a:r>
            <a:r>
              <a:rPr lang="fr-BE" dirty="0" err="1"/>
              <a:t>fallos </a:t>
            </a:r>
            <a:r>
              <a:rPr lang="fr-BE" dirty="0"/>
              <a:t>a la hora de </a:t>
            </a:r>
            <a:r>
              <a:rPr lang="fr-BE" dirty="0" err="1"/>
              <a:t>tomar turnos de conversación con adultos menos conocidos</a:t>
            </a:r>
            <a:r>
              <a:rPr lang="fr-BE" dirty="0"/>
              <a:t>. </a:t>
            </a:r>
            <a:r>
              <a:rPr lang="fr-BE" dirty="0" err="1"/>
              <a:t>También </a:t>
            </a:r>
            <a:r>
              <a:rPr lang="fr-BE" dirty="0"/>
              <a:t>observamos </a:t>
            </a:r>
            <a:r>
              <a:rPr lang="fr-BE" dirty="0" err="1"/>
              <a:t>que </a:t>
            </a:r>
            <a:r>
              <a:rPr lang="fr-BE" dirty="0"/>
              <a:t>las personas </a:t>
            </a:r>
            <a:r>
              <a:rPr lang="fr-BE" dirty="0" err="1"/>
              <a:t>con </a:t>
            </a:r>
            <a:r>
              <a:rPr lang="fr-BE" dirty="0"/>
              <a:t>síndrome de Down son </a:t>
            </a:r>
            <a:r>
              <a:rPr lang="fr-BE" dirty="0" err="1"/>
              <a:t>menos </a:t>
            </a:r>
            <a:r>
              <a:rPr lang="fr-BE" dirty="0"/>
              <a:t>eficaces </a:t>
            </a:r>
            <a:r>
              <a:rPr lang="fr-BE" dirty="0" err="1"/>
              <a:t>con sus iguales</a:t>
            </a:r>
            <a:r>
              <a:rPr lang="fr-BE" dirty="0"/>
              <a:t>.</a:t>
            </a:r>
          </a:p>
          <a:p>
            <a:pPr marL="0" lvl="0" indent="0" algn="l" rtl="0">
              <a:spcBef>
                <a:spcPts val="0"/>
              </a:spcBef>
              <a:spcAft>
                <a:spcPts val="0"/>
              </a:spcAft>
              <a:buNone/>
            </a:pPr>
            <a:endParaRPr lang="fr-BE" dirty="0"/>
          </a:p>
          <a:p>
            <a:pPr marL="0" lvl="0" indent="0" algn="l" rtl="0">
              <a:spcBef>
                <a:spcPts val="0"/>
              </a:spcBef>
              <a:spcAft>
                <a:spcPts val="0"/>
              </a:spcAft>
              <a:buNone/>
            </a:pPr>
            <a:r>
              <a:rPr lang="fr-BE" b="1" u="sng" dirty="0"/>
              <a:t>Actos de habla </a:t>
            </a:r>
          </a:p>
          <a:p>
            <a:pPr marL="0" lvl="0" indent="0" algn="l" rtl="0">
              <a:spcBef>
                <a:spcPts val="0"/>
              </a:spcBef>
              <a:spcAft>
                <a:spcPts val="0"/>
              </a:spcAft>
              <a:buNone/>
            </a:pPr>
            <a:r>
              <a:rPr lang="fr-BE" dirty="0"/>
              <a:t>Se trata de </a:t>
            </a:r>
            <a:r>
              <a:rPr lang="fr-BE" dirty="0" err="1"/>
              <a:t>afirmar</a:t>
            </a:r>
            <a:r>
              <a:rPr lang="fr-BE" dirty="0"/>
              <a:t>, </a:t>
            </a:r>
            <a:r>
              <a:rPr lang="fr-BE" dirty="0" err="1"/>
              <a:t>cuestionar</a:t>
            </a:r>
            <a:r>
              <a:rPr lang="fr-BE" dirty="0"/>
              <a:t>, </a:t>
            </a:r>
            <a:r>
              <a:rPr lang="fr-BE" dirty="0" err="1"/>
              <a:t>ordenar</a:t>
            </a:r>
            <a:r>
              <a:rPr lang="fr-BE" dirty="0"/>
              <a:t>; en </a:t>
            </a:r>
            <a:r>
              <a:rPr lang="fr-BE" dirty="0" err="1"/>
              <a:t>otras palabras</a:t>
            </a:r>
            <a:r>
              <a:rPr lang="fr-BE" dirty="0"/>
              <a:t>, de </a:t>
            </a:r>
            <a:r>
              <a:rPr lang="fr-BE" dirty="0" err="1"/>
              <a:t>influir en </a:t>
            </a:r>
            <a:r>
              <a:rPr lang="fr-BE" dirty="0"/>
              <a:t>los </a:t>
            </a:r>
            <a:r>
              <a:rPr lang="fr-BE" dirty="0" err="1"/>
              <a:t>demás </a:t>
            </a:r>
            <a:r>
              <a:rPr lang="fr-BE" dirty="0"/>
              <a:t>participantes en la conversación.</a:t>
            </a:r>
          </a:p>
          <a:p>
            <a:pPr marL="0" lvl="0" indent="0" algn="l" rtl="0">
              <a:spcBef>
                <a:spcPts val="0"/>
              </a:spcBef>
              <a:spcAft>
                <a:spcPts val="0"/>
              </a:spcAft>
              <a:buNone/>
            </a:pPr>
            <a:endParaRPr lang="nl-BE" dirty="0"/>
          </a:p>
          <a:p>
            <a:pPr marL="0" lvl="0" indent="0" algn="l" rtl="0">
              <a:spcBef>
                <a:spcPts val="0"/>
              </a:spcBef>
              <a:spcAft>
                <a:spcPts val="0"/>
              </a:spcAft>
              <a:buNone/>
            </a:pPr>
            <a:r>
              <a:rPr lang="fr-BE" dirty="0" err="1"/>
              <a:t>Los niños neurotípicos </a:t>
            </a:r>
            <a:r>
              <a:rPr lang="fr-BE" dirty="0"/>
              <a:t>tienen un </a:t>
            </a:r>
            <a:r>
              <a:rPr lang="fr-BE" dirty="0" err="1"/>
              <a:t>conocimiento incompleto </a:t>
            </a:r>
            <a:r>
              <a:rPr lang="fr-BE" dirty="0"/>
              <a:t>de los </a:t>
            </a:r>
            <a:r>
              <a:rPr lang="fr-BE" dirty="0" err="1"/>
              <a:t>actos </a:t>
            </a:r>
            <a:r>
              <a:rPr lang="fr-BE" dirty="0"/>
              <a:t>del habla hasta los 8-9 años</a:t>
            </a:r>
            <a:r>
              <a:rPr lang="fr-BE" dirty="0" err="1"/>
              <a:t>, aunque </a:t>
            </a:r>
            <a:r>
              <a:rPr lang="fr-BE" dirty="0"/>
              <a:t>son capaces de </a:t>
            </a:r>
            <a:r>
              <a:rPr lang="fr-BE" dirty="0" err="1"/>
              <a:t>identificar algunos </a:t>
            </a:r>
            <a:r>
              <a:rPr lang="fr-BE" dirty="0"/>
              <a:t>de </a:t>
            </a:r>
            <a:r>
              <a:rPr lang="fr-BE" dirty="0" err="1"/>
              <a:t>ellos desde </a:t>
            </a:r>
            <a:r>
              <a:rPr lang="fr-BE" dirty="0"/>
              <a:t>los 2-3 años.</a:t>
            </a:r>
          </a:p>
          <a:p>
            <a:pPr marL="0" lvl="0" indent="0" algn="l" rtl="0">
              <a:spcBef>
                <a:spcPts val="0"/>
              </a:spcBef>
              <a:spcAft>
                <a:spcPts val="0"/>
              </a:spcAft>
              <a:buNone/>
            </a:pPr>
            <a:r>
              <a:rPr lang="fr-BE" dirty="0"/>
              <a:t>Las personas </a:t>
            </a:r>
            <a:r>
              <a:rPr lang="fr-BE" dirty="0" err="1"/>
              <a:t>con </a:t>
            </a:r>
            <a:r>
              <a:rPr lang="fr-BE" dirty="0"/>
              <a:t>síndrome de Down, </a:t>
            </a:r>
            <a:r>
              <a:rPr lang="fr-BE" dirty="0" err="1"/>
              <a:t>aunque son </a:t>
            </a:r>
            <a:r>
              <a:rPr lang="fr-BE" dirty="0"/>
              <a:t>capaces de utilizar </a:t>
            </a:r>
            <a:r>
              <a:rPr lang="fr-BE" dirty="0" err="1"/>
              <a:t>adecuadamente </a:t>
            </a:r>
            <a:r>
              <a:rPr lang="fr-BE" dirty="0"/>
              <a:t>ciertos </a:t>
            </a:r>
            <a:r>
              <a:rPr lang="fr-BE" dirty="0" err="1"/>
              <a:t>actos </a:t>
            </a:r>
            <a:r>
              <a:rPr lang="fr-BE" dirty="0"/>
              <a:t>del habla, son </a:t>
            </a:r>
            <a:r>
              <a:rPr lang="fr-BE" dirty="0" err="1"/>
              <a:t>a menudo imprecisas </a:t>
            </a:r>
            <a:r>
              <a:rPr lang="fr-BE" dirty="0"/>
              <a:t>y </a:t>
            </a:r>
            <a:r>
              <a:rPr lang="fr-BE" dirty="0" err="1"/>
              <a:t>pueden elegir mal </a:t>
            </a:r>
            <a:r>
              <a:rPr lang="fr-BE" dirty="0"/>
              <a:t>(por ejemplo, </a:t>
            </a:r>
            <a:r>
              <a:rPr lang="fr-BE" dirty="0" err="1"/>
              <a:t>eligen </a:t>
            </a:r>
            <a:r>
              <a:rPr lang="fr-BE" dirty="0"/>
              <a:t>más </a:t>
            </a:r>
            <a:r>
              <a:rPr lang="fr-BE" dirty="0" err="1"/>
              <a:t>raramente </a:t>
            </a:r>
            <a:r>
              <a:rPr lang="fr-BE" dirty="0"/>
              <a:t>la </a:t>
            </a:r>
            <a:r>
              <a:rPr lang="fr-BE" dirty="0" err="1"/>
              <a:t>forma cortés </a:t>
            </a:r>
            <a:r>
              <a:rPr lang="fr-BE" dirty="0"/>
              <a:t>y </a:t>
            </a:r>
            <a:r>
              <a:rPr lang="fr-BE" dirty="0" err="1"/>
              <a:t>prefieren </a:t>
            </a:r>
            <a:r>
              <a:rPr lang="fr-BE" dirty="0"/>
              <a:t>"</a:t>
            </a:r>
            <a:r>
              <a:rPr lang="fr-BE" dirty="0" err="1"/>
              <a:t>orden</a:t>
            </a:r>
            <a:r>
              <a:rPr lang="fr-BE" dirty="0"/>
              <a:t>" </a:t>
            </a:r>
            <a:r>
              <a:rPr lang="fr-BE" dirty="0" err="1"/>
              <a:t>al hacer </a:t>
            </a:r>
            <a:r>
              <a:rPr lang="fr-BE" dirty="0"/>
              <a:t>una </a:t>
            </a:r>
            <a:r>
              <a:rPr lang="fr-BE" dirty="0" err="1"/>
              <a:t>petición</a:t>
            </a:r>
            <a:r>
              <a:rPr lang="fr-BE" dirty="0"/>
              <a:t>).</a:t>
            </a:r>
          </a:p>
          <a:p>
            <a:pPr marL="0" lvl="0" indent="0" algn="l" rtl="0">
              <a:spcBef>
                <a:spcPts val="0"/>
              </a:spcBef>
              <a:spcAft>
                <a:spcPts val="0"/>
              </a:spcAft>
              <a:buNone/>
            </a:pPr>
            <a:endParaRPr lang="fr-BE" dirty="0"/>
          </a:p>
          <a:p>
            <a:pPr marL="0" lvl="0" indent="0" algn="l" rtl="0">
              <a:spcBef>
                <a:spcPts val="0"/>
              </a:spcBef>
              <a:spcAft>
                <a:spcPts val="0"/>
              </a:spcAft>
              <a:buNone/>
            </a:pPr>
            <a:r>
              <a:rPr lang="fr-BE" b="1" u="sng" dirty="0"/>
              <a:t>Notificación de </a:t>
            </a:r>
            <a:r>
              <a:rPr lang="fr-BE" b="1" u="sng" dirty="0" err="1"/>
              <a:t>remitentes </a:t>
            </a:r>
            <a:r>
              <a:rPr lang="fr-BE" b="1" u="sng" dirty="0"/>
              <a:t>en la conversación</a:t>
            </a:r>
          </a:p>
          <a:p>
            <a:pPr marL="0" lvl="0" indent="0" algn="l" rtl="0">
              <a:spcBef>
                <a:spcPts val="0"/>
              </a:spcBef>
              <a:spcAft>
                <a:spcPts val="0"/>
              </a:spcAft>
              <a:buNone/>
            </a:pPr>
            <a:r>
              <a:rPr lang="fr-BE" dirty="0"/>
              <a:t>El uso de </a:t>
            </a:r>
            <a:r>
              <a:rPr lang="fr-BE" dirty="0" err="1"/>
              <a:t>deícticos </a:t>
            </a:r>
            <a:r>
              <a:rPr lang="fr-BE" dirty="0"/>
              <a:t>(</a:t>
            </a:r>
            <a:r>
              <a:rPr lang="fr-BE" dirty="0" err="1"/>
              <a:t>pronombres</a:t>
            </a:r>
            <a:r>
              <a:rPr lang="fr-BE" dirty="0"/>
              <a:t>, </a:t>
            </a:r>
            <a:r>
              <a:rPr lang="fr-BE" dirty="0" err="1"/>
              <a:t>adverbios</a:t>
            </a:r>
            <a:r>
              <a:rPr lang="fr-BE" dirty="0"/>
              <a:t>, etc.) para </a:t>
            </a:r>
            <a:r>
              <a:rPr lang="fr-BE" dirty="0" err="1"/>
              <a:t>identificar con precisión a </a:t>
            </a:r>
            <a:r>
              <a:rPr lang="fr-BE" dirty="0"/>
              <a:t>las personas, lugares y </a:t>
            </a:r>
            <a:r>
              <a:rPr lang="fr-BE" dirty="0" err="1"/>
              <a:t>cosas a los que se hace referencia</a:t>
            </a:r>
            <a:r>
              <a:rPr lang="fr-BE" dirty="0"/>
              <a:t>.</a:t>
            </a:r>
          </a:p>
          <a:p>
            <a:pPr marL="0" lvl="0" indent="0" algn="l" rtl="0">
              <a:spcBef>
                <a:spcPts val="0"/>
              </a:spcBef>
              <a:spcAft>
                <a:spcPts val="0"/>
              </a:spcAft>
              <a:buNone/>
            </a:pPr>
            <a:endParaRPr lang="nl-BE" dirty="0"/>
          </a:p>
          <a:p>
            <a:pPr marL="0" lvl="0" indent="0" algn="l" rtl="0">
              <a:spcBef>
                <a:spcPts val="0"/>
              </a:spcBef>
              <a:spcAft>
                <a:spcPts val="0"/>
              </a:spcAft>
              <a:buNone/>
            </a:pPr>
            <a:r>
              <a:rPr lang="fr-BE" dirty="0" err="1"/>
              <a:t>Hasta que no </a:t>
            </a:r>
            <a:r>
              <a:rPr lang="fr-BE" dirty="0"/>
              <a:t>tienen </a:t>
            </a:r>
            <a:r>
              <a:rPr lang="fr-BE" dirty="0" err="1"/>
              <a:t>alrededor de </a:t>
            </a:r>
            <a:r>
              <a:rPr lang="fr-BE" dirty="0"/>
              <a:t>7 </a:t>
            </a:r>
            <a:r>
              <a:rPr lang="fr-BE" dirty="0" err="1"/>
              <a:t>años, los niños neurotípicos </a:t>
            </a:r>
            <a:r>
              <a:rPr lang="fr-BE" dirty="0"/>
              <a:t>no son capaces de </a:t>
            </a:r>
            <a:r>
              <a:rPr lang="fr-BE" dirty="0" err="1"/>
              <a:t>identificar realmente </a:t>
            </a:r>
            <a:r>
              <a:rPr lang="fr-BE" dirty="0"/>
              <a:t>las </a:t>
            </a:r>
            <a:r>
              <a:rPr lang="fr-BE" dirty="0" err="1"/>
              <a:t>necesidades de </a:t>
            </a:r>
            <a:r>
              <a:rPr lang="fr-BE" dirty="0"/>
              <a:t>notificación de </a:t>
            </a:r>
            <a:r>
              <a:rPr lang="fr-BE" dirty="0" err="1"/>
              <a:t>los referentes a partir de </a:t>
            </a:r>
            <a:r>
              <a:rPr lang="fr-BE" dirty="0"/>
              <a:t>una situación </a:t>
            </a:r>
            <a:r>
              <a:rPr lang="fr-BE" dirty="0" err="1"/>
              <a:t>conversacional</a:t>
            </a:r>
            <a:r>
              <a:rPr lang="fr-BE" dirty="0"/>
              <a:t>.</a:t>
            </a:r>
          </a:p>
          <a:p>
            <a:pPr marL="0" lvl="0" indent="0" algn="l" rtl="0">
              <a:spcBef>
                <a:spcPts val="0"/>
              </a:spcBef>
              <a:spcAft>
                <a:spcPts val="0"/>
              </a:spcAft>
              <a:buNone/>
            </a:pPr>
            <a:r>
              <a:rPr lang="fr-BE" dirty="0"/>
              <a:t>En las personas </a:t>
            </a:r>
            <a:r>
              <a:rPr lang="fr-BE" dirty="0" err="1"/>
              <a:t>con </a:t>
            </a:r>
            <a:r>
              <a:rPr lang="fr-BE" dirty="0"/>
              <a:t>síndrome de Down </a:t>
            </a:r>
            <a:r>
              <a:rPr lang="fr-BE" dirty="0" err="1"/>
              <a:t>existe </a:t>
            </a:r>
            <a:r>
              <a:rPr lang="fr-BE" dirty="0"/>
              <a:t>un </a:t>
            </a:r>
            <a:r>
              <a:rPr lang="fr-BE" dirty="0" err="1"/>
              <a:t>déficit </a:t>
            </a:r>
            <a:r>
              <a:rPr lang="fr-BE" dirty="0"/>
              <a:t>a </a:t>
            </a:r>
            <a:r>
              <a:rPr lang="fr-BE" dirty="0" err="1"/>
              <a:t>este nivel</a:t>
            </a:r>
            <a:r>
              <a:rPr lang="fr-BE" dirty="0"/>
              <a:t>. </a:t>
            </a:r>
            <a:r>
              <a:rPr lang="fr-BE" dirty="0" err="1"/>
              <a:t>Siguen sin ser conscientes de las necesidades </a:t>
            </a:r>
            <a:r>
              <a:rPr lang="fr-BE" dirty="0"/>
              <a:t>comunicativas del </a:t>
            </a:r>
            <a:r>
              <a:rPr lang="fr-BE" dirty="0" err="1"/>
              <a:t>interlocutor </a:t>
            </a:r>
            <a:r>
              <a:rPr lang="fr-BE" dirty="0"/>
              <a:t>y </a:t>
            </a:r>
            <a:r>
              <a:rPr lang="fr-BE" dirty="0" err="1"/>
              <a:t>no son conscientes de que </a:t>
            </a:r>
            <a:r>
              <a:rPr lang="fr-BE" dirty="0"/>
              <a:t>el </a:t>
            </a:r>
            <a:r>
              <a:rPr lang="fr-BE" dirty="0" err="1"/>
              <a:t>éxito </a:t>
            </a:r>
            <a:r>
              <a:rPr lang="fr-BE" dirty="0"/>
              <a:t>de la comunicación radica en la </a:t>
            </a:r>
            <a:r>
              <a:rPr lang="fr-BE" dirty="0" err="1"/>
              <a:t>calidad </a:t>
            </a:r>
            <a:r>
              <a:rPr lang="fr-BE" dirty="0"/>
              <a:t>del mensaje </a:t>
            </a:r>
            <a:r>
              <a:rPr lang="fr-BE" dirty="0" err="1"/>
              <a:t>producido</a:t>
            </a:r>
            <a:r>
              <a:rPr lang="fr-BE" dirty="0"/>
              <a:t>. En </a:t>
            </a:r>
            <a:r>
              <a:rPr lang="fr-BE" dirty="0" err="1"/>
              <a:t>otras palabras, </a:t>
            </a:r>
            <a:r>
              <a:rPr lang="fr-BE" dirty="0"/>
              <a:t>no </a:t>
            </a:r>
            <a:r>
              <a:rPr lang="fr-BE" dirty="0" err="1"/>
              <a:t>comprenden que </a:t>
            </a:r>
            <a:r>
              <a:rPr lang="fr-BE" dirty="0"/>
              <a:t>el mensaje </a:t>
            </a:r>
            <a:r>
              <a:rPr lang="fr-BE" dirty="0" err="1"/>
              <a:t>puede ser inadecuado </a:t>
            </a:r>
            <a:r>
              <a:rPr lang="fr-BE" dirty="0"/>
              <a:t>y </a:t>
            </a:r>
            <a:r>
              <a:rPr lang="fr-BE" dirty="0" err="1"/>
              <a:t>requerir </a:t>
            </a:r>
            <a:r>
              <a:rPr lang="fr-BE" dirty="0"/>
              <a:t>una aclaración.</a:t>
            </a:r>
          </a:p>
          <a:p>
            <a:pPr marL="0" lvl="0" indent="0" algn="l" rtl="0">
              <a:spcBef>
                <a:spcPts val="0"/>
              </a:spcBef>
              <a:spcAft>
                <a:spcPts val="0"/>
              </a:spcAft>
              <a:buNone/>
            </a:pPr>
            <a:endParaRPr lang="fr-BE" dirty="0"/>
          </a:p>
          <a:p>
            <a:pPr marL="0" lvl="0" indent="0" algn="l" rtl="0">
              <a:spcBef>
                <a:spcPts val="0"/>
              </a:spcBef>
              <a:spcAft>
                <a:spcPts val="0"/>
              </a:spcAft>
              <a:buNone/>
            </a:pPr>
            <a:r>
              <a:rPr lang="fr-BE" b="1" dirty="0" err="1"/>
              <a:t>Solicitudes de </a:t>
            </a:r>
            <a:r>
              <a:rPr lang="fr-BE" b="1" dirty="0"/>
              <a:t>aclaración.</a:t>
            </a:r>
          </a:p>
          <a:p>
            <a:pPr marL="0" lvl="0" indent="0" algn="l" rtl="0">
              <a:spcBef>
                <a:spcPts val="0"/>
              </a:spcBef>
              <a:spcAft>
                <a:spcPts val="0"/>
              </a:spcAft>
              <a:buNone/>
            </a:pPr>
            <a:r>
              <a:rPr lang="fr-BE" dirty="0"/>
              <a:t>Son </a:t>
            </a:r>
            <a:r>
              <a:rPr lang="fr-BE" dirty="0" err="1"/>
              <a:t>necesarias cuando </a:t>
            </a:r>
            <a:r>
              <a:rPr lang="fr-BE" dirty="0"/>
              <a:t>la </a:t>
            </a:r>
            <a:r>
              <a:rPr lang="fr-BE" dirty="0" err="1"/>
              <a:t>otra </a:t>
            </a:r>
            <a:r>
              <a:rPr lang="fr-BE" dirty="0"/>
              <a:t>parte no tiene </a:t>
            </a:r>
            <a:r>
              <a:rPr lang="fr-BE" dirty="0" err="1"/>
              <a:t>claro lo que dice </a:t>
            </a:r>
            <a:r>
              <a:rPr lang="fr-BE" dirty="0"/>
              <a:t>y el mensaje </a:t>
            </a:r>
            <a:r>
              <a:rPr lang="fr-BE" dirty="0" err="1"/>
              <a:t>requiere </a:t>
            </a:r>
            <a:r>
              <a:rPr lang="fr-BE" dirty="0"/>
              <a:t>aclaración y confirmación.</a:t>
            </a:r>
          </a:p>
          <a:p>
            <a:pPr marL="0" lvl="0" indent="0" algn="l" rtl="0">
              <a:spcBef>
                <a:spcPts val="0"/>
              </a:spcBef>
              <a:spcAft>
                <a:spcPts val="0"/>
              </a:spcAft>
              <a:buNone/>
            </a:pPr>
            <a:r>
              <a:rPr lang="fr-BE" dirty="0" err="1"/>
              <a:t>Los niños neurotípicos de </a:t>
            </a:r>
            <a:r>
              <a:rPr lang="fr-BE" dirty="0"/>
              <a:t>3 años son capaces de </a:t>
            </a:r>
            <a:r>
              <a:rPr lang="fr-BE" dirty="0" err="1"/>
              <a:t>producir </a:t>
            </a:r>
            <a:r>
              <a:rPr lang="fr-BE" dirty="0"/>
              <a:t>y </a:t>
            </a:r>
            <a:r>
              <a:rPr lang="fr-BE" dirty="0" err="1"/>
              <a:t>responder correctamente </a:t>
            </a:r>
            <a:r>
              <a:rPr lang="fr-BE" dirty="0"/>
              <a:t>a ciertas </a:t>
            </a:r>
            <a:r>
              <a:rPr lang="fr-BE" dirty="0" err="1"/>
              <a:t>peticiones </a:t>
            </a:r>
            <a:r>
              <a:rPr lang="fr-BE" dirty="0"/>
              <a:t>de aclaración</a:t>
            </a:r>
          </a:p>
          <a:p>
            <a:pPr marL="0" lvl="0" indent="0" algn="l" rtl="0">
              <a:spcBef>
                <a:spcPts val="0"/>
              </a:spcBef>
              <a:spcAft>
                <a:spcPts val="0"/>
              </a:spcAft>
              <a:buNone/>
            </a:pPr>
            <a:r>
              <a:rPr lang="fr-BE" dirty="0"/>
              <a:t>pero tienen </a:t>
            </a:r>
            <a:r>
              <a:rPr lang="fr-BE" dirty="0" err="1"/>
              <a:t>poca capacidad </a:t>
            </a:r>
            <a:r>
              <a:rPr lang="fr-BE" dirty="0"/>
              <a:t>para </a:t>
            </a:r>
            <a:r>
              <a:rPr lang="fr-BE" dirty="0" err="1"/>
              <a:t>identificar </a:t>
            </a:r>
            <a:r>
              <a:rPr lang="fr-BE" dirty="0"/>
              <a:t>situaciones en las </a:t>
            </a:r>
            <a:r>
              <a:rPr lang="fr-BE" dirty="0" err="1"/>
              <a:t>que es necesaria </a:t>
            </a:r>
            <a:r>
              <a:rPr lang="fr-BE" dirty="0"/>
              <a:t>una aclaración para </a:t>
            </a:r>
            <a:r>
              <a:rPr lang="fr-BE" dirty="0" err="1"/>
              <a:t>garantizar la comprensión </a:t>
            </a:r>
            <a:r>
              <a:rPr lang="fr-BE" dirty="0"/>
              <a:t>del </a:t>
            </a:r>
            <a:r>
              <a:rPr lang="fr-BE" dirty="0" err="1"/>
              <a:t>interlocutor</a:t>
            </a:r>
            <a:r>
              <a:rPr lang="fr-BE" dirty="0"/>
              <a:t>.</a:t>
            </a:r>
          </a:p>
          <a:p>
            <a:pPr marL="0" lvl="0" indent="0" algn="l" rtl="0">
              <a:spcBef>
                <a:spcPts val="0"/>
              </a:spcBef>
              <a:spcAft>
                <a:spcPts val="0"/>
              </a:spcAft>
              <a:buNone/>
            </a:pPr>
            <a:endParaRPr lang="fr-BE" dirty="0"/>
          </a:p>
          <a:p>
            <a:pPr marL="0" lvl="0" indent="0" algn="l" rtl="0">
              <a:spcBef>
                <a:spcPts val="0"/>
              </a:spcBef>
              <a:spcAft>
                <a:spcPts val="0"/>
              </a:spcAft>
              <a:buNone/>
            </a:pPr>
            <a:r>
              <a:rPr lang="fr-BE" dirty="0"/>
              <a:t>Las personas </a:t>
            </a:r>
            <a:r>
              <a:rPr lang="fr-BE" dirty="0" err="1"/>
              <a:t>con </a:t>
            </a:r>
            <a:r>
              <a:rPr lang="fr-BE" dirty="0"/>
              <a:t>síndrome de Down </a:t>
            </a:r>
            <a:r>
              <a:rPr lang="fr-BE" dirty="0" err="1"/>
              <a:t>piden </a:t>
            </a:r>
            <a:r>
              <a:rPr lang="fr-BE" dirty="0"/>
              <a:t>pocas aclaraciones </a:t>
            </a:r>
            <a:r>
              <a:rPr lang="fr-BE" dirty="0" err="1"/>
              <a:t>cuando </a:t>
            </a:r>
            <a:r>
              <a:rPr lang="fr-BE" dirty="0"/>
              <a:t>tienen </a:t>
            </a:r>
            <a:r>
              <a:rPr lang="fr-BE" dirty="0" err="1"/>
              <a:t>dificultades</a:t>
            </a:r>
            <a:r>
              <a:rPr lang="fr-BE" dirty="0"/>
              <a:t>; </a:t>
            </a:r>
            <a:r>
              <a:rPr lang="fr-BE" dirty="0" err="1"/>
              <a:t>es </a:t>
            </a:r>
            <a:r>
              <a:rPr lang="fr-BE" dirty="0"/>
              <a:t>como si </a:t>
            </a:r>
            <a:r>
              <a:rPr lang="fr-BE" dirty="0" err="1"/>
              <a:t>les costara entender que </a:t>
            </a:r>
            <a:r>
              <a:rPr lang="fr-BE" dirty="0"/>
              <a:t>no </a:t>
            </a:r>
            <a:r>
              <a:rPr lang="fr-BE" dirty="0" err="1"/>
              <a:t>comprenden </a:t>
            </a:r>
            <a:r>
              <a:rPr lang="fr-BE" dirty="0"/>
              <a:t>o </a:t>
            </a:r>
            <a:r>
              <a:rPr lang="fr-BE" dirty="0" err="1"/>
              <a:t>identificar que el </a:t>
            </a:r>
            <a:r>
              <a:rPr lang="fr-BE" dirty="0"/>
              <a:t>mensaje </a:t>
            </a:r>
            <a:r>
              <a:rPr lang="fr-BE" dirty="0" err="1"/>
              <a:t>de </a:t>
            </a:r>
            <a:r>
              <a:rPr lang="fr-BE" dirty="0"/>
              <a:t>la </a:t>
            </a:r>
            <a:r>
              <a:rPr lang="fr-BE" dirty="0" err="1"/>
              <a:t>otra </a:t>
            </a:r>
            <a:r>
              <a:rPr lang="fr-BE" dirty="0"/>
              <a:t>persona </a:t>
            </a:r>
            <a:r>
              <a:rPr lang="fr-BE" dirty="0" err="1"/>
              <a:t>es </a:t>
            </a:r>
            <a:r>
              <a:rPr lang="fr-BE" dirty="0"/>
              <a:t>vago e </a:t>
            </a:r>
            <a:r>
              <a:rPr lang="fr-BE" dirty="0" err="1"/>
              <a:t>incompleto</a:t>
            </a:r>
            <a:r>
              <a:rPr lang="fr-BE" dirty="0"/>
              <a:t>.</a:t>
            </a:r>
          </a:p>
          <a:p>
            <a:pPr marL="0" lvl="0" indent="0" algn="l" rtl="0">
              <a:spcBef>
                <a:spcPts val="0"/>
              </a:spcBef>
              <a:spcAft>
                <a:spcPts val="0"/>
              </a:spcAft>
              <a:buNone/>
            </a:pPr>
            <a:r>
              <a:rPr lang="fr-BE" dirty="0"/>
              <a:t>Las personas </a:t>
            </a:r>
            <a:r>
              <a:rPr lang="fr-BE" dirty="0" err="1"/>
              <a:t>con </a:t>
            </a:r>
            <a:r>
              <a:rPr lang="fr-BE" dirty="0"/>
              <a:t>síndrome de Down tampoco son </a:t>
            </a:r>
            <a:r>
              <a:rPr lang="fr-BE" dirty="0" err="1"/>
              <a:t>muy </a:t>
            </a:r>
            <a:r>
              <a:rPr lang="fr-BE" dirty="0"/>
              <a:t>eficaces a </a:t>
            </a:r>
            <a:r>
              <a:rPr lang="fr-BE" dirty="0" err="1"/>
              <a:t>la hora </a:t>
            </a:r>
            <a:r>
              <a:rPr lang="fr-BE" dirty="0"/>
              <a:t>de </a:t>
            </a:r>
            <a:r>
              <a:rPr lang="fr-BE" dirty="0" err="1"/>
              <a:t>responder </a:t>
            </a:r>
            <a:r>
              <a:rPr lang="fr-BE" dirty="0"/>
              <a:t>a las </a:t>
            </a:r>
            <a:r>
              <a:rPr lang="fr-BE" dirty="0" err="1"/>
              <a:t>peticiones </a:t>
            </a:r>
            <a:r>
              <a:rPr lang="fr-BE" dirty="0"/>
              <a:t>de aclaración </a:t>
            </a:r>
            <a:r>
              <a:rPr lang="fr-BE" dirty="0" err="1"/>
              <a:t>de otras </a:t>
            </a:r>
            <a:r>
              <a:rPr lang="fr-BE" dirty="0"/>
              <a:t>personas.</a:t>
            </a:r>
          </a:p>
          <a:p>
            <a:pPr marL="0" lvl="0" indent="0" algn="l" rtl="0">
              <a:spcBef>
                <a:spcPts val="0"/>
              </a:spcBef>
              <a:spcAft>
                <a:spcPts val="0"/>
              </a:spcAft>
              <a:buNone/>
            </a:pPr>
            <a:endParaRPr dirty="0"/>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472251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89062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sz="1100" b="0" i="0" u="none" strike="noStrike" cap="none">
                <a:solidFill>
                  <a:srgbClr val="000000"/>
                </a:solidFill>
                <a:effectLst/>
                <a:latin typeface="Arial"/>
                <a:ea typeface="Arial"/>
                <a:cs typeface="Arial"/>
                <a:sym typeface="Arial"/>
              </a:rPr>
              <a:t>Las </a:t>
            </a:r>
            <a:r>
              <a:rPr lang="fr-FR" sz="1100" b="0" i="0" u="none" strike="noStrike" cap="none" err="1">
                <a:solidFill>
                  <a:srgbClr val="000000"/>
                </a:solidFill>
                <a:effectLst/>
                <a:latin typeface="Arial"/>
                <a:ea typeface="Arial"/>
                <a:cs typeface="Arial"/>
                <a:sym typeface="Arial"/>
              </a:rPr>
              <a:t>dificultades </a:t>
            </a:r>
            <a:r>
              <a:rPr lang="fr-FR" sz="1100" b="0" i="0" u="none" strike="noStrike" cap="none">
                <a:solidFill>
                  <a:srgbClr val="000000"/>
                </a:solidFill>
                <a:effectLst/>
                <a:latin typeface="Arial"/>
                <a:ea typeface="Arial"/>
                <a:cs typeface="Arial"/>
                <a:sym typeface="Arial"/>
              </a:rPr>
              <a:t>de comunicación </a:t>
            </a:r>
            <a:r>
              <a:rPr lang="fr-FR" sz="1100" b="0" i="0" u="none" strike="noStrike" cap="none" err="1">
                <a:solidFill>
                  <a:srgbClr val="000000"/>
                </a:solidFill>
                <a:effectLst/>
                <a:latin typeface="Arial"/>
                <a:ea typeface="Arial"/>
                <a:cs typeface="Arial"/>
                <a:sym typeface="Arial"/>
              </a:rPr>
              <a:t>varían </a:t>
            </a:r>
            <a:r>
              <a:rPr lang="fr-FR" sz="1100" b="0" i="0" u="none" strike="noStrike" cap="none">
                <a:solidFill>
                  <a:srgbClr val="000000"/>
                </a:solidFill>
                <a:effectLst/>
                <a:latin typeface="Arial"/>
                <a:ea typeface="Arial"/>
                <a:cs typeface="Arial"/>
                <a:sym typeface="Arial"/>
              </a:rPr>
              <a:t>en </a:t>
            </a:r>
            <a:r>
              <a:rPr lang="fr-FR" sz="1100" b="0" i="0" u="none" strike="noStrike" cap="none" err="1">
                <a:solidFill>
                  <a:srgbClr val="000000"/>
                </a:solidFill>
                <a:effectLst/>
                <a:latin typeface="Arial"/>
                <a:ea typeface="Arial"/>
                <a:cs typeface="Arial"/>
                <a:sym typeface="Arial"/>
              </a:rPr>
              <a:t>función</a:t>
            </a:r>
            <a:r>
              <a:rPr lang="fr-FR" sz="1100" b="0" i="0" u="none" strike="noStrike" cap="none">
                <a:solidFill>
                  <a:srgbClr val="000000"/>
                </a:solidFill>
                <a:effectLst/>
                <a:latin typeface="Arial"/>
                <a:ea typeface="Arial"/>
                <a:cs typeface="Arial"/>
                <a:sym typeface="Arial"/>
              </a:rPr>
              <a:t> del síndrome, pero </a:t>
            </a:r>
            <a:r>
              <a:rPr lang="fr-FR" sz="1100" b="0" i="0" u="none" strike="noStrike" cap="none" err="1">
                <a:solidFill>
                  <a:srgbClr val="000000"/>
                </a:solidFill>
                <a:effectLst/>
                <a:latin typeface="Arial"/>
                <a:ea typeface="Arial"/>
                <a:cs typeface="Arial"/>
                <a:sym typeface="Arial"/>
              </a:rPr>
              <a:t>también </a:t>
            </a:r>
            <a:r>
              <a:rPr lang="fr-FR" sz="1100" b="0" i="0" u="none" strike="noStrike" cap="none">
                <a:solidFill>
                  <a:srgbClr val="000000"/>
                </a:solidFill>
                <a:effectLst/>
                <a:latin typeface="Arial"/>
                <a:ea typeface="Arial"/>
                <a:cs typeface="Arial"/>
                <a:sym typeface="Arial"/>
              </a:rPr>
              <a:t>del </a:t>
            </a:r>
            <a:r>
              <a:rPr lang="fr-FR" sz="1100" b="0" i="0" u="none" strike="noStrike" cap="none" err="1">
                <a:solidFill>
                  <a:srgbClr val="000000"/>
                </a:solidFill>
                <a:effectLst/>
                <a:latin typeface="Arial"/>
                <a:ea typeface="Arial"/>
                <a:cs typeface="Arial"/>
                <a:sym typeface="Arial"/>
              </a:rPr>
              <a:t>nivel </a:t>
            </a:r>
            <a:r>
              <a:rPr lang="fr-FR" sz="1100" b="0" i="0" u="none" strike="noStrike" cap="none">
                <a:solidFill>
                  <a:srgbClr val="000000"/>
                </a:solidFill>
                <a:effectLst/>
                <a:latin typeface="Arial"/>
                <a:ea typeface="Arial"/>
                <a:cs typeface="Arial"/>
                <a:sym typeface="Arial"/>
              </a:rPr>
              <a:t>de </a:t>
            </a:r>
            <a:r>
              <a:rPr lang="fr-FR" sz="1100" b="0" i="0" u="none" strike="noStrike" cap="none" err="1">
                <a:solidFill>
                  <a:srgbClr val="000000"/>
                </a:solidFill>
                <a:effectLst/>
                <a:latin typeface="Arial"/>
                <a:ea typeface="Arial"/>
                <a:cs typeface="Arial"/>
                <a:sym typeface="Arial"/>
              </a:rPr>
              <a:t>discapacidad intelectual</a:t>
            </a:r>
            <a:r>
              <a:rPr lang="fr-FR" sz="1100" b="0" i="0" u="none" strike="noStrike" cap="none">
                <a:solidFill>
                  <a:srgbClr val="000000"/>
                </a:solidFill>
                <a:effectLst/>
                <a:latin typeface="Arial"/>
                <a:ea typeface="Arial"/>
                <a:cs typeface="Arial"/>
                <a:sym typeface="Arial"/>
              </a:rPr>
              <a:t>. </a:t>
            </a: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sz="1100" b="0" i="0" u="none" strike="noStrike" cap="none" err="1">
                <a:solidFill>
                  <a:srgbClr val="000000"/>
                </a:solidFill>
                <a:effectLst/>
                <a:latin typeface="Arial"/>
                <a:ea typeface="Arial"/>
                <a:cs typeface="Arial"/>
                <a:sym typeface="Arial"/>
              </a:rPr>
              <a:t>Normalmente, las </a:t>
            </a:r>
            <a:r>
              <a:rPr lang="fr-FR" sz="1100" b="0" i="0" u="none" strike="noStrike" cap="none">
                <a:solidFill>
                  <a:srgbClr val="000000"/>
                </a:solidFill>
                <a:effectLst/>
                <a:latin typeface="Arial"/>
                <a:ea typeface="Arial"/>
                <a:cs typeface="Arial"/>
                <a:sym typeface="Arial"/>
              </a:rPr>
              <a:t>personas </a:t>
            </a:r>
            <a:r>
              <a:rPr lang="fr-FR" sz="1100" b="0" i="0" u="none" strike="noStrike" cap="none" err="1">
                <a:solidFill>
                  <a:srgbClr val="000000"/>
                </a:solidFill>
                <a:effectLst/>
                <a:latin typeface="Arial"/>
                <a:ea typeface="Arial"/>
                <a:cs typeface="Arial"/>
                <a:sym typeface="Arial"/>
              </a:rPr>
              <a:t>con </a:t>
            </a:r>
            <a:r>
              <a:rPr lang="fr-FR" sz="1100" b="0" i="0" u="none" strike="noStrike" cap="none">
                <a:solidFill>
                  <a:srgbClr val="000000"/>
                </a:solidFill>
                <a:effectLst/>
                <a:latin typeface="Arial"/>
                <a:ea typeface="Arial"/>
                <a:cs typeface="Arial"/>
                <a:sym typeface="Arial"/>
              </a:rPr>
              <a:t>una IDD leve </a:t>
            </a:r>
            <a:r>
              <a:rPr lang="en-GB" sz="1100" b="0" i="0" u="none" strike="noStrike" cap="none">
                <a:solidFill>
                  <a:srgbClr val="000000"/>
                </a:solidFill>
                <a:effectLst/>
                <a:latin typeface="Arial"/>
                <a:ea typeface="Arial"/>
                <a:cs typeface="Arial"/>
                <a:sym typeface="Arial"/>
              </a:rPr>
              <a:t>suelen necesitar un apoyo limitado. Por regla general, la comunicación en una IDD leve no causa problemas, entienden bien estructuras oracionales concretas y claras y la mayoría de las veces aprenden a leer y escribir hasta cierto punto. Sin embargo, pueden experimentar trastornos lingüísticos especiales que dificultan el desarrollo de la expresión funcional del habla o lo impiden por completo. También pueden tener dificultades de aprendizaje (</a:t>
            </a:r>
            <a:r>
              <a:rPr lang="en-GB" sz="1100" b="0" i="0" u="none" strike="noStrike" cap="none" err="1">
                <a:solidFill>
                  <a:srgbClr val="000000"/>
                </a:solidFill>
                <a:effectLst/>
                <a:latin typeface="Arial"/>
                <a:ea typeface="Arial"/>
                <a:cs typeface="Arial"/>
                <a:sym typeface="Arial"/>
              </a:rPr>
              <a:t>Arvio </a:t>
            </a:r>
            <a:r>
              <a:rPr lang="en-GB" sz="1100" b="0" i="0" u="none" strike="noStrike" cap="none">
                <a:solidFill>
                  <a:srgbClr val="000000"/>
                </a:solidFill>
                <a:effectLst/>
                <a:latin typeface="Arial"/>
                <a:ea typeface="Arial"/>
                <a:cs typeface="Arial"/>
                <a:sym typeface="Arial"/>
              </a:rPr>
              <a:t>y </a:t>
            </a:r>
            <a:r>
              <a:rPr lang="en-GB" sz="1100" b="0" i="0" u="none" strike="noStrike" cap="none" err="1">
                <a:solidFill>
                  <a:srgbClr val="000000"/>
                </a:solidFill>
                <a:effectLst/>
                <a:latin typeface="Arial"/>
                <a:ea typeface="Arial"/>
                <a:cs typeface="Arial"/>
                <a:sym typeface="Arial"/>
              </a:rPr>
              <a:t>Aaltonen</a:t>
            </a:r>
            <a:r>
              <a:rPr lang="en-GB" sz="1100" b="0" i="0" u="none" strike="noStrike" cap="none">
                <a:solidFill>
                  <a:srgbClr val="000000"/>
                </a:solidFill>
                <a:effectLst/>
                <a:latin typeface="Arial"/>
                <a:ea typeface="Arial"/>
                <a:cs typeface="Arial"/>
                <a:sym typeface="Arial"/>
              </a:rPr>
              <a:t>, 2011; </a:t>
            </a:r>
            <a:r>
              <a:rPr lang="en-GB" sz="1100" b="0" i="0" u="none" strike="noStrike" cap="none" err="1">
                <a:solidFill>
                  <a:srgbClr val="000000"/>
                </a:solidFill>
                <a:effectLst/>
                <a:latin typeface="Arial"/>
                <a:ea typeface="Arial"/>
                <a:cs typeface="Arial"/>
                <a:sym typeface="Arial"/>
              </a:rPr>
              <a:t>Launonen</a:t>
            </a:r>
            <a:r>
              <a:rPr lang="en-GB" sz="1100" b="0" i="0" u="none" strike="noStrike" cap="none">
                <a:solidFill>
                  <a:srgbClr val="000000"/>
                </a:solidFill>
                <a:effectLst/>
                <a:latin typeface="Arial"/>
                <a:ea typeface="Arial"/>
                <a:cs typeface="Arial"/>
                <a:sym typeface="Arial"/>
              </a:rPr>
              <a:t>, 2007; </a:t>
            </a:r>
            <a:r>
              <a:rPr lang="en-GB" sz="1100" b="0" i="0" u="none" strike="noStrike" cap="none" err="1">
                <a:solidFill>
                  <a:srgbClr val="000000"/>
                </a:solidFill>
                <a:effectLst/>
                <a:latin typeface="Arial"/>
                <a:ea typeface="Arial"/>
                <a:cs typeface="Arial"/>
                <a:sym typeface="Arial"/>
              </a:rPr>
              <a:t>Malm </a:t>
            </a:r>
            <a:r>
              <a:rPr lang="en-GB" sz="1100" b="0" i="0" u="none" strike="noStrike" cap="none">
                <a:solidFill>
                  <a:srgbClr val="000000"/>
                </a:solidFill>
                <a:effectLst/>
                <a:latin typeface="Arial"/>
                <a:ea typeface="Arial"/>
                <a:cs typeface="Arial"/>
                <a:sym typeface="Arial"/>
              </a:rPr>
              <a:t>et al., 2006). Como medio de comunicación, las personas con DDI leve utilizan el habla, en la que pueden producirse algunos errores gramaticales o de pronunciación. La mayoría de las veces pueden mantener un contacto recíproco. Sin embargo, los temas de conversación se limitan principalmente a cuestiones bastante concretas. Si es necesario, utilizan métodos alternativos para apoyar su comunicación. A veces, las personas con DDI leve desarrollan trastornos lingüísticos especiales que pueden interferir en la expresión oral o impedirla por completo (</a:t>
            </a:r>
            <a:r>
              <a:rPr lang="en-GB" sz="1100" b="0" i="0" u="none" strike="noStrike" cap="none" err="1">
                <a:solidFill>
                  <a:srgbClr val="000000"/>
                </a:solidFill>
                <a:effectLst/>
                <a:latin typeface="Arial"/>
                <a:ea typeface="Arial"/>
                <a:cs typeface="Arial"/>
                <a:sym typeface="Arial"/>
              </a:rPr>
              <a:t>Launonen</a:t>
            </a:r>
            <a:r>
              <a:rPr lang="en-GB" sz="1100" b="0" i="0" u="none" strike="noStrike" cap="none">
                <a:solidFill>
                  <a:srgbClr val="000000"/>
                </a:solidFill>
                <a:effectLst/>
                <a:latin typeface="Arial"/>
                <a:ea typeface="Arial"/>
                <a:cs typeface="Arial"/>
                <a:sym typeface="Arial"/>
              </a:rPr>
              <a:t>, 2007; </a:t>
            </a:r>
            <a:r>
              <a:rPr lang="en-GB" sz="1100" b="0" i="0" u="none" strike="noStrike" cap="none" err="1">
                <a:solidFill>
                  <a:srgbClr val="000000"/>
                </a:solidFill>
                <a:effectLst/>
                <a:latin typeface="Arial"/>
                <a:ea typeface="Arial"/>
                <a:cs typeface="Arial"/>
                <a:sym typeface="Arial"/>
              </a:rPr>
              <a:t>Malm </a:t>
            </a:r>
            <a:r>
              <a:rPr lang="en-GB" sz="1100" b="0" i="0" u="none" strike="noStrike" cap="none">
                <a:solidFill>
                  <a:srgbClr val="000000"/>
                </a:solidFill>
                <a:effectLst/>
                <a:latin typeface="Arial"/>
                <a:ea typeface="Arial"/>
                <a:cs typeface="Arial"/>
                <a:sym typeface="Arial"/>
              </a:rPr>
              <a:t>et al., 2006). Con ayuda y orientación, las personas con DIC leve pueden aprender a actuar con bastante independencia en los asuntos cotidianos. Sin embargo, a menudo necesitan ayuda con diversas tareas domésticas, las finanzas y la vivienda, pero a menudo pueden vivir solas y ocuparse de los aspectos básicos de sus finanzas. También pueden encontrar empleo en varios trabajos con apoyo o protegidos. Sin embargo, el trabajo requiere mucha orientación y ayuda (</a:t>
            </a:r>
            <a:r>
              <a:rPr lang="en-GB" sz="1100" b="0" i="0" u="none" strike="noStrike" cap="none" err="1">
                <a:solidFill>
                  <a:srgbClr val="000000"/>
                </a:solidFill>
                <a:effectLst/>
                <a:latin typeface="Arial"/>
                <a:ea typeface="Arial"/>
                <a:cs typeface="Arial"/>
                <a:sym typeface="Arial"/>
              </a:rPr>
              <a:t>Arvio </a:t>
            </a:r>
            <a:r>
              <a:rPr lang="en-GB" sz="1100" b="0" i="0" u="none" strike="noStrike" cap="none">
                <a:solidFill>
                  <a:srgbClr val="000000"/>
                </a:solidFill>
                <a:effectLst/>
                <a:latin typeface="Arial"/>
                <a:ea typeface="Arial"/>
                <a:cs typeface="Arial"/>
                <a:sym typeface="Arial"/>
              </a:rPr>
              <a:t>y </a:t>
            </a:r>
            <a:r>
              <a:rPr lang="en-GB" sz="1100" b="0" i="0" u="none" strike="noStrike" cap="none" err="1">
                <a:solidFill>
                  <a:srgbClr val="000000"/>
                </a:solidFill>
                <a:effectLst/>
                <a:latin typeface="Arial"/>
                <a:ea typeface="Arial"/>
                <a:cs typeface="Arial"/>
                <a:sym typeface="Arial"/>
              </a:rPr>
              <a:t>Aaltonen</a:t>
            </a:r>
            <a:r>
              <a:rPr lang="en-GB" sz="1100" b="0" i="0" u="none" strike="noStrike" cap="none">
                <a:solidFill>
                  <a:srgbClr val="000000"/>
                </a:solidFill>
                <a:effectLst/>
                <a:latin typeface="Arial"/>
                <a:ea typeface="Arial"/>
                <a:cs typeface="Arial"/>
                <a:sym typeface="Arial"/>
              </a:rPr>
              <a:t>, 2011; </a:t>
            </a:r>
            <a:r>
              <a:rPr lang="en-GB" sz="1100" b="0" i="0" u="none" strike="noStrike" cap="none" err="1">
                <a:solidFill>
                  <a:srgbClr val="000000"/>
                </a:solidFill>
                <a:effectLst/>
                <a:latin typeface="Arial"/>
                <a:ea typeface="Arial"/>
                <a:cs typeface="Arial"/>
                <a:sym typeface="Arial"/>
              </a:rPr>
              <a:t>Malm </a:t>
            </a:r>
            <a:r>
              <a:rPr lang="en-GB" sz="1100" b="0" i="0" u="none" strike="noStrike" cap="none">
                <a:solidFill>
                  <a:srgbClr val="000000"/>
                </a:solidFill>
                <a:effectLst/>
                <a:latin typeface="Arial"/>
                <a:ea typeface="Arial"/>
                <a:cs typeface="Arial"/>
                <a:sym typeface="Arial"/>
              </a:rPr>
              <a:t>et al., 2006). </a:t>
            </a:r>
            <a:endParaRPr lang="fr-FR" sz="1100" b="0" i="0" u="none" strike="noStrike" cap="none">
              <a:solidFill>
                <a:srgbClr val="000000"/>
              </a:solidFill>
              <a:effectLst/>
              <a:latin typeface="Arial"/>
              <a:ea typeface="Arial"/>
              <a:cs typeface="Arial"/>
              <a:sym typeface="Arial"/>
            </a:endParaRPr>
          </a:p>
          <a:p>
            <a:pPr marL="158750" indent="0">
              <a:buNone/>
            </a:pPr>
            <a:endParaRPr lang="fr-FR" sz="1100" b="0" i="0" u="none" strike="noStrike" cap="none">
              <a:solidFill>
                <a:srgbClr val="000000"/>
              </a:solidFill>
              <a:effectLst/>
              <a:latin typeface="Arial"/>
              <a:ea typeface="Arial"/>
              <a:cs typeface="Arial"/>
              <a:sym typeface="Arial"/>
            </a:endParaRPr>
          </a:p>
          <a:p>
            <a:pPr marL="0" lvl="0" indent="0" algn="l" rtl="0">
              <a:spcBef>
                <a:spcPts val="0"/>
              </a:spcBef>
              <a:spcAft>
                <a:spcPts val="0"/>
              </a:spcAft>
              <a:buNone/>
            </a:pP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41731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728200A3-4FA0-4D44-99C6-3DA39C0100AE}"/>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2C8C3448-02D0-2B57-A18C-1E86032D6B7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buNone/>
            </a:pPr>
            <a:r>
              <a:rPr lang="en-GB" sz="1100" b="1" i="1" u="none" strike="noStrike" cap="none">
                <a:solidFill>
                  <a:srgbClr val="000000"/>
                </a:solidFill>
                <a:effectLst/>
                <a:latin typeface="Arial"/>
                <a:ea typeface="Arial"/>
                <a:cs typeface="Arial"/>
                <a:sym typeface="Arial"/>
              </a:rPr>
              <a:t>Características de la comunicación en una discapacidad intelectual grave</a:t>
            </a:r>
            <a:endParaRPr lang="fr-FR" sz="1100" b="1" i="1" u="none" strike="noStrike" cap="none">
              <a:solidFill>
                <a:srgbClr val="000000"/>
              </a:solidFill>
              <a:effectLst/>
              <a:latin typeface="Arial"/>
              <a:ea typeface="Arial"/>
              <a:cs typeface="Arial"/>
              <a:sym typeface="Arial"/>
            </a:endParaRPr>
          </a:p>
          <a:p>
            <a:pPr marL="158750" indent="0">
              <a:buNone/>
            </a:pPr>
            <a:r>
              <a:rPr lang="en-GB" sz="1100" b="0" i="0" u="none" strike="noStrike" cap="none">
                <a:solidFill>
                  <a:srgbClr val="000000"/>
                </a:solidFill>
                <a:effectLst/>
                <a:latin typeface="Arial"/>
                <a:ea typeface="Arial"/>
                <a:cs typeface="Arial"/>
                <a:sym typeface="Arial"/>
              </a:rPr>
              <a:t>La mayoría de las personas con DID grave tienen dificultades de comunicación. A menudo entienden un discurso sencillo relacionado con una situación familiar. Para favorecer la comprensión, suelen necesitar diversos medios que apoyen y sustituyan al habla, como expresiones faciales, señalamientos, pesos de voz u otros medios visuales o concretos de percepción. La mayoría de ellos necesitan distintos métodos alternativos de comunicación a lo largo de su vida. (</a:t>
            </a:r>
            <a:r>
              <a:rPr lang="en-GB" sz="1100" b="0" i="0" u="none" strike="noStrike" cap="none" err="1">
                <a:solidFill>
                  <a:srgbClr val="000000"/>
                </a:solidFill>
                <a:effectLst/>
                <a:latin typeface="Arial"/>
                <a:ea typeface="Arial"/>
                <a:cs typeface="Arial"/>
                <a:sym typeface="Arial"/>
              </a:rPr>
              <a:t>Arvio </a:t>
            </a:r>
            <a:r>
              <a:rPr lang="en-GB" sz="1100" b="0" i="0" u="none" strike="noStrike" cap="none">
                <a:solidFill>
                  <a:srgbClr val="000000"/>
                </a:solidFill>
                <a:effectLst/>
                <a:latin typeface="Arial"/>
                <a:ea typeface="Arial"/>
                <a:cs typeface="Arial"/>
                <a:sym typeface="Arial"/>
              </a:rPr>
              <a:t>&amp; </a:t>
            </a:r>
            <a:r>
              <a:rPr lang="en-GB" sz="1100" b="0" i="0" u="none" strike="noStrike" cap="none" err="1">
                <a:solidFill>
                  <a:srgbClr val="000000"/>
                </a:solidFill>
                <a:effectLst/>
                <a:latin typeface="Arial"/>
                <a:ea typeface="Arial"/>
                <a:cs typeface="Arial"/>
                <a:sym typeface="Arial"/>
              </a:rPr>
              <a:t>Aaltonen</a:t>
            </a:r>
            <a:r>
              <a:rPr lang="en-GB" sz="1100" b="0" i="0" u="none" strike="noStrike" cap="none">
                <a:solidFill>
                  <a:srgbClr val="000000"/>
                </a:solidFill>
                <a:effectLst/>
                <a:latin typeface="Arial"/>
                <a:ea typeface="Arial"/>
                <a:cs typeface="Arial"/>
                <a:sym typeface="Arial"/>
              </a:rPr>
              <a:t>, 2011; </a:t>
            </a:r>
            <a:r>
              <a:rPr lang="en-GB" sz="1100" b="0" i="0" u="none" strike="noStrike" cap="none" err="1">
                <a:solidFill>
                  <a:srgbClr val="000000"/>
                </a:solidFill>
                <a:effectLst/>
                <a:latin typeface="Arial"/>
                <a:ea typeface="Arial"/>
                <a:cs typeface="Arial"/>
                <a:sym typeface="Arial"/>
              </a:rPr>
              <a:t>Launonen</a:t>
            </a:r>
            <a:r>
              <a:rPr lang="en-GB" sz="1100" b="0" i="0" u="none" strike="noStrike" cap="none">
                <a:solidFill>
                  <a:srgbClr val="000000"/>
                </a:solidFill>
                <a:effectLst/>
                <a:latin typeface="Arial"/>
                <a:ea typeface="Arial"/>
                <a:cs typeface="Arial"/>
                <a:sym typeface="Arial"/>
              </a:rPr>
              <a:t>, 2007; </a:t>
            </a:r>
            <a:r>
              <a:rPr lang="en-GB" sz="1100" b="0" i="0" u="none" strike="noStrike" cap="none" err="1">
                <a:solidFill>
                  <a:srgbClr val="000000"/>
                </a:solidFill>
                <a:effectLst/>
                <a:latin typeface="Arial"/>
                <a:ea typeface="Arial"/>
                <a:cs typeface="Arial"/>
                <a:sym typeface="Arial"/>
              </a:rPr>
              <a:t>Malm </a:t>
            </a:r>
            <a:r>
              <a:rPr lang="en-GB" sz="1100" b="0" i="0" u="none" strike="noStrike" cap="none">
                <a:solidFill>
                  <a:srgbClr val="000000"/>
                </a:solidFill>
                <a:effectLst/>
                <a:latin typeface="Arial"/>
                <a:ea typeface="Arial"/>
                <a:cs typeface="Arial"/>
                <a:sym typeface="Arial"/>
              </a:rPr>
              <a:t>et al., 2006). Las personas con DDI grave necesitan apoyo y asistencia continuos en diferentes ámbitos de la vida, como las actividades cotidianas, como la higiene y la elección de la ropa. Carecen de capacidad de lectura y escritura y no perciben las horas del día ni conocen, por ejemplo, los valores monetarios. Por eso, apoyarse e interactuar con otras personas es esencial para que tengan una buena calidad de vida. (</a:t>
            </a:r>
            <a:r>
              <a:rPr lang="en-GB" sz="1100" b="0" i="0" u="none" strike="noStrike" cap="none" err="1">
                <a:solidFill>
                  <a:srgbClr val="000000"/>
                </a:solidFill>
                <a:effectLst/>
                <a:latin typeface="Arial"/>
                <a:ea typeface="Arial"/>
                <a:cs typeface="Arial"/>
                <a:sym typeface="Arial"/>
              </a:rPr>
              <a:t>Arvio </a:t>
            </a:r>
            <a:r>
              <a:rPr lang="en-GB" sz="1100" b="0" i="0" u="none" strike="noStrike" cap="none">
                <a:solidFill>
                  <a:srgbClr val="000000"/>
                </a:solidFill>
                <a:effectLst/>
                <a:latin typeface="Arial"/>
                <a:ea typeface="Arial"/>
                <a:cs typeface="Arial"/>
                <a:sym typeface="Arial"/>
              </a:rPr>
              <a:t>y </a:t>
            </a:r>
            <a:r>
              <a:rPr lang="en-GB" sz="1100" b="0" i="0" u="none" strike="noStrike" cap="none" err="1">
                <a:solidFill>
                  <a:srgbClr val="000000"/>
                </a:solidFill>
                <a:effectLst/>
                <a:latin typeface="Arial"/>
                <a:ea typeface="Arial"/>
                <a:cs typeface="Arial"/>
                <a:sym typeface="Arial"/>
              </a:rPr>
              <a:t>Aaltonen</a:t>
            </a:r>
            <a:r>
              <a:rPr lang="en-GB" sz="1100" b="0" i="0" u="none" strike="noStrike" cap="none">
                <a:solidFill>
                  <a:srgbClr val="000000"/>
                </a:solidFill>
                <a:effectLst/>
                <a:latin typeface="Arial"/>
                <a:ea typeface="Arial"/>
                <a:cs typeface="Arial"/>
                <a:sym typeface="Arial"/>
              </a:rPr>
              <a:t>, 2011; </a:t>
            </a:r>
            <a:r>
              <a:rPr lang="en-GB" sz="1100" b="0" i="0" u="none" strike="noStrike" cap="none" err="1">
                <a:solidFill>
                  <a:srgbClr val="000000"/>
                </a:solidFill>
                <a:effectLst/>
                <a:latin typeface="Arial"/>
                <a:ea typeface="Arial"/>
                <a:cs typeface="Arial"/>
                <a:sym typeface="Arial"/>
              </a:rPr>
              <a:t>Launonen</a:t>
            </a:r>
            <a:r>
              <a:rPr lang="en-GB" sz="1100" b="0" i="0" u="none" strike="noStrike" cap="none">
                <a:solidFill>
                  <a:srgbClr val="000000"/>
                </a:solidFill>
                <a:effectLst/>
                <a:latin typeface="Arial"/>
                <a:ea typeface="Arial"/>
                <a:cs typeface="Arial"/>
                <a:sym typeface="Arial"/>
              </a:rPr>
              <a:t>, 2007; </a:t>
            </a:r>
            <a:r>
              <a:rPr lang="en-GB" sz="1100" b="0" i="0" u="none" strike="noStrike" cap="none" err="1">
                <a:solidFill>
                  <a:srgbClr val="000000"/>
                </a:solidFill>
                <a:effectLst/>
                <a:latin typeface="Arial"/>
                <a:ea typeface="Arial"/>
                <a:cs typeface="Arial"/>
                <a:sym typeface="Arial"/>
              </a:rPr>
              <a:t>Malm </a:t>
            </a:r>
            <a:r>
              <a:rPr lang="en-GB" sz="1100" b="0" i="0" u="none" strike="noStrike" cap="none">
                <a:solidFill>
                  <a:srgbClr val="000000"/>
                </a:solidFill>
                <a:effectLst/>
                <a:latin typeface="Arial"/>
                <a:ea typeface="Arial"/>
                <a:cs typeface="Arial"/>
                <a:sym typeface="Arial"/>
              </a:rPr>
              <a:t>et al., 2006). Con la ayuda de una rehabilitación larga y orientada a la consecución de objetivos, una persona con IDD grave puede aprender las habilidades de las actividades cotidianas y hacer frente a las actividades de forma bastante independiente. Pueden realizar tareas limitadas y supervisadas (</a:t>
            </a:r>
            <a:r>
              <a:rPr lang="en-GB" sz="1100" b="0" i="0" u="none" strike="noStrike" cap="none" err="1">
                <a:solidFill>
                  <a:srgbClr val="000000"/>
                </a:solidFill>
                <a:effectLst/>
                <a:latin typeface="Arial"/>
                <a:ea typeface="Arial"/>
                <a:cs typeface="Arial"/>
                <a:sym typeface="Arial"/>
              </a:rPr>
              <a:t>Arvio </a:t>
            </a:r>
            <a:r>
              <a:rPr lang="en-GB" sz="1100" b="0" i="0" u="none" strike="noStrike" cap="none">
                <a:solidFill>
                  <a:srgbClr val="000000"/>
                </a:solidFill>
                <a:effectLst/>
                <a:latin typeface="Arial"/>
                <a:ea typeface="Arial"/>
                <a:cs typeface="Arial"/>
                <a:sym typeface="Arial"/>
              </a:rPr>
              <a:t>y </a:t>
            </a:r>
            <a:r>
              <a:rPr lang="en-GB" sz="1100" b="0" i="0" u="none" strike="noStrike" cap="none" err="1">
                <a:solidFill>
                  <a:srgbClr val="000000"/>
                </a:solidFill>
                <a:effectLst/>
                <a:latin typeface="Arial"/>
                <a:ea typeface="Arial"/>
                <a:cs typeface="Arial"/>
                <a:sym typeface="Arial"/>
              </a:rPr>
              <a:t>Aaltonen</a:t>
            </a:r>
            <a:r>
              <a:rPr lang="en-GB" sz="1100" b="0" i="0" u="none" strike="noStrike" cap="none">
                <a:solidFill>
                  <a:srgbClr val="000000"/>
                </a:solidFill>
                <a:effectLst/>
                <a:latin typeface="Arial"/>
                <a:ea typeface="Arial"/>
                <a:cs typeface="Arial"/>
                <a:sym typeface="Arial"/>
              </a:rPr>
              <a:t>, 2011; </a:t>
            </a:r>
            <a:r>
              <a:rPr lang="en-GB" sz="1100" b="0" i="0" u="none" strike="noStrike" cap="none" err="1">
                <a:solidFill>
                  <a:srgbClr val="000000"/>
                </a:solidFill>
                <a:effectLst/>
                <a:latin typeface="Arial"/>
                <a:ea typeface="Arial"/>
                <a:cs typeface="Arial"/>
                <a:sym typeface="Arial"/>
              </a:rPr>
              <a:t>Malm et al</a:t>
            </a:r>
            <a:r>
              <a:rPr lang="en-GB" sz="1100" b="0" i="0" u="none" strike="noStrike" cap="none">
                <a:solidFill>
                  <a:srgbClr val="000000"/>
                </a:solidFill>
                <a:effectLst/>
                <a:latin typeface="Arial"/>
                <a:ea typeface="Arial"/>
                <a:cs typeface="Arial"/>
                <a:sym typeface="Arial"/>
              </a:rPr>
              <a:t>., 2006). </a:t>
            </a:r>
            <a:endParaRPr lang="fr-FR" sz="1100" b="0" i="0" u="none" strike="noStrike" cap="none">
              <a:solidFill>
                <a:srgbClr val="000000"/>
              </a:solidFill>
              <a:effectLst/>
              <a:latin typeface="Arial"/>
              <a:ea typeface="Arial"/>
              <a:cs typeface="Arial"/>
              <a:sym typeface="Arial"/>
            </a:endParaRPr>
          </a:p>
          <a:p>
            <a:pPr marL="158750" indent="0">
              <a:buNone/>
            </a:pPr>
            <a:r>
              <a:rPr lang="en-GB" sz="1100" b="1" i="1" u="none" strike="noStrike" cap="none">
                <a:solidFill>
                  <a:srgbClr val="000000"/>
                </a:solidFill>
                <a:effectLst/>
                <a:latin typeface="Arial"/>
                <a:ea typeface="Arial"/>
                <a:cs typeface="Arial"/>
                <a:sym typeface="Arial"/>
              </a:rPr>
              <a:t>Características de la comunicación en una discapacidad intelectual profunda</a:t>
            </a:r>
            <a:endParaRPr lang="fr-FR" sz="1100" b="1" i="1" u="none" strike="noStrike" cap="none">
              <a:solidFill>
                <a:srgbClr val="000000"/>
              </a:solidFill>
              <a:effectLst/>
              <a:latin typeface="Arial"/>
              <a:ea typeface="Arial"/>
              <a:cs typeface="Arial"/>
              <a:sym typeface="Arial"/>
            </a:endParaRPr>
          </a:p>
          <a:p>
            <a:pPr marL="158750" indent="0">
              <a:buNone/>
            </a:pPr>
            <a:r>
              <a:rPr lang="en-GB" sz="1100" b="0" i="0" u="none" strike="noStrike" cap="none">
                <a:solidFill>
                  <a:srgbClr val="000000"/>
                </a:solidFill>
                <a:effectLst/>
                <a:latin typeface="Arial"/>
                <a:ea typeface="Arial"/>
                <a:cs typeface="Arial"/>
                <a:sym typeface="Arial"/>
              </a:rPr>
              <a:t>En la mayoría de los casos, las personas con una IDD profunda tienen una percepción bastante desestructurada del mundo que les rodea y de su relación con él. A menudo carecen de condiciones suficientes para la iniciativa y la acción activa, por lo que dependen bastante de los esfuerzos de las personas cercanas para establecer contacto y formas de acción, por ejemplo, la comunicación y la interacción (</a:t>
            </a:r>
            <a:r>
              <a:rPr lang="en-GB" sz="1100" b="0" i="0" u="none" strike="noStrike" cap="none" err="1">
                <a:solidFill>
                  <a:srgbClr val="000000"/>
                </a:solidFill>
                <a:effectLst/>
                <a:latin typeface="Arial"/>
                <a:ea typeface="Arial"/>
                <a:cs typeface="Arial"/>
                <a:sym typeface="Arial"/>
              </a:rPr>
              <a:t>Launonen</a:t>
            </a:r>
            <a:r>
              <a:rPr lang="en-GB" sz="1100" b="0" i="0" u="none" strike="noStrike" cap="none">
                <a:solidFill>
                  <a:srgbClr val="000000"/>
                </a:solidFill>
                <a:effectLst/>
                <a:latin typeface="Arial"/>
                <a:ea typeface="Arial"/>
                <a:cs typeface="Arial"/>
                <a:sym typeface="Arial"/>
              </a:rPr>
              <a:t>, 2007). Las personas con DI tienen dificultades de comunicación, y los medios de expresión suelen ser la vocalización, la apariencia física, la mirada, gestos sencillos como señalar o alcanzar, y la actividad o pasividad general. Para que la interacción tenga éxito, la persona cercana debe considerar formas que permitan a la persona con IDD percibir experiencias sensoriales claras que destaquen del resto del entorno (</a:t>
            </a:r>
            <a:r>
              <a:rPr lang="en-GB" sz="1100" b="0" i="0" u="none" strike="noStrike" cap="none" err="1">
                <a:solidFill>
                  <a:srgbClr val="000000"/>
                </a:solidFill>
                <a:effectLst/>
                <a:latin typeface="Arial"/>
                <a:ea typeface="Arial"/>
                <a:cs typeface="Arial"/>
                <a:sym typeface="Arial"/>
              </a:rPr>
              <a:t>Arvio </a:t>
            </a:r>
            <a:r>
              <a:rPr lang="en-GB" sz="1100" b="0" i="0" u="none" strike="noStrike" cap="none">
                <a:solidFill>
                  <a:srgbClr val="000000"/>
                </a:solidFill>
                <a:effectLst/>
                <a:latin typeface="Arial"/>
                <a:ea typeface="Arial"/>
                <a:cs typeface="Arial"/>
                <a:sym typeface="Arial"/>
              </a:rPr>
              <a:t>&amp; </a:t>
            </a:r>
            <a:r>
              <a:rPr lang="en-GB" sz="1100" b="0" i="0" u="none" strike="noStrike" cap="none" err="1">
                <a:solidFill>
                  <a:srgbClr val="000000"/>
                </a:solidFill>
                <a:effectLst/>
                <a:latin typeface="Arial"/>
                <a:ea typeface="Arial"/>
                <a:cs typeface="Arial"/>
                <a:sym typeface="Arial"/>
              </a:rPr>
              <a:t>Aaltonen</a:t>
            </a:r>
            <a:r>
              <a:rPr lang="en-GB" sz="1100" b="0" i="0" u="none" strike="noStrike" cap="none">
                <a:solidFill>
                  <a:srgbClr val="000000"/>
                </a:solidFill>
                <a:effectLst/>
                <a:latin typeface="Arial"/>
                <a:ea typeface="Arial"/>
                <a:cs typeface="Arial"/>
                <a:sym typeface="Arial"/>
              </a:rPr>
              <a:t>, 2011; </a:t>
            </a:r>
            <a:r>
              <a:rPr lang="en-GB" sz="1100" b="0" i="0" u="none" strike="noStrike" cap="none" err="1">
                <a:solidFill>
                  <a:srgbClr val="000000"/>
                </a:solidFill>
                <a:effectLst/>
                <a:latin typeface="Arial"/>
                <a:ea typeface="Arial"/>
                <a:cs typeface="Arial"/>
                <a:sym typeface="Arial"/>
              </a:rPr>
              <a:t>Launonen</a:t>
            </a:r>
            <a:r>
              <a:rPr lang="en-GB" sz="1100" b="0" i="0" u="none" strike="noStrike" cap="none">
                <a:solidFill>
                  <a:srgbClr val="000000"/>
                </a:solidFill>
                <a:effectLst/>
                <a:latin typeface="Arial"/>
                <a:ea typeface="Arial"/>
                <a:cs typeface="Arial"/>
                <a:sym typeface="Arial"/>
              </a:rPr>
              <a:t>, 2007; </a:t>
            </a:r>
            <a:r>
              <a:rPr lang="en-GB" sz="1100" b="0" i="0" u="none" strike="noStrike" cap="none" err="1">
                <a:solidFill>
                  <a:srgbClr val="000000"/>
                </a:solidFill>
                <a:effectLst/>
                <a:latin typeface="Arial"/>
                <a:ea typeface="Arial"/>
                <a:cs typeface="Arial"/>
                <a:sym typeface="Arial"/>
              </a:rPr>
              <a:t>Malm </a:t>
            </a:r>
            <a:r>
              <a:rPr lang="en-GB" sz="1100" b="0" i="0" u="none" strike="noStrike" cap="none">
                <a:solidFill>
                  <a:srgbClr val="000000"/>
                </a:solidFill>
                <a:effectLst/>
                <a:latin typeface="Arial"/>
                <a:ea typeface="Arial"/>
                <a:cs typeface="Arial"/>
                <a:sym typeface="Arial"/>
              </a:rPr>
              <a:t>et al., 2006). Las personas con DDI profunda pueden percibir el mundo que les rodea a pesar de los déficits sensoriales y las limitaciones de movimiento, pero para ello es necesario que las personas cercanas se adapten al entorno para apoyar sus necesidades. En esta situación, el entorno desempeña un papel importante en el éxito de la comunicación y la interpretación, para que las personas puedan comprender su mensaje, que se transmite incluso de forma muy individualizada. A menudo aprenden a distinguir entre situaciones y personas ante las que pueden reaccionar, con sonrisas, por ejemplo (</a:t>
            </a:r>
            <a:r>
              <a:rPr lang="en-GB" sz="1100" b="0" i="0" u="none" strike="noStrike" cap="none" err="1">
                <a:solidFill>
                  <a:srgbClr val="000000"/>
                </a:solidFill>
                <a:effectLst/>
                <a:latin typeface="Arial"/>
                <a:ea typeface="Arial"/>
                <a:cs typeface="Arial"/>
                <a:sym typeface="Arial"/>
              </a:rPr>
              <a:t>Arvio </a:t>
            </a:r>
            <a:r>
              <a:rPr lang="en-GB" sz="1100" b="0" i="0" u="none" strike="noStrike" cap="none">
                <a:solidFill>
                  <a:srgbClr val="000000"/>
                </a:solidFill>
                <a:effectLst/>
                <a:latin typeface="Arial"/>
                <a:ea typeface="Arial"/>
                <a:cs typeface="Arial"/>
                <a:sym typeface="Arial"/>
              </a:rPr>
              <a:t>&amp; </a:t>
            </a:r>
            <a:r>
              <a:rPr lang="en-GB" sz="1100" b="0" i="0" u="none" strike="noStrike" cap="none" err="1">
                <a:solidFill>
                  <a:srgbClr val="000000"/>
                </a:solidFill>
                <a:effectLst/>
                <a:latin typeface="Arial"/>
                <a:ea typeface="Arial"/>
                <a:cs typeface="Arial"/>
                <a:sym typeface="Arial"/>
              </a:rPr>
              <a:t>Aaltonen</a:t>
            </a:r>
            <a:r>
              <a:rPr lang="en-GB" sz="1100" b="0" i="0" u="none" strike="noStrike" cap="none">
                <a:solidFill>
                  <a:srgbClr val="000000"/>
                </a:solidFill>
                <a:effectLst/>
                <a:latin typeface="Arial"/>
                <a:ea typeface="Arial"/>
                <a:cs typeface="Arial"/>
                <a:sym typeface="Arial"/>
              </a:rPr>
              <a:t>, 2011; </a:t>
            </a:r>
            <a:r>
              <a:rPr lang="en-GB" sz="1100" b="0" i="0" u="none" strike="noStrike" cap="none" err="1">
                <a:solidFill>
                  <a:srgbClr val="000000"/>
                </a:solidFill>
                <a:effectLst/>
                <a:latin typeface="Arial"/>
                <a:ea typeface="Arial"/>
                <a:cs typeface="Arial"/>
                <a:sym typeface="Arial"/>
              </a:rPr>
              <a:t>Launonen</a:t>
            </a:r>
            <a:r>
              <a:rPr lang="en-GB" sz="1100" b="0" i="0" u="none" strike="noStrike" cap="none">
                <a:solidFill>
                  <a:srgbClr val="000000"/>
                </a:solidFill>
                <a:effectLst/>
                <a:latin typeface="Arial"/>
                <a:ea typeface="Arial"/>
                <a:cs typeface="Arial"/>
                <a:sym typeface="Arial"/>
              </a:rPr>
              <a:t>, 2007; </a:t>
            </a:r>
            <a:r>
              <a:rPr lang="en-GB" sz="1100" b="0" i="0" u="none" strike="noStrike" cap="none" err="1">
                <a:solidFill>
                  <a:srgbClr val="000000"/>
                </a:solidFill>
                <a:effectLst/>
                <a:latin typeface="Arial"/>
                <a:ea typeface="Arial"/>
                <a:cs typeface="Arial"/>
                <a:sym typeface="Arial"/>
              </a:rPr>
              <a:t>Malm </a:t>
            </a:r>
            <a:r>
              <a:rPr lang="en-GB" sz="1100" b="0" i="0" u="none" strike="noStrike" cap="none">
                <a:solidFill>
                  <a:srgbClr val="000000"/>
                </a:solidFill>
                <a:effectLst/>
                <a:latin typeface="Arial"/>
                <a:ea typeface="Arial"/>
                <a:cs typeface="Arial"/>
                <a:sym typeface="Arial"/>
              </a:rPr>
              <a:t>et al., 2006). Para una persona con IDD profunda, la comprensión de las expresiones del habla es limitada. Por lo tanto, el interlocutor debe utilizar otros canales de comunicación además de las expresiones verbales. Los mensajes pueden aclararse utilizando diferentes tonos, objetos, comunicación con objetos y expresiones faciales al hablar. El compañero de comunicación debe utilizar en situaciones de interacción los mismos métodos de CAA que utiliza la persona con DID (</a:t>
            </a:r>
            <a:r>
              <a:rPr lang="en-GB" sz="1100" b="0" i="0" u="none" strike="noStrike" cap="none" err="1">
                <a:solidFill>
                  <a:srgbClr val="000000"/>
                </a:solidFill>
                <a:effectLst/>
                <a:latin typeface="Arial"/>
                <a:ea typeface="Arial"/>
                <a:cs typeface="Arial"/>
                <a:sym typeface="Arial"/>
              </a:rPr>
              <a:t>Launonen </a:t>
            </a:r>
            <a:r>
              <a:rPr lang="en-GB" sz="1100" b="0" i="0" u="none" strike="noStrike" cap="none">
                <a:solidFill>
                  <a:srgbClr val="000000"/>
                </a:solidFill>
                <a:effectLst/>
                <a:latin typeface="Arial"/>
                <a:ea typeface="Arial"/>
                <a:cs typeface="Arial"/>
                <a:sym typeface="Arial"/>
              </a:rPr>
              <a:t>2007; </a:t>
            </a:r>
            <a:r>
              <a:rPr lang="en-GB" sz="1100" b="0" i="0" u="none" strike="noStrike" cap="none" err="1">
                <a:solidFill>
                  <a:srgbClr val="000000"/>
                </a:solidFill>
                <a:effectLst/>
                <a:latin typeface="Arial"/>
                <a:ea typeface="Arial"/>
                <a:cs typeface="Arial"/>
                <a:sym typeface="Arial"/>
              </a:rPr>
              <a:t>Malm </a:t>
            </a:r>
            <a:r>
              <a:rPr lang="en-GB" sz="1100" b="0" i="0" u="none" strike="noStrike" cap="none">
                <a:solidFill>
                  <a:srgbClr val="000000"/>
                </a:solidFill>
                <a:effectLst/>
                <a:latin typeface="Arial"/>
                <a:ea typeface="Arial"/>
                <a:cs typeface="Arial"/>
                <a:sym typeface="Arial"/>
              </a:rPr>
              <a:t>et al., 2006). Las personas con DID profunda también se caracterizan por diversas dificultades de movilidad, por lo que están sujetas a muchos procedimientos diferentes. El objetivo es activarlas mediante diversos métodos especiales. Las personas con IDD profunda pueden aprender tareas laborales sencillas, sin embargo, necesitan orientación y cuidados constantes (</a:t>
            </a:r>
            <a:r>
              <a:rPr lang="en-GB" sz="1100" b="0" i="0" u="none" strike="noStrike" cap="none" err="1">
                <a:solidFill>
                  <a:srgbClr val="000000"/>
                </a:solidFill>
                <a:effectLst/>
                <a:latin typeface="Arial"/>
                <a:ea typeface="Arial"/>
                <a:cs typeface="Arial"/>
                <a:sym typeface="Arial"/>
              </a:rPr>
              <a:t>Arvio </a:t>
            </a:r>
            <a:r>
              <a:rPr lang="en-GB" sz="1100" b="0" i="0" u="none" strike="noStrike" cap="none">
                <a:solidFill>
                  <a:srgbClr val="000000"/>
                </a:solidFill>
                <a:effectLst/>
                <a:latin typeface="Arial"/>
                <a:ea typeface="Arial"/>
                <a:cs typeface="Arial"/>
                <a:sym typeface="Arial"/>
              </a:rPr>
              <a:t>y </a:t>
            </a:r>
            <a:r>
              <a:rPr lang="en-GB" sz="1100" b="0" i="0" u="none" strike="noStrike" cap="none" err="1">
                <a:solidFill>
                  <a:srgbClr val="000000"/>
                </a:solidFill>
                <a:effectLst/>
                <a:latin typeface="Arial"/>
                <a:ea typeface="Arial"/>
                <a:cs typeface="Arial"/>
                <a:sym typeface="Arial"/>
              </a:rPr>
              <a:t>Aaltonen</a:t>
            </a:r>
            <a:r>
              <a:rPr lang="en-GB" sz="1100" b="0" i="0" u="none" strike="noStrike" cap="none">
                <a:solidFill>
                  <a:srgbClr val="000000"/>
                </a:solidFill>
                <a:effectLst/>
                <a:latin typeface="Arial"/>
                <a:ea typeface="Arial"/>
                <a:cs typeface="Arial"/>
                <a:sym typeface="Arial"/>
              </a:rPr>
              <a:t>, 2011; </a:t>
            </a:r>
            <a:r>
              <a:rPr lang="en-GB" sz="1100" b="0" i="0" u="none" strike="noStrike" cap="none" err="1">
                <a:solidFill>
                  <a:srgbClr val="000000"/>
                </a:solidFill>
                <a:effectLst/>
                <a:latin typeface="Arial"/>
                <a:ea typeface="Arial"/>
                <a:cs typeface="Arial"/>
                <a:sym typeface="Arial"/>
              </a:rPr>
              <a:t>Malm </a:t>
            </a:r>
            <a:r>
              <a:rPr lang="en-GB" sz="1100" b="0" i="0" u="none" strike="noStrike" cap="none">
                <a:solidFill>
                  <a:srgbClr val="000000"/>
                </a:solidFill>
                <a:effectLst/>
                <a:latin typeface="Arial"/>
                <a:ea typeface="Arial"/>
                <a:cs typeface="Arial"/>
                <a:sym typeface="Arial"/>
              </a:rPr>
              <a:t>et al., 2006). Una persona con DI profunda depende totalmente de la ayuda de otras personas, y el requisito básico es la supervisión las 24 horas del día. Necesita ayuda en todas las actividades cotidianas porque le resulta difícil ocuparse de sus asuntos personales (</a:t>
            </a:r>
            <a:r>
              <a:rPr lang="en-GB" sz="1100" b="0" i="0" u="none" strike="noStrike" cap="none" err="1">
                <a:solidFill>
                  <a:srgbClr val="000000"/>
                </a:solidFill>
                <a:effectLst/>
                <a:latin typeface="Arial"/>
                <a:ea typeface="Arial"/>
                <a:cs typeface="Arial"/>
                <a:sym typeface="Arial"/>
              </a:rPr>
              <a:t>Arvio </a:t>
            </a:r>
            <a:r>
              <a:rPr lang="en-GB" sz="1100" b="0" i="0" u="none" strike="noStrike" cap="none">
                <a:solidFill>
                  <a:srgbClr val="000000"/>
                </a:solidFill>
                <a:effectLst/>
                <a:latin typeface="Arial"/>
                <a:ea typeface="Arial"/>
                <a:cs typeface="Arial"/>
                <a:sym typeface="Arial"/>
              </a:rPr>
              <a:t>&amp; </a:t>
            </a:r>
            <a:r>
              <a:rPr lang="en-GB" sz="1100" b="0" i="0" u="none" strike="noStrike" cap="none" err="1">
                <a:solidFill>
                  <a:srgbClr val="000000"/>
                </a:solidFill>
                <a:effectLst/>
                <a:latin typeface="Arial"/>
                <a:ea typeface="Arial"/>
                <a:cs typeface="Arial"/>
                <a:sym typeface="Arial"/>
              </a:rPr>
              <a:t>Aaltonen</a:t>
            </a:r>
            <a:r>
              <a:rPr lang="en-GB" sz="1100" b="0" i="0" u="none" strike="noStrike" cap="none">
                <a:solidFill>
                  <a:srgbClr val="000000"/>
                </a:solidFill>
                <a:effectLst/>
                <a:latin typeface="Arial"/>
                <a:ea typeface="Arial"/>
                <a:cs typeface="Arial"/>
                <a:sym typeface="Arial"/>
              </a:rPr>
              <a:t>, 2011; </a:t>
            </a:r>
            <a:r>
              <a:rPr lang="en-GB" sz="1100" b="0" i="0" u="none" strike="noStrike" cap="none" err="1">
                <a:solidFill>
                  <a:srgbClr val="000000"/>
                </a:solidFill>
                <a:effectLst/>
                <a:latin typeface="Arial"/>
                <a:ea typeface="Arial"/>
                <a:cs typeface="Arial"/>
                <a:sym typeface="Arial"/>
              </a:rPr>
              <a:t>Malm et al</a:t>
            </a:r>
            <a:r>
              <a:rPr lang="en-GB" sz="1100" b="0" i="0" u="none" strike="noStrike" cap="none">
                <a:solidFill>
                  <a:srgbClr val="000000"/>
                </a:solidFill>
                <a:effectLst/>
                <a:latin typeface="Arial"/>
                <a:ea typeface="Arial"/>
                <a:cs typeface="Arial"/>
                <a:sym typeface="Arial"/>
              </a:rPr>
              <a:t>., 2006).</a:t>
            </a:r>
            <a:endParaRPr lang="fr-FR" sz="1100" b="0" i="0" u="none" strike="noStrike" cap="none">
              <a:solidFill>
                <a:srgbClr val="000000"/>
              </a:solidFill>
              <a:effectLst/>
              <a:latin typeface="Arial"/>
              <a:ea typeface="Arial"/>
              <a:cs typeface="Arial"/>
              <a:sym typeface="Arial"/>
            </a:endParaRP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100" b="0" i="0" u="none" strike="noStrike" cap="none">
                <a:solidFill>
                  <a:srgbClr val="000000"/>
                </a:solidFill>
                <a:effectLst/>
                <a:latin typeface="Arial"/>
                <a:ea typeface="Arial"/>
                <a:cs typeface="Arial"/>
                <a:sym typeface="Arial"/>
              </a:rPr>
              <a:t> </a:t>
            </a:r>
            <a:endParaRPr lang="fr-FR" sz="1100" b="0" i="0" u="none" strike="noStrike" cap="none">
              <a:solidFill>
                <a:srgbClr val="000000"/>
              </a:solidFill>
              <a:effectLst/>
              <a:latin typeface="Arial"/>
              <a:ea typeface="Arial"/>
              <a:cs typeface="Arial"/>
              <a:sym typeface="Arial"/>
            </a:endParaRPr>
          </a:p>
          <a:p>
            <a:pPr marL="158750" indent="0">
              <a:buNone/>
            </a:pPr>
            <a:endParaRPr lang="fr-FR" sz="1100" b="0" i="0" u="none" strike="noStrike" cap="none">
              <a:solidFill>
                <a:srgbClr val="000000"/>
              </a:solidFill>
              <a:effectLst/>
              <a:latin typeface="Arial"/>
              <a:ea typeface="Arial"/>
              <a:cs typeface="Arial"/>
              <a:sym typeface="Arial"/>
            </a:endParaRPr>
          </a:p>
          <a:p>
            <a:pPr marL="0" lvl="0" indent="0" algn="l" rtl="0">
              <a:spcBef>
                <a:spcPts val="0"/>
              </a:spcBef>
              <a:spcAft>
                <a:spcPts val="0"/>
              </a:spcAft>
              <a:buNone/>
            </a:pPr>
            <a:endParaRPr/>
          </a:p>
        </p:txBody>
      </p:sp>
      <p:sp>
        <p:nvSpPr>
          <p:cNvPr id="108" name="Google Shape;108;p2:notes">
            <a:extLst>
              <a:ext uri="{FF2B5EF4-FFF2-40B4-BE49-F238E27FC236}">
                <a16:creationId xmlns:a16="http://schemas.microsoft.com/office/drawing/2014/main" id="{B93AD43F-7E29-41F4-7376-AA556C52A64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424666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b="0" i="0" u="none" strike="noStrike" cap="none">
                <a:solidFill>
                  <a:srgbClr val="000000"/>
                </a:solidFill>
                <a:effectLst/>
                <a:latin typeface="Arial"/>
                <a:ea typeface="Arial"/>
                <a:cs typeface="Arial"/>
                <a:sym typeface="Arial"/>
              </a:rPr>
              <a:t>En última instancia, para entender a una persona, es importante observarla en su totalidad y comprender cómo sus experiencias influyen en su vida cotidiana y en sus interacciones con los demás (</a:t>
            </a:r>
            <a:r>
              <a:rPr lang="en-US" sz="1100" b="0" i="0" u="none" strike="noStrike" cap="none" err="1">
                <a:solidFill>
                  <a:srgbClr val="000000"/>
                </a:solidFill>
                <a:effectLst/>
                <a:latin typeface="Arial"/>
                <a:ea typeface="Arial"/>
                <a:cs typeface="Arial"/>
                <a:sym typeface="Arial"/>
              </a:rPr>
              <a:t>Crunelle</a:t>
            </a:r>
            <a:r>
              <a:rPr lang="en-US" sz="1100" b="0" i="0" u="none" strike="noStrike" cap="none">
                <a:solidFill>
                  <a:srgbClr val="000000"/>
                </a:solidFill>
                <a:effectLst/>
                <a:latin typeface="Arial"/>
                <a:ea typeface="Arial"/>
                <a:cs typeface="Arial"/>
                <a:sym typeface="Arial"/>
              </a:rPr>
              <a:t>, 2018). </a:t>
            </a:r>
          </a:p>
          <a:p>
            <a:pPr marL="0" lvl="0" indent="0" algn="l" rtl="0">
              <a:spcBef>
                <a:spcPts val="0"/>
              </a:spcBef>
              <a:spcAft>
                <a:spcPts val="0"/>
              </a:spcAft>
              <a:buNone/>
            </a:pPr>
            <a:r>
              <a:rPr lang="en-US" sz="1100" b="0" i="0" u="none" strike="noStrike" cap="none">
                <a:solidFill>
                  <a:srgbClr val="000000"/>
                </a:solidFill>
                <a:effectLst/>
                <a:latin typeface="Arial"/>
                <a:ea typeface="Arial"/>
                <a:cs typeface="Arial"/>
                <a:sym typeface="Arial"/>
              </a:rPr>
              <a:t>El modelo de interacción de Fröhlich es una herramienta interesante para comprender la acción de comunicarse en personas con DDI o discapacidades complejas (Fröhlich, 2000, 2011). Sitúa el acto de comunicación en la intersección de diferentes dominios (sensorial, emocional, relacional, físico, cognitivo y dinámico), lo que nos lleva a considerar a la persona como un todo y a tener en cuenta las diversas interacciones que conforman sus experiencias vitales. Representa esta visión del acto de comunicar en un diagrama en el que la comunicación se sitúa en el </a:t>
            </a:r>
            <a:r>
              <a:rPr lang="en-US" sz="1100" b="0" i="0" u="none" strike="noStrike" cap="none" err="1">
                <a:solidFill>
                  <a:srgbClr val="000000"/>
                </a:solidFill>
                <a:effectLst/>
                <a:latin typeface="Arial"/>
                <a:ea typeface="Arial"/>
                <a:cs typeface="Arial"/>
                <a:sym typeface="Arial"/>
              </a:rPr>
              <a:t>centro </a:t>
            </a:r>
            <a:r>
              <a:rPr lang="en-US" sz="1100" b="0" i="0" u="none" strike="noStrike" cap="none">
                <a:solidFill>
                  <a:srgbClr val="000000"/>
                </a:solidFill>
                <a:effectLst/>
                <a:latin typeface="Arial"/>
                <a:ea typeface="Arial"/>
                <a:cs typeface="Arial"/>
                <a:sym typeface="Arial"/>
              </a:rPr>
              <a:t>de un conjunto de dominios en constante interacción que construyen al individuo. </a:t>
            </a: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084436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rtl="0" fontAlgn="base">
              <a:buNone/>
            </a:pPr>
            <a:r>
              <a:rPr lang="en-US" sz="1100" b="0" i="0" u="none" strike="noStrike" cap="none">
                <a:solidFill>
                  <a:srgbClr val="000000"/>
                </a:solidFill>
                <a:effectLst/>
                <a:latin typeface="Arial"/>
                <a:ea typeface="Arial"/>
                <a:cs typeface="Arial"/>
                <a:sym typeface="Arial"/>
              </a:rPr>
              <a:t>Cómo ayudar a las personas con necesidades de comunicación </a:t>
            </a:r>
          </a:p>
          <a:p>
            <a:pPr marL="158750" indent="0" rtl="0" fontAlgn="base">
              <a:buNone/>
            </a:pPr>
            <a:r>
              <a:rPr lang="en-US" sz="1100" b="0" i="0" u="none" strike="noStrike" cap="none">
                <a:solidFill>
                  <a:srgbClr val="000000"/>
                </a:solidFill>
                <a:effectLst/>
                <a:latin typeface="Arial"/>
                <a:ea typeface="Arial"/>
                <a:cs typeface="Arial"/>
                <a:sym typeface="Arial"/>
              </a:rPr>
              <a:t>La American Speech-Language-Hearing Association ha elaborado unas directrices para satisfacer las necesidades de comunicación de las personas con discapacidades graves (ASHA, 1992).  </a:t>
            </a:r>
          </a:p>
          <a:p>
            <a:pPr marL="158750" indent="0" rtl="0" fontAlgn="base">
              <a:buNone/>
            </a:pPr>
            <a:r>
              <a:rPr lang="en-US" sz="1100" b="0" i="0" u="none" strike="noStrike" cap="none">
                <a:solidFill>
                  <a:srgbClr val="000000"/>
                </a:solidFill>
                <a:effectLst/>
                <a:latin typeface="Arial"/>
                <a:ea typeface="Arial"/>
                <a:cs typeface="Arial"/>
                <a:sym typeface="Arial"/>
              </a:rPr>
              <a:t>Las directrices señalan que el apoyo dedicado a las personas con necesidades de comunicación debe centrarse en el propósito de permitirles alcanzar una comunicación socialmente eficaz y que este objetivo depende de prácticas interdisciplinares específicas e integrales. Estas prácticas deben ser aplicadas por todas las personas de su entorno y, en concreto, por la familia y los profesionales. Todas estas personas deben tener en cuenta la información proporcionada durante el proceso de evaluación y establecimiento de objetivos, y deben coordinar sus esfuerzos para apoyar a la persona. </a:t>
            </a:r>
          </a:p>
          <a:p>
            <a:pPr marL="158750" indent="0" rtl="0" fontAlgn="base">
              <a:buNone/>
            </a:pPr>
            <a:r>
              <a:rPr lang="en-US" sz="1100" b="0" i="0" u="none" strike="noStrike" cap="none">
                <a:solidFill>
                  <a:srgbClr val="000000"/>
                </a:solidFill>
                <a:effectLst/>
                <a:latin typeface="Arial"/>
                <a:ea typeface="Arial"/>
                <a:cs typeface="Arial"/>
                <a:sym typeface="Arial"/>
              </a:rPr>
              <a:t>Los apoyos prestados a una persona con necesidades de comunicación comienzan con prácticas de evaluación a partir de las cuales se definirá un plan o proyecto de intervención individualizado. </a:t>
            </a:r>
          </a:p>
          <a:p>
            <a:pPr marL="0" lvl="0" indent="0" algn="l" rtl="0">
              <a:spcBef>
                <a:spcPts val="0"/>
              </a:spcBef>
              <a:spcAft>
                <a:spcPts val="0"/>
              </a:spcAft>
              <a:buNone/>
            </a:pPr>
            <a:r>
              <a:rPr lang="en-GB" sz="1100" b="0" i="0" u="none" strike="noStrike" cap="none">
                <a:solidFill>
                  <a:srgbClr val="000000"/>
                </a:solidFill>
                <a:effectLst/>
                <a:latin typeface="Arial"/>
                <a:ea typeface="Arial"/>
                <a:cs typeface="Arial"/>
                <a:sym typeface="Arial"/>
              </a:rPr>
              <a:t/>
            </a:r>
            <a:br>
              <a:rPr lang="en-GB" sz="1100" b="0" i="0" u="none" strike="noStrike" cap="none">
                <a:solidFill>
                  <a:srgbClr val="000000"/>
                </a:solidFill>
                <a:effectLst/>
                <a:latin typeface="Arial"/>
                <a:ea typeface="Arial"/>
                <a:cs typeface="Arial"/>
                <a:sym typeface="Arial"/>
              </a:rPr>
            </a:b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433142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rtl="0" fontAlgn="base">
              <a:buNone/>
            </a:pPr>
            <a:r>
              <a:rPr lang="en-US" sz="1100" b="0" i="0" u="none" strike="noStrike" cap="none">
                <a:solidFill>
                  <a:srgbClr val="000000"/>
                </a:solidFill>
                <a:effectLst/>
                <a:latin typeface="Arial"/>
                <a:ea typeface="Arial"/>
                <a:cs typeface="Arial"/>
                <a:sym typeface="Arial"/>
              </a:rPr>
              <a:t>Objetivos de aprendizaje </a:t>
            </a:r>
          </a:p>
          <a:p>
            <a:pPr marL="158750" indent="0" rtl="0" fontAlgn="base">
              <a:buNone/>
            </a:pPr>
            <a:r>
              <a:rPr lang="en-US" sz="1100" b="0" i="0" u="none" strike="noStrike" cap="none">
                <a:solidFill>
                  <a:srgbClr val="000000"/>
                </a:solidFill>
                <a:effectLst/>
                <a:latin typeface="Arial"/>
                <a:ea typeface="Arial"/>
                <a:cs typeface="Arial"/>
                <a:sym typeface="Arial"/>
              </a:rPr>
              <a:t>En esta sección, usted aprenderá cuáles son las necesidades de apoyo comunicación efectiva en las personas con necesidades especiales y cómo apoyarlos </a:t>
            </a:r>
          </a:p>
          <a:p>
            <a:pPr marL="158750" indent="0" rtl="0" fontAlgn="base">
              <a:buNone/>
            </a:pPr>
            <a:r>
              <a:rPr lang="en-US" sz="1100" b="0" i="0" u="none" strike="noStrike" cap="none">
                <a:solidFill>
                  <a:srgbClr val="000000"/>
                </a:solidFill>
                <a:effectLst/>
                <a:latin typeface="Arial"/>
                <a:ea typeface="Arial"/>
                <a:cs typeface="Arial"/>
                <a:sym typeface="Arial"/>
              </a:rPr>
              <a:t>¿Cuáles son las necesidades de apoyo más frecuentes para una comunicación eficaz en relación con las personas con DI?  </a:t>
            </a:r>
          </a:p>
          <a:p>
            <a:pPr rtl="0" fontAlgn="base"/>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018377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53371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BE"/>
              <a:t>Para </a:t>
            </a:r>
            <a:r>
              <a:rPr lang="fr-BE" err="1"/>
              <a:t>ser </a:t>
            </a:r>
            <a:r>
              <a:rPr lang="fr-BE"/>
              <a:t>un buen </a:t>
            </a:r>
            <a:r>
              <a:rPr lang="fr-BE" err="1"/>
              <a:t>emisor </a:t>
            </a:r>
            <a:r>
              <a:rPr lang="fr-BE"/>
              <a:t>de un mensaje</a:t>
            </a:r>
            <a:r>
              <a:rPr lang="fr-BE" err="1"/>
              <a:t>, hay </a:t>
            </a:r>
            <a:r>
              <a:rPr lang="fr-BE"/>
              <a:t>que </a:t>
            </a:r>
            <a:r>
              <a:rPr lang="fr-BE" err="1"/>
              <a:t>estar preparado </a:t>
            </a:r>
            <a:r>
              <a:rPr lang="fr-BE"/>
              <a:t>para transmitir </a:t>
            </a:r>
            <a:r>
              <a:rPr lang="fr-BE" err="1"/>
              <a:t>ese </a:t>
            </a:r>
            <a:r>
              <a:rPr lang="fr-BE"/>
              <a:t>mensaje</a:t>
            </a:r>
          </a:p>
          <a:p>
            <a:pPr marL="0" lvl="0" indent="0" algn="l" rtl="0">
              <a:spcBef>
                <a:spcPts val="0"/>
              </a:spcBef>
              <a:spcAft>
                <a:spcPts val="0"/>
              </a:spcAft>
              <a:buNone/>
            </a:pPr>
            <a:endParaRPr lang="fr-BE"/>
          </a:p>
          <a:p>
            <a:pPr marL="0" lvl="0" indent="0" algn="l" rtl="0">
              <a:spcBef>
                <a:spcPts val="0"/>
              </a:spcBef>
              <a:spcAft>
                <a:spcPts val="0"/>
              </a:spcAft>
              <a:buNone/>
            </a:pPr>
            <a:r>
              <a:rPr lang="fr-BE" err="1"/>
              <a:t>Teniendo esto en cuenta</a:t>
            </a:r>
            <a:r>
              <a:rPr lang="fr-BE"/>
              <a:t>, la </a:t>
            </a:r>
            <a:r>
              <a:rPr lang="fr-BE" err="1"/>
              <a:t>motricidad </a:t>
            </a:r>
            <a:r>
              <a:rPr lang="fr-BE"/>
              <a:t>de los </a:t>
            </a:r>
            <a:r>
              <a:rPr lang="fr-BE" err="1"/>
              <a:t>órganos implicados </a:t>
            </a:r>
            <a:r>
              <a:rPr lang="fr-BE"/>
              <a:t>en la comunicación (</a:t>
            </a:r>
            <a:r>
              <a:rPr lang="fr-BE" err="1"/>
              <a:t>sea cual sea su forma</a:t>
            </a:r>
            <a:r>
              <a:rPr lang="fr-BE"/>
              <a:t>) debe </a:t>
            </a:r>
            <a:r>
              <a:rPr lang="fr-BE" err="1"/>
              <a:t>preservarse </a:t>
            </a:r>
            <a:r>
              <a:rPr lang="fr-BE"/>
              <a:t>al menos </a:t>
            </a:r>
            <a:r>
              <a:rPr lang="fr-BE" err="1"/>
              <a:t>mínimamente</a:t>
            </a:r>
            <a:r>
              <a:rPr lang="fr-BE"/>
              <a:t>.</a:t>
            </a:r>
          </a:p>
          <a:p>
            <a:pPr marL="171450" lvl="0" indent="-171450" algn="l" rtl="0">
              <a:spcBef>
                <a:spcPts val="0"/>
              </a:spcBef>
              <a:spcAft>
                <a:spcPts val="0"/>
              </a:spcAft>
            </a:pPr>
            <a:r>
              <a:rPr lang="fr-BE" err="1"/>
              <a:t>Lenguaje </a:t>
            </a:r>
            <a:r>
              <a:rPr lang="fr-BE"/>
              <a:t>oral: control </a:t>
            </a:r>
            <a:r>
              <a:rPr lang="fr-BE" err="1"/>
              <a:t>motor </a:t>
            </a:r>
            <a:r>
              <a:rPr lang="fr-BE"/>
              <a:t>de las estructuras </a:t>
            </a:r>
            <a:r>
              <a:rPr lang="fr-BE" err="1"/>
              <a:t>orofaciales</a:t>
            </a:r>
          </a:p>
          <a:p>
            <a:pPr marL="171450" lvl="0" indent="-171450" algn="l" rtl="0">
              <a:spcBef>
                <a:spcPts val="0"/>
              </a:spcBef>
              <a:spcAft>
                <a:spcPts val="0"/>
              </a:spcAft>
            </a:pPr>
            <a:r>
              <a:rPr lang="fr-BE" err="1"/>
              <a:t>Lenguaje de signos </a:t>
            </a:r>
            <a:r>
              <a:rPr lang="fr-BE"/>
              <a:t>y </a:t>
            </a:r>
            <a:r>
              <a:rPr lang="fr-BE" err="1"/>
              <a:t>dispositivos </a:t>
            </a:r>
            <a:r>
              <a:rPr lang="fr-BE"/>
              <a:t>ACC : control </a:t>
            </a:r>
            <a:r>
              <a:rPr lang="fr-BE" err="1"/>
              <a:t>motor </a:t>
            </a:r>
            <a:r>
              <a:rPr lang="fr-BE"/>
              <a:t>de las manos</a:t>
            </a:r>
          </a:p>
          <a:p>
            <a:pPr marL="0" lvl="0" indent="0" algn="l" rtl="0">
              <a:spcBef>
                <a:spcPts val="0"/>
              </a:spcBef>
              <a:spcAft>
                <a:spcPts val="0"/>
              </a:spcAft>
              <a:buFontTx/>
              <a:buNone/>
            </a:pPr>
            <a:endParaRPr lang="fr-BE"/>
          </a:p>
          <a:p>
            <a:pPr marL="0" lvl="0" indent="0" algn="l" rtl="0">
              <a:spcBef>
                <a:spcPts val="0"/>
              </a:spcBef>
              <a:spcAft>
                <a:spcPts val="0"/>
              </a:spcAft>
              <a:buFontTx/>
              <a:buNone/>
            </a:pPr>
            <a:r>
              <a:rPr lang="fr-BE"/>
              <a:t>Pero </a:t>
            </a:r>
            <a:r>
              <a:rPr lang="fr-BE" err="1"/>
              <a:t>si bien hay</a:t>
            </a:r>
            <a:r>
              <a:rPr lang="fr-BE"/>
              <a:t> que </a:t>
            </a:r>
            <a:r>
              <a:rPr lang="fr-BE" err="1"/>
              <a:t>preservar </a:t>
            </a:r>
            <a:r>
              <a:rPr lang="fr-BE"/>
              <a:t>los </a:t>
            </a:r>
            <a:r>
              <a:rPr lang="fr-BE" err="1"/>
              <a:t>medios </a:t>
            </a:r>
            <a:r>
              <a:rPr lang="fr-BE"/>
              <a:t>de comunicación (</a:t>
            </a:r>
            <a:r>
              <a:rPr lang="fr-BE" err="1"/>
              <a:t>habilidades motrices), también </a:t>
            </a:r>
            <a:r>
              <a:rPr lang="fr-BE"/>
              <a:t>hay que </a:t>
            </a:r>
            <a:r>
              <a:rPr lang="fr-BE" err="1"/>
              <a:t>desarrollar suficientemente las habilidades </a:t>
            </a:r>
            <a:r>
              <a:rPr lang="fr-BE"/>
              <a:t>cognitivas y </a:t>
            </a:r>
            <a:r>
              <a:rPr lang="fr-BE" err="1"/>
              <a:t>lingüísticas </a:t>
            </a:r>
            <a:r>
              <a:rPr lang="fr-BE"/>
              <a:t>para transmitir contenidos informativos. Por tanto :</a:t>
            </a:r>
          </a:p>
          <a:p>
            <a:pPr marL="0" lvl="0" indent="0" algn="l" rtl="0">
              <a:spcBef>
                <a:spcPts val="0"/>
              </a:spcBef>
              <a:spcAft>
                <a:spcPts val="0"/>
              </a:spcAft>
              <a:buFontTx/>
              <a:buNone/>
            </a:pPr>
            <a:r>
              <a:rPr lang="fr-BE"/>
              <a:t>La </a:t>
            </a:r>
            <a:r>
              <a:rPr lang="fr-BE" err="1"/>
              <a:t>riqueza </a:t>
            </a:r>
            <a:r>
              <a:rPr lang="fr-BE"/>
              <a:t>y </a:t>
            </a:r>
            <a:r>
              <a:rPr lang="fr-BE" err="1"/>
              <a:t>diversidad </a:t>
            </a:r>
            <a:r>
              <a:rPr lang="fr-BE"/>
              <a:t>del acervo léxico (</a:t>
            </a:r>
            <a:r>
              <a:rPr lang="fr-BE" err="1"/>
              <a:t>vocabulario</a:t>
            </a:r>
            <a:r>
              <a:rPr lang="fr-BE"/>
              <a:t>) </a:t>
            </a:r>
            <a:r>
              <a:rPr lang="fr-BE" err="1"/>
              <a:t>es </a:t>
            </a:r>
            <a:r>
              <a:rPr lang="fr-BE"/>
              <a:t>importante para que la combinación de </a:t>
            </a:r>
            <a:r>
              <a:rPr lang="fr-BE" err="1"/>
              <a:t>palabras produzca significados complejos </a:t>
            </a:r>
            <a:r>
              <a:rPr lang="fr-BE"/>
              <a:t>(frases y </a:t>
            </a:r>
            <a:r>
              <a:rPr lang="fr-BE" err="1"/>
              <a:t>discurso</a:t>
            </a:r>
            <a:r>
              <a:rPr lang="fr-BE"/>
              <a:t>).</a:t>
            </a:r>
          </a:p>
          <a:p>
            <a:pPr marL="0" lvl="0" indent="0" algn="l" rtl="0">
              <a:spcBef>
                <a:spcPts val="0"/>
              </a:spcBef>
              <a:spcAft>
                <a:spcPts val="0"/>
              </a:spcAft>
              <a:buFontTx/>
              <a:buNone/>
            </a:pPr>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39339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BE" err="1"/>
              <a:t>Muchos </a:t>
            </a:r>
            <a:r>
              <a:rPr lang="fr-BE"/>
              <a:t>síndromes </a:t>
            </a:r>
            <a:r>
              <a:rPr lang="fr-BE" err="1"/>
              <a:t>genéticos </a:t>
            </a:r>
            <a:r>
              <a:rPr lang="fr-BE"/>
              <a:t>de </a:t>
            </a:r>
            <a:r>
              <a:rPr lang="fr-BE" err="1"/>
              <a:t>discapacidad intelectual </a:t>
            </a:r>
            <a:r>
              <a:rPr lang="fr-BE"/>
              <a:t>están </a:t>
            </a:r>
            <a:r>
              <a:rPr lang="fr-BE" err="1"/>
              <a:t>asociados a anomalías </a:t>
            </a:r>
            <a:r>
              <a:rPr lang="fr-BE"/>
              <a:t>de la cara (</a:t>
            </a:r>
            <a:r>
              <a:rPr lang="fr-BE" err="1"/>
              <a:t>dismorfias </a:t>
            </a:r>
            <a:r>
              <a:rPr lang="fr-BE"/>
              <a:t>faciales) </a:t>
            </a:r>
            <a:r>
              <a:rPr lang="fr-BE" err="1"/>
              <a:t>que impiden el movimiento </a:t>
            </a:r>
            <a:r>
              <a:rPr lang="fr-BE"/>
              <a:t>de las estructuras </a:t>
            </a:r>
            <a:r>
              <a:rPr lang="fr-BE" err="1"/>
              <a:t>orofaciales implicadas </a:t>
            </a:r>
            <a:r>
              <a:rPr lang="fr-BE"/>
              <a:t>en la articulación y </a:t>
            </a:r>
            <a:r>
              <a:rPr lang="fr-BE" err="1"/>
              <a:t>co-articulación </a:t>
            </a:r>
            <a:r>
              <a:rPr lang="fr-BE"/>
              <a:t>de los </a:t>
            </a:r>
            <a:r>
              <a:rPr lang="fr-BE" err="1"/>
              <a:t>sonidos </a:t>
            </a:r>
            <a:r>
              <a:rPr lang="fr-BE"/>
              <a:t>del </a:t>
            </a:r>
            <a:r>
              <a:rPr lang="fr-BE" err="1"/>
              <a:t>lenguaje</a:t>
            </a:r>
            <a:r>
              <a:rPr lang="fr-BE"/>
              <a:t>.</a:t>
            </a:r>
          </a:p>
          <a:p>
            <a:pPr marL="0" lvl="0" indent="0" algn="l" rtl="0">
              <a:spcBef>
                <a:spcPts val="0"/>
              </a:spcBef>
              <a:spcAft>
                <a:spcPts val="0"/>
              </a:spcAft>
              <a:buNone/>
            </a:pPr>
            <a:r>
              <a:rPr lang="fr-BE" b="1"/>
              <a:t>Por </a:t>
            </a:r>
            <a:r>
              <a:rPr lang="fr-BE" b="1" err="1"/>
              <a:t>ejemplo</a:t>
            </a:r>
            <a:r>
              <a:rPr lang="fr-BE"/>
              <a:t>, en la </a:t>
            </a:r>
            <a:r>
              <a:rPr lang="fr-BE" err="1"/>
              <a:t>trisomía 21, la </a:t>
            </a:r>
            <a:r>
              <a:rPr lang="fr-BE"/>
              <a:t>protrusión de </a:t>
            </a:r>
            <a:r>
              <a:rPr lang="fr-BE" err="1"/>
              <a:t>una lengua hipotónica demasiado </a:t>
            </a:r>
            <a:r>
              <a:rPr lang="fr-BE"/>
              <a:t>grande para la </a:t>
            </a:r>
            <a:r>
              <a:rPr lang="fr-BE" err="1"/>
              <a:t>cavidad </a:t>
            </a:r>
            <a:r>
              <a:rPr lang="fr-BE"/>
              <a:t>bucal provocará </a:t>
            </a:r>
            <a:r>
              <a:rPr lang="fr-BE" err="1"/>
              <a:t>dificultades </a:t>
            </a:r>
            <a:r>
              <a:rPr lang="fr-BE"/>
              <a:t>para </a:t>
            </a:r>
            <a:r>
              <a:rPr lang="fr-BE" err="1"/>
              <a:t>articular sonidos que requieran la </a:t>
            </a:r>
            <a:r>
              <a:rPr lang="fr-BE"/>
              <a:t>movilización de la </a:t>
            </a:r>
            <a:r>
              <a:rPr lang="fr-BE" err="1"/>
              <a:t>lengua</a:t>
            </a:r>
            <a:r>
              <a:rPr lang="fr-BE"/>
              <a:t>. Además</a:t>
            </a:r>
            <a:r>
              <a:rPr lang="fr-BE" err="1"/>
              <a:t>, el babeo </a:t>
            </a:r>
            <a:r>
              <a:rPr lang="fr-BE"/>
              <a:t>excesivo que </a:t>
            </a:r>
            <a:r>
              <a:rPr lang="fr-BE" err="1"/>
              <a:t>también se observa </a:t>
            </a:r>
            <a:r>
              <a:rPr lang="fr-BE"/>
              <a:t>en </a:t>
            </a:r>
            <a:r>
              <a:rPr lang="fr-BE" err="1"/>
              <a:t>este </a:t>
            </a:r>
            <a:r>
              <a:rPr lang="fr-BE"/>
              <a:t>síndrome perjudicará </a:t>
            </a:r>
            <a:r>
              <a:rPr lang="fr-BE" err="1"/>
              <a:t>aún más </a:t>
            </a:r>
            <a:r>
              <a:rPr lang="fr-BE"/>
              <a:t>la producción del habla</a:t>
            </a:r>
            <a:r>
              <a:rPr lang="fr-BE" err="1"/>
              <a:t>, hasta el </a:t>
            </a:r>
            <a:r>
              <a:rPr lang="fr-BE"/>
              <a:t>punto de </a:t>
            </a:r>
            <a:r>
              <a:rPr lang="fr-BE" err="1"/>
              <a:t>hacerla ininteligible</a:t>
            </a:r>
            <a:r>
              <a:rPr lang="fr-BE"/>
              <a:t>.</a:t>
            </a:r>
          </a:p>
          <a:p>
            <a:pPr marL="0" lvl="0" indent="0" algn="l" rtl="0">
              <a:spcBef>
                <a:spcPts val="0"/>
              </a:spcBef>
              <a:spcAft>
                <a:spcPts val="0"/>
              </a:spcAft>
              <a:buNone/>
            </a:pPr>
            <a:endParaRPr lang="fr-BE"/>
          </a:p>
          <a:p>
            <a:pPr marL="0" lvl="0" indent="0" algn="l" rtl="0">
              <a:spcBef>
                <a:spcPts val="0"/>
              </a:spcBef>
              <a:spcAft>
                <a:spcPts val="0"/>
              </a:spcAft>
              <a:buNone/>
            </a:pPr>
            <a:r>
              <a:rPr lang="fr-BE"/>
              <a:t>En caso de </a:t>
            </a:r>
            <a:r>
              <a:rPr lang="fr-BE" err="1"/>
              <a:t>parálisis cerebral, </a:t>
            </a:r>
            <a:r>
              <a:rPr lang="fr-BE"/>
              <a:t>las estructuras </a:t>
            </a:r>
            <a:r>
              <a:rPr lang="fr-BE" err="1"/>
              <a:t>orofaciales también pueden estar afectadas</a:t>
            </a:r>
            <a:r>
              <a:rPr lang="fr-BE"/>
              <a:t>. En </a:t>
            </a:r>
            <a:r>
              <a:rPr lang="fr-BE" err="1"/>
              <a:t>este caso</a:t>
            </a:r>
            <a:r>
              <a:rPr lang="fr-BE"/>
              <a:t>, </a:t>
            </a:r>
            <a:r>
              <a:rPr lang="fr-BE" err="1"/>
              <a:t>es </a:t>
            </a:r>
            <a:r>
              <a:rPr lang="fr-BE"/>
              <a:t>importante </a:t>
            </a:r>
            <a:r>
              <a:rPr lang="fr-BE" err="1"/>
              <a:t>preservar </a:t>
            </a:r>
            <a:r>
              <a:rPr lang="fr-BE"/>
              <a:t>la </a:t>
            </a:r>
            <a:r>
              <a:rPr lang="fr-BE" err="1"/>
              <a:t>motilidad </a:t>
            </a:r>
            <a:r>
              <a:rPr lang="fr-BE"/>
              <a:t>de las manos </a:t>
            </a:r>
            <a:r>
              <a:rPr lang="fr-BE" err="1"/>
              <a:t>para poder utilizar </a:t>
            </a:r>
            <a:r>
              <a:rPr lang="fr-BE"/>
              <a:t>un sistema de CAA.</a:t>
            </a: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531411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BE"/>
              <a:t>En </a:t>
            </a:r>
            <a:r>
              <a:rPr lang="fr-BE" err="1"/>
              <a:t>cuanto </a:t>
            </a:r>
            <a:r>
              <a:rPr lang="fr-BE"/>
              <a:t>al habla, las </a:t>
            </a:r>
            <a:r>
              <a:rPr lang="fr-BE" err="1"/>
              <a:t>dificultades articulatorias </a:t>
            </a:r>
            <a:r>
              <a:rPr lang="fr-BE"/>
              <a:t>y </a:t>
            </a:r>
            <a:r>
              <a:rPr lang="fr-BE" err="1"/>
              <a:t>co-articulatorias </a:t>
            </a:r>
            <a:r>
              <a:rPr lang="fr-BE"/>
              <a:t>(</a:t>
            </a:r>
            <a:r>
              <a:rPr lang="fr-BE" err="1"/>
              <a:t>combinación de sonidos </a:t>
            </a:r>
            <a:r>
              <a:rPr lang="fr-BE"/>
              <a:t>del habla) pueden </a:t>
            </a:r>
            <a:r>
              <a:rPr lang="fr-BE" err="1"/>
              <a:t>dificultar gravemente la inteligibilidad</a:t>
            </a:r>
            <a:r>
              <a:rPr lang="fr-BE"/>
              <a:t>.</a:t>
            </a:r>
          </a:p>
          <a:p>
            <a:pPr marL="0" lvl="0" indent="0" algn="l" rtl="0">
              <a:spcBef>
                <a:spcPts val="0"/>
              </a:spcBef>
              <a:spcAft>
                <a:spcPts val="0"/>
              </a:spcAft>
              <a:buNone/>
            </a:pPr>
            <a:r>
              <a:rPr lang="fr-BE"/>
              <a:t>En la producción de </a:t>
            </a:r>
            <a:r>
              <a:rPr lang="fr-BE" err="1"/>
              <a:t>sonidos del </a:t>
            </a:r>
            <a:r>
              <a:rPr lang="fr-BE"/>
              <a:t>habla, las </a:t>
            </a:r>
            <a:r>
              <a:rPr lang="fr-BE" err="1"/>
              <a:t>dificultades </a:t>
            </a:r>
            <a:r>
              <a:rPr lang="fr-BE"/>
              <a:t>para </a:t>
            </a:r>
            <a:r>
              <a:rPr lang="fr-BE" err="1"/>
              <a:t>controlar </a:t>
            </a:r>
            <a:r>
              <a:rPr lang="fr-BE"/>
              <a:t>el flujo de aire </a:t>
            </a:r>
            <a:r>
              <a:rPr lang="fr-BE" err="1"/>
              <a:t>de </a:t>
            </a:r>
            <a:r>
              <a:rPr lang="fr-BE"/>
              <a:t>los </a:t>
            </a:r>
            <a:r>
              <a:rPr lang="fr-BE" err="1"/>
              <a:t>pulmones </a:t>
            </a:r>
            <a:r>
              <a:rPr lang="fr-BE"/>
              <a:t>y para </a:t>
            </a:r>
            <a:r>
              <a:rPr lang="fr-BE" err="1"/>
              <a:t>mantener </a:t>
            </a:r>
            <a:r>
              <a:rPr lang="fr-BE"/>
              <a:t>una posición </a:t>
            </a:r>
            <a:r>
              <a:rPr lang="fr-BE" err="1"/>
              <a:t>articulatoria precisa </a:t>
            </a:r>
            <a:r>
              <a:rPr lang="fr-BE"/>
              <a:t>pueden </a:t>
            </a:r>
            <a:r>
              <a:rPr lang="fr-BE" err="1"/>
              <a:t>obstaculizar </a:t>
            </a:r>
            <a:r>
              <a:rPr lang="fr-BE"/>
              <a:t>la producción de </a:t>
            </a:r>
            <a:r>
              <a:rPr lang="fr-BE" err="1"/>
              <a:t>sonidos complejos (por </a:t>
            </a:r>
            <a:r>
              <a:rPr lang="fr-BE"/>
              <a:t>ejemplo, s, z, </a:t>
            </a:r>
            <a:r>
              <a:rPr lang="fr-BE" err="1"/>
              <a:t>ch</a:t>
            </a:r>
            <a:r>
              <a:rPr lang="fr-BE"/>
              <a:t>, etc.).</a:t>
            </a:r>
          </a:p>
          <a:p>
            <a:pPr marL="0" lvl="0" indent="0" algn="l" rtl="0">
              <a:spcBef>
                <a:spcPts val="0"/>
              </a:spcBef>
              <a:spcAft>
                <a:spcPts val="0"/>
              </a:spcAft>
              <a:buNone/>
            </a:pPr>
            <a:endParaRPr lang="fr-BE"/>
          </a:p>
          <a:p>
            <a:pPr marL="0" lvl="0" indent="0" algn="l" rtl="0">
              <a:spcBef>
                <a:spcPts val="0"/>
              </a:spcBef>
              <a:spcAft>
                <a:spcPts val="0"/>
              </a:spcAft>
              <a:buNone/>
            </a:pPr>
            <a:r>
              <a:rPr lang="fr-BE" err="1"/>
              <a:t>También hay </a:t>
            </a:r>
            <a:r>
              <a:rPr lang="fr-BE"/>
              <a:t>un </a:t>
            </a:r>
            <a:r>
              <a:rPr lang="fr-BE" err="1"/>
              <a:t>desarrollo </a:t>
            </a:r>
            <a:r>
              <a:rPr lang="fr-BE"/>
              <a:t>lento e </a:t>
            </a:r>
            <a:r>
              <a:rPr lang="fr-BE" err="1"/>
              <a:t>incompleto </a:t>
            </a:r>
            <a:r>
              <a:rPr lang="fr-BE"/>
              <a:t>del </a:t>
            </a:r>
            <a:r>
              <a:rPr lang="fr-BE" err="1"/>
              <a:t>inventario fonológico</a:t>
            </a:r>
            <a:r>
              <a:rPr lang="fr-BE"/>
              <a:t>, simplificación de ciertos </a:t>
            </a:r>
            <a:r>
              <a:rPr lang="fr-BE" err="1"/>
              <a:t>fonemas </a:t>
            </a:r>
            <a:r>
              <a:rPr lang="fr-BE"/>
              <a:t>(por ejemplo, s, </a:t>
            </a:r>
            <a:r>
              <a:rPr lang="fr-BE" err="1"/>
              <a:t>que es difícil </a:t>
            </a:r>
            <a:r>
              <a:rPr lang="fr-BE"/>
              <a:t>de </a:t>
            </a:r>
            <a:r>
              <a:rPr lang="fr-BE" err="1"/>
              <a:t>producir</a:t>
            </a:r>
            <a:r>
              <a:rPr lang="fr-BE"/>
              <a:t>, </a:t>
            </a:r>
            <a:r>
              <a:rPr lang="fr-BE" err="1"/>
              <a:t>se convierte en t</a:t>
            </a:r>
            <a:r>
              <a:rPr lang="fr-BE"/>
              <a:t>, </a:t>
            </a:r>
            <a:r>
              <a:rPr lang="fr-BE" err="1"/>
              <a:t>que es más fácil</a:t>
            </a:r>
            <a:r>
              <a:rPr lang="fr-BE"/>
              <a:t>), </a:t>
            </a:r>
            <a:r>
              <a:rPr lang="fr-BE" err="1"/>
              <a:t>reducción </a:t>
            </a:r>
            <a:r>
              <a:rPr lang="fr-BE"/>
              <a:t>de grupos de consonantes (por ejemplo, tr </a:t>
            </a:r>
            <a:r>
              <a:rPr lang="fr-BE" err="1"/>
              <a:t>simplemente produce t </a:t>
            </a:r>
            <a:r>
              <a:rPr lang="fr-BE"/>
              <a:t>o r).</a:t>
            </a:r>
          </a:p>
          <a:p>
            <a:pPr marL="0" lvl="0" indent="0" algn="l" rtl="0">
              <a:spcBef>
                <a:spcPts val="0"/>
              </a:spcBef>
              <a:spcAft>
                <a:spcPts val="0"/>
              </a:spcAft>
              <a:buNone/>
            </a:pPr>
            <a:endParaRPr lang="fr-BE"/>
          </a:p>
          <a:p>
            <a:pPr marL="0" lvl="0" indent="0" algn="l" rtl="0">
              <a:spcBef>
                <a:spcPts val="0"/>
              </a:spcBef>
              <a:spcAft>
                <a:spcPts val="0"/>
              </a:spcAft>
              <a:buNone/>
            </a:pPr>
            <a:r>
              <a:rPr lang="fr-BE" err="1"/>
              <a:t>La fluidez </a:t>
            </a:r>
            <a:r>
              <a:rPr lang="fr-BE"/>
              <a:t>del habla </a:t>
            </a:r>
            <a:r>
              <a:rPr lang="fr-BE" err="1"/>
              <a:t>también suele verse afectada</a:t>
            </a:r>
            <a:r>
              <a:rPr lang="fr-BE"/>
              <a:t>, lo que </a:t>
            </a:r>
            <a:r>
              <a:rPr lang="fr-BE" err="1"/>
              <a:t>repercute </a:t>
            </a:r>
            <a:r>
              <a:rPr lang="fr-BE"/>
              <a:t>en la </a:t>
            </a:r>
            <a:r>
              <a:rPr lang="fr-BE" err="1"/>
              <a:t>inteligibilidad</a:t>
            </a:r>
            <a:r>
              <a:rPr lang="fr-BE"/>
              <a:t>.</a:t>
            </a:r>
          </a:p>
          <a:p>
            <a:pPr marL="0" lvl="0" indent="0" algn="l" rtl="0">
              <a:spcBef>
                <a:spcPts val="0"/>
              </a:spcBef>
              <a:spcAft>
                <a:spcPts val="0"/>
              </a:spcAft>
              <a:buNone/>
            </a:pPr>
            <a:endParaRPr lang="fr-BE"/>
          </a:p>
          <a:p>
            <a:pPr marL="0" lvl="0" indent="0" algn="l" rtl="0">
              <a:spcBef>
                <a:spcPts val="0"/>
              </a:spcBef>
              <a:spcAft>
                <a:spcPts val="0"/>
              </a:spcAft>
              <a:buNone/>
            </a:pP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910720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nl-BE"/>
              <a:t>En la IDD, el </a:t>
            </a:r>
            <a:r>
              <a:rPr lang="en-GB" sz="1800">
                <a:effectLst/>
                <a:latin typeface="Calibri" panose="020F0502020204030204" pitchFamily="34" charset="0"/>
                <a:ea typeface="Times New Roman" panose="02020603050405020304" pitchFamily="18" charset="0"/>
                <a:cs typeface="Calibri" panose="020F0502020204030204" pitchFamily="34" charset="0"/>
              </a:rPr>
              <a:t>vocabulario suele reducirse tanto en el número de palabras como en las características semánticas asociadas a ellas.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800">
              <a:effectLst/>
              <a:latin typeface="Calibri" panose="020F0502020204030204" pitchFamily="34" charset="0"/>
              <a:ea typeface="Times New Roman" panose="02020603050405020304" pitchFamily="18"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BE" sz="1800">
                <a:effectLst/>
                <a:latin typeface="Calibri" panose="020F0502020204030204" pitchFamily="34" charset="0"/>
                <a:ea typeface="Times New Roman" panose="02020603050405020304" pitchFamily="18" charset="0"/>
                <a:cs typeface="Times New Roman" panose="02020603050405020304" pitchFamily="18" charset="0"/>
              </a:rPr>
              <a:t>La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riqueza </a:t>
            </a:r>
            <a:r>
              <a:rPr lang="fr-BE" sz="1800">
                <a:effectLst/>
                <a:latin typeface="Calibri" panose="020F0502020204030204" pitchFamily="34" charset="0"/>
                <a:ea typeface="Times New Roman" panose="02020603050405020304" pitchFamily="18" charset="0"/>
                <a:cs typeface="Times New Roman" panose="02020603050405020304" pitchFamily="18" charset="0"/>
              </a:rPr>
              <a:t>de las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representaciones semánticas es muy </a:t>
            </a:r>
            <a:r>
              <a:rPr lang="fr-BE" sz="1800">
                <a:effectLst/>
                <a:latin typeface="Calibri" panose="020F0502020204030204" pitchFamily="34" charset="0"/>
                <a:ea typeface="Times New Roman" panose="02020603050405020304" pitchFamily="18" charset="0"/>
                <a:cs typeface="Times New Roman" panose="02020603050405020304" pitchFamily="18" charset="0"/>
              </a:rPr>
              <a:t>importante a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la hora </a:t>
            </a:r>
            <a:r>
              <a:rPr lang="fr-BE" sz="1800">
                <a:effectLst/>
                <a:latin typeface="Calibri" panose="020F0502020204030204" pitchFamily="34" charset="0"/>
                <a:ea typeface="Times New Roman" panose="02020603050405020304" pitchFamily="18" charset="0"/>
                <a:cs typeface="Times New Roman" panose="02020603050405020304" pitchFamily="18" charset="0"/>
              </a:rPr>
              <a:t>de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generalizar </a:t>
            </a:r>
            <a:r>
              <a:rPr lang="fr-BE" sz="1800">
                <a:effectLst/>
                <a:latin typeface="Calibri" panose="020F0502020204030204" pitchFamily="34" charset="0"/>
                <a:ea typeface="Times New Roman" panose="02020603050405020304" pitchFamily="18" charset="0"/>
                <a:cs typeface="Times New Roman" panose="02020603050405020304" pitchFamily="18" charset="0"/>
              </a:rPr>
              <a:t>una etiqueta verbal a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otros miembros </a:t>
            </a:r>
            <a:r>
              <a:rPr lang="fr-BE" sz="1800">
                <a:effectLst/>
                <a:latin typeface="Calibri" panose="020F0502020204030204" pitchFamily="34" charset="0"/>
                <a:ea typeface="Times New Roman" panose="02020603050405020304" pitchFamily="18" charset="0"/>
                <a:cs typeface="Times New Roman" panose="02020603050405020304" pitchFamily="18" charset="0"/>
              </a:rPr>
              <a:t>de la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misma categoría</a:t>
            </a:r>
            <a:r>
              <a:rPr lang="fr-BE" sz="1800">
                <a:effectLst/>
                <a:latin typeface="Calibri" panose="020F0502020204030204" pitchFamily="34" charset="0"/>
                <a:ea typeface="Times New Roman" panose="02020603050405020304" pitchFamily="18" charset="0"/>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BE" sz="1800" b="1">
                <a:effectLst/>
                <a:latin typeface="Calibri" panose="020F0502020204030204" pitchFamily="34" charset="0"/>
                <a:ea typeface="Times New Roman" panose="02020603050405020304" pitchFamily="18" charset="0"/>
                <a:cs typeface="Times New Roman" panose="02020603050405020304" pitchFamily="18" charset="0"/>
              </a:rPr>
              <a:t>Por </a:t>
            </a:r>
            <a:r>
              <a:rPr lang="fr-BE" sz="1800" b="1" err="1">
                <a:effectLst/>
                <a:latin typeface="Calibri" panose="020F0502020204030204" pitchFamily="34" charset="0"/>
                <a:ea typeface="Times New Roman" panose="02020603050405020304" pitchFamily="18" charset="0"/>
                <a:cs typeface="Times New Roman" panose="02020603050405020304" pitchFamily="18" charset="0"/>
              </a:rPr>
              <a:t>ejemplo</a:t>
            </a:r>
            <a:r>
              <a:rPr lang="fr-BE" sz="1800">
                <a:effectLst/>
                <a:latin typeface="Calibri" panose="020F0502020204030204" pitchFamily="34" charset="0"/>
                <a:ea typeface="Times New Roman" panose="02020603050405020304" pitchFamily="18" charset="0"/>
                <a:cs typeface="Times New Roman" panose="02020603050405020304" pitchFamily="18" charset="0"/>
              </a:rPr>
              <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saber que </a:t>
            </a:r>
            <a:r>
              <a:rPr lang="fr-BE" sz="1800">
                <a:effectLst/>
                <a:latin typeface="Calibri" panose="020F0502020204030204" pitchFamily="34" charset="0"/>
                <a:ea typeface="Times New Roman" panose="02020603050405020304" pitchFamily="18" charset="0"/>
                <a:cs typeface="Times New Roman" panose="02020603050405020304" pitchFamily="18" charset="0"/>
              </a:rPr>
              <a:t>un perro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es </a:t>
            </a:r>
            <a:r>
              <a:rPr lang="fr-BE" sz="1800">
                <a:effectLst/>
                <a:latin typeface="Calibri" panose="020F0502020204030204" pitchFamily="34" charset="0"/>
                <a:ea typeface="Times New Roman" panose="02020603050405020304" pitchFamily="18" charset="0"/>
                <a:cs typeface="Times New Roman" panose="02020603050405020304" pitchFamily="18" charset="0"/>
              </a:rPr>
              <a:t>un animal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de</a:t>
            </a:r>
            <a:r>
              <a:rPr lang="fr-BE" sz="1800">
                <a:effectLst/>
                <a:latin typeface="Calibri" panose="020F0502020204030204" pitchFamily="34" charset="0"/>
                <a:ea typeface="Times New Roman" panose="02020603050405020304" pitchFamily="18" charset="0"/>
                <a:cs typeface="Times New Roman" panose="02020603050405020304" pitchFamily="18" charset="0"/>
              </a:rPr>
              <a:t> cuatro patas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que </a:t>
            </a:r>
            <a:r>
              <a:rPr lang="fr-BE" sz="1800">
                <a:effectLst/>
                <a:latin typeface="Calibri" panose="020F0502020204030204" pitchFamily="34" charset="0"/>
                <a:ea typeface="Times New Roman" panose="02020603050405020304" pitchFamily="18" charset="0"/>
                <a:cs typeface="Times New Roman" panose="02020603050405020304" pitchFamily="18" charset="0"/>
              </a:rPr>
              <a:t>tiene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pelo</a:t>
            </a:r>
            <a:r>
              <a:rPr lang="fr-BE" sz="1800">
                <a:effectLst/>
                <a:latin typeface="Calibri" panose="020F0502020204030204" pitchFamily="34" charset="0"/>
                <a:ea typeface="Times New Roman" panose="02020603050405020304" pitchFamily="18" charset="0"/>
                <a:cs typeface="Times New Roman" panose="02020603050405020304" pitchFamily="18" charset="0"/>
              </a:rPr>
              <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ladra</a:t>
            </a:r>
            <a:r>
              <a:rPr lang="fr-BE" sz="1800">
                <a:effectLst/>
                <a:latin typeface="Calibri" panose="020F0502020204030204" pitchFamily="34" charset="0"/>
                <a:ea typeface="Times New Roman" panose="02020603050405020304" pitchFamily="18" charset="0"/>
                <a:cs typeface="Times New Roman" panose="02020603050405020304" pitchFamily="18" charset="0"/>
              </a:rPr>
              <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es </a:t>
            </a:r>
            <a:r>
              <a:rPr lang="fr-BE" sz="1800">
                <a:effectLst/>
                <a:latin typeface="Calibri" panose="020F0502020204030204" pitchFamily="34" charset="0"/>
                <a:ea typeface="Times New Roman" panose="02020603050405020304" pitchFamily="18" charset="0"/>
                <a:cs typeface="Times New Roman" panose="02020603050405020304" pitchFamily="18" charset="0"/>
              </a:rPr>
              <a:t>carnívoro,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suele </a:t>
            </a:r>
            <a:r>
              <a:rPr lang="fr-BE" sz="1800">
                <a:effectLst/>
                <a:latin typeface="Calibri" panose="020F0502020204030204" pitchFamily="34" charset="0"/>
                <a:ea typeface="Times New Roman" panose="02020603050405020304" pitchFamily="18" charset="0"/>
                <a:cs typeface="Times New Roman" panose="02020603050405020304" pitchFamily="18" charset="0"/>
              </a:rPr>
              <a:t>tener el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hocico alargado </a:t>
            </a:r>
            <a:r>
              <a:rPr lang="fr-BE" sz="1800">
                <a:effectLst/>
                <a:latin typeface="Calibri" panose="020F0502020204030204" pitchFamily="34" charset="0"/>
                <a:ea typeface="Times New Roman" panose="02020603050405020304" pitchFamily="18" charset="0"/>
                <a:cs typeface="Times New Roman" panose="02020603050405020304" pitchFamily="18" charset="0"/>
              </a:rPr>
              <a:t>y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es </a:t>
            </a:r>
            <a:r>
              <a:rPr lang="fr-BE" sz="1800">
                <a:effectLst/>
                <a:latin typeface="Calibri" panose="020F0502020204030204" pitchFamily="34" charset="0"/>
                <a:ea typeface="Times New Roman" panose="02020603050405020304" pitchFamily="18" charset="0"/>
                <a:cs typeface="Times New Roman" panose="02020603050405020304" pitchFamily="18" charset="0"/>
              </a:rPr>
              <a:t>de tamaño variable ayuda a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distinguirlo de </a:t>
            </a:r>
            <a:r>
              <a:rPr lang="fr-BE" sz="1800">
                <a:effectLst/>
                <a:latin typeface="Calibri" panose="020F0502020204030204" pitchFamily="34" charset="0"/>
                <a:ea typeface="Times New Roman" panose="02020603050405020304" pitchFamily="18" charset="0"/>
                <a:cs typeface="Times New Roman" panose="02020603050405020304" pitchFamily="18" charset="0"/>
              </a:rPr>
              <a:t>un gato,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que, aunque también </a:t>
            </a:r>
            <a:r>
              <a:rPr lang="fr-BE" sz="1800">
                <a:effectLst/>
                <a:latin typeface="Calibri" panose="020F0502020204030204" pitchFamily="34" charset="0"/>
                <a:ea typeface="Times New Roman" panose="02020603050405020304" pitchFamily="18" charset="0"/>
                <a:cs typeface="Times New Roman" panose="02020603050405020304" pitchFamily="18" charset="0"/>
              </a:rPr>
              <a:t>tiene cuatro patas y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pelo</a:t>
            </a:r>
            <a:r>
              <a:rPr lang="fr-BE" sz="1800">
                <a:effectLst/>
                <a:latin typeface="Calibri" panose="020F0502020204030204" pitchFamily="34" charset="0"/>
                <a:ea typeface="Times New Roman" panose="02020603050405020304" pitchFamily="18" charset="0"/>
                <a:cs typeface="Times New Roman" panose="02020603050405020304" pitchFamily="18" charset="0"/>
              </a:rPr>
              <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es de </a:t>
            </a:r>
            <a:r>
              <a:rPr lang="fr-BE" sz="1800">
                <a:effectLst/>
                <a:latin typeface="Calibri" panose="020F0502020204030204" pitchFamily="34" charset="0"/>
                <a:ea typeface="Times New Roman" panose="02020603050405020304" pitchFamily="18" charset="0"/>
                <a:cs typeface="Times New Roman" panose="02020603050405020304" pitchFamily="18" charset="0"/>
              </a:rPr>
              <a:t>tamaño más estable,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maúlla con </a:t>
            </a:r>
            <a:r>
              <a:rPr lang="fr-BE" sz="1800">
                <a:effectLst/>
                <a:latin typeface="Calibri" panose="020F0502020204030204" pitchFamily="34" charset="0"/>
                <a:ea typeface="Times New Roman" panose="02020603050405020304" pitchFamily="18" charset="0"/>
                <a:cs typeface="Times New Roman" panose="02020603050405020304" pitchFamily="18" charset="0"/>
              </a:rPr>
              <a:t>un gran bigote y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es bastante independiente</a:t>
            </a:r>
            <a:r>
              <a:rPr lang="fr-BE" sz="1800">
                <a:effectLst/>
                <a:latin typeface="Calibri" panose="020F0502020204030204" pitchFamily="34" charset="0"/>
                <a:ea typeface="Times New Roman" panose="02020603050405020304" pitchFamily="18" charset="0"/>
                <a:cs typeface="Times New Roman" panose="02020603050405020304" pitchFamily="18" charset="0"/>
              </a:rPr>
              <a:t>, etc. La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riqueza </a:t>
            </a:r>
            <a:r>
              <a:rPr lang="fr-BE" sz="1800">
                <a:effectLst/>
                <a:latin typeface="Calibri" panose="020F0502020204030204" pitchFamily="34" charset="0"/>
                <a:ea typeface="Times New Roman" panose="02020603050405020304" pitchFamily="18" charset="0"/>
                <a:cs typeface="Times New Roman" panose="02020603050405020304" pitchFamily="18" charset="0"/>
              </a:rPr>
              <a:t>de las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representaciones semánticas es muy </a:t>
            </a:r>
            <a:r>
              <a:rPr lang="fr-BE" sz="1800">
                <a:effectLst/>
                <a:latin typeface="Calibri" panose="020F0502020204030204" pitchFamily="34" charset="0"/>
                <a:ea typeface="Times New Roman" panose="02020603050405020304" pitchFamily="18" charset="0"/>
                <a:cs typeface="Times New Roman" panose="02020603050405020304" pitchFamily="18" charset="0"/>
              </a:rPr>
              <a:t>importante a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la hora </a:t>
            </a:r>
            <a:r>
              <a:rPr lang="fr-BE" sz="1800">
                <a:effectLst/>
                <a:latin typeface="Calibri" panose="020F0502020204030204" pitchFamily="34" charset="0"/>
                <a:ea typeface="Times New Roman" panose="02020603050405020304" pitchFamily="18" charset="0"/>
                <a:cs typeface="Times New Roman" panose="02020603050405020304" pitchFamily="18" charset="0"/>
              </a:rPr>
              <a:t>de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generalizar </a:t>
            </a:r>
            <a:r>
              <a:rPr lang="fr-BE" sz="1800">
                <a:effectLst/>
                <a:latin typeface="Calibri" panose="020F0502020204030204" pitchFamily="34" charset="0"/>
                <a:ea typeface="Times New Roman" panose="02020603050405020304" pitchFamily="18" charset="0"/>
                <a:cs typeface="Times New Roman" panose="02020603050405020304" pitchFamily="18" charset="0"/>
              </a:rPr>
              <a:t>una etiqueta verbal a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otros miembros </a:t>
            </a:r>
            <a:r>
              <a:rPr lang="fr-BE" sz="1800">
                <a:effectLst/>
                <a:latin typeface="Calibri" panose="020F0502020204030204" pitchFamily="34" charset="0"/>
                <a:ea typeface="Times New Roman" panose="02020603050405020304" pitchFamily="18" charset="0"/>
                <a:cs typeface="Times New Roman" panose="02020603050405020304" pitchFamily="18" charset="0"/>
              </a:rPr>
              <a:t>de la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misma categoría</a:t>
            </a:r>
            <a:r>
              <a:rPr lang="fr-BE" sz="1800">
                <a:effectLst/>
                <a:latin typeface="Calibri" panose="020F0502020204030204" pitchFamily="34" charset="0"/>
                <a:ea typeface="Times New Roman" panose="02020603050405020304" pitchFamily="18" charset="0"/>
                <a:cs typeface="Times New Roman" panose="02020603050405020304" pitchFamily="18" charset="0"/>
              </a:rPr>
              <a:t>.</a:t>
            </a:r>
          </a:p>
          <a:p>
            <a:pPr marL="0" lvl="0" indent="0" algn="l" rtl="0">
              <a:spcBef>
                <a:spcPts val="0"/>
              </a:spcBef>
              <a:spcAft>
                <a:spcPts val="0"/>
              </a:spcAft>
              <a:buNone/>
            </a:pPr>
            <a:endParaRPr lang="nl-BE"/>
          </a:p>
          <a:p>
            <a:pPr marL="0" lvl="0" indent="0" algn="l" rtl="0">
              <a:spcBef>
                <a:spcPts val="0"/>
              </a:spcBef>
              <a:spcAft>
                <a:spcPts val="0"/>
              </a:spcAft>
              <a:buNone/>
            </a:pPr>
            <a:r>
              <a:rPr lang="fr-BE" err="1"/>
              <a:t>Además</a:t>
            </a:r>
            <a:r>
              <a:rPr lang="fr-BE"/>
              <a:t>, el léxico </a:t>
            </a:r>
            <a:r>
              <a:rPr lang="fr-BE" err="1"/>
              <a:t>conceptual </a:t>
            </a:r>
            <a:r>
              <a:rPr lang="fr-BE"/>
              <a:t>(relativo al tiempo, el </a:t>
            </a:r>
            <a:r>
              <a:rPr lang="fr-BE" err="1"/>
              <a:t>espacio</a:t>
            </a:r>
            <a:r>
              <a:rPr lang="fr-BE"/>
              <a:t>, etc.) </a:t>
            </a:r>
            <a:r>
              <a:rPr lang="fr-BE" err="1"/>
              <a:t>se adquiere relativamente tarde </a:t>
            </a:r>
            <a:r>
              <a:rPr lang="fr-BE"/>
              <a:t>en </a:t>
            </a:r>
            <a:r>
              <a:rPr lang="fr-BE" err="1"/>
              <a:t>los IDD </a:t>
            </a:r>
            <a:r>
              <a:rPr lang="fr-BE"/>
              <a:t>y</a:t>
            </a:r>
            <a:r>
              <a:rPr lang="fr-BE" err="1"/>
              <a:t>, por lo general, se domina mal</a:t>
            </a:r>
            <a:r>
              <a:rPr lang="fr-BE"/>
              <a:t>.</a:t>
            </a:r>
          </a:p>
          <a:p>
            <a:pPr marL="0" lvl="0" indent="0" algn="l" rtl="0">
              <a:spcBef>
                <a:spcPts val="0"/>
              </a:spcBef>
              <a:spcAft>
                <a:spcPts val="0"/>
              </a:spcAft>
              <a:buNone/>
            </a:pPr>
            <a:r>
              <a:rPr lang="fr-BE"/>
              <a:t>La </a:t>
            </a:r>
            <a:r>
              <a:rPr lang="fr-BE" err="1"/>
              <a:t>escasez de </a:t>
            </a:r>
            <a:r>
              <a:rPr lang="fr-BE"/>
              <a:t>léxico repercute directamente en un </a:t>
            </a:r>
            <a:r>
              <a:rPr lang="fr-BE" err="1"/>
              <a:t>lenguaje </a:t>
            </a:r>
            <a:r>
              <a:rPr lang="fr-BE"/>
              <a:t>más </a:t>
            </a:r>
            <a:r>
              <a:rPr lang="fr-BE" err="1"/>
              <a:t>complejo</a:t>
            </a:r>
            <a:r>
              <a:rPr lang="fr-BE"/>
              <a:t>. </a:t>
            </a:r>
            <a:r>
              <a:rPr lang="fr-BE" err="1"/>
              <a:t>Se necesita </a:t>
            </a:r>
            <a:r>
              <a:rPr lang="fr-BE"/>
              <a:t>un </a:t>
            </a:r>
            <a:r>
              <a:rPr lang="fr-BE" err="1"/>
              <a:t>vocabulario relativamente </a:t>
            </a:r>
            <a:r>
              <a:rPr lang="fr-BE"/>
              <a:t>amplio para </a:t>
            </a:r>
            <a:r>
              <a:rPr lang="fr-BE" err="1"/>
              <a:t>construir </a:t>
            </a:r>
            <a:r>
              <a:rPr lang="fr-BE"/>
              <a:t>frases </a:t>
            </a:r>
            <a:r>
              <a:rPr lang="fr-BE" err="1"/>
              <a:t>que </a:t>
            </a:r>
            <a:r>
              <a:rPr lang="fr-BE"/>
              <a:t>expresen </a:t>
            </a:r>
            <a:r>
              <a:rPr lang="fr-BE" err="1"/>
              <a:t>significados </a:t>
            </a:r>
            <a:r>
              <a:rPr lang="fr-BE"/>
              <a:t>más </a:t>
            </a:r>
            <a:r>
              <a:rPr lang="fr-BE" err="1"/>
              <a:t>complejos que </a:t>
            </a:r>
            <a:r>
              <a:rPr lang="fr-BE"/>
              <a:t>una sola </a:t>
            </a:r>
            <a:r>
              <a:rPr lang="fr-BE" err="1"/>
              <a:t>palabra</a:t>
            </a:r>
            <a:r>
              <a:rPr lang="fr-BE"/>
              <a:t>.</a:t>
            </a:r>
          </a:p>
          <a:p>
            <a:pPr marL="0" lvl="0" indent="0" algn="l" rtl="0">
              <a:spcBef>
                <a:spcPts val="0"/>
              </a:spcBef>
              <a:spcAft>
                <a:spcPts val="0"/>
              </a:spcAft>
              <a:buNone/>
            </a:pPr>
            <a:endParaRPr lang="fr-BE"/>
          </a:p>
          <a:p>
            <a:pPr marL="0" lvl="0" indent="0" algn="l" rtl="0">
              <a:spcBef>
                <a:spcPts val="0"/>
              </a:spcBef>
              <a:spcAft>
                <a:spcPts val="0"/>
              </a:spcAft>
              <a:buNone/>
            </a:pPr>
            <a:r>
              <a:rPr lang="fr-BE" err="1"/>
              <a:t>También suele </a:t>
            </a:r>
            <a:r>
              <a:rPr lang="fr-BE"/>
              <a:t>haber </a:t>
            </a:r>
            <a:r>
              <a:rPr lang="fr-BE" err="1"/>
              <a:t>dificultades </a:t>
            </a:r>
            <a:r>
              <a:rPr lang="fr-BE"/>
              <a:t>para </a:t>
            </a:r>
            <a:r>
              <a:rPr lang="fr-BE" err="1"/>
              <a:t>dominar </a:t>
            </a:r>
            <a:r>
              <a:rPr lang="fr-BE"/>
              <a:t>estructuras </a:t>
            </a:r>
            <a:r>
              <a:rPr lang="fr-BE" err="1"/>
              <a:t>morfosintácticas complejas </a:t>
            </a:r>
            <a:r>
              <a:rPr lang="fr-BE"/>
              <a:t>(</a:t>
            </a:r>
            <a:r>
              <a:rPr lang="fr-BE" err="1"/>
              <a:t>marcas de tiempo </a:t>
            </a:r>
            <a:r>
              <a:rPr lang="fr-BE"/>
              <a:t>y </a:t>
            </a:r>
            <a:r>
              <a:rPr lang="fr-BE" err="1"/>
              <a:t>persona </a:t>
            </a:r>
            <a:r>
              <a:rPr lang="fr-BE"/>
              <a:t>en los </a:t>
            </a:r>
            <a:r>
              <a:rPr lang="fr-BE" err="1"/>
              <a:t>verbos</a:t>
            </a:r>
            <a:r>
              <a:rPr lang="fr-BE"/>
              <a:t>, uso de </a:t>
            </a:r>
            <a:r>
              <a:rPr lang="fr-BE" err="1"/>
              <a:t>determinantes</a:t>
            </a:r>
            <a:r>
              <a:rPr lang="fr-BE"/>
              <a:t>, etc.).</a:t>
            </a: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64615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1413DA18-E58B-3B2B-69CA-B55EC32BD9B1}"/>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BA1F7FBD-14A1-E4DC-69B6-4219C729D8A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BE"/>
              <a:t>Al igual que para </a:t>
            </a:r>
            <a:r>
              <a:rPr lang="fr-BE" err="1"/>
              <a:t>ser </a:t>
            </a:r>
            <a:r>
              <a:rPr lang="fr-BE"/>
              <a:t>un buen </a:t>
            </a:r>
            <a:r>
              <a:rPr lang="fr-BE" err="1"/>
              <a:t>emisor es </a:t>
            </a:r>
            <a:r>
              <a:rPr lang="fr-BE"/>
              <a:t>importante </a:t>
            </a:r>
            <a:r>
              <a:rPr lang="fr-BE" err="1"/>
              <a:t>que </a:t>
            </a:r>
            <a:r>
              <a:rPr lang="fr-BE"/>
              <a:t>las estructuras </a:t>
            </a:r>
            <a:r>
              <a:rPr lang="fr-BE" err="1"/>
              <a:t>anatómicas que </a:t>
            </a:r>
            <a:r>
              <a:rPr lang="fr-BE"/>
              <a:t>permiten la expresión estén intactas, </a:t>
            </a:r>
            <a:r>
              <a:rPr lang="fr-BE" err="1"/>
              <a:t>también lo es </a:t>
            </a:r>
            <a:r>
              <a:rPr lang="fr-BE"/>
              <a:t>para </a:t>
            </a:r>
            <a:r>
              <a:rPr lang="fr-BE" err="1"/>
              <a:t>ser </a:t>
            </a:r>
            <a:r>
              <a:rPr lang="fr-BE"/>
              <a:t>un buen </a:t>
            </a:r>
            <a:r>
              <a:rPr lang="fr-BE" err="1"/>
              <a:t>receptor</a:t>
            </a:r>
            <a:r>
              <a:rPr lang="fr-BE"/>
              <a:t>.</a:t>
            </a:r>
          </a:p>
          <a:p>
            <a:pPr marL="0" lvl="0" indent="0">
              <a:lnSpc>
                <a:spcPct val="115000"/>
              </a:lnSpc>
              <a:spcBef>
                <a:spcPts val="600"/>
              </a:spcBef>
              <a:spcAft>
                <a:spcPts val="800"/>
              </a:spcAft>
              <a:buFontTx/>
              <a:buNone/>
            </a:pPr>
            <a:endParaRPr lang="fr-BE" sz="1100">
              <a:effectLst/>
              <a:latin typeface="Arial"/>
              <a:ea typeface="Times New Roman" panose="02020603050405020304" pitchFamily="18" charset="0"/>
              <a:cs typeface="Arial"/>
            </a:endParaRPr>
          </a:p>
          <a:p>
            <a:pPr marL="0" lvl="0" indent="0">
              <a:lnSpc>
                <a:spcPct val="115000"/>
              </a:lnSpc>
              <a:spcBef>
                <a:spcPts val="600"/>
              </a:spcBef>
              <a:spcAft>
                <a:spcPts val="800"/>
              </a:spcAft>
              <a:buFontTx/>
              <a:buNone/>
            </a:pPr>
            <a:r>
              <a:rPr lang="fr-BE" sz="1100">
                <a:effectLst/>
                <a:latin typeface="Arial"/>
                <a:ea typeface="Times New Roman" panose="02020603050405020304" pitchFamily="18" charset="0"/>
                <a:cs typeface="Arial"/>
              </a:rPr>
              <a:t>Así que.., </a:t>
            </a:r>
          </a:p>
          <a:p>
            <a:pPr marL="171450" lvl="0" indent="-171450">
              <a:lnSpc>
                <a:spcPct val="115000"/>
              </a:lnSpc>
              <a:spcBef>
                <a:spcPts val="600"/>
              </a:spcBef>
              <a:spcAft>
                <a:spcPts val="800"/>
              </a:spcAft>
              <a:buFont typeface="Arial" panose="020B0604020202020204" pitchFamily="34" charset="0"/>
              <a:buChar char="•"/>
            </a:pPr>
            <a:r>
              <a:rPr lang="fr-BE" sz="1100">
                <a:effectLst/>
                <a:latin typeface="Arial"/>
                <a:ea typeface="Times New Roman" panose="02020603050405020304" pitchFamily="18" charset="0"/>
                <a:cs typeface="Arial"/>
              </a:rPr>
              <a:t>la </a:t>
            </a:r>
            <a:r>
              <a:rPr lang="en-GB" sz="1800" err="1">
                <a:effectLst/>
                <a:latin typeface="Calibri" panose="020F0502020204030204" pitchFamily="34" charset="0"/>
                <a:ea typeface="Times New Roman" panose="02020603050405020304" pitchFamily="18" charset="0"/>
                <a:cs typeface="Calibri" panose="020F0502020204030204" pitchFamily="34" charset="0"/>
              </a:rPr>
              <a:t>integridad </a:t>
            </a:r>
            <a:r>
              <a:rPr lang="en-GB" sz="1800">
                <a:effectLst/>
                <a:latin typeface="Calibri" panose="020F0502020204030204" pitchFamily="34" charset="0"/>
                <a:ea typeface="Times New Roman" panose="02020603050405020304" pitchFamily="18" charset="0"/>
                <a:cs typeface="Calibri" panose="020F0502020204030204" pitchFamily="34" charset="0"/>
              </a:rPr>
              <a:t>de los sistemas sensoriales (el oído para el lenguaje oral, la vista para el uso de sistemas de comunicación basados en pictogramas, el tacto para el uso del Braille) es esencial.</a:t>
            </a:r>
            <a:endParaRPr lang="fr-BE" sz="1800">
              <a:effectLst/>
              <a:latin typeface="Calibri" panose="020F0502020204030204" pitchFamily="34" charset="0"/>
              <a:ea typeface="Times New Roman" panose="02020603050405020304" pitchFamily="18" charset="0"/>
              <a:cs typeface="Times New Roman" panose="02020603050405020304" pitchFamily="18" charset="0"/>
            </a:endParaRPr>
          </a:p>
          <a:p>
            <a:pPr marL="285750" lvl="0" indent="-285750">
              <a:lnSpc>
                <a:spcPct val="115000"/>
              </a:lnSpc>
              <a:spcBef>
                <a:spcPts val="600"/>
              </a:spcBef>
              <a:spcAft>
                <a:spcPts val="800"/>
              </a:spcAft>
              <a:buFont typeface="Arial" panose="020B0604020202020204" pitchFamily="34" charset="0"/>
              <a:buChar char="•"/>
            </a:pPr>
            <a:r>
              <a:rPr lang="en-GB" sz="1800">
                <a:effectLst/>
                <a:latin typeface="Calibri" panose="020F0502020204030204" pitchFamily="34" charset="0"/>
                <a:ea typeface="Times New Roman" panose="02020603050405020304" pitchFamily="18" charset="0"/>
                <a:cs typeface="Calibri" panose="020F0502020204030204" pitchFamily="34" charset="0"/>
              </a:rPr>
              <a:t>Un léxico rico y diversificado</a:t>
            </a:r>
            <a:endParaRPr lang="fr-BE" sz="1800">
              <a:effectLst/>
              <a:latin typeface="Calibri" panose="020F0502020204030204" pitchFamily="34" charset="0"/>
              <a:ea typeface="Times New Roman" panose="02020603050405020304" pitchFamily="18" charset="0"/>
              <a:cs typeface="Times New Roman" panose="02020603050405020304" pitchFamily="18" charset="0"/>
            </a:endParaRPr>
          </a:p>
          <a:p>
            <a:pPr marL="285750" lvl="0" indent="-285750">
              <a:lnSpc>
                <a:spcPct val="115000"/>
              </a:lnSpc>
              <a:spcBef>
                <a:spcPts val="600"/>
              </a:spcBef>
              <a:spcAft>
                <a:spcPts val="800"/>
              </a:spcAft>
              <a:buFont typeface="Arial" panose="020B0604020202020204" pitchFamily="34" charset="0"/>
              <a:buChar char="•"/>
            </a:pPr>
            <a:r>
              <a:rPr lang="en-GB" sz="1800">
                <a:effectLst/>
                <a:latin typeface="Calibri" panose="020F0502020204030204" pitchFamily="34" charset="0"/>
                <a:ea typeface="Times New Roman" panose="02020603050405020304" pitchFamily="18" charset="0"/>
                <a:cs typeface="Calibri" panose="020F0502020204030204" pitchFamily="34" charset="0"/>
              </a:rPr>
              <a:t>Capacidad para comprender frases sencillas y complejas</a:t>
            </a:r>
            <a:endParaRPr lang="fr-BE" sz="1800">
              <a:effectLst/>
              <a:latin typeface="Calibri" panose="020F0502020204030204" pitchFamily="34" charset="0"/>
              <a:ea typeface="Times New Roman" panose="02020603050405020304" pitchFamily="18" charset="0"/>
              <a:cs typeface="Times New Roman" panose="02020603050405020304" pitchFamily="18" charset="0"/>
            </a:endParaRPr>
          </a:p>
          <a:p>
            <a:pPr marL="285750" lvl="0" indent="-285750">
              <a:lnSpc>
                <a:spcPct val="115000"/>
              </a:lnSpc>
              <a:spcBef>
                <a:spcPts val="600"/>
              </a:spcBef>
              <a:spcAft>
                <a:spcPts val="800"/>
              </a:spcAft>
              <a:buFont typeface="Arial" panose="020B0604020202020204" pitchFamily="34" charset="0"/>
              <a:buChar char="•"/>
            </a:pPr>
            <a:endParaRPr lang="fr-BE" sz="1800">
              <a:effectLst/>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15000"/>
              </a:lnSpc>
              <a:spcBef>
                <a:spcPts val="600"/>
              </a:spcBef>
              <a:spcAft>
                <a:spcPts val="800"/>
              </a:spcAft>
              <a:buFontTx/>
              <a:buNone/>
            </a:pPr>
            <a:r>
              <a:rPr lang="fr-BE" sz="1800">
                <a:effectLst/>
                <a:latin typeface="Calibri" panose="020F0502020204030204" pitchFamily="34" charset="0"/>
                <a:ea typeface="Calibri" panose="020F0502020204030204" pitchFamily="34" charset="0"/>
                <a:cs typeface="Times New Roman" panose="02020603050405020304" pitchFamily="18" charset="0"/>
              </a:rPr>
              <a:t>Además, </a:t>
            </a:r>
            <a:r>
              <a:rPr lang="en-GB" sz="1800">
                <a:effectLst/>
                <a:latin typeface="Calibri" panose="020F0502020204030204" pitchFamily="34" charset="0"/>
                <a:ea typeface="Calibri" panose="020F0502020204030204" pitchFamily="34" charset="0"/>
                <a:cs typeface="Times New Roman" panose="02020603050405020304" pitchFamily="18" charset="0"/>
              </a:rPr>
              <a:t>la </a:t>
            </a:r>
            <a:r>
              <a:rPr lang="en-GB" sz="1800">
                <a:effectLst/>
                <a:latin typeface="Calibri" panose="020F0502020204030204" pitchFamily="34" charset="0"/>
                <a:ea typeface="Calibri" panose="020F0502020204030204" pitchFamily="34" charset="0"/>
              </a:rPr>
              <a:t>capacidad de descodificar la expresión facial y las entonaciones </a:t>
            </a:r>
            <a:r>
              <a:rPr lang="en-GB" sz="1800">
                <a:effectLst/>
                <a:latin typeface="Segoe UI Symbol" panose="020B0502040204020203" pitchFamily="34" charset="0"/>
                <a:ea typeface="Calibri" panose="020F0502020204030204" pitchFamily="34" charset="0"/>
                <a:cs typeface="Segoe UI Symbol" panose="020B0502040204020203" pitchFamily="34" charset="0"/>
              </a:rPr>
              <a:t>es importante para </a:t>
            </a:r>
            <a:r>
              <a:rPr lang="en-GB" sz="1800">
                <a:effectLst/>
                <a:latin typeface="Calibri" panose="020F0502020204030204" pitchFamily="34" charset="0"/>
                <a:ea typeface="Calibri" panose="020F0502020204030204" pitchFamily="34" charset="0"/>
              </a:rPr>
              <a:t>identificar y comprender </a:t>
            </a:r>
            <a:r>
              <a:rPr lang="fr-BE">
                <a:effectLst/>
              </a:rPr>
              <a:t>las emociones. </a:t>
            </a:r>
            <a:endParaRPr/>
          </a:p>
        </p:txBody>
      </p:sp>
      <p:sp>
        <p:nvSpPr>
          <p:cNvPr id="108" name="Google Shape;108;p2:notes">
            <a:extLst>
              <a:ext uri="{FF2B5EF4-FFF2-40B4-BE49-F238E27FC236}">
                <a16:creationId xmlns:a16="http://schemas.microsoft.com/office/drawing/2014/main" id="{19182EB6-6368-14BD-6E98-C0EB8F2DA6D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703031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2"/>
        <p:cNvGrpSpPr/>
        <p:nvPr/>
      </p:nvGrpSpPr>
      <p:grpSpPr>
        <a:xfrm>
          <a:off x="0" y="0"/>
          <a:ext cx="0" cy="0"/>
          <a:chOff x="0" y="0"/>
          <a:chExt cx="0" cy="0"/>
        </a:xfrm>
      </p:grpSpPr>
      <p:sp>
        <p:nvSpPr>
          <p:cNvPr id="13" name="Google Shape;13;p5"/>
          <p:cNvSpPr/>
          <p:nvPr/>
        </p:nvSpPr>
        <p:spPr>
          <a:xfrm>
            <a:off x="160920" y="157606"/>
            <a:ext cx="11870161" cy="6542788"/>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4" name="Google Shape;14;p5"/>
          <p:cNvSpPr txBox="1">
            <a:spLocks noGrp="1"/>
          </p:cNvSpPr>
          <p:nvPr>
            <p:ph type="ctrTitle"/>
          </p:nvPr>
        </p:nvSpPr>
        <p:spPr>
          <a:xfrm>
            <a:off x="2035130" y="1066800"/>
            <a:ext cx="8112369" cy="2073119"/>
          </a:xfrm>
          <a:prstGeom prst="rect">
            <a:avLst/>
          </a:prstGeom>
          <a:noFill/>
          <a:ln>
            <a:noFill/>
          </a:ln>
        </p:spPr>
        <p:txBody>
          <a:bodyPr spcFirstLastPara="1" wrap="square" lIns="91425" tIns="45700" rIns="91425" bIns="45700" anchor="b" anchorCtr="0">
            <a:normAutofit/>
          </a:bodyPr>
          <a:lstStyle>
            <a:lvl1pPr lvl="0" algn="ctr">
              <a:lnSpc>
                <a:spcPct val="110000"/>
              </a:lnSpc>
              <a:spcBef>
                <a:spcPts val="0"/>
              </a:spcBef>
              <a:spcAft>
                <a:spcPts val="0"/>
              </a:spcAft>
              <a:buClr>
                <a:schemeClr val="dk2"/>
              </a:buClr>
              <a:buSzPts val="2800"/>
              <a:buFont typeface="Arial"/>
              <a:buNone/>
              <a:defRPr sz="28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 name="Google Shape;15;p5"/>
          <p:cNvSpPr txBox="1">
            <a:spLocks noGrp="1"/>
          </p:cNvSpPr>
          <p:nvPr>
            <p:ph type="subTitle" idx="1"/>
          </p:nvPr>
        </p:nvSpPr>
        <p:spPr>
          <a:xfrm>
            <a:off x="2175804" y="4876802"/>
            <a:ext cx="7821637" cy="102869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chemeClr val="dk2"/>
              </a:buClr>
              <a:buSzPts val="2000"/>
              <a:buFont typeface="Arial"/>
              <a:buNone/>
              <a:defRPr sz="2000"/>
            </a:lvl1pPr>
            <a:lvl2pPr lvl="1" algn="ctr">
              <a:lnSpc>
                <a:spcPct val="110000"/>
              </a:lnSpc>
              <a:spcBef>
                <a:spcPts val="500"/>
              </a:spcBef>
              <a:spcAft>
                <a:spcPts val="0"/>
              </a:spcAft>
              <a:buClr>
                <a:schemeClr val="dk2"/>
              </a:buClr>
              <a:buSzPts val="1700"/>
              <a:buNone/>
              <a:defRPr sz="2000"/>
            </a:lvl2pPr>
            <a:lvl3pPr lvl="2" algn="ctr">
              <a:lnSpc>
                <a:spcPct val="110000"/>
              </a:lnSpc>
              <a:spcBef>
                <a:spcPts val="500"/>
              </a:spcBef>
              <a:spcAft>
                <a:spcPts val="0"/>
              </a:spcAft>
              <a:buClr>
                <a:schemeClr val="dk2"/>
              </a:buClr>
              <a:buSzPts val="1800"/>
              <a:buFont typeface="Arial"/>
              <a:buNone/>
              <a:defRPr sz="1800"/>
            </a:lvl3pPr>
            <a:lvl4pPr lvl="3" algn="ctr">
              <a:lnSpc>
                <a:spcPct val="110000"/>
              </a:lnSpc>
              <a:spcBef>
                <a:spcPts val="500"/>
              </a:spcBef>
              <a:spcAft>
                <a:spcPts val="0"/>
              </a:spcAft>
              <a:buClr>
                <a:schemeClr val="dk2"/>
              </a:buClr>
              <a:buSzPts val="1600"/>
              <a:buNone/>
              <a:defRPr sz="1600"/>
            </a:lvl4pPr>
            <a:lvl5pPr lvl="4" algn="ctr">
              <a:lnSpc>
                <a:spcPct val="110000"/>
              </a:lnSpc>
              <a:spcBef>
                <a:spcPts val="500"/>
              </a:spcBef>
              <a:spcAft>
                <a:spcPts val="0"/>
              </a:spcAft>
              <a:buClr>
                <a:schemeClr val="dk2"/>
              </a:buClr>
              <a:buSzPts val="1600"/>
              <a:buFont typeface="Arial"/>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6" name="Google Shape;16;p5"/>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5"/>
          <p:cNvSpPr txBox="1">
            <a:spLocks noGrp="1"/>
          </p:cNvSpPr>
          <p:nvPr>
            <p:ph type="ftr" idx="11"/>
          </p:nvPr>
        </p:nvSpPr>
        <p:spPr>
          <a:xfrm>
            <a:off x="7279965" y="6245352"/>
            <a:ext cx="41148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5"/>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grpSp>
        <p:nvGrpSpPr>
          <p:cNvPr id="19" name="Google Shape;19;p5"/>
          <p:cNvGrpSpPr/>
          <p:nvPr/>
        </p:nvGrpSpPr>
        <p:grpSpPr>
          <a:xfrm>
            <a:off x="5662258" y="4216652"/>
            <a:ext cx="867485" cy="163226"/>
            <a:chOff x="8910933" y="1837414"/>
            <a:chExt cx="867485" cy="163226"/>
          </a:xfrm>
        </p:grpSpPr>
        <p:sp>
          <p:nvSpPr>
            <p:cNvPr id="20" name="Google Shape;20;p5"/>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1" name="Google Shape;21;p5"/>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22" name="Google Shape;22;p5"/>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9"/>
        <p:cNvGrpSpPr/>
        <p:nvPr/>
      </p:nvGrpSpPr>
      <p:grpSpPr>
        <a:xfrm>
          <a:off x="0" y="0"/>
          <a:ext cx="0" cy="0"/>
          <a:chOff x="0" y="0"/>
          <a:chExt cx="0" cy="0"/>
        </a:xfrm>
      </p:grpSpPr>
      <p:sp>
        <p:nvSpPr>
          <p:cNvPr id="80" name="Google Shape;80;p14"/>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14"/>
          <p:cNvSpPr txBox="1">
            <a:spLocks noGrp="1"/>
          </p:cNvSpPr>
          <p:nvPr>
            <p:ph type="body" idx="1"/>
          </p:nvPr>
        </p:nvSpPr>
        <p:spPr>
          <a:xfrm rot="5400000">
            <a:off x="4224202" y="-1033598"/>
            <a:ext cx="3743597" cy="10134600"/>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14"/>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4"/>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4"/>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5"/>
        <p:cNvGrpSpPr/>
        <p:nvPr/>
      </p:nvGrpSpPr>
      <p:grpSpPr>
        <a:xfrm>
          <a:off x="0" y="0"/>
          <a:ext cx="0" cy="0"/>
          <a:chOff x="0" y="0"/>
          <a:chExt cx="0" cy="0"/>
        </a:xfrm>
      </p:grpSpPr>
      <p:sp>
        <p:nvSpPr>
          <p:cNvPr id="86" name="Google Shape;86;p15"/>
          <p:cNvSpPr txBox="1">
            <a:spLocks noGrp="1"/>
          </p:cNvSpPr>
          <p:nvPr>
            <p:ph type="title"/>
          </p:nvPr>
        </p:nvSpPr>
        <p:spPr>
          <a:xfrm rot="5400000">
            <a:off x="7627074" y="2293075"/>
            <a:ext cx="5410201" cy="227184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7" name="Google Shape;87;p15"/>
          <p:cNvSpPr txBox="1">
            <a:spLocks noGrp="1"/>
          </p:cNvSpPr>
          <p:nvPr>
            <p:ph type="body" idx="1"/>
          </p:nvPr>
        </p:nvSpPr>
        <p:spPr>
          <a:xfrm rot="5400000">
            <a:off x="2170066" y="-722267"/>
            <a:ext cx="5410201" cy="830253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15"/>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15"/>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15"/>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6"/>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6"/>
          <p:cNvSpPr txBox="1">
            <a:spLocks noGrp="1"/>
          </p:cNvSpPr>
          <p:nvPr>
            <p:ph type="body" idx="1"/>
          </p:nvPr>
        </p:nvSpPr>
        <p:spPr>
          <a:xfrm>
            <a:off x="1028700" y="2161903"/>
            <a:ext cx="10134600" cy="396934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6"/>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6"/>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6"/>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spTree>
      <p:nvGrpSpPr>
        <p:cNvPr id="1" name="Shape 29"/>
        <p:cNvGrpSpPr/>
        <p:nvPr/>
      </p:nvGrpSpPr>
      <p:grpSpPr>
        <a:xfrm>
          <a:off x="0" y="0"/>
          <a:ext cx="0" cy="0"/>
          <a:chOff x="0" y="0"/>
          <a:chExt cx="0" cy="0"/>
        </a:xfrm>
      </p:grpSpPr>
      <p:sp>
        <p:nvSpPr>
          <p:cNvPr id="30" name="Google Shape;30;p7"/>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7"/>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7"/>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
        <p:nvSpPr>
          <p:cNvPr id="33" name="Google Shape;33;p7"/>
          <p:cNvSpPr/>
          <p:nvPr/>
        </p:nvSpPr>
        <p:spPr>
          <a:xfrm>
            <a:off x="723900" y="750338"/>
            <a:ext cx="4580642" cy="5494694"/>
          </a:xfrm>
          <a:custGeom>
            <a:avLst/>
            <a:gdLst/>
            <a:ahLst/>
            <a:cxnLst/>
            <a:rect l="l" t="t" r="r" b="b"/>
            <a:pathLst>
              <a:path w="6096000" h="6858000" extrusionOk="0">
                <a:moveTo>
                  <a:pt x="0" y="0"/>
                </a:moveTo>
                <a:lnTo>
                  <a:pt x="6096000" y="0"/>
                </a:lnTo>
                <a:lnTo>
                  <a:pt x="6096000" y="6858000"/>
                </a:lnTo>
                <a:lnTo>
                  <a:pt x="3037115" y="5889172"/>
                </a:lnTo>
                <a:lnTo>
                  <a:pt x="0" y="6858000"/>
                </a:lnTo>
                <a:lnTo>
                  <a:pt x="0" y="0"/>
                </a:lnTo>
                <a:close/>
              </a:path>
            </a:pathLst>
          </a:custGeom>
          <a:solidFill>
            <a:schemeClr val="lt2">
              <a:alpha val="80784"/>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34" name="Google Shape;34;p7"/>
          <p:cNvGrpSpPr/>
          <p:nvPr/>
        </p:nvGrpSpPr>
        <p:grpSpPr>
          <a:xfrm>
            <a:off x="2580478" y="4690810"/>
            <a:ext cx="867485" cy="163226"/>
            <a:chOff x="8910933" y="1837414"/>
            <a:chExt cx="867485" cy="163226"/>
          </a:xfrm>
        </p:grpSpPr>
        <p:sp>
          <p:nvSpPr>
            <p:cNvPr id="35" name="Google Shape;35;p7"/>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36" name="Google Shape;36;p7"/>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37" name="Google Shape;37;p7"/>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
        <p:nvSpPr>
          <p:cNvPr id="38" name="Google Shape;38;p7"/>
          <p:cNvSpPr txBox="1">
            <a:spLocks noGrp="1"/>
          </p:cNvSpPr>
          <p:nvPr>
            <p:ph type="title"/>
          </p:nvPr>
        </p:nvSpPr>
        <p:spPr>
          <a:xfrm>
            <a:off x="1151291" y="1274475"/>
            <a:ext cx="3761832" cy="2823913"/>
          </a:xfrm>
          <a:prstGeom prst="rect">
            <a:avLst/>
          </a:prstGeom>
          <a:noFill/>
          <a:ln>
            <a:noFill/>
          </a:ln>
        </p:spPr>
        <p:txBody>
          <a:bodyPr spcFirstLastPara="1" wrap="square" lIns="91425" tIns="45700" rIns="91425" bIns="45700" anchor="b" anchorCtr="0">
            <a:normAutofit/>
          </a:bodyPr>
          <a:lstStyle>
            <a:lvl1pPr lvl="0" algn="ctr">
              <a:lnSpc>
                <a:spcPct val="110000"/>
              </a:lnSpc>
              <a:spcBef>
                <a:spcPts val="0"/>
              </a:spcBef>
              <a:spcAft>
                <a:spcPts val="0"/>
              </a:spcAft>
              <a:buClr>
                <a:schemeClr val="dk2"/>
              </a:buClr>
              <a:buSzPts val="3200"/>
              <a:buFont typeface="Arial"/>
              <a:buNone/>
              <a:defRPr sz="32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7"/>
          <p:cNvSpPr txBox="1">
            <a:spLocks noGrp="1"/>
          </p:cNvSpPr>
          <p:nvPr>
            <p:ph type="body" idx="1"/>
          </p:nvPr>
        </p:nvSpPr>
        <p:spPr>
          <a:xfrm>
            <a:off x="6556756" y="2730304"/>
            <a:ext cx="4383030" cy="139739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chemeClr val="dk2"/>
              </a:buClr>
              <a:buSzPts val="2000"/>
              <a:buFont typeface="Arial"/>
              <a:buNone/>
              <a:defRPr sz="2000">
                <a:solidFill>
                  <a:schemeClr val="dk2"/>
                </a:solidFill>
              </a:defRPr>
            </a:lvl1pPr>
            <a:lvl2pPr marL="914400" lvl="1" indent="-228600" algn="l">
              <a:lnSpc>
                <a:spcPct val="110000"/>
              </a:lnSpc>
              <a:spcBef>
                <a:spcPts val="500"/>
              </a:spcBef>
              <a:spcAft>
                <a:spcPts val="0"/>
              </a:spcAft>
              <a:buClr>
                <a:srgbClr val="888888"/>
              </a:buClr>
              <a:buSzPts val="1700"/>
              <a:buNone/>
              <a:defRPr sz="2000">
                <a:solidFill>
                  <a:srgbClr val="888888"/>
                </a:solidFill>
              </a:defRPr>
            </a:lvl2pPr>
            <a:lvl3pPr marL="1371600" lvl="2" indent="-228600" algn="l">
              <a:lnSpc>
                <a:spcPct val="110000"/>
              </a:lnSpc>
              <a:spcBef>
                <a:spcPts val="500"/>
              </a:spcBef>
              <a:spcAft>
                <a:spcPts val="0"/>
              </a:spcAft>
              <a:buClr>
                <a:srgbClr val="888888"/>
              </a:buClr>
              <a:buSzPts val="1800"/>
              <a:buFont typeface="Arial"/>
              <a:buNone/>
              <a:defRPr sz="1800">
                <a:solidFill>
                  <a:srgbClr val="888888"/>
                </a:solidFill>
              </a:defRPr>
            </a:lvl3pPr>
            <a:lvl4pPr marL="1828800" lvl="3" indent="-228600" algn="l">
              <a:lnSpc>
                <a:spcPct val="110000"/>
              </a:lnSpc>
              <a:spcBef>
                <a:spcPts val="500"/>
              </a:spcBef>
              <a:spcAft>
                <a:spcPts val="0"/>
              </a:spcAft>
              <a:buClr>
                <a:srgbClr val="888888"/>
              </a:buClr>
              <a:buSzPts val="1600"/>
              <a:buNone/>
              <a:defRPr sz="1600">
                <a:solidFill>
                  <a:srgbClr val="888888"/>
                </a:solidFill>
              </a:defRPr>
            </a:lvl4pPr>
            <a:lvl5pPr marL="2286000" lvl="4" indent="-228600" algn="l">
              <a:lnSpc>
                <a:spcPct val="110000"/>
              </a:lnSpc>
              <a:spcBef>
                <a:spcPts val="500"/>
              </a:spcBef>
              <a:spcAft>
                <a:spcPts val="0"/>
              </a:spcAft>
              <a:buClr>
                <a:srgbClr val="888888"/>
              </a:buClr>
              <a:buSzPts val="1600"/>
              <a:buFont typeface="Arial"/>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0"/>
        <p:cNvGrpSpPr/>
        <p:nvPr/>
      </p:nvGrpSpPr>
      <p:grpSpPr>
        <a:xfrm>
          <a:off x="0" y="0"/>
          <a:ext cx="0" cy="0"/>
          <a:chOff x="0" y="0"/>
          <a:chExt cx="0" cy="0"/>
        </a:xfrm>
      </p:grpSpPr>
      <p:sp>
        <p:nvSpPr>
          <p:cNvPr id="41" name="Google Shape;41;p8"/>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8"/>
          <p:cNvSpPr txBox="1">
            <a:spLocks noGrp="1"/>
          </p:cNvSpPr>
          <p:nvPr>
            <p:ph type="body" idx="1"/>
          </p:nvPr>
        </p:nvSpPr>
        <p:spPr>
          <a:xfrm>
            <a:off x="1037305" y="2155369"/>
            <a:ext cx="4953000" cy="39983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8"/>
          <p:cNvSpPr txBox="1">
            <a:spLocks noGrp="1"/>
          </p:cNvSpPr>
          <p:nvPr>
            <p:ph type="body" idx="2"/>
          </p:nvPr>
        </p:nvSpPr>
        <p:spPr>
          <a:xfrm>
            <a:off x="6172200" y="2155369"/>
            <a:ext cx="4953000" cy="39983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8"/>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8"/>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8"/>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9"/>
          <p:cNvSpPr txBox="1">
            <a:spLocks noGrp="1"/>
          </p:cNvSpPr>
          <p:nvPr>
            <p:ph type="title"/>
          </p:nvPr>
        </p:nvSpPr>
        <p:spPr>
          <a:xfrm>
            <a:off x="1028700" y="555171"/>
            <a:ext cx="10134600" cy="1135517"/>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9"/>
          <p:cNvSpPr txBox="1">
            <a:spLocks noGrp="1"/>
          </p:cNvSpPr>
          <p:nvPr>
            <p:ph type="body" idx="1"/>
          </p:nvPr>
        </p:nvSpPr>
        <p:spPr>
          <a:xfrm>
            <a:off x="1037306" y="1801620"/>
            <a:ext cx="4849036" cy="814387"/>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dk2"/>
              </a:buClr>
              <a:buSzPts val="1800"/>
              <a:buFont typeface="Arial"/>
              <a:buNone/>
              <a:defRPr sz="1800" b="0" cap="none"/>
            </a:lvl1pPr>
            <a:lvl2pPr marL="914400" lvl="1" indent="-228600" algn="l">
              <a:lnSpc>
                <a:spcPct val="110000"/>
              </a:lnSpc>
              <a:spcBef>
                <a:spcPts val="500"/>
              </a:spcBef>
              <a:spcAft>
                <a:spcPts val="0"/>
              </a:spcAft>
              <a:buClr>
                <a:schemeClr val="dk2"/>
              </a:buClr>
              <a:buSzPts val="1700"/>
              <a:buNone/>
              <a:defRPr sz="2000" b="1"/>
            </a:lvl2pPr>
            <a:lvl3pPr marL="1371600" lvl="2" indent="-228600" algn="l">
              <a:lnSpc>
                <a:spcPct val="110000"/>
              </a:lnSpc>
              <a:spcBef>
                <a:spcPts val="500"/>
              </a:spcBef>
              <a:spcAft>
                <a:spcPts val="0"/>
              </a:spcAft>
              <a:buClr>
                <a:schemeClr val="dk2"/>
              </a:buClr>
              <a:buSzPts val="1800"/>
              <a:buFont typeface="Arial"/>
              <a:buNone/>
              <a:defRPr sz="1800" b="1"/>
            </a:lvl3pPr>
            <a:lvl4pPr marL="1828800" lvl="3" indent="-228600" algn="l">
              <a:lnSpc>
                <a:spcPct val="110000"/>
              </a:lnSpc>
              <a:spcBef>
                <a:spcPts val="500"/>
              </a:spcBef>
              <a:spcAft>
                <a:spcPts val="0"/>
              </a:spcAft>
              <a:buClr>
                <a:schemeClr val="dk2"/>
              </a:buClr>
              <a:buSzPts val="1600"/>
              <a:buNone/>
              <a:defRPr sz="1600" b="1"/>
            </a:lvl4pPr>
            <a:lvl5pPr marL="2286000" lvl="4" indent="-228600" algn="l">
              <a:lnSpc>
                <a:spcPct val="110000"/>
              </a:lnSpc>
              <a:spcBef>
                <a:spcPts val="500"/>
              </a:spcBef>
              <a:spcAft>
                <a:spcPts val="0"/>
              </a:spcAft>
              <a:buClr>
                <a:schemeClr val="dk2"/>
              </a:buClr>
              <a:buSzPts val="1600"/>
              <a:buFont typeface="Arial"/>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9"/>
          <p:cNvSpPr txBox="1">
            <a:spLocks noGrp="1"/>
          </p:cNvSpPr>
          <p:nvPr>
            <p:ph type="body" idx="2"/>
          </p:nvPr>
        </p:nvSpPr>
        <p:spPr>
          <a:xfrm>
            <a:off x="1037306" y="2619103"/>
            <a:ext cx="4849036" cy="351499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9"/>
          <p:cNvSpPr txBox="1">
            <a:spLocks noGrp="1"/>
          </p:cNvSpPr>
          <p:nvPr>
            <p:ph type="body" idx="3"/>
          </p:nvPr>
        </p:nvSpPr>
        <p:spPr>
          <a:xfrm>
            <a:off x="6250108" y="1801620"/>
            <a:ext cx="4904585" cy="814387"/>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dk2"/>
              </a:buClr>
              <a:buSzPts val="1800"/>
              <a:buFont typeface="Arial"/>
              <a:buNone/>
              <a:defRPr sz="1800" b="0" cap="none"/>
            </a:lvl1pPr>
            <a:lvl2pPr marL="914400" lvl="1" indent="-228600" algn="l">
              <a:lnSpc>
                <a:spcPct val="110000"/>
              </a:lnSpc>
              <a:spcBef>
                <a:spcPts val="500"/>
              </a:spcBef>
              <a:spcAft>
                <a:spcPts val="0"/>
              </a:spcAft>
              <a:buClr>
                <a:schemeClr val="dk2"/>
              </a:buClr>
              <a:buSzPts val="1700"/>
              <a:buNone/>
              <a:defRPr sz="2000" b="1"/>
            </a:lvl2pPr>
            <a:lvl3pPr marL="1371600" lvl="2" indent="-228600" algn="l">
              <a:lnSpc>
                <a:spcPct val="110000"/>
              </a:lnSpc>
              <a:spcBef>
                <a:spcPts val="500"/>
              </a:spcBef>
              <a:spcAft>
                <a:spcPts val="0"/>
              </a:spcAft>
              <a:buClr>
                <a:schemeClr val="dk2"/>
              </a:buClr>
              <a:buSzPts val="1800"/>
              <a:buFont typeface="Arial"/>
              <a:buNone/>
              <a:defRPr sz="1800" b="1"/>
            </a:lvl3pPr>
            <a:lvl4pPr marL="1828800" lvl="3" indent="-228600" algn="l">
              <a:lnSpc>
                <a:spcPct val="110000"/>
              </a:lnSpc>
              <a:spcBef>
                <a:spcPts val="500"/>
              </a:spcBef>
              <a:spcAft>
                <a:spcPts val="0"/>
              </a:spcAft>
              <a:buClr>
                <a:schemeClr val="dk2"/>
              </a:buClr>
              <a:buSzPts val="1600"/>
              <a:buNone/>
              <a:defRPr sz="1600" b="1"/>
            </a:lvl4pPr>
            <a:lvl5pPr marL="2286000" lvl="4" indent="-228600" algn="l">
              <a:lnSpc>
                <a:spcPct val="110000"/>
              </a:lnSpc>
              <a:spcBef>
                <a:spcPts val="500"/>
              </a:spcBef>
              <a:spcAft>
                <a:spcPts val="0"/>
              </a:spcAft>
              <a:buClr>
                <a:schemeClr val="dk2"/>
              </a:buClr>
              <a:buSzPts val="1600"/>
              <a:buFont typeface="Arial"/>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9"/>
          <p:cNvSpPr txBox="1">
            <a:spLocks noGrp="1"/>
          </p:cNvSpPr>
          <p:nvPr>
            <p:ph type="body" idx="4"/>
          </p:nvPr>
        </p:nvSpPr>
        <p:spPr>
          <a:xfrm>
            <a:off x="6250108" y="2619103"/>
            <a:ext cx="4904585" cy="351499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9"/>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9"/>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9"/>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6"/>
        <p:cNvGrpSpPr/>
        <p:nvPr/>
      </p:nvGrpSpPr>
      <p:grpSpPr>
        <a:xfrm>
          <a:off x="0" y="0"/>
          <a:ext cx="0" cy="0"/>
          <a:chOff x="0" y="0"/>
          <a:chExt cx="0" cy="0"/>
        </a:xfrm>
      </p:grpSpPr>
      <p:sp>
        <p:nvSpPr>
          <p:cNvPr id="57" name="Google Shape;57;p10"/>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 name="Google Shape;58;p10"/>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0"/>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10"/>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1"/>
        <p:cNvGrpSpPr/>
        <p:nvPr/>
      </p:nvGrpSpPr>
      <p:grpSpPr>
        <a:xfrm>
          <a:off x="0" y="0"/>
          <a:ext cx="0" cy="0"/>
          <a:chOff x="0" y="0"/>
          <a:chExt cx="0" cy="0"/>
        </a:xfrm>
      </p:grpSpPr>
      <p:sp>
        <p:nvSpPr>
          <p:cNvPr id="62" name="Google Shape;62;p11"/>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11"/>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11"/>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5"/>
        <p:cNvGrpSpPr/>
        <p:nvPr/>
      </p:nvGrpSpPr>
      <p:grpSpPr>
        <a:xfrm>
          <a:off x="0" y="0"/>
          <a:ext cx="0" cy="0"/>
          <a:chOff x="0" y="0"/>
          <a:chExt cx="0" cy="0"/>
        </a:xfrm>
      </p:grpSpPr>
      <p:sp>
        <p:nvSpPr>
          <p:cNvPr id="66" name="Google Shape;66;p12"/>
          <p:cNvSpPr txBox="1">
            <a:spLocks noGrp="1"/>
          </p:cNvSpPr>
          <p:nvPr>
            <p:ph type="title"/>
          </p:nvPr>
        </p:nvSpPr>
        <p:spPr>
          <a:xfrm>
            <a:off x="1066800" y="457200"/>
            <a:ext cx="3705225" cy="1600200"/>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2"/>
          <p:cNvSpPr txBox="1">
            <a:spLocks noGrp="1"/>
          </p:cNvSpPr>
          <p:nvPr>
            <p:ph type="body" idx="1"/>
          </p:nvPr>
        </p:nvSpPr>
        <p:spPr>
          <a:xfrm>
            <a:off x="5183188" y="1066800"/>
            <a:ext cx="6172200" cy="4838699"/>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3200"/>
              <a:buFont typeface="Arial"/>
              <a:buNone/>
              <a:defRPr sz="3200"/>
            </a:lvl1pPr>
            <a:lvl2pPr marL="914400" lvl="1" indent="-379730" algn="l">
              <a:lnSpc>
                <a:spcPct val="110000"/>
              </a:lnSpc>
              <a:spcBef>
                <a:spcPts val="500"/>
              </a:spcBef>
              <a:spcAft>
                <a:spcPts val="0"/>
              </a:spcAft>
              <a:buClr>
                <a:schemeClr val="dk2"/>
              </a:buClr>
              <a:buSzPts val="2380"/>
              <a:buChar char="•"/>
              <a:defRPr sz="2800"/>
            </a:lvl2pPr>
            <a:lvl3pPr marL="1371600" lvl="2" indent="-228600" algn="l">
              <a:lnSpc>
                <a:spcPct val="110000"/>
              </a:lnSpc>
              <a:spcBef>
                <a:spcPts val="500"/>
              </a:spcBef>
              <a:spcAft>
                <a:spcPts val="0"/>
              </a:spcAft>
              <a:buClr>
                <a:schemeClr val="dk2"/>
              </a:buClr>
              <a:buSzPts val="2400"/>
              <a:buFont typeface="Arial"/>
              <a:buNone/>
              <a:defRPr sz="2400"/>
            </a:lvl3pPr>
            <a:lvl4pPr marL="1828800" lvl="3" indent="-355600" algn="l">
              <a:lnSpc>
                <a:spcPct val="110000"/>
              </a:lnSpc>
              <a:spcBef>
                <a:spcPts val="500"/>
              </a:spcBef>
              <a:spcAft>
                <a:spcPts val="0"/>
              </a:spcAft>
              <a:buClr>
                <a:schemeClr val="dk2"/>
              </a:buClr>
              <a:buSzPts val="2000"/>
              <a:buChar char="•"/>
              <a:defRPr sz="2000"/>
            </a:lvl4pPr>
            <a:lvl5pPr marL="2286000" lvl="4" indent="-228600" algn="l">
              <a:lnSpc>
                <a:spcPct val="110000"/>
              </a:lnSpc>
              <a:spcBef>
                <a:spcPts val="500"/>
              </a:spcBef>
              <a:spcAft>
                <a:spcPts val="0"/>
              </a:spcAft>
              <a:buClr>
                <a:schemeClr val="dk2"/>
              </a:buClr>
              <a:buSzPts val="2000"/>
              <a:buFont typeface="Arial"/>
              <a:buNone/>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8" name="Google Shape;68;p12"/>
          <p:cNvSpPr txBox="1">
            <a:spLocks noGrp="1"/>
          </p:cNvSpPr>
          <p:nvPr>
            <p:ph type="body" idx="2"/>
          </p:nvPr>
        </p:nvSpPr>
        <p:spPr>
          <a:xfrm>
            <a:off x="1066800" y="2057400"/>
            <a:ext cx="370522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600"/>
              <a:buFont typeface="Arial"/>
              <a:buNone/>
              <a:defRPr sz="1600"/>
            </a:lvl1pPr>
            <a:lvl2pPr marL="914400" lvl="1" indent="-228600" algn="l">
              <a:lnSpc>
                <a:spcPct val="110000"/>
              </a:lnSpc>
              <a:spcBef>
                <a:spcPts val="500"/>
              </a:spcBef>
              <a:spcAft>
                <a:spcPts val="0"/>
              </a:spcAft>
              <a:buClr>
                <a:schemeClr val="dk2"/>
              </a:buClr>
              <a:buSzPts val="1190"/>
              <a:buNone/>
              <a:defRPr sz="1400"/>
            </a:lvl2pPr>
            <a:lvl3pPr marL="1371600" lvl="2" indent="-228600" algn="l">
              <a:lnSpc>
                <a:spcPct val="110000"/>
              </a:lnSpc>
              <a:spcBef>
                <a:spcPts val="500"/>
              </a:spcBef>
              <a:spcAft>
                <a:spcPts val="0"/>
              </a:spcAft>
              <a:buClr>
                <a:schemeClr val="dk2"/>
              </a:buClr>
              <a:buSzPts val="1200"/>
              <a:buFont typeface="Arial"/>
              <a:buNone/>
              <a:defRPr sz="1200"/>
            </a:lvl3pPr>
            <a:lvl4pPr marL="1828800" lvl="3" indent="-228600" algn="l">
              <a:lnSpc>
                <a:spcPct val="110000"/>
              </a:lnSpc>
              <a:spcBef>
                <a:spcPts val="500"/>
              </a:spcBef>
              <a:spcAft>
                <a:spcPts val="0"/>
              </a:spcAft>
              <a:buClr>
                <a:schemeClr val="dk2"/>
              </a:buClr>
              <a:buSzPts val="1000"/>
              <a:buNone/>
              <a:defRPr sz="1000"/>
            </a:lvl4pPr>
            <a:lvl5pPr marL="2286000" lvl="4" indent="-228600" algn="l">
              <a:lnSpc>
                <a:spcPct val="110000"/>
              </a:lnSpc>
              <a:spcBef>
                <a:spcPts val="500"/>
              </a:spcBef>
              <a:spcAft>
                <a:spcPts val="0"/>
              </a:spcAft>
              <a:buClr>
                <a:schemeClr val="dk2"/>
              </a:buClr>
              <a:buSzPts val="1000"/>
              <a:buFont typeface="Arial"/>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2"/>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sp>
        <p:nvSpPr>
          <p:cNvPr id="73" name="Google Shape;73;p13"/>
          <p:cNvSpPr txBox="1">
            <a:spLocks noGrp="1"/>
          </p:cNvSpPr>
          <p:nvPr>
            <p:ph type="title"/>
          </p:nvPr>
        </p:nvSpPr>
        <p:spPr>
          <a:xfrm>
            <a:off x="1066800" y="457200"/>
            <a:ext cx="3705225" cy="1600200"/>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3"/>
          <p:cNvSpPr>
            <a:spLocks noGrp="1"/>
          </p:cNvSpPr>
          <p:nvPr>
            <p:ph type="pic" idx="2"/>
          </p:nvPr>
        </p:nvSpPr>
        <p:spPr>
          <a:xfrm>
            <a:off x="5183188" y="1066800"/>
            <a:ext cx="5942012" cy="4838700"/>
          </a:xfrm>
          <a:prstGeom prst="rect">
            <a:avLst/>
          </a:prstGeom>
          <a:noFill/>
          <a:ln>
            <a:noFill/>
          </a:ln>
        </p:spPr>
      </p:sp>
      <p:sp>
        <p:nvSpPr>
          <p:cNvPr id="75" name="Google Shape;75;p13"/>
          <p:cNvSpPr txBox="1">
            <a:spLocks noGrp="1"/>
          </p:cNvSpPr>
          <p:nvPr>
            <p:ph type="body" idx="1"/>
          </p:nvPr>
        </p:nvSpPr>
        <p:spPr>
          <a:xfrm>
            <a:off x="1066800" y="2057400"/>
            <a:ext cx="370522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600"/>
              <a:buFont typeface="Arial"/>
              <a:buNone/>
              <a:defRPr sz="1600"/>
            </a:lvl1pPr>
            <a:lvl2pPr marL="914400" lvl="1" indent="-228600" algn="l">
              <a:lnSpc>
                <a:spcPct val="110000"/>
              </a:lnSpc>
              <a:spcBef>
                <a:spcPts val="500"/>
              </a:spcBef>
              <a:spcAft>
                <a:spcPts val="0"/>
              </a:spcAft>
              <a:buClr>
                <a:schemeClr val="dk2"/>
              </a:buClr>
              <a:buSzPts val="1190"/>
              <a:buNone/>
              <a:defRPr sz="1400"/>
            </a:lvl2pPr>
            <a:lvl3pPr marL="1371600" lvl="2" indent="-228600" algn="l">
              <a:lnSpc>
                <a:spcPct val="110000"/>
              </a:lnSpc>
              <a:spcBef>
                <a:spcPts val="500"/>
              </a:spcBef>
              <a:spcAft>
                <a:spcPts val="0"/>
              </a:spcAft>
              <a:buClr>
                <a:schemeClr val="dk2"/>
              </a:buClr>
              <a:buSzPts val="1200"/>
              <a:buFont typeface="Arial"/>
              <a:buNone/>
              <a:defRPr sz="1200"/>
            </a:lvl3pPr>
            <a:lvl4pPr marL="1828800" lvl="3" indent="-228600" algn="l">
              <a:lnSpc>
                <a:spcPct val="110000"/>
              </a:lnSpc>
              <a:spcBef>
                <a:spcPts val="500"/>
              </a:spcBef>
              <a:spcAft>
                <a:spcPts val="0"/>
              </a:spcAft>
              <a:buClr>
                <a:schemeClr val="dk2"/>
              </a:buClr>
              <a:buSzPts val="1000"/>
              <a:buNone/>
              <a:defRPr sz="1000"/>
            </a:lvl4pPr>
            <a:lvl5pPr marL="2286000" lvl="4" indent="-228600" algn="l">
              <a:lnSpc>
                <a:spcPct val="110000"/>
              </a:lnSpc>
              <a:spcBef>
                <a:spcPts val="500"/>
              </a:spcBef>
              <a:spcAft>
                <a:spcPts val="0"/>
              </a:spcAft>
              <a:buClr>
                <a:schemeClr val="dk2"/>
              </a:buClr>
              <a:buSzPts val="1000"/>
              <a:buFont typeface="Arial"/>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6" name="Google Shape;76;p13"/>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3"/>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3"/>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4"/>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marR="0" lvl="0" algn="l" rtl="0">
              <a:lnSpc>
                <a:spcPct val="110000"/>
              </a:lnSpc>
              <a:spcBef>
                <a:spcPts val="0"/>
              </a:spcBef>
              <a:spcAft>
                <a:spcPts val="0"/>
              </a:spcAft>
              <a:buClr>
                <a:schemeClr val="dk2"/>
              </a:buClr>
              <a:buSzPts val="3200"/>
              <a:buFont typeface="Arial"/>
              <a:buNone/>
              <a:defRPr sz="3200" b="0" i="0" u="none" strike="noStrike" cap="none">
                <a:solidFill>
                  <a:schemeClr val="dk2"/>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4"/>
          <p:cNvSpPr txBox="1">
            <a:spLocks noGrp="1"/>
          </p:cNvSpPr>
          <p:nvPr>
            <p:ph type="body" idx="1"/>
          </p:nvPr>
        </p:nvSpPr>
        <p:spPr>
          <a:xfrm>
            <a:off x="1028700" y="2161903"/>
            <a:ext cx="10134600" cy="3969342"/>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10000"/>
              </a:lnSpc>
              <a:spcBef>
                <a:spcPts val="10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L="914400" marR="0" lvl="1" indent="-325755" algn="l" rtl="0">
              <a:lnSpc>
                <a:spcPct val="110000"/>
              </a:lnSpc>
              <a:spcBef>
                <a:spcPts val="500"/>
              </a:spcBef>
              <a:spcAft>
                <a:spcPts val="0"/>
              </a:spcAft>
              <a:buClr>
                <a:schemeClr val="dk2"/>
              </a:buClr>
              <a:buSzPts val="1530"/>
              <a:buFont typeface="Arial"/>
              <a:buChar char="•"/>
              <a:defRPr sz="1800" b="0" i="0" u="none" strike="noStrike" cap="none">
                <a:solidFill>
                  <a:schemeClr val="dk2"/>
                </a:solidFill>
                <a:latin typeface="Arial"/>
                <a:ea typeface="Arial"/>
                <a:cs typeface="Arial"/>
                <a:sym typeface="Arial"/>
              </a:defRPr>
            </a:lvl2pPr>
            <a:lvl3pPr marL="1371600" marR="0" lvl="2" indent="-228600" algn="l" rtl="0">
              <a:lnSpc>
                <a:spcPct val="110000"/>
              </a:lnSpc>
              <a:spcBef>
                <a:spcPts val="500"/>
              </a:spcBef>
              <a:spcAft>
                <a:spcPts val="0"/>
              </a:spcAft>
              <a:buClr>
                <a:schemeClr val="dk2"/>
              </a:buClr>
              <a:buSzPts val="1600"/>
              <a:buFont typeface="Arial"/>
              <a:buNone/>
              <a:defRPr sz="1600" b="0" i="0" u="none" strike="noStrike" cap="none">
                <a:solidFill>
                  <a:schemeClr val="dk2"/>
                </a:solidFill>
                <a:latin typeface="Arial"/>
                <a:ea typeface="Arial"/>
                <a:cs typeface="Arial"/>
                <a:sym typeface="Arial"/>
              </a:defRPr>
            </a:lvl3pPr>
            <a:lvl4pPr marL="1828800" marR="0" lvl="3" indent="-317500" algn="l" rtl="0">
              <a:lnSpc>
                <a:spcPct val="110000"/>
              </a:lnSpc>
              <a:spcBef>
                <a:spcPts val="5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228600" algn="l" rtl="0">
              <a:lnSpc>
                <a:spcPct val="110000"/>
              </a:lnSpc>
              <a:spcBef>
                <a:spcPts val="500"/>
              </a:spcBef>
              <a:spcAft>
                <a:spcPts val="0"/>
              </a:spcAft>
              <a:buClr>
                <a:schemeClr val="dk2"/>
              </a:buClr>
              <a:buSzPts val="1400"/>
              <a:buFont typeface="Arial"/>
              <a:buNone/>
              <a:defRPr sz="1400" b="0" i="0" u="none" strike="noStrike" cap="none">
                <a:solidFill>
                  <a:schemeClr val="dk2"/>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4"/>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b="0" i="0" u="none" strike="noStrike" cap="none">
                <a:solidFill>
                  <a:schemeClr val="dk2"/>
                </a:solidFill>
                <a:latin typeface="Arial"/>
                <a:ea typeface="Arial"/>
                <a:cs typeface="Arial"/>
                <a:sym typeface="Arial"/>
              </a:defRPr>
            </a:lvl1pPr>
            <a:lvl2pPr marL="0" marR="0" lvl="1" indent="0" algn="r" rtl="0">
              <a:spcBef>
                <a:spcPts val="0"/>
              </a:spcBef>
              <a:buNone/>
              <a:defRPr sz="1050" b="0" i="0" u="none" strike="noStrike" cap="none">
                <a:solidFill>
                  <a:schemeClr val="dk2"/>
                </a:solidFill>
                <a:latin typeface="Arial"/>
                <a:ea typeface="Arial"/>
                <a:cs typeface="Arial"/>
                <a:sym typeface="Arial"/>
              </a:defRPr>
            </a:lvl2pPr>
            <a:lvl3pPr marL="0" marR="0" lvl="2" indent="0" algn="r" rtl="0">
              <a:spcBef>
                <a:spcPts val="0"/>
              </a:spcBef>
              <a:buNone/>
              <a:defRPr sz="1050" b="0" i="0" u="none" strike="noStrike" cap="none">
                <a:solidFill>
                  <a:schemeClr val="dk2"/>
                </a:solidFill>
                <a:latin typeface="Arial"/>
                <a:ea typeface="Arial"/>
                <a:cs typeface="Arial"/>
                <a:sym typeface="Arial"/>
              </a:defRPr>
            </a:lvl3pPr>
            <a:lvl4pPr marL="0" marR="0" lvl="3" indent="0" algn="r" rtl="0">
              <a:spcBef>
                <a:spcPts val="0"/>
              </a:spcBef>
              <a:buNone/>
              <a:defRPr sz="1050" b="0" i="0" u="none" strike="noStrike" cap="none">
                <a:solidFill>
                  <a:schemeClr val="dk2"/>
                </a:solidFill>
                <a:latin typeface="Arial"/>
                <a:ea typeface="Arial"/>
                <a:cs typeface="Arial"/>
                <a:sym typeface="Arial"/>
              </a:defRPr>
            </a:lvl4pPr>
            <a:lvl5pPr marL="0" marR="0" lvl="4" indent="0" algn="r" rtl="0">
              <a:spcBef>
                <a:spcPts val="0"/>
              </a:spcBef>
              <a:buNone/>
              <a:defRPr sz="1050" b="0" i="0" u="none" strike="noStrike" cap="none">
                <a:solidFill>
                  <a:schemeClr val="dk2"/>
                </a:solidFill>
                <a:latin typeface="Arial"/>
                <a:ea typeface="Arial"/>
                <a:cs typeface="Arial"/>
                <a:sym typeface="Arial"/>
              </a:defRPr>
            </a:lvl5pPr>
            <a:lvl6pPr marL="0" marR="0" lvl="5" indent="0" algn="r" rtl="0">
              <a:spcBef>
                <a:spcPts val="0"/>
              </a:spcBef>
              <a:buNone/>
              <a:defRPr sz="1050" b="0" i="0" u="none" strike="noStrike" cap="none">
                <a:solidFill>
                  <a:schemeClr val="dk2"/>
                </a:solidFill>
                <a:latin typeface="Arial"/>
                <a:ea typeface="Arial"/>
                <a:cs typeface="Arial"/>
                <a:sym typeface="Arial"/>
              </a:defRPr>
            </a:lvl6pPr>
            <a:lvl7pPr marL="0" marR="0" lvl="6" indent="0" algn="r" rtl="0">
              <a:spcBef>
                <a:spcPts val="0"/>
              </a:spcBef>
              <a:buNone/>
              <a:defRPr sz="1050" b="0" i="0" u="none" strike="noStrike" cap="none">
                <a:solidFill>
                  <a:schemeClr val="dk2"/>
                </a:solidFill>
                <a:latin typeface="Arial"/>
                <a:ea typeface="Arial"/>
                <a:cs typeface="Arial"/>
                <a:sym typeface="Arial"/>
              </a:defRPr>
            </a:lvl7pPr>
            <a:lvl8pPr marL="0" marR="0" lvl="7" indent="0" algn="r" rtl="0">
              <a:spcBef>
                <a:spcPts val="0"/>
              </a:spcBef>
              <a:buNone/>
              <a:defRPr sz="1050" b="0" i="0" u="none" strike="noStrike" cap="none">
                <a:solidFill>
                  <a:schemeClr val="dk2"/>
                </a:solidFill>
                <a:latin typeface="Arial"/>
                <a:ea typeface="Arial"/>
                <a:cs typeface="Arial"/>
                <a:sym typeface="Arial"/>
              </a:defRPr>
            </a:lvl8pPr>
            <a:lvl9pPr marL="0" marR="0" lvl="8" indent="0" algn="r" rtl="0">
              <a:spcBef>
                <a:spcPts val="0"/>
              </a:spcBef>
              <a:buNone/>
              <a:defRPr sz="105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‹Nº›</a:t>
            </a:fld>
            <a:endParaRPr/>
          </a:p>
        </p:txBody>
      </p:sp>
      <p:sp>
        <p:nvSpPr>
          <p:cNvPr id="9" name="Google Shape;9;p4"/>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50" b="0"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 name="Google Shape;10;p4"/>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050" b="0"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1" name="Google Shape;11;p4"/>
          <p:cNvSpPr/>
          <p:nvPr/>
        </p:nvSpPr>
        <p:spPr>
          <a:xfrm>
            <a:off x="0" y="0"/>
            <a:ext cx="12192000" cy="6858000"/>
          </a:xfrm>
          <a:custGeom>
            <a:avLst/>
            <a:gdLst/>
            <a:ahLst/>
            <a:cxnLst/>
            <a:rect l="l" t="t" r="r" b="b"/>
            <a:pathLst>
              <a:path w="12192000" h="6858000" extrusionOk="0">
                <a:moveTo>
                  <a:pt x="160920" y="157606"/>
                </a:moveTo>
                <a:lnTo>
                  <a:pt x="160920" y="6700394"/>
                </a:lnTo>
                <a:lnTo>
                  <a:pt x="12031081" y="6700394"/>
                </a:lnTo>
                <a:lnTo>
                  <a:pt x="12031081" y="157606"/>
                </a:lnTo>
                <a:close/>
                <a:moveTo>
                  <a:pt x="0" y="0"/>
                </a:moveTo>
                <a:lnTo>
                  <a:pt x="12192000" y="0"/>
                </a:lnTo>
                <a:lnTo>
                  <a:pt x="12192000" y="6858000"/>
                </a:lnTo>
                <a:lnTo>
                  <a:pt x="0" y="685800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4.png"/><Relationship Id="rId7" Type="http://schemas.openxmlformats.org/officeDocument/2006/relationships/diagramQuickStyle" Target="../diagrams/quickStyle1.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png"/><Relationship Id="rId9" Type="http://schemas.microsoft.com/office/2007/relationships/diagramDrawing" Target="../diagrams/drawing1.xml"/></Relationships>
</file>

<file path=ppt/slides/_rels/slide21.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4.png"/><Relationship Id="rId7" Type="http://schemas.openxmlformats.org/officeDocument/2006/relationships/diagramQuickStyle" Target="../diagrams/quickStyle2.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1.png"/><Relationship Id="rId9" Type="http://schemas.microsoft.com/office/2007/relationships/diagramDrawing" Target="../diagrams/drawing2.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4.png"/><Relationship Id="rId7" Type="http://schemas.openxmlformats.org/officeDocument/2006/relationships/diagramQuickStyle" Target="../diagrams/quickStyle3.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1.png"/><Relationship Id="rId9" Type="http://schemas.microsoft.com/office/2007/relationships/diagramDrawing" Target="../diagrams/drawing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microsoft.com/office/2018/10/relationships/comments" Target="../comments/modernComment_11E_449DEFE.xml"/><Relationship Id="rId5" Type="http://schemas.openxmlformats.org/officeDocument/2006/relationships/image" Target="../media/image5.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4"/>
        <p:cNvGrpSpPr/>
        <p:nvPr/>
      </p:nvGrpSpPr>
      <p:grpSpPr>
        <a:xfrm>
          <a:off x="0" y="0"/>
          <a:ext cx="0" cy="0"/>
          <a:chOff x="0" y="0"/>
          <a:chExt cx="0" cy="0"/>
        </a:xfrm>
      </p:grpSpPr>
      <p:sp>
        <p:nvSpPr>
          <p:cNvPr id="95" name="Google Shape;95;p1"/>
          <p:cNvSpPr/>
          <p:nvPr/>
        </p:nvSpPr>
        <p:spPr>
          <a:xfrm>
            <a:off x="0" y="0"/>
            <a:ext cx="12192000" cy="6858000"/>
          </a:xfrm>
          <a:custGeom>
            <a:avLst/>
            <a:gdLst/>
            <a:ahLst/>
            <a:cxnLst/>
            <a:rect l="l" t="t" r="r" b="b"/>
            <a:pathLst>
              <a:path w="12192000" h="6858000" extrusionOk="0">
                <a:moveTo>
                  <a:pt x="160920" y="157606"/>
                </a:moveTo>
                <a:lnTo>
                  <a:pt x="160920" y="6700394"/>
                </a:lnTo>
                <a:lnTo>
                  <a:pt x="12031081" y="6700394"/>
                </a:lnTo>
                <a:lnTo>
                  <a:pt x="12031081" y="157606"/>
                </a:lnTo>
                <a:close/>
                <a:moveTo>
                  <a:pt x="0" y="0"/>
                </a:moveTo>
                <a:lnTo>
                  <a:pt x="12192000" y="0"/>
                </a:lnTo>
                <a:lnTo>
                  <a:pt x="12192000" y="6858000"/>
                </a:lnTo>
                <a:lnTo>
                  <a:pt x="0" y="685800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6" name="Google Shape;96;p1"/>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7" name="Google Shape;97;p1"/>
          <p:cNvSpPr/>
          <p:nvPr/>
        </p:nvSpPr>
        <p:spPr>
          <a:xfrm>
            <a:off x="6835899" y="723900"/>
            <a:ext cx="4580642" cy="5494694"/>
          </a:xfrm>
          <a:custGeom>
            <a:avLst/>
            <a:gdLst/>
            <a:ahLst/>
            <a:cxnLst/>
            <a:rect l="l" t="t" r="r" b="b"/>
            <a:pathLst>
              <a:path w="6096000" h="6858000" extrusionOk="0">
                <a:moveTo>
                  <a:pt x="0" y="0"/>
                </a:moveTo>
                <a:lnTo>
                  <a:pt x="6096000" y="0"/>
                </a:lnTo>
                <a:lnTo>
                  <a:pt x="6096000" y="6858000"/>
                </a:lnTo>
                <a:lnTo>
                  <a:pt x="3037115" y="5889172"/>
                </a:lnTo>
                <a:lnTo>
                  <a:pt x="0" y="6858000"/>
                </a:lnTo>
                <a:lnTo>
                  <a:pt x="0" y="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8" name="Google Shape;98;p1"/>
          <p:cNvSpPr txBox="1">
            <a:spLocks noGrp="1"/>
          </p:cNvSpPr>
          <p:nvPr>
            <p:ph type="ctrTitle"/>
          </p:nvPr>
        </p:nvSpPr>
        <p:spPr>
          <a:xfrm>
            <a:off x="7150882" y="1000366"/>
            <a:ext cx="3995397" cy="1239627"/>
          </a:xfrm>
          <a:prstGeom prst="rect">
            <a:avLst/>
          </a:prstGeom>
          <a:noFill/>
          <a:ln>
            <a:noFill/>
          </a:ln>
        </p:spPr>
        <p:txBody>
          <a:bodyPr spcFirstLastPara="1" wrap="square" lIns="91425" tIns="45700" rIns="91425" bIns="45700" anchor="b" anchorCtr="0">
            <a:normAutofit/>
          </a:bodyPr>
          <a:lstStyle/>
          <a:p>
            <a:pPr marL="0" lvl="0" indent="0" algn="ctr" rtl="0">
              <a:lnSpc>
                <a:spcPct val="110000"/>
              </a:lnSpc>
              <a:spcBef>
                <a:spcPts val="0"/>
              </a:spcBef>
              <a:spcAft>
                <a:spcPts val="0"/>
              </a:spcAft>
              <a:buClr>
                <a:schemeClr val="dk2"/>
              </a:buClr>
              <a:buSzPts val="3200"/>
              <a:buFont typeface="Arial"/>
              <a:buNone/>
            </a:pPr>
            <a:r>
              <a:rPr lang="en-US" sz="3200" cap="none"/>
              <a:t>	</a:t>
            </a:r>
            <a:endParaRPr/>
          </a:p>
        </p:txBody>
      </p:sp>
      <p:sp>
        <p:nvSpPr>
          <p:cNvPr id="99" name="Google Shape;99;p1"/>
          <p:cNvSpPr txBox="1">
            <a:spLocks noGrp="1"/>
          </p:cNvSpPr>
          <p:nvPr>
            <p:ph type="subTitle" idx="1"/>
          </p:nvPr>
        </p:nvSpPr>
        <p:spPr>
          <a:xfrm>
            <a:off x="7279965" y="2668735"/>
            <a:ext cx="3766670" cy="246914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674EA7"/>
              </a:buClr>
              <a:buSzPts val="6000"/>
              <a:buFont typeface="Calibri"/>
              <a:buNone/>
            </a:pPr>
            <a:r>
              <a:rPr lang="en-US" sz="6000" b="1">
                <a:solidFill>
                  <a:srgbClr val="674EA7"/>
                </a:solidFill>
                <a:latin typeface="Calibri"/>
                <a:ea typeface="Calibri"/>
                <a:cs typeface="Calibri"/>
                <a:sym typeface="Calibri"/>
              </a:rPr>
              <a:t>Módulo 2 </a:t>
            </a:r>
            <a:endParaRPr sz="6000">
              <a:solidFill>
                <a:srgbClr val="674EA7"/>
              </a:solidFill>
              <a:latin typeface="Calibri"/>
              <a:ea typeface="Calibri"/>
              <a:cs typeface="Calibri"/>
              <a:sym typeface="Calibri"/>
            </a:endParaRPr>
          </a:p>
          <a:p>
            <a:pPr marL="0" indent="0">
              <a:buClr>
                <a:srgbClr val="674EA7"/>
              </a:buClr>
              <a:buSzPts val="3200"/>
            </a:pPr>
            <a:r>
              <a:rPr lang="es-ES" sz="3200" b="1" err="1">
                <a:solidFill>
                  <a:srgbClr val="674EA7"/>
                </a:solidFill>
                <a:latin typeface="Calibri"/>
                <a:cs typeface="Calibri"/>
              </a:rPr>
              <a:t>Necesidades </a:t>
            </a:r>
            <a:r>
              <a:rPr lang="es-ES" sz="3200" b="1">
                <a:solidFill>
                  <a:srgbClr val="674EA7"/>
                </a:solidFill>
                <a:latin typeface="Calibri"/>
                <a:cs typeface="Calibri"/>
              </a:rPr>
              <a:t>e </a:t>
            </a:r>
            <a:r>
              <a:rPr lang="es-ES" sz="3200" b="1" err="1">
                <a:solidFill>
                  <a:srgbClr val="674EA7"/>
                </a:solidFill>
                <a:latin typeface="Calibri"/>
                <a:cs typeface="Calibri"/>
              </a:rPr>
              <a:t>importancia de la comunicación</a:t>
            </a:r>
            <a:endParaRPr lang="es-ES" sz="3200" b="1">
              <a:solidFill>
                <a:srgbClr val="674EA7"/>
              </a:solidFill>
              <a:latin typeface="Calibri"/>
              <a:cs typeface="Calibri"/>
            </a:endParaRPr>
          </a:p>
          <a:p>
            <a:pPr marL="0" lvl="0" indent="0" algn="ctr" rtl="0">
              <a:lnSpc>
                <a:spcPct val="110000"/>
              </a:lnSpc>
              <a:spcBef>
                <a:spcPts val="1000"/>
              </a:spcBef>
              <a:spcAft>
                <a:spcPts val="0"/>
              </a:spcAft>
              <a:buClr>
                <a:schemeClr val="dk2"/>
              </a:buClr>
              <a:buSzPts val="2000"/>
              <a:buFont typeface="Arial"/>
              <a:buNone/>
            </a:pPr>
            <a:r>
              <a:rPr lang="en-US"/>
              <a:t/>
            </a:r>
            <a:br>
              <a:rPr lang="en-US"/>
            </a:br>
            <a:endParaRPr/>
          </a:p>
          <a:p>
            <a:pPr marL="0" lvl="0" indent="0" algn="ctr" rtl="0">
              <a:lnSpc>
                <a:spcPct val="110000"/>
              </a:lnSpc>
              <a:spcBef>
                <a:spcPts val="1000"/>
              </a:spcBef>
              <a:spcAft>
                <a:spcPts val="0"/>
              </a:spcAft>
              <a:buClr>
                <a:schemeClr val="dk2"/>
              </a:buClr>
              <a:buSzPts val="2000"/>
              <a:buFont typeface="Arial"/>
              <a:buNone/>
            </a:pPr>
            <a:r>
              <a:rPr lang="en-US"/>
              <a:t/>
            </a:r>
            <a:br>
              <a:rPr lang="en-US"/>
            </a:br>
            <a:endParaRPr/>
          </a:p>
        </p:txBody>
      </p:sp>
      <p:pic>
        <p:nvPicPr>
          <p:cNvPr id="100" name="Google Shape;100;p1" descr="A group of people with a infinity symbol&#10;&#10;Description automatically generated"/>
          <p:cNvPicPr preferRelativeResize="0"/>
          <p:nvPr/>
        </p:nvPicPr>
        <p:blipFill rotWithShape="1">
          <a:blip r:embed="rId3">
            <a:alphaModFix/>
          </a:blip>
          <a:srcRect/>
          <a:stretch/>
        </p:blipFill>
        <p:spPr>
          <a:xfrm>
            <a:off x="723901" y="1456709"/>
            <a:ext cx="5372100" cy="4029075"/>
          </a:xfrm>
          <a:prstGeom prst="rect">
            <a:avLst/>
          </a:prstGeom>
          <a:noFill/>
          <a:ln>
            <a:noFill/>
          </a:ln>
        </p:spPr>
      </p:pic>
      <p:grpSp>
        <p:nvGrpSpPr>
          <p:cNvPr id="101" name="Google Shape;101;p1"/>
          <p:cNvGrpSpPr/>
          <p:nvPr/>
        </p:nvGrpSpPr>
        <p:grpSpPr>
          <a:xfrm>
            <a:off x="8735610" y="2318479"/>
            <a:ext cx="867485" cy="163226"/>
            <a:chOff x="8910933" y="1837414"/>
            <a:chExt cx="867485" cy="163226"/>
          </a:xfrm>
        </p:grpSpPr>
        <p:sp>
          <p:nvSpPr>
            <p:cNvPr id="102" name="Google Shape;102;p1"/>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103" name="Google Shape;103;p1"/>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104" name="Google Shape;104;p1"/>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
        <p:nvSpPr>
          <p:cNvPr id="105" name="Google Shape;105;p1"/>
          <p:cNvSpPr txBox="1"/>
          <p:nvPr/>
        </p:nvSpPr>
        <p:spPr>
          <a:xfrm>
            <a:off x="7121406" y="1034814"/>
            <a:ext cx="4092221"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0" i="0" u="none" strike="noStrike" cap="none">
                <a:solidFill>
                  <a:schemeClr val="dk1"/>
                </a:solidFill>
                <a:latin typeface="Calibri"/>
                <a:ea typeface="Calibri"/>
                <a:cs typeface="Calibri"/>
                <a:sym typeface="Calibri"/>
              </a:rPr>
              <a:t>Formación dedicada a profesionales en IDD para apoyar el desarrollo de </a:t>
            </a:r>
            <a:endParaRPr sz="1800" b="0" i="0" u="none" strike="noStrike" cap="none">
              <a:solidFill>
                <a:schemeClr val="dk1"/>
              </a:solidFill>
              <a:latin typeface="Arial"/>
              <a:ea typeface="Arial"/>
              <a:cs typeface="Arial"/>
              <a:sym typeface="Arial"/>
            </a:endParaRPr>
          </a:p>
          <a:p>
            <a:pPr marL="0" marR="0" lvl="0" indent="0" algn="ctr" rtl="0">
              <a:spcBef>
                <a:spcPts val="0"/>
              </a:spcBef>
              <a:spcAft>
                <a:spcPts val="0"/>
              </a:spcAft>
              <a:buNone/>
            </a:pPr>
            <a:r>
              <a:rPr lang="en-US" sz="1800" b="1" i="0" u="none" strike="noStrike" cap="none">
                <a:solidFill>
                  <a:schemeClr val="dk1"/>
                </a:solidFill>
                <a:latin typeface="Calibri"/>
                <a:ea typeface="Calibri"/>
                <a:cs typeface="Calibri"/>
                <a:sym typeface="Calibri"/>
              </a:rPr>
              <a:t>Habilidades comunicativas sociales</a:t>
            </a:r>
            <a:endParaRPr sz="1800" b="0" i="0" u="none" strike="noStrike" cap="none">
              <a:solidFill>
                <a:schemeClr val="dk1"/>
              </a:solidFill>
              <a:latin typeface="Arial"/>
              <a:ea typeface="Arial"/>
              <a:cs typeface="Arial"/>
              <a:sym typeface="Arial"/>
            </a:endParaRPr>
          </a:p>
        </p:txBody>
      </p:sp>
      <p:pic>
        <p:nvPicPr>
          <p:cNvPr id="13" name="Imagen 12" descr="C:\Users\Smartinez\AppData\Local\Microsoft\Windows\INetCache\Content.MSO\8F4D705C.tmp"/>
          <p:cNvPicPr/>
          <p:nvPr/>
        </p:nvPicPr>
        <p:blipFill>
          <a:blip r:embed="rId4">
            <a:extLst>
              <a:ext uri="{28A0092B-C50C-407E-A947-70E740481C1C}">
                <a14:useLocalDpi xmlns:a14="http://schemas.microsoft.com/office/drawing/2010/main" val="0"/>
              </a:ext>
            </a:extLst>
          </a:blip>
          <a:srcRect/>
          <a:stretch>
            <a:fillRect/>
          </a:stretch>
        </p:blipFill>
        <p:spPr bwMode="auto">
          <a:xfrm>
            <a:off x="605644" y="5826452"/>
            <a:ext cx="1247775" cy="690880"/>
          </a:xfrm>
          <a:prstGeom prst="rect">
            <a:avLst/>
          </a:prstGeom>
          <a:noFill/>
          <a:ln>
            <a:noFill/>
          </a:ln>
        </p:spPr>
      </p:pic>
      <p:pic>
        <p:nvPicPr>
          <p:cNvPr id="14" name="Imagen 13" descr="C:\Users\Smartinez\AppData\Local\Microsoft\Windows\INetCache\Content.MSO\46B9A2CA.tmp"/>
          <p:cNvPicPr/>
          <p:nvPr/>
        </p:nvPicPr>
        <p:blipFill rotWithShape="1">
          <a:blip r:embed="rId5">
            <a:extLst>
              <a:ext uri="{28A0092B-C50C-407E-A947-70E740481C1C}">
                <a14:useLocalDpi xmlns:a14="http://schemas.microsoft.com/office/drawing/2010/main" val="0"/>
              </a:ext>
            </a:extLst>
          </a:blip>
          <a:srcRect l="36351" t="-2777" b="-1"/>
          <a:stretch/>
        </p:blipFill>
        <p:spPr bwMode="auto">
          <a:xfrm>
            <a:off x="1853419" y="5995679"/>
            <a:ext cx="4419600" cy="352425"/>
          </a:xfrm>
          <a:prstGeom prst="rect">
            <a:avLst/>
          </a:prstGeom>
          <a:noFill/>
          <a:ln>
            <a:noFill/>
          </a:ln>
          <a:extLst>
            <a:ext uri="{53640926-AAD7-44D8-BBD7-CCE9431645EC}">
              <a14:shadowObscured xmlns:a14="http://schemas.microsoft.com/office/drawing/2010/main"/>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10</a:t>
            </a:fld>
            <a:endParaRPr/>
          </a:p>
        </p:txBody>
      </p:sp>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graphicFrame>
        <p:nvGraphicFramePr>
          <p:cNvPr id="4" name="Tableau 3">
            <a:extLst>
              <a:ext uri="{FF2B5EF4-FFF2-40B4-BE49-F238E27FC236}">
                <a16:creationId xmlns:a16="http://schemas.microsoft.com/office/drawing/2014/main" id="{99E61F27-6C65-4877-84AD-53831B22E3E0}"/>
              </a:ext>
            </a:extLst>
          </p:cNvPr>
          <p:cNvGraphicFramePr>
            <a:graphicFrameLocks noGrp="1"/>
          </p:cNvGraphicFramePr>
          <p:nvPr>
            <p:extLst>
              <p:ext uri="{D42A27DB-BD31-4B8C-83A1-F6EECF244321}">
                <p14:modId xmlns:p14="http://schemas.microsoft.com/office/powerpoint/2010/main" val="1371551305"/>
              </p:ext>
            </p:extLst>
          </p:nvPr>
        </p:nvGraphicFramePr>
        <p:xfrm>
          <a:off x="731253" y="1631080"/>
          <a:ext cx="10925757" cy="4524812"/>
        </p:xfrm>
        <a:graphic>
          <a:graphicData uri="http://schemas.openxmlformats.org/drawingml/2006/table">
            <a:tbl>
              <a:tblPr firstRow="1" bandRow="1">
                <a:tableStyleId>{7DF18680-E054-41AD-8BC1-D1AEF772440D}</a:tableStyleId>
              </a:tblPr>
              <a:tblGrid>
                <a:gridCol w="2292745">
                  <a:extLst>
                    <a:ext uri="{9D8B030D-6E8A-4147-A177-3AD203B41FA5}">
                      <a16:colId xmlns:a16="http://schemas.microsoft.com/office/drawing/2014/main" val="306437988"/>
                    </a:ext>
                  </a:extLst>
                </a:gridCol>
                <a:gridCol w="3860896">
                  <a:extLst>
                    <a:ext uri="{9D8B030D-6E8A-4147-A177-3AD203B41FA5}">
                      <a16:colId xmlns:a16="http://schemas.microsoft.com/office/drawing/2014/main" val="1837694105"/>
                    </a:ext>
                  </a:extLst>
                </a:gridCol>
                <a:gridCol w="4772116">
                  <a:extLst>
                    <a:ext uri="{9D8B030D-6E8A-4147-A177-3AD203B41FA5}">
                      <a16:colId xmlns:a16="http://schemas.microsoft.com/office/drawing/2014/main" val="93611670"/>
                    </a:ext>
                  </a:extLst>
                </a:gridCol>
              </a:tblGrid>
              <a:tr h="738823">
                <a:tc>
                  <a:txBody>
                    <a:bodyPr/>
                    <a:lstStyle/>
                    <a:p>
                      <a:pPr algn="ctr">
                        <a:lnSpc>
                          <a:spcPct val="115000"/>
                        </a:lnSpc>
                        <a:spcBef>
                          <a:spcPts val="600"/>
                        </a:spcBef>
                        <a:spcAft>
                          <a:spcPts val="0"/>
                        </a:spcAft>
                      </a:pPr>
                      <a:r>
                        <a:rPr lang="en-GB" sz="1800">
                          <a:effectLst/>
                        </a:rPr>
                        <a:t>Función</a:t>
                      </a:r>
                      <a:endParaRPr lang="fr-FR"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1800">
                          <a:effectLst/>
                        </a:rPr>
                        <a:t>Requisito</a:t>
                      </a:r>
                      <a:endParaRPr lang="fr-FR"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1800">
                          <a:effectLst/>
                        </a:rPr>
                        <a:t>Problemas potenciales en IDD</a:t>
                      </a:r>
                      <a:endParaRPr lang="fr-FR"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64604991"/>
                  </a:ext>
                </a:extLst>
              </a:tr>
              <a:tr h="3785989">
                <a:tc>
                  <a:txBody>
                    <a:bodyPr/>
                    <a:lstStyle/>
                    <a:p>
                      <a:pPr algn="ctr">
                        <a:lnSpc>
                          <a:spcPct val="115000"/>
                        </a:lnSpc>
                        <a:spcBef>
                          <a:spcPts val="600"/>
                        </a:spcBef>
                        <a:spcAft>
                          <a:spcPts val="0"/>
                        </a:spcAft>
                      </a:pPr>
                      <a:r>
                        <a:rPr lang="en-GB" sz="1600" b="1">
                          <a:effectLst/>
                        </a:rPr>
                        <a:t>El receptor</a:t>
                      </a:r>
                      <a:endParaRPr lang="fr-FR" sz="1600" b="1">
                        <a:effectLst/>
                      </a:endParaRPr>
                    </a:p>
                    <a:p>
                      <a:pPr algn="ctr">
                        <a:lnSpc>
                          <a:spcPct val="115000"/>
                        </a:lnSpc>
                        <a:spcBef>
                          <a:spcPts val="600"/>
                        </a:spcBef>
                        <a:spcAft>
                          <a:spcPts val="0"/>
                        </a:spcAft>
                      </a:pPr>
                      <a:r>
                        <a:rPr lang="en-GB" sz="1600" b="1">
                          <a:effectLst/>
                        </a:rPr>
                        <a:t>Función conativa</a:t>
                      </a:r>
                      <a:endParaRPr lang="fr-FR" sz="1600" b="1">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marL="0" lvl="0" indent="174625">
                        <a:spcBef>
                          <a:spcPts val="600"/>
                        </a:spcBef>
                        <a:buFont typeface="Arial" panose="020B0604020202020204" pitchFamily="34" charset="0"/>
                        <a:buChar char="•"/>
                      </a:pPr>
                      <a:r>
                        <a:rPr lang="en-GB" sz="1600" u="none" strike="noStrike" cap="none">
                          <a:effectLst/>
                          <a:sym typeface="Arial"/>
                        </a:rPr>
                        <a:t>Integridad de los sistemas sensoriales:</a:t>
                      </a:r>
                    </a:p>
                    <a:p>
                      <a:pPr marL="0" lvl="0" indent="174625">
                        <a:spcBef>
                          <a:spcPts val="600"/>
                        </a:spcBef>
                        <a:buFont typeface="Arial" panose="020B0604020202020204" pitchFamily="34" charset="0"/>
                        <a:buNone/>
                      </a:pPr>
                      <a:r>
                        <a:rPr lang="en-GB" sz="1600" u="none" strike="noStrike" cap="none">
                          <a:effectLst/>
                          <a:sym typeface="Arial"/>
                        </a:rPr>
                        <a:t>audición (lenguaje oral)</a:t>
                      </a:r>
                    </a:p>
                    <a:p>
                      <a:pPr marL="0" lvl="0" indent="174625">
                        <a:spcBef>
                          <a:spcPts val="600"/>
                        </a:spcBef>
                        <a:buFont typeface="Arial" panose="020B0604020202020204" pitchFamily="34" charset="0"/>
                        <a:buNone/>
                      </a:pPr>
                      <a:r>
                        <a:rPr lang="en-GB" sz="1600" u="none" strike="noStrike" cap="none">
                          <a:effectLst/>
                          <a:sym typeface="Arial"/>
                        </a:rPr>
                        <a:t>la vista (sistemas de comunicación basados en pictogramas) </a:t>
                      </a:r>
                    </a:p>
                    <a:p>
                      <a:pPr marL="0" lvl="0" indent="174625">
                        <a:spcBef>
                          <a:spcPts val="600"/>
                        </a:spcBef>
                        <a:buFont typeface="Arial" panose="020B0604020202020204" pitchFamily="34" charset="0"/>
                        <a:buNone/>
                      </a:pPr>
                      <a:r>
                        <a:rPr lang="en-GB" sz="1600" u="none" strike="noStrike" cap="none">
                          <a:effectLst/>
                          <a:sym typeface="Arial"/>
                        </a:rPr>
                        <a:t>táctil (uso del braille)</a:t>
                      </a:r>
                      <a:endParaRPr lang="fr-FR" sz="1600" u="none" strike="noStrike" cap="none">
                        <a:effectLst/>
                        <a:sym typeface="Arial"/>
                      </a:endParaRPr>
                    </a:p>
                    <a:p>
                      <a:pPr marL="174625" lvl="0" indent="-174625">
                        <a:spcBef>
                          <a:spcPts val="600"/>
                        </a:spcBef>
                        <a:buFont typeface="Arial" panose="020B0604020202020204" pitchFamily="34" charset="0"/>
                        <a:buChar char="•"/>
                      </a:pPr>
                      <a:r>
                        <a:rPr lang="en-GB" sz="1600" u="none" strike="noStrike" cap="none">
                          <a:solidFill>
                            <a:schemeClr val="bg1">
                              <a:lumMod val="75000"/>
                            </a:schemeClr>
                          </a:solidFill>
                          <a:effectLst/>
                          <a:sym typeface="Arial"/>
                        </a:rPr>
                        <a:t>Léxico rico y diversificado</a:t>
                      </a:r>
                      <a:endParaRPr lang="fr-FR" sz="1600" u="none" strike="noStrike" cap="none">
                        <a:solidFill>
                          <a:schemeClr val="bg1">
                            <a:lumMod val="75000"/>
                          </a:schemeClr>
                        </a:solidFill>
                        <a:effectLst/>
                        <a:sym typeface="Arial"/>
                      </a:endParaRPr>
                    </a:p>
                    <a:p>
                      <a:pPr marL="174625" lvl="0" indent="-174625">
                        <a:spcBef>
                          <a:spcPts val="600"/>
                        </a:spcBef>
                        <a:buFont typeface="Arial" panose="020B0604020202020204" pitchFamily="34" charset="0"/>
                        <a:buChar char="•"/>
                      </a:pPr>
                      <a:r>
                        <a:rPr lang="en-GB" sz="1600" u="none" strike="noStrike" cap="none">
                          <a:solidFill>
                            <a:schemeClr val="bg1">
                              <a:lumMod val="75000"/>
                            </a:schemeClr>
                          </a:solidFill>
                          <a:effectLst/>
                          <a:sym typeface="Arial"/>
                        </a:rPr>
                        <a:t>Capacidad para comprender frases sencillas y complejas</a:t>
                      </a:r>
                      <a:endParaRPr lang="fr-FR" sz="1600" u="none" strike="noStrike" cap="none">
                        <a:solidFill>
                          <a:schemeClr val="bg1">
                            <a:lumMod val="75000"/>
                          </a:schemeClr>
                        </a:solidFill>
                        <a:effectLst/>
                        <a:sym typeface="Arial"/>
                      </a:endParaRPr>
                    </a:p>
                    <a:p>
                      <a:pPr marL="174625" indent="-174625">
                        <a:spcBef>
                          <a:spcPts val="600"/>
                        </a:spcBef>
                        <a:buFont typeface="Arial" panose="020B0604020202020204" pitchFamily="34" charset="0"/>
                        <a:buChar char="•"/>
                      </a:pPr>
                      <a:r>
                        <a:rPr lang="en-GB" sz="1600" u="none" strike="noStrike" cap="none">
                          <a:solidFill>
                            <a:schemeClr val="tx1"/>
                          </a:solidFill>
                          <a:effectLst/>
                          <a:sym typeface="Arial"/>
                        </a:rPr>
                        <a:t>Capacidad para descodificar la expresión facial y las entonaciones </a:t>
                      </a:r>
                    </a:p>
                    <a:p>
                      <a:pPr marL="0" indent="174625">
                        <a:spcBef>
                          <a:spcPts val="600"/>
                        </a:spcBef>
                        <a:buFont typeface="Arial" panose="020B0604020202020204" pitchFamily="34" charset="0"/>
                        <a:buNone/>
                      </a:pPr>
                      <a:r>
                        <a:rPr lang="en-GB" sz="1600" u="none" strike="noStrike" cap="none">
                          <a:solidFill>
                            <a:schemeClr val="tx1"/>
                          </a:solidFill>
                          <a:effectLst/>
                          <a:sym typeface="Arial"/>
                        </a:rPr>
                        <a:t>➝ identificar y comprender las emociones</a:t>
                      </a:r>
                      <a:endParaRPr lang="fr-FR" sz="1600" b="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a:spcBef>
                          <a:spcPts val="600"/>
                        </a:spcBef>
                      </a:pPr>
                      <a:r>
                        <a:rPr lang="en-GB" sz="1600" b="1" u="none" strike="noStrike" cap="none">
                          <a:effectLst/>
                          <a:sym typeface="Arial"/>
                        </a:rPr>
                        <a:t>Nivel anatómico</a:t>
                      </a:r>
                      <a:endParaRPr lang="fr-FR" sz="1600" b="1" u="none" strike="noStrike" cap="none">
                        <a:effectLst/>
                        <a:sym typeface="Arial"/>
                      </a:endParaRPr>
                    </a:p>
                    <a:p>
                      <a:pPr marL="174625" lvl="0" indent="-174625">
                        <a:spcBef>
                          <a:spcPts val="600"/>
                        </a:spcBef>
                        <a:buFont typeface="Arial" panose="020B0604020202020204" pitchFamily="34" charset="0"/>
                        <a:buChar char="•"/>
                      </a:pPr>
                      <a:r>
                        <a:rPr lang="en-GB" sz="1600" u="none" strike="noStrike" cap="none">
                          <a:effectLst/>
                          <a:sym typeface="Arial"/>
                        </a:rPr>
                        <a:t>Pérdidas auditivas frecuentes </a:t>
                      </a:r>
                    </a:p>
                    <a:p>
                      <a:pPr marL="0" lvl="0" indent="363538">
                        <a:spcBef>
                          <a:spcPts val="600"/>
                        </a:spcBef>
                        <a:buFont typeface="Arial" panose="020B0604020202020204" pitchFamily="34" charset="0"/>
                        <a:buNone/>
                      </a:pPr>
                      <a:r>
                        <a:rPr lang="en-GB" sz="1600" u="none" strike="noStrike" cap="none">
                          <a:effectLst/>
                          <a:sym typeface="Arial"/>
                        </a:rPr>
                        <a:t>➝ dificultad en la discriminación de sonidos </a:t>
                      </a:r>
                      <a:endParaRPr lang="fr-FR" sz="1600" u="none" strike="noStrike" cap="none">
                        <a:effectLst/>
                        <a:sym typeface="Arial"/>
                      </a:endParaRPr>
                    </a:p>
                    <a:p>
                      <a:pPr marL="174625" lvl="0" indent="-174625">
                        <a:spcBef>
                          <a:spcPts val="600"/>
                        </a:spcBef>
                        <a:buFont typeface="Arial" panose="020B0604020202020204" pitchFamily="34" charset="0"/>
                        <a:buChar char="•"/>
                      </a:pPr>
                      <a:r>
                        <a:rPr lang="en-GB" sz="1600" u="none" strike="noStrike" cap="none">
                          <a:effectLst/>
                          <a:sym typeface="Arial"/>
                        </a:rPr>
                        <a:t>Discapacidad visual </a:t>
                      </a:r>
                      <a:endParaRPr lang="fr-FR" sz="1600" u="none" strike="noStrike" cap="none">
                        <a:effectLst/>
                        <a:sym typeface="Arial"/>
                      </a:endParaRPr>
                    </a:p>
                    <a:p>
                      <a:pPr marL="174625" lvl="0" indent="-174625">
                        <a:spcBef>
                          <a:spcPts val="600"/>
                        </a:spcBef>
                        <a:buFont typeface="Arial" panose="020B0604020202020204" pitchFamily="34" charset="0"/>
                        <a:buChar char="•"/>
                      </a:pPr>
                      <a:r>
                        <a:rPr lang="en-GB" sz="1600" u="none" strike="noStrike" cap="none">
                          <a:effectLst/>
                          <a:sym typeface="Arial"/>
                        </a:rPr>
                        <a:t>Limitaciones del motor </a:t>
                      </a:r>
                    </a:p>
                    <a:p>
                      <a:pPr marL="363538" lvl="0" indent="0">
                        <a:spcBef>
                          <a:spcPts val="600"/>
                        </a:spcBef>
                        <a:buFont typeface="Arial" panose="020B0604020202020204" pitchFamily="34" charset="0"/>
                        <a:buNone/>
                      </a:pPr>
                      <a:r>
                        <a:rPr lang="en-GB" sz="1600" u="none" strike="noStrike" cap="none">
                          <a:effectLst/>
                          <a:sym typeface="Arial"/>
                        </a:rPr>
                        <a:t>➝ dificultad para señalar un pictograma para seleccionar una respuesta a una pregunta </a:t>
                      </a:r>
                      <a:endParaRPr lang="fr-FR" sz="1600" u="none" strike="noStrike" cap="none">
                        <a:effectLst/>
                        <a:sym typeface="Arial"/>
                      </a:endParaRPr>
                    </a:p>
                    <a:p>
                      <a:pPr>
                        <a:spcBef>
                          <a:spcPts val="1800"/>
                        </a:spcBef>
                      </a:pPr>
                      <a:r>
                        <a:rPr lang="en-GB" sz="1600" b="1" u="none" strike="noStrike" cap="none">
                          <a:effectLst/>
                          <a:sym typeface="Arial"/>
                        </a:rPr>
                        <a:t>Nivel fonológico (los sonidos)</a:t>
                      </a:r>
                      <a:endParaRPr lang="fr-FR" sz="1600" b="1" u="none" strike="noStrike" cap="none">
                        <a:effectLst/>
                        <a:sym typeface="Arial"/>
                      </a:endParaRPr>
                    </a:p>
                    <a:p>
                      <a:pPr lvl="0">
                        <a:spcBef>
                          <a:spcPts val="600"/>
                        </a:spcBef>
                      </a:pPr>
                      <a:r>
                        <a:rPr lang="en-GB" sz="1600" u="none" strike="noStrike" cap="none">
                          <a:effectLst/>
                          <a:sym typeface="Arial"/>
                        </a:rPr>
                        <a:t>Desarrollo lento y a veces incompleto de la discriminación auditiva</a:t>
                      </a:r>
                      <a:endParaRPr lang="fr-FR" sz="1600" b="0" i="0" u="none" strike="noStrike" cap="none">
                        <a:solidFill>
                          <a:schemeClr val="dk1"/>
                        </a:solidFill>
                        <a:effectLst/>
                        <a:latin typeface="+mn-lt"/>
                        <a:ea typeface="+mn-ea"/>
                        <a:cs typeface="+mn-cs"/>
                        <a:sym typeface="Arial"/>
                      </a:endParaRPr>
                    </a:p>
                  </a:txBody>
                  <a:tcPr marL="68580" marR="68580" marT="0" marB="0"/>
                </a:tc>
                <a:extLst>
                  <a:ext uri="{0D108BD9-81ED-4DB2-BD59-A6C34878D82A}">
                    <a16:rowId xmlns:a16="http://schemas.microsoft.com/office/drawing/2014/main" val="3132202161"/>
                  </a:ext>
                </a:extLst>
              </a:tr>
            </a:tbl>
          </a:graphicData>
        </a:graphic>
      </p:graphicFrame>
      <p:pic>
        <p:nvPicPr>
          <p:cNvPr id="9" name="Image 8">
            <a:extLst>
              <a:ext uri="{FF2B5EF4-FFF2-40B4-BE49-F238E27FC236}">
                <a16:creationId xmlns:a16="http://schemas.microsoft.com/office/drawing/2014/main" id="{1C216467-0206-4474-865C-C1BEA77EFAAB}"/>
              </a:ext>
            </a:extLst>
          </p:cNvPr>
          <p:cNvPicPr>
            <a:picLocks noChangeAspect="1"/>
          </p:cNvPicPr>
          <p:nvPr/>
        </p:nvPicPr>
        <p:blipFill>
          <a:blip r:embed="rId5"/>
          <a:stretch>
            <a:fillRect/>
          </a:stretch>
        </p:blipFill>
        <p:spPr>
          <a:xfrm>
            <a:off x="1186853" y="3429000"/>
            <a:ext cx="1305940" cy="1692000"/>
          </a:xfrm>
          <a:prstGeom prst="rect">
            <a:avLst/>
          </a:prstGeom>
        </p:spPr>
      </p:pic>
    </p:spTree>
    <p:extLst>
      <p:ext uri="{BB962C8B-B14F-4D97-AF65-F5344CB8AC3E}">
        <p14:creationId xmlns:p14="http://schemas.microsoft.com/office/powerpoint/2010/main" val="37930991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graphicFrame>
        <p:nvGraphicFramePr>
          <p:cNvPr id="4" name="Tableau 3">
            <a:extLst>
              <a:ext uri="{FF2B5EF4-FFF2-40B4-BE49-F238E27FC236}">
                <a16:creationId xmlns:a16="http://schemas.microsoft.com/office/drawing/2014/main" id="{99E61F27-6C65-4877-84AD-53831B22E3E0}"/>
              </a:ext>
            </a:extLst>
          </p:cNvPr>
          <p:cNvGraphicFramePr>
            <a:graphicFrameLocks noGrp="1"/>
          </p:cNvGraphicFramePr>
          <p:nvPr>
            <p:extLst>
              <p:ext uri="{D42A27DB-BD31-4B8C-83A1-F6EECF244321}">
                <p14:modId xmlns:p14="http://schemas.microsoft.com/office/powerpoint/2010/main" val="3844474169"/>
              </p:ext>
            </p:extLst>
          </p:nvPr>
        </p:nvGraphicFramePr>
        <p:xfrm>
          <a:off x="731253" y="1405911"/>
          <a:ext cx="10925757" cy="4524812"/>
        </p:xfrm>
        <a:graphic>
          <a:graphicData uri="http://schemas.openxmlformats.org/drawingml/2006/table">
            <a:tbl>
              <a:tblPr firstRow="1" bandRow="1">
                <a:tableStyleId>{7DF18680-E054-41AD-8BC1-D1AEF772440D}</a:tableStyleId>
              </a:tblPr>
              <a:tblGrid>
                <a:gridCol w="2292745">
                  <a:extLst>
                    <a:ext uri="{9D8B030D-6E8A-4147-A177-3AD203B41FA5}">
                      <a16:colId xmlns:a16="http://schemas.microsoft.com/office/drawing/2014/main" val="306437988"/>
                    </a:ext>
                  </a:extLst>
                </a:gridCol>
                <a:gridCol w="3860896">
                  <a:extLst>
                    <a:ext uri="{9D8B030D-6E8A-4147-A177-3AD203B41FA5}">
                      <a16:colId xmlns:a16="http://schemas.microsoft.com/office/drawing/2014/main" val="1837694105"/>
                    </a:ext>
                  </a:extLst>
                </a:gridCol>
                <a:gridCol w="4772116">
                  <a:extLst>
                    <a:ext uri="{9D8B030D-6E8A-4147-A177-3AD203B41FA5}">
                      <a16:colId xmlns:a16="http://schemas.microsoft.com/office/drawing/2014/main" val="93611670"/>
                    </a:ext>
                  </a:extLst>
                </a:gridCol>
              </a:tblGrid>
              <a:tr h="738823">
                <a:tc>
                  <a:txBody>
                    <a:bodyPr/>
                    <a:lstStyle/>
                    <a:p>
                      <a:pPr algn="ctr">
                        <a:lnSpc>
                          <a:spcPct val="115000"/>
                        </a:lnSpc>
                        <a:spcBef>
                          <a:spcPts val="600"/>
                        </a:spcBef>
                        <a:spcAft>
                          <a:spcPts val="0"/>
                        </a:spcAft>
                      </a:pPr>
                      <a:r>
                        <a:rPr lang="en-GB" sz="2000">
                          <a:effectLst/>
                        </a:rPr>
                        <a:t>Función</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2000">
                          <a:effectLst/>
                        </a:rPr>
                        <a:t>Requisito</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2000">
                          <a:effectLst/>
                        </a:rPr>
                        <a:t>Problemas potenciales en IDD</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64604991"/>
                  </a:ext>
                </a:extLst>
              </a:tr>
              <a:tr h="3785989">
                <a:tc>
                  <a:txBody>
                    <a:bodyPr/>
                    <a:lstStyle/>
                    <a:p>
                      <a:pPr lvl="0" algn="ctr">
                        <a:lnSpc>
                          <a:spcPct val="100000"/>
                        </a:lnSpc>
                        <a:spcBef>
                          <a:spcPts val="0"/>
                        </a:spcBef>
                        <a:spcAft>
                          <a:spcPts val="0"/>
                        </a:spcAft>
                      </a:pPr>
                      <a:r>
                        <a:rPr lang="en-GB" sz="1600" b="1">
                          <a:effectLst/>
                        </a:rPr>
                        <a:t>El </a:t>
                      </a:r>
                      <a:r>
                        <a:rPr lang="en-GB" sz="1600" b="1" i="0" u="none" strike="noStrike" noProof="0">
                          <a:effectLst/>
                          <a:latin typeface="Arial"/>
                        </a:rPr>
                        <a:t>receptor</a:t>
                      </a:r>
                      <a:endParaRPr lang="fr-FR" sz="1600" b="1">
                        <a:effectLst/>
                      </a:endParaRPr>
                    </a:p>
                    <a:p>
                      <a:pPr lvl="0" algn="ctr">
                        <a:lnSpc>
                          <a:spcPct val="114999"/>
                        </a:lnSpc>
                        <a:spcBef>
                          <a:spcPts val="600"/>
                        </a:spcBef>
                        <a:spcAft>
                          <a:spcPts val="0"/>
                        </a:spcAft>
                        <a:buNone/>
                      </a:pPr>
                      <a:endParaRPr lang="fr-FR" sz="1600" b="1">
                        <a:effectLst/>
                      </a:endParaRPr>
                    </a:p>
                    <a:p>
                      <a:pPr algn="ctr">
                        <a:lnSpc>
                          <a:spcPct val="115000"/>
                        </a:lnSpc>
                        <a:spcBef>
                          <a:spcPts val="600"/>
                        </a:spcBef>
                        <a:spcAft>
                          <a:spcPts val="0"/>
                        </a:spcAft>
                      </a:pPr>
                      <a:r>
                        <a:rPr lang="en-GB" sz="1600" b="1">
                          <a:effectLst/>
                        </a:rPr>
                        <a:t>Función conativa</a:t>
                      </a:r>
                      <a:endParaRPr lang="fr-FR" sz="1600" b="1">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marL="0" lvl="0" indent="174625">
                        <a:spcBef>
                          <a:spcPts val="600"/>
                        </a:spcBef>
                        <a:buFont typeface="Arial" panose="020B0604020202020204" pitchFamily="34" charset="0"/>
                        <a:buChar char="•"/>
                      </a:pPr>
                      <a:r>
                        <a:rPr lang="en-GB" sz="1600" u="none" strike="noStrike" cap="none">
                          <a:solidFill>
                            <a:schemeClr val="bg1">
                              <a:lumMod val="75000"/>
                            </a:schemeClr>
                          </a:solidFill>
                          <a:effectLst/>
                          <a:sym typeface="Arial"/>
                        </a:rPr>
                        <a:t>Integridad de los sistemas sensoriales:</a:t>
                      </a:r>
                    </a:p>
                    <a:p>
                      <a:pPr marL="0" lvl="0" indent="174625">
                        <a:spcBef>
                          <a:spcPts val="600"/>
                        </a:spcBef>
                        <a:buFont typeface="Arial" panose="020B0604020202020204" pitchFamily="34" charset="0"/>
                        <a:buNone/>
                      </a:pPr>
                      <a:r>
                        <a:rPr lang="en-GB" sz="1600" u="none" strike="noStrike" cap="none">
                          <a:solidFill>
                            <a:schemeClr val="bg1">
                              <a:lumMod val="75000"/>
                            </a:schemeClr>
                          </a:solidFill>
                          <a:effectLst/>
                          <a:sym typeface="Arial"/>
                        </a:rPr>
                        <a:t>audición (lenguaje oral)</a:t>
                      </a:r>
                    </a:p>
                    <a:p>
                      <a:pPr marL="0" lvl="0" indent="174625">
                        <a:spcBef>
                          <a:spcPts val="600"/>
                        </a:spcBef>
                        <a:buFont typeface="Arial" panose="020B0604020202020204" pitchFamily="34" charset="0"/>
                        <a:buNone/>
                      </a:pPr>
                      <a:r>
                        <a:rPr lang="en-GB" sz="1600" u="none" strike="noStrike" cap="none">
                          <a:solidFill>
                            <a:schemeClr val="bg1">
                              <a:lumMod val="75000"/>
                            </a:schemeClr>
                          </a:solidFill>
                          <a:effectLst/>
                          <a:sym typeface="Arial"/>
                        </a:rPr>
                        <a:t>la vista (sistemas de comunicación basados en pictogramas) </a:t>
                      </a:r>
                    </a:p>
                    <a:p>
                      <a:pPr marL="0" lvl="0" indent="174625">
                        <a:spcBef>
                          <a:spcPts val="600"/>
                        </a:spcBef>
                        <a:buFont typeface="Arial" panose="020B0604020202020204" pitchFamily="34" charset="0"/>
                        <a:buNone/>
                      </a:pPr>
                      <a:r>
                        <a:rPr lang="en-GB" sz="1600" u="none" strike="noStrike" cap="none">
                          <a:solidFill>
                            <a:schemeClr val="bg1">
                              <a:lumMod val="75000"/>
                            </a:schemeClr>
                          </a:solidFill>
                          <a:effectLst/>
                          <a:sym typeface="Arial"/>
                        </a:rPr>
                        <a:t>táctil (uso del braille)</a:t>
                      </a:r>
                      <a:endParaRPr lang="fr-FR" sz="1600" u="none" strike="noStrike" cap="none">
                        <a:solidFill>
                          <a:schemeClr val="bg1">
                            <a:lumMod val="75000"/>
                          </a:schemeClr>
                        </a:solidFill>
                        <a:effectLst/>
                        <a:sym typeface="Arial"/>
                      </a:endParaRPr>
                    </a:p>
                    <a:p>
                      <a:pPr marL="174625" lvl="0" indent="-174625">
                        <a:spcBef>
                          <a:spcPts val="600"/>
                        </a:spcBef>
                        <a:buFont typeface="Arial" panose="020B0604020202020204" pitchFamily="34" charset="0"/>
                        <a:buChar char="•"/>
                      </a:pPr>
                      <a:r>
                        <a:rPr lang="en-GB" sz="1600" u="none" strike="noStrike" cap="none">
                          <a:effectLst/>
                          <a:sym typeface="Arial"/>
                        </a:rPr>
                        <a:t>Léxico rico y diversificado</a:t>
                      </a:r>
                      <a:endParaRPr lang="fr-FR" sz="1600" u="none" strike="noStrike" cap="none">
                        <a:effectLst/>
                        <a:sym typeface="Arial"/>
                      </a:endParaRPr>
                    </a:p>
                    <a:p>
                      <a:pPr marL="174625" lvl="0" indent="-174625">
                        <a:spcBef>
                          <a:spcPts val="600"/>
                        </a:spcBef>
                        <a:buFont typeface="Arial" panose="020B0604020202020204" pitchFamily="34" charset="0"/>
                        <a:buChar char="•"/>
                      </a:pPr>
                      <a:r>
                        <a:rPr lang="en-GB" sz="1600" u="none" strike="noStrike" cap="none">
                          <a:solidFill>
                            <a:schemeClr val="bg1">
                              <a:lumMod val="75000"/>
                            </a:schemeClr>
                          </a:solidFill>
                          <a:effectLst/>
                          <a:sym typeface="Arial"/>
                        </a:rPr>
                        <a:t>Capacidad para comprender frases sencillas y complejas</a:t>
                      </a:r>
                      <a:endParaRPr lang="fr-FR" sz="1600" u="none" strike="noStrike" cap="none">
                        <a:solidFill>
                          <a:schemeClr val="bg1">
                            <a:lumMod val="75000"/>
                          </a:schemeClr>
                        </a:solidFill>
                        <a:effectLst/>
                        <a:sym typeface="Arial"/>
                      </a:endParaRPr>
                    </a:p>
                    <a:p>
                      <a:pPr marL="174625" indent="-174625">
                        <a:spcBef>
                          <a:spcPts val="600"/>
                        </a:spcBef>
                        <a:buFont typeface="Arial" panose="020B0604020202020204" pitchFamily="34" charset="0"/>
                        <a:buChar char="•"/>
                      </a:pPr>
                      <a:r>
                        <a:rPr lang="en-GB" sz="1600" u="none" strike="noStrike" cap="none">
                          <a:solidFill>
                            <a:schemeClr val="bg1">
                              <a:lumMod val="75000"/>
                            </a:schemeClr>
                          </a:solidFill>
                          <a:effectLst/>
                          <a:sym typeface="Arial"/>
                        </a:rPr>
                        <a:t>Capacidad para descodificar la expresión facial y las entonaciones </a:t>
                      </a:r>
                    </a:p>
                    <a:p>
                      <a:pPr marL="0" indent="174625">
                        <a:spcBef>
                          <a:spcPts val="600"/>
                        </a:spcBef>
                        <a:buFont typeface="Arial" panose="020B0604020202020204" pitchFamily="34" charset="0"/>
                        <a:buNone/>
                      </a:pPr>
                      <a:r>
                        <a:rPr lang="en-GB" sz="1600" u="none" strike="noStrike" cap="none">
                          <a:solidFill>
                            <a:schemeClr val="bg1">
                              <a:lumMod val="75000"/>
                            </a:schemeClr>
                          </a:solidFill>
                          <a:effectLst/>
                          <a:sym typeface="Arial"/>
                        </a:rPr>
                        <a:t>➝ identificar y comprender las emociones</a:t>
                      </a:r>
                      <a:endParaRPr lang="fr-FR" sz="1600" b="0">
                        <a:solidFill>
                          <a:schemeClr val="bg1">
                            <a:lumMod val="75000"/>
                          </a:schemeClr>
                        </a:solidFill>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Bef>
                          <a:spcPts val="600"/>
                        </a:spcBef>
                        <a:spcAft>
                          <a:spcPts val="0"/>
                        </a:spcAft>
                      </a:pPr>
                      <a:r>
                        <a:rPr lang="en-GB" sz="1600" b="1">
                          <a:effectLst/>
                        </a:rPr>
                        <a:t>Nivel léxico (las palabras)</a:t>
                      </a:r>
                      <a:endParaRPr lang="fr-FR" sz="1600" b="1">
                        <a:effectLst/>
                      </a:endParaRPr>
                    </a:p>
                    <a:p>
                      <a:pPr marL="0" lvl="0" indent="0">
                        <a:lnSpc>
                          <a:spcPct val="115000"/>
                        </a:lnSpc>
                        <a:spcBef>
                          <a:spcPts val="600"/>
                        </a:spcBef>
                        <a:spcAft>
                          <a:spcPts val="0"/>
                        </a:spcAft>
                        <a:buFont typeface="Arial" panose="020B0604020202020204" pitchFamily="34" charset="0"/>
                        <a:buNone/>
                      </a:pPr>
                      <a:r>
                        <a:rPr lang="en-GB" sz="1600">
                          <a:effectLst/>
                        </a:rPr>
                        <a:t>Vocabulario reducido </a:t>
                      </a:r>
                    </a:p>
                    <a:p>
                      <a:pPr marL="285750" lvl="1" indent="-17463">
                        <a:lnSpc>
                          <a:spcPct val="115000"/>
                        </a:lnSpc>
                        <a:spcBef>
                          <a:spcPts val="600"/>
                        </a:spcBef>
                        <a:spcAft>
                          <a:spcPts val="0"/>
                        </a:spcAft>
                        <a:buFont typeface="Arial" panose="020B0604020202020204" pitchFamily="34" charset="0"/>
                        <a:buChar char="•"/>
                      </a:pPr>
                      <a:r>
                        <a:rPr lang="en-GB" sz="1600">
                          <a:effectLst/>
                        </a:rPr>
                        <a:t> número de palabras </a:t>
                      </a:r>
                    </a:p>
                    <a:p>
                      <a:pPr marL="285750" lvl="1" indent="-17463">
                        <a:lnSpc>
                          <a:spcPct val="115000"/>
                        </a:lnSpc>
                        <a:spcBef>
                          <a:spcPts val="600"/>
                        </a:spcBef>
                        <a:spcAft>
                          <a:spcPts val="0"/>
                        </a:spcAft>
                        <a:buFont typeface="Arial" panose="020B0604020202020204" pitchFamily="34" charset="0"/>
                        <a:buChar char="•"/>
                      </a:pPr>
                      <a:r>
                        <a:rPr lang="en-GB" sz="1600">
                          <a:effectLst/>
                        </a:rPr>
                        <a:t> características semánticas asociadas a estas palabras</a:t>
                      </a:r>
                      <a:endParaRPr lang="fr-FR" sz="1600" b="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132202161"/>
                  </a:ext>
                </a:extLst>
              </a:tr>
            </a:tbl>
          </a:graphicData>
        </a:graphic>
      </p:graphicFrame>
      <p:pic>
        <p:nvPicPr>
          <p:cNvPr id="9" name="Image 8">
            <a:extLst>
              <a:ext uri="{FF2B5EF4-FFF2-40B4-BE49-F238E27FC236}">
                <a16:creationId xmlns:a16="http://schemas.microsoft.com/office/drawing/2014/main" id="{1C216467-0206-4474-865C-C1BEA77EFAAB}"/>
              </a:ext>
            </a:extLst>
          </p:cNvPr>
          <p:cNvPicPr>
            <a:picLocks noChangeAspect="1"/>
          </p:cNvPicPr>
          <p:nvPr/>
        </p:nvPicPr>
        <p:blipFill>
          <a:blip r:embed="rId5"/>
          <a:stretch>
            <a:fillRect/>
          </a:stretch>
        </p:blipFill>
        <p:spPr>
          <a:xfrm>
            <a:off x="1186853" y="3429000"/>
            <a:ext cx="1305940" cy="1692000"/>
          </a:xfrm>
          <a:prstGeom prst="rect">
            <a:avLst/>
          </a:prstGeom>
        </p:spPr>
      </p:pic>
    </p:spTree>
    <p:extLst>
      <p:ext uri="{BB962C8B-B14F-4D97-AF65-F5344CB8AC3E}">
        <p14:creationId xmlns:p14="http://schemas.microsoft.com/office/powerpoint/2010/main" val="34586355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graphicFrame>
        <p:nvGraphicFramePr>
          <p:cNvPr id="4" name="Tableau 3">
            <a:extLst>
              <a:ext uri="{FF2B5EF4-FFF2-40B4-BE49-F238E27FC236}">
                <a16:creationId xmlns:a16="http://schemas.microsoft.com/office/drawing/2014/main" id="{99E61F27-6C65-4877-84AD-53831B22E3E0}"/>
              </a:ext>
            </a:extLst>
          </p:cNvPr>
          <p:cNvGraphicFramePr>
            <a:graphicFrameLocks noGrp="1"/>
          </p:cNvGraphicFramePr>
          <p:nvPr>
            <p:extLst>
              <p:ext uri="{D42A27DB-BD31-4B8C-83A1-F6EECF244321}">
                <p14:modId xmlns:p14="http://schemas.microsoft.com/office/powerpoint/2010/main" val="1126488545"/>
              </p:ext>
            </p:extLst>
          </p:nvPr>
        </p:nvGraphicFramePr>
        <p:xfrm>
          <a:off x="731253" y="1405911"/>
          <a:ext cx="10925757" cy="4608928"/>
        </p:xfrm>
        <a:graphic>
          <a:graphicData uri="http://schemas.openxmlformats.org/drawingml/2006/table">
            <a:tbl>
              <a:tblPr firstRow="1" bandRow="1">
                <a:tableStyleId>{7DF18680-E054-41AD-8BC1-D1AEF772440D}</a:tableStyleId>
              </a:tblPr>
              <a:tblGrid>
                <a:gridCol w="2292745">
                  <a:extLst>
                    <a:ext uri="{9D8B030D-6E8A-4147-A177-3AD203B41FA5}">
                      <a16:colId xmlns:a16="http://schemas.microsoft.com/office/drawing/2014/main" val="306437988"/>
                    </a:ext>
                  </a:extLst>
                </a:gridCol>
                <a:gridCol w="3860896">
                  <a:extLst>
                    <a:ext uri="{9D8B030D-6E8A-4147-A177-3AD203B41FA5}">
                      <a16:colId xmlns:a16="http://schemas.microsoft.com/office/drawing/2014/main" val="1837694105"/>
                    </a:ext>
                  </a:extLst>
                </a:gridCol>
                <a:gridCol w="4772116">
                  <a:extLst>
                    <a:ext uri="{9D8B030D-6E8A-4147-A177-3AD203B41FA5}">
                      <a16:colId xmlns:a16="http://schemas.microsoft.com/office/drawing/2014/main" val="93611670"/>
                    </a:ext>
                  </a:extLst>
                </a:gridCol>
              </a:tblGrid>
              <a:tr h="822939">
                <a:tc>
                  <a:txBody>
                    <a:bodyPr/>
                    <a:lstStyle/>
                    <a:p>
                      <a:pPr algn="ctr">
                        <a:lnSpc>
                          <a:spcPct val="115000"/>
                        </a:lnSpc>
                        <a:spcBef>
                          <a:spcPts val="600"/>
                        </a:spcBef>
                        <a:spcAft>
                          <a:spcPts val="0"/>
                        </a:spcAft>
                      </a:pPr>
                      <a:r>
                        <a:rPr lang="en-GB" sz="2000">
                          <a:effectLst/>
                        </a:rPr>
                        <a:t>Función</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2000">
                          <a:effectLst/>
                        </a:rPr>
                        <a:t>Requisito</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2000">
                          <a:effectLst/>
                        </a:rPr>
                        <a:t>Problemas potenciales en IDD</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64604991"/>
                  </a:ext>
                </a:extLst>
              </a:tr>
              <a:tr h="3785989">
                <a:tc>
                  <a:txBody>
                    <a:bodyPr/>
                    <a:lstStyle/>
                    <a:p>
                      <a:pPr lvl="0" algn="ctr">
                        <a:lnSpc>
                          <a:spcPct val="100000"/>
                        </a:lnSpc>
                        <a:spcBef>
                          <a:spcPts val="0"/>
                        </a:spcBef>
                        <a:spcAft>
                          <a:spcPts val="0"/>
                        </a:spcAft>
                      </a:pPr>
                      <a:r>
                        <a:rPr lang="en-GB" sz="1600" b="1">
                          <a:effectLst/>
                        </a:rPr>
                        <a:t>El </a:t>
                      </a:r>
                      <a:r>
                        <a:rPr lang="en-GB" sz="1600" b="1" i="0" u="none" strike="noStrike" noProof="0">
                          <a:effectLst/>
                          <a:latin typeface="Arial"/>
                        </a:rPr>
                        <a:t>receptor</a:t>
                      </a:r>
                      <a:endParaRPr lang="fr-FR" sz="1600" b="1">
                        <a:effectLst/>
                      </a:endParaRPr>
                    </a:p>
                    <a:p>
                      <a:pPr algn="ctr">
                        <a:lnSpc>
                          <a:spcPct val="115000"/>
                        </a:lnSpc>
                        <a:spcBef>
                          <a:spcPts val="600"/>
                        </a:spcBef>
                        <a:spcAft>
                          <a:spcPts val="0"/>
                        </a:spcAft>
                      </a:pPr>
                      <a:r>
                        <a:rPr lang="en-GB" sz="1600" b="1">
                          <a:effectLst/>
                        </a:rPr>
                        <a:t>Función conativa</a:t>
                      </a:r>
                      <a:endParaRPr lang="fr-FR" sz="1600" b="1">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marL="0" lvl="0" indent="174625">
                        <a:spcBef>
                          <a:spcPts val="600"/>
                        </a:spcBef>
                        <a:buFont typeface="Arial" panose="020B0604020202020204" pitchFamily="34" charset="0"/>
                        <a:buChar char="•"/>
                      </a:pPr>
                      <a:r>
                        <a:rPr lang="en-GB" sz="1600" u="none" strike="noStrike" cap="none">
                          <a:solidFill>
                            <a:schemeClr val="bg1">
                              <a:lumMod val="75000"/>
                            </a:schemeClr>
                          </a:solidFill>
                          <a:effectLst/>
                          <a:sym typeface="Arial"/>
                        </a:rPr>
                        <a:t>Integridad de los sistemas sensoriales:</a:t>
                      </a:r>
                    </a:p>
                    <a:p>
                      <a:pPr marL="0" lvl="0" indent="174625">
                        <a:spcBef>
                          <a:spcPts val="600"/>
                        </a:spcBef>
                        <a:buFont typeface="Arial" panose="020B0604020202020204" pitchFamily="34" charset="0"/>
                        <a:buNone/>
                      </a:pPr>
                      <a:r>
                        <a:rPr lang="en-GB" sz="1600" u="none" strike="noStrike" cap="none">
                          <a:solidFill>
                            <a:schemeClr val="bg1">
                              <a:lumMod val="75000"/>
                            </a:schemeClr>
                          </a:solidFill>
                          <a:effectLst/>
                          <a:sym typeface="Arial"/>
                        </a:rPr>
                        <a:t>audición (lenguaje oral)</a:t>
                      </a:r>
                    </a:p>
                    <a:p>
                      <a:pPr marL="0" lvl="0" indent="174625">
                        <a:spcBef>
                          <a:spcPts val="600"/>
                        </a:spcBef>
                        <a:buFont typeface="Arial" panose="020B0604020202020204" pitchFamily="34" charset="0"/>
                        <a:buNone/>
                      </a:pPr>
                      <a:r>
                        <a:rPr lang="en-GB" sz="1600" u="none" strike="noStrike" cap="none">
                          <a:solidFill>
                            <a:schemeClr val="bg1">
                              <a:lumMod val="75000"/>
                            </a:schemeClr>
                          </a:solidFill>
                          <a:effectLst/>
                          <a:sym typeface="Arial"/>
                        </a:rPr>
                        <a:t>la vista (sistemas de comunicación basados en pictogramas) </a:t>
                      </a:r>
                    </a:p>
                    <a:p>
                      <a:pPr marL="0" lvl="0" indent="174625">
                        <a:spcBef>
                          <a:spcPts val="600"/>
                        </a:spcBef>
                        <a:buFont typeface="Arial" panose="020B0604020202020204" pitchFamily="34" charset="0"/>
                        <a:buNone/>
                      </a:pPr>
                      <a:r>
                        <a:rPr lang="en-GB" sz="1600" u="none" strike="noStrike" cap="none">
                          <a:solidFill>
                            <a:schemeClr val="bg1">
                              <a:lumMod val="75000"/>
                            </a:schemeClr>
                          </a:solidFill>
                          <a:effectLst/>
                          <a:sym typeface="Arial"/>
                        </a:rPr>
                        <a:t>táctil (uso del Braille)</a:t>
                      </a:r>
                      <a:endParaRPr lang="fr-FR" sz="1600" u="none" strike="noStrike" cap="none">
                        <a:solidFill>
                          <a:schemeClr val="bg1">
                            <a:lumMod val="75000"/>
                          </a:schemeClr>
                        </a:solidFill>
                        <a:effectLst/>
                        <a:sym typeface="Arial"/>
                      </a:endParaRPr>
                    </a:p>
                    <a:p>
                      <a:pPr marL="174625" lvl="0" indent="-174625">
                        <a:spcBef>
                          <a:spcPts val="600"/>
                        </a:spcBef>
                        <a:buFont typeface="Arial" panose="020B0604020202020204" pitchFamily="34" charset="0"/>
                        <a:buChar char="•"/>
                      </a:pPr>
                      <a:r>
                        <a:rPr lang="en-GB" sz="1600" u="none" strike="noStrike" cap="none">
                          <a:solidFill>
                            <a:schemeClr val="bg1">
                              <a:lumMod val="75000"/>
                            </a:schemeClr>
                          </a:solidFill>
                          <a:effectLst/>
                          <a:sym typeface="Arial"/>
                        </a:rPr>
                        <a:t>Léxico rico y diversificado</a:t>
                      </a:r>
                      <a:endParaRPr lang="fr-FR" sz="1600" u="none" strike="noStrike" cap="none">
                        <a:solidFill>
                          <a:schemeClr val="bg1">
                            <a:lumMod val="75000"/>
                          </a:schemeClr>
                        </a:solidFill>
                        <a:effectLst/>
                        <a:sym typeface="Arial"/>
                      </a:endParaRPr>
                    </a:p>
                    <a:p>
                      <a:pPr marL="174625" lvl="0" indent="-174625">
                        <a:spcBef>
                          <a:spcPts val="600"/>
                        </a:spcBef>
                        <a:buFont typeface="Arial" panose="020B0604020202020204" pitchFamily="34" charset="0"/>
                        <a:buChar char="•"/>
                      </a:pPr>
                      <a:r>
                        <a:rPr lang="en-GB" sz="1600" u="none" strike="noStrike" cap="none">
                          <a:effectLst/>
                          <a:sym typeface="Arial"/>
                        </a:rPr>
                        <a:t>Capacidad para comprender frases sencillas y complejas</a:t>
                      </a:r>
                      <a:endParaRPr lang="fr-FR" sz="1600" u="none" strike="noStrike" cap="none">
                        <a:effectLst/>
                        <a:sym typeface="Arial"/>
                      </a:endParaRPr>
                    </a:p>
                    <a:p>
                      <a:pPr marL="174625" indent="-174625">
                        <a:spcBef>
                          <a:spcPts val="600"/>
                        </a:spcBef>
                        <a:buFont typeface="Arial" panose="020B0604020202020204" pitchFamily="34" charset="0"/>
                        <a:buChar char="•"/>
                      </a:pPr>
                      <a:r>
                        <a:rPr lang="en-GB" sz="1600" u="none" strike="noStrike" cap="none">
                          <a:solidFill>
                            <a:schemeClr val="bg1">
                              <a:lumMod val="75000"/>
                            </a:schemeClr>
                          </a:solidFill>
                          <a:effectLst/>
                          <a:sym typeface="Arial"/>
                        </a:rPr>
                        <a:t>Capacidad para descodificar la expresión facial y las entonaciones </a:t>
                      </a:r>
                    </a:p>
                    <a:p>
                      <a:pPr marL="0" indent="174625">
                        <a:spcBef>
                          <a:spcPts val="600"/>
                        </a:spcBef>
                        <a:buFont typeface="Arial" panose="020B0604020202020204" pitchFamily="34" charset="0"/>
                        <a:buNone/>
                      </a:pPr>
                      <a:r>
                        <a:rPr lang="en-GB" sz="1600" u="none" strike="noStrike" cap="none">
                          <a:solidFill>
                            <a:schemeClr val="bg1">
                              <a:lumMod val="75000"/>
                            </a:schemeClr>
                          </a:solidFill>
                          <a:effectLst/>
                          <a:sym typeface="Arial"/>
                        </a:rPr>
                        <a:t>➝ identificar y comprender las emociones</a:t>
                      </a:r>
                      <a:endParaRPr lang="fr-FR" sz="1600" b="0">
                        <a:solidFill>
                          <a:schemeClr val="bg1">
                            <a:lumMod val="75000"/>
                          </a:schemeClr>
                        </a:solidFill>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50800">
                        <a:lnSpc>
                          <a:spcPct val="115000"/>
                        </a:lnSpc>
                        <a:spcBef>
                          <a:spcPts val="600"/>
                        </a:spcBef>
                        <a:spcAft>
                          <a:spcPts val="0"/>
                        </a:spcAft>
                      </a:pPr>
                      <a:r>
                        <a:rPr lang="en-GB" sz="1600" b="1">
                          <a:effectLst/>
                        </a:rPr>
                        <a:t>Nivel morfosintáctico (las frases)</a:t>
                      </a:r>
                      <a:endParaRPr lang="fr-FR" sz="1600" b="1">
                        <a:effectLst/>
                      </a:endParaRPr>
                    </a:p>
                    <a:p>
                      <a:pPr marL="174625" lvl="0" indent="-174625">
                        <a:lnSpc>
                          <a:spcPct val="115000"/>
                        </a:lnSpc>
                        <a:spcBef>
                          <a:spcPts val="600"/>
                        </a:spcBef>
                        <a:spcAft>
                          <a:spcPts val="0"/>
                        </a:spcAft>
                        <a:buFont typeface="Arial" panose="020B0604020202020204" pitchFamily="34" charset="0"/>
                        <a:buChar char="•"/>
                      </a:pPr>
                      <a:r>
                        <a:rPr lang="en-GB" sz="1600">
                          <a:effectLst/>
                        </a:rPr>
                        <a:t>Dificultades con la estructura morfosintáctica compleja </a:t>
                      </a:r>
                    </a:p>
                    <a:p>
                      <a:pPr marL="266700" lvl="0" indent="365125">
                        <a:lnSpc>
                          <a:spcPct val="115000"/>
                        </a:lnSpc>
                        <a:spcBef>
                          <a:spcPts val="600"/>
                        </a:spcBef>
                        <a:spcAft>
                          <a:spcPts val="0"/>
                        </a:spcAft>
                        <a:buFont typeface="Arial" panose="020B0604020202020204" pitchFamily="34" charset="0"/>
                        <a:buNone/>
                      </a:pPr>
                      <a:r>
                        <a:rPr lang="en-GB" sz="1600">
                          <a:effectLst/>
                        </a:rPr>
                        <a:t>marcas de tiempo y persona en los verbos</a:t>
                      </a:r>
                    </a:p>
                    <a:p>
                      <a:pPr marL="266700" lvl="0" indent="365125">
                        <a:lnSpc>
                          <a:spcPct val="115000"/>
                        </a:lnSpc>
                        <a:spcBef>
                          <a:spcPts val="600"/>
                        </a:spcBef>
                        <a:spcAft>
                          <a:spcPts val="0"/>
                        </a:spcAft>
                        <a:buFont typeface="Arial" panose="020B0604020202020204" pitchFamily="34" charset="0"/>
                        <a:buNone/>
                      </a:pPr>
                      <a:r>
                        <a:rPr lang="en-GB" sz="1600">
                          <a:effectLst/>
                        </a:rPr>
                        <a:t>uso de determinantes</a:t>
                      </a:r>
                      <a:endParaRPr lang="fr-FR" sz="1600">
                        <a:effectLst/>
                      </a:endParaRPr>
                    </a:p>
                    <a:p>
                      <a:pPr marL="174625" lvl="0" indent="-174625">
                        <a:lnSpc>
                          <a:spcPct val="115000"/>
                        </a:lnSpc>
                        <a:spcBef>
                          <a:spcPts val="600"/>
                        </a:spcBef>
                        <a:spcAft>
                          <a:spcPts val="0"/>
                        </a:spcAft>
                        <a:buFont typeface="Arial" panose="020B0604020202020204" pitchFamily="34" charset="0"/>
                        <a:buChar char="•"/>
                      </a:pPr>
                      <a:r>
                        <a:rPr lang="en-GB" sz="1600">
                          <a:effectLst/>
                        </a:rPr>
                        <a:t>Déficit de memoria de trabajo </a:t>
                      </a:r>
                    </a:p>
                    <a:p>
                      <a:pPr marL="363538" lvl="0" indent="0">
                        <a:lnSpc>
                          <a:spcPct val="115000"/>
                        </a:lnSpc>
                        <a:spcBef>
                          <a:spcPts val="600"/>
                        </a:spcBef>
                        <a:spcAft>
                          <a:spcPts val="0"/>
                        </a:spcAft>
                        <a:buFont typeface="Calibri" panose="020F0502020204030204" pitchFamily="34" charset="0"/>
                        <a:buNone/>
                      </a:pPr>
                      <a:r>
                        <a:rPr lang="en-GB" sz="1600">
                          <a:effectLst/>
                        </a:rPr>
                        <a:t>➝ impacto en la comprensión y el tratamiento de las frases </a:t>
                      </a:r>
                    </a:p>
                    <a:p>
                      <a:pPr marL="363538" lvl="0" indent="0">
                        <a:lnSpc>
                          <a:spcPct val="115000"/>
                        </a:lnSpc>
                        <a:spcBef>
                          <a:spcPts val="600"/>
                        </a:spcBef>
                        <a:spcAft>
                          <a:spcPts val="0"/>
                        </a:spcAft>
                        <a:buFont typeface="Calibri" panose="020F0502020204030204" pitchFamily="34" charset="0"/>
                        <a:buNone/>
                      </a:pPr>
                      <a:r>
                        <a:rPr lang="en-GB" sz="1600">
                          <a:effectLst/>
                        </a:rPr>
                        <a:t>➝ repercusión en la comprensión de instrucciones (por ejemplo, al realizar una tarea)</a:t>
                      </a:r>
                      <a:endParaRPr lang="fr-FR" sz="1600" b="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132202161"/>
                  </a:ext>
                </a:extLst>
              </a:tr>
            </a:tbl>
          </a:graphicData>
        </a:graphic>
      </p:graphicFrame>
      <p:pic>
        <p:nvPicPr>
          <p:cNvPr id="9" name="Image 8">
            <a:extLst>
              <a:ext uri="{FF2B5EF4-FFF2-40B4-BE49-F238E27FC236}">
                <a16:creationId xmlns:a16="http://schemas.microsoft.com/office/drawing/2014/main" id="{1C216467-0206-4474-865C-C1BEA77EFAAB}"/>
              </a:ext>
            </a:extLst>
          </p:cNvPr>
          <p:cNvPicPr>
            <a:picLocks noChangeAspect="1"/>
          </p:cNvPicPr>
          <p:nvPr/>
        </p:nvPicPr>
        <p:blipFill>
          <a:blip r:embed="rId5"/>
          <a:stretch>
            <a:fillRect/>
          </a:stretch>
        </p:blipFill>
        <p:spPr>
          <a:xfrm>
            <a:off x="1186853" y="3429000"/>
            <a:ext cx="1305940" cy="1692000"/>
          </a:xfrm>
          <a:prstGeom prst="rect">
            <a:avLst/>
          </a:prstGeom>
        </p:spPr>
      </p:pic>
    </p:spTree>
    <p:extLst>
      <p:ext uri="{BB962C8B-B14F-4D97-AF65-F5344CB8AC3E}">
        <p14:creationId xmlns:p14="http://schemas.microsoft.com/office/powerpoint/2010/main" val="18636249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13</a:t>
            </a:fld>
            <a:endParaRPr/>
          </a:p>
        </p:txBody>
      </p:sp>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graphicFrame>
        <p:nvGraphicFramePr>
          <p:cNvPr id="4" name="Tableau 3">
            <a:extLst>
              <a:ext uri="{FF2B5EF4-FFF2-40B4-BE49-F238E27FC236}">
                <a16:creationId xmlns:a16="http://schemas.microsoft.com/office/drawing/2014/main" id="{99E61F27-6C65-4877-84AD-53831B22E3E0}"/>
              </a:ext>
            </a:extLst>
          </p:cNvPr>
          <p:cNvGraphicFramePr>
            <a:graphicFrameLocks noGrp="1"/>
          </p:cNvGraphicFramePr>
          <p:nvPr>
            <p:extLst>
              <p:ext uri="{D42A27DB-BD31-4B8C-83A1-F6EECF244321}">
                <p14:modId xmlns:p14="http://schemas.microsoft.com/office/powerpoint/2010/main" val="336776150"/>
              </p:ext>
            </p:extLst>
          </p:nvPr>
        </p:nvGraphicFramePr>
        <p:xfrm>
          <a:off x="731253" y="1405911"/>
          <a:ext cx="10925757" cy="3832839"/>
        </p:xfrm>
        <a:graphic>
          <a:graphicData uri="http://schemas.openxmlformats.org/drawingml/2006/table">
            <a:tbl>
              <a:tblPr firstRow="1" bandRow="1">
                <a:tableStyleId>{93296810-A885-4BE3-A3E7-6D5BEEA58F35}</a:tableStyleId>
              </a:tblPr>
              <a:tblGrid>
                <a:gridCol w="2292745">
                  <a:extLst>
                    <a:ext uri="{9D8B030D-6E8A-4147-A177-3AD203B41FA5}">
                      <a16:colId xmlns:a16="http://schemas.microsoft.com/office/drawing/2014/main" val="306437988"/>
                    </a:ext>
                  </a:extLst>
                </a:gridCol>
                <a:gridCol w="3860896">
                  <a:extLst>
                    <a:ext uri="{9D8B030D-6E8A-4147-A177-3AD203B41FA5}">
                      <a16:colId xmlns:a16="http://schemas.microsoft.com/office/drawing/2014/main" val="1837694105"/>
                    </a:ext>
                  </a:extLst>
                </a:gridCol>
                <a:gridCol w="4772116">
                  <a:extLst>
                    <a:ext uri="{9D8B030D-6E8A-4147-A177-3AD203B41FA5}">
                      <a16:colId xmlns:a16="http://schemas.microsoft.com/office/drawing/2014/main" val="93611670"/>
                    </a:ext>
                  </a:extLst>
                </a:gridCol>
              </a:tblGrid>
              <a:tr h="625836">
                <a:tc>
                  <a:txBody>
                    <a:bodyPr/>
                    <a:lstStyle/>
                    <a:p>
                      <a:pPr algn="ctr">
                        <a:lnSpc>
                          <a:spcPct val="115000"/>
                        </a:lnSpc>
                        <a:spcBef>
                          <a:spcPts val="600"/>
                        </a:spcBef>
                        <a:spcAft>
                          <a:spcPts val="0"/>
                        </a:spcAft>
                      </a:pPr>
                      <a:r>
                        <a:rPr lang="en-GB" sz="2000">
                          <a:effectLst/>
                        </a:rPr>
                        <a:t>Función</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2000">
                          <a:effectLst/>
                        </a:rPr>
                        <a:t>Requisito</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2000">
                          <a:effectLst/>
                        </a:rPr>
                        <a:t>Problemas potenciales en IDD</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64604991"/>
                  </a:ext>
                </a:extLst>
              </a:tr>
              <a:tr h="3207003">
                <a:tc>
                  <a:txBody>
                    <a:bodyPr/>
                    <a:lstStyle/>
                    <a:p>
                      <a:pPr algn="ctr">
                        <a:lnSpc>
                          <a:spcPct val="115000"/>
                        </a:lnSpc>
                        <a:spcBef>
                          <a:spcPts val="600"/>
                        </a:spcBef>
                        <a:spcAft>
                          <a:spcPts val="0"/>
                        </a:spcAft>
                      </a:pPr>
                      <a:r>
                        <a:rPr lang="en-GB" sz="1600" b="1">
                          <a:effectLst/>
                        </a:rPr>
                        <a:t>El mensaje</a:t>
                      </a:r>
                      <a:endParaRPr lang="fr-FR" sz="1600" b="1">
                        <a:effectLst/>
                      </a:endParaRPr>
                    </a:p>
                    <a:p>
                      <a:pPr algn="ctr">
                        <a:lnSpc>
                          <a:spcPct val="115000"/>
                        </a:lnSpc>
                        <a:spcBef>
                          <a:spcPts val="600"/>
                        </a:spcBef>
                        <a:spcAft>
                          <a:spcPts val="0"/>
                        </a:spcAft>
                      </a:pPr>
                      <a:r>
                        <a:rPr lang="en-GB" sz="1600" b="1">
                          <a:effectLst/>
                        </a:rPr>
                        <a:t>Función poética</a:t>
                      </a:r>
                      <a:endParaRPr lang="fr-FR" sz="1600" b="1">
                        <a:effectLst/>
                        <a:latin typeface="+mn-lt"/>
                        <a:ea typeface="Calibri" panose="020F0502020204030204" pitchFamily="34" charset="0"/>
                        <a:cs typeface="Times New Roman" panose="02020603050405020304" pitchFamily="18" charset="0"/>
                      </a:endParaRPr>
                    </a:p>
                  </a:txBody>
                  <a:tcPr marL="180000" marR="180000" marT="108000" marB="0"/>
                </a:tc>
                <a:tc>
                  <a:txBody>
                    <a:bodyPr/>
                    <a:lstStyle/>
                    <a:p>
                      <a:pPr marL="0" lvl="0" indent="0">
                        <a:lnSpc>
                          <a:spcPct val="115000"/>
                        </a:lnSpc>
                        <a:spcBef>
                          <a:spcPts val="600"/>
                        </a:spcBef>
                        <a:spcAft>
                          <a:spcPts val="0"/>
                        </a:spcAft>
                        <a:buFont typeface="Calibri" panose="020F0502020204030204" pitchFamily="34" charset="0"/>
                        <a:buNone/>
                      </a:pPr>
                      <a:r>
                        <a:rPr lang="en-GB" sz="1600">
                          <a:effectLst/>
                        </a:rPr>
                        <a:t>Habilidades: </a:t>
                      </a:r>
                    </a:p>
                    <a:p>
                      <a:pPr marL="93663" lvl="0" indent="-93663">
                        <a:lnSpc>
                          <a:spcPct val="115000"/>
                        </a:lnSpc>
                        <a:spcBef>
                          <a:spcPts val="600"/>
                        </a:spcBef>
                        <a:spcAft>
                          <a:spcPts val="0"/>
                        </a:spcAft>
                        <a:buFont typeface="Arial" panose="020B0604020202020204" pitchFamily="34" charset="0"/>
                        <a:buChar char="•"/>
                      </a:pPr>
                      <a:r>
                        <a:rPr lang="en-GB" sz="1600">
                          <a:effectLst/>
                        </a:rPr>
                        <a:t> utilizar la voz (y el rostro) para modular un mensaje</a:t>
                      </a:r>
                    </a:p>
                    <a:p>
                      <a:pPr marL="93663" lvl="0" indent="-93663">
                        <a:lnSpc>
                          <a:spcPct val="115000"/>
                        </a:lnSpc>
                        <a:spcBef>
                          <a:spcPts val="600"/>
                        </a:spcBef>
                        <a:spcAft>
                          <a:spcPts val="0"/>
                        </a:spcAft>
                        <a:buFont typeface="Arial" panose="020B0604020202020204" pitchFamily="34" charset="0"/>
                        <a:buChar char="•"/>
                      </a:pPr>
                      <a:r>
                        <a:rPr lang="en-GB" sz="1600">
                          <a:effectLst/>
                        </a:rPr>
                        <a:t> dar la inflexión adecuada (por ejemplo, para diferenciar entre una orden, una pregunta, un comentario, etc.) </a:t>
                      </a:r>
                    </a:p>
                    <a:p>
                      <a:pPr marL="93663" lvl="0" indent="-93663">
                        <a:lnSpc>
                          <a:spcPct val="115000"/>
                        </a:lnSpc>
                        <a:spcBef>
                          <a:spcPts val="600"/>
                        </a:spcBef>
                        <a:spcAft>
                          <a:spcPts val="0"/>
                        </a:spcAft>
                        <a:buFont typeface="Arial" panose="020B0604020202020204" pitchFamily="34" charset="0"/>
                        <a:buChar char="•"/>
                      </a:pPr>
                      <a:r>
                        <a:rPr lang="en-GB" sz="1600">
                          <a:effectLst/>
                        </a:rPr>
                        <a:t> expresar emociones</a:t>
                      </a:r>
                      <a:endParaRPr lang="fr-FR" sz="1600">
                        <a:effectLst/>
                        <a:latin typeface="+mn-lt"/>
                        <a:ea typeface="Times New Roman" panose="02020603050405020304" pitchFamily="18" charset="0"/>
                        <a:cs typeface="Times New Roman" panose="02020603050405020304" pitchFamily="18" charset="0"/>
                      </a:endParaRPr>
                    </a:p>
                  </a:txBody>
                  <a:tcPr marL="180000" marR="180000" marT="108000" marB="0"/>
                </a:tc>
                <a:tc>
                  <a:txBody>
                    <a:bodyPr/>
                    <a:lstStyle/>
                    <a:p>
                      <a:pPr marL="174625" lvl="0" indent="-174625">
                        <a:lnSpc>
                          <a:spcPct val="115000"/>
                        </a:lnSpc>
                        <a:spcBef>
                          <a:spcPts val="600"/>
                        </a:spcBef>
                        <a:spcAft>
                          <a:spcPts val="0"/>
                        </a:spcAft>
                        <a:buFont typeface="Arial" panose="020B0604020202020204" pitchFamily="34" charset="0"/>
                        <a:buChar char="•"/>
                      </a:pPr>
                      <a:r>
                        <a:rPr lang="en-GB" sz="1600">
                          <a:effectLst/>
                        </a:rPr>
                        <a:t>Dificultad para utilizar las estructuras orofaciales</a:t>
                      </a:r>
                    </a:p>
                    <a:p>
                      <a:pPr marL="174625" lvl="0" indent="-174625">
                        <a:lnSpc>
                          <a:spcPct val="115000"/>
                        </a:lnSpc>
                        <a:spcBef>
                          <a:spcPts val="600"/>
                        </a:spcBef>
                        <a:spcAft>
                          <a:spcPts val="0"/>
                        </a:spcAft>
                        <a:buFont typeface="Arial" panose="020B0604020202020204" pitchFamily="34" charset="0"/>
                        <a:buChar char="•"/>
                      </a:pPr>
                      <a:r>
                        <a:rPr lang="en-GB" sz="1600">
                          <a:effectLst/>
                        </a:rPr>
                        <a:t>Producción de mensajes y expresividad alteradas por problemas de fluidez del habla</a:t>
                      </a:r>
                      <a:endParaRPr lang="fr-FR" sz="1600">
                        <a:effectLst/>
                        <a:latin typeface="+mn-lt"/>
                        <a:ea typeface="Times New Roman" panose="02020603050405020304" pitchFamily="18" charset="0"/>
                        <a:cs typeface="Times New Roman" panose="02020603050405020304" pitchFamily="18" charset="0"/>
                      </a:endParaRPr>
                    </a:p>
                  </a:txBody>
                  <a:tcPr marL="180000" marR="180000" marT="108000" marB="0"/>
                </a:tc>
                <a:extLst>
                  <a:ext uri="{0D108BD9-81ED-4DB2-BD59-A6C34878D82A}">
                    <a16:rowId xmlns:a16="http://schemas.microsoft.com/office/drawing/2014/main" val="3132202161"/>
                  </a:ext>
                </a:extLst>
              </a:tr>
            </a:tbl>
          </a:graphicData>
        </a:graphic>
      </p:graphicFrame>
      <p:sp>
        <p:nvSpPr>
          <p:cNvPr id="21" name="Rectangle 20">
            <a:extLst>
              <a:ext uri="{FF2B5EF4-FFF2-40B4-BE49-F238E27FC236}">
                <a16:creationId xmlns:a16="http://schemas.microsoft.com/office/drawing/2014/main" id="{4A7DC8E0-4074-4EAF-A6C9-32D9354AEBAE}"/>
              </a:ext>
            </a:extLst>
          </p:cNvPr>
          <p:cNvSpPr/>
          <p:nvPr/>
        </p:nvSpPr>
        <p:spPr>
          <a:xfrm>
            <a:off x="1870749" y="417756"/>
            <a:ext cx="7638630" cy="658770"/>
          </a:xfrm>
          <a:prstGeom prst="rect">
            <a:avLst/>
          </a:prstGeom>
        </p:spPr>
        <p:txBody>
          <a:bodyPr wrap="none">
            <a:spAutoFit/>
          </a:bodyPr>
          <a:lstStyle/>
          <a:p>
            <a:pPr algn="just">
              <a:lnSpc>
                <a:spcPct val="150000"/>
              </a:lnSpc>
              <a:buClr>
                <a:srgbClr val="674EA7"/>
              </a:buClr>
              <a:buSzPts val="4000"/>
            </a:pPr>
            <a:r>
              <a:rPr lang="en-US" sz="2800">
                <a:solidFill>
                  <a:schemeClr val="dk1"/>
                </a:solidFill>
              </a:rPr>
              <a:t>3.3 La forma del mensaje - Función poética</a:t>
            </a:r>
          </a:p>
        </p:txBody>
      </p:sp>
      <p:pic>
        <p:nvPicPr>
          <p:cNvPr id="10" name="Image 9">
            <a:extLst>
              <a:ext uri="{FF2B5EF4-FFF2-40B4-BE49-F238E27FC236}">
                <a16:creationId xmlns:a16="http://schemas.microsoft.com/office/drawing/2014/main" id="{43C2ACF9-CCA9-4318-8696-335144AD9438}"/>
              </a:ext>
            </a:extLst>
          </p:cNvPr>
          <p:cNvPicPr>
            <a:picLocks noChangeAspect="1"/>
          </p:cNvPicPr>
          <p:nvPr/>
        </p:nvPicPr>
        <p:blipFill>
          <a:blip r:embed="rId5"/>
          <a:stretch>
            <a:fillRect/>
          </a:stretch>
        </p:blipFill>
        <p:spPr>
          <a:xfrm rot="10800000">
            <a:off x="1257493" y="3184185"/>
            <a:ext cx="1226513" cy="1224000"/>
          </a:xfrm>
          <a:prstGeom prst="rect">
            <a:avLst/>
          </a:prstGeom>
        </p:spPr>
      </p:pic>
    </p:spTree>
    <p:extLst>
      <p:ext uri="{BB962C8B-B14F-4D97-AF65-F5344CB8AC3E}">
        <p14:creationId xmlns:p14="http://schemas.microsoft.com/office/powerpoint/2010/main" val="14648301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14</a:t>
            </a:fld>
            <a:endParaRPr/>
          </a:p>
        </p:txBody>
      </p:sp>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graphicFrame>
        <p:nvGraphicFramePr>
          <p:cNvPr id="4" name="Tableau 3">
            <a:extLst>
              <a:ext uri="{FF2B5EF4-FFF2-40B4-BE49-F238E27FC236}">
                <a16:creationId xmlns:a16="http://schemas.microsoft.com/office/drawing/2014/main" id="{99E61F27-6C65-4877-84AD-53831B22E3E0}"/>
              </a:ext>
            </a:extLst>
          </p:cNvPr>
          <p:cNvGraphicFramePr>
            <a:graphicFrameLocks noGrp="1"/>
          </p:cNvGraphicFramePr>
          <p:nvPr>
            <p:extLst>
              <p:ext uri="{D42A27DB-BD31-4B8C-83A1-F6EECF244321}">
                <p14:modId xmlns:p14="http://schemas.microsoft.com/office/powerpoint/2010/main" val="477266527"/>
              </p:ext>
            </p:extLst>
          </p:nvPr>
        </p:nvGraphicFramePr>
        <p:xfrm>
          <a:off x="731253" y="1405911"/>
          <a:ext cx="10925757" cy="4524812"/>
        </p:xfrm>
        <a:graphic>
          <a:graphicData uri="http://schemas.openxmlformats.org/drawingml/2006/table">
            <a:tbl>
              <a:tblPr firstRow="1" bandRow="1">
                <a:tableStyleId>{93296810-A885-4BE3-A3E7-6D5BEEA58F35}</a:tableStyleId>
              </a:tblPr>
              <a:tblGrid>
                <a:gridCol w="2292745">
                  <a:extLst>
                    <a:ext uri="{9D8B030D-6E8A-4147-A177-3AD203B41FA5}">
                      <a16:colId xmlns:a16="http://schemas.microsoft.com/office/drawing/2014/main" val="306437988"/>
                    </a:ext>
                  </a:extLst>
                </a:gridCol>
                <a:gridCol w="3860896">
                  <a:extLst>
                    <a:ext uri="{9D8B030D-6E8A-4147-A177-3AD203B41FA5}">
                      <a16:colId xmlns:a16="http://schemas.microsoft.com/office/drawing/2014/main" val="1837694105"/>
                    </a:ext>
                  </a:extLst>
                </a:gridCol>
                <a:gridCol w="4772116">
                  <a:extLst>
                    <a:ext uri="{9D8B030D-6E8A-4147-A177-3AD203B41FA5}">
                      <a16:colId xmlns:a16="http://schemas.microsoft.com/office/drawing/2014/main" val="93611670"/>
                    </a:ext>
                  </a:extLst>
                </a:gridCol>
              </a:tblGrid>
              <a:tr h="738823">
                <a:tc>
                  <a:txBody>
                    <a:bodyPr/>
                    <a:lstStyle/>
                    <a:p>
                      <a:pPr algn="ctr">
                        <a:lnSpc>
                          <a:spcPct val="115000"/>
                        </a:lnSpc>
                        <a:spcBef>
                          <a:spcPts val="600"/>
                        </a:spcBef>
                        <a:spcAft>
                          <a:spcPts val="0"/>
                        </a:spcAft>
                      </a:pPr>
                      <a:r>
                        <a:rPr lang="en-GB" sz="2000">
                          <a:effectLst/>
                        </a:rPr>
                        <a:t>Función</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2000">
                          <a:effectLst/>
                        </a:rPr>
                        <a:t>Requisito</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2000">
                          <a:effectLst/>
                        </a:rPr>
                        <a:t>Problemas potenciales en IDD</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64604991"/>
                  </a:ext>
                </a:extLst>
              </a:tr>
              <a:tr h="3785989">
                <a:tc>
                  <a:txBody>
                    <a:bodyPr/>
                    <a:lstStyle/>
                    <a:p>
                      <a:pPr algn="ctr"/>
                      <a:r>
                        <a:rPr lang="en-GB" sz="1600" b="1" i="0" u="none" strike="noStrike" cap="none">
                          <a:solidFill>
                            <a:schemeClr val="dk1"/>
                          </a:solidFill>
                          <a:effectLst/>
                          <a:latin typeface="+mn-lt"/>
                          <a:ea typeface="+mn-ea"/>
                          <a:cs typeface="+mn-cs"/>
                          <a:sym typeface="Arial"/>
                        </a:rPr>
                        <a:t>El referente</a:t>
                      </a:r>
                      <a:endParaRPr lang="fr-FR" sz="1600" b="1" i="0" u="none" strike="noStrike" cap="none">
                        <a:solidFill>
                          <a:schemeClr val="dk1"/>
                        </a:solidFill>
                        <a:effectLst/>
                        <a:latin typeface="+mn-lt"/>
                        <a:ea typeface="+mn-ea"/>
                        <a:cs typeface="+mn-cs"/>
                        <a:sym typeface="Arial"/>
                      </a:endParaRPr>
                    </a:p>
                    <a:p>
                      <a:pPr algn="ctr"/>
                      <a:r>
                        <a:rPr lang="en-GB" sz="1600" b="1" i="0" u="none" strike="noStrike" cap="none">
                          <a:solidFill>
                            <a:schemeClr val="dk1"/>
                          </a:solidFill>
                          <a:effectLst/>
                          <a:latin typeface="+mn-lt"/>
                          <a:ea typeface="+mn-ea"/>
                          <a:cs typeface="+mn-cs"/>
                          <a:sym typeface="Arial"/>
                        </a:rPr>
                        <a:t>Función referencial</a:t>
                      </a:r>
                      <a:endParaRPr lang="fr-FR" sz="1600" b="1">
                        <a:effectLst/>
                        <a:latin typeface="+mn-lt"/>
                        <a:ea typeface="Calibri" panose="020F0502020204030204" pitchFamily="34" charset="0"/>
                        <a:cs typeface="Times New Roman" panose="02020603050405020304" pitchFamily="18" charset="0"/>
                      </a:endParaRPr>
                    </a:p>
                  </a:txBody>
                  <a:tcPr marL="180000" marR="180000" marT="108000" marB="72000"/>
                </a:tc>
                <a:tc>
                  <a:txBody>
                    <a:bodyPr/>
                    <a:lstStyle/>
                    <a:p>
                      <a:pPr marL="0" lvl="0" indent="0">
                        <a:lnSpc>
                          <a:spcPct val="100000"/>
                        </a:lnSpc>
                        <a:spcBef>
                          <a:spcPts val="600"/>
                        </a:spcBef>
                        <a:spcAft>
                          <a:spcPts val="0"/>
                        </a:spcAft>
                        <a:buFont typeface="Calibri" panose="020F0502020204030204" pitchFamily="34" charset="0"/>
                        <a:buNone/>
                      </a:pPr>
                      <a:r>
                        <a:rPr lang="en-GB" sz="1600" b="0" i="0" u="none" strike="noStrike" cap="none">
                          <a:solidFill>
                            <a:schemeClr val="dk1"/>
                          </a:solidFill>
                          <a:effectLst/>
                          <a:latin typeface="+mn-lt"/>
                          <a:ea typeface="+mn-ea"/>
                          <a:cs typeface="+mn-cs"/>
                          <a:sym typeface="Arial"/>
                        </a:rPr>
                        <a:t>Habilidades:</a:t>
                      </a:r>
                    </a:p>
                    <a:p>
                      <a:pPr marL="0" lvl="0" indent="0">
                        <a:lnSpc>
                          <a:spcPct val="100000"/>
                        </a:lnSpc>
                        <a:spcBef>
                          <a:spcPts val="600"/>
                        </a:spcBef>
                        <a:spcAft>
                          <a:spcPts val="0"/>
                        </a:spcAft>
                        <a:buFont typeface="Arial" panose="020B0604020202020204" pitchFamily="34" charset="0"/>
                        <a:buNone/>
                      </a:pPr>
                      <a:r>
                        <a:rPr lang="en-GB" sz="1600" b="0" i="0" u="none" strike="noStrike" cap="none">
                          <a:solidFill>
                            <a:schemeClr val="dk1"/>
                          </a:solidFill>
                          <a:effectLst/>
                          <a:latin typeface="+mn-lt"/>
                          <a:ea typeface="+mn-ea"/>
                          <a:cs typeface="+mn-cs"/>
                          <a:sym typeface="Arial"/>
                        </a:rPr>
                        <a:t>determinar la información útil y pertinente que debe transmitirse a los interlocutores de la comunicación </a:t>
                      </a:r>
                    </a:p>
                    <a:p>
                      <a:pPr marL="0" lvl="0" indent="0">
                        <a:lnSpc>
                          <a:spcPct val="100000"/>
                        </a:lnSpc>
                        <a:spcBef>
                          <a:spcPts val="600"/>
                        </a:spcBef>
                        <a:spcAft>
                          <a:spcPts val="0"/>
                        </a:spcAft>
                        <a:buFont typeface="Calibri" panose="020F0502020204030204" pitchFamily="34" charset="0"/>
                        <a:buNone/>
                      </a:pPr>
                      <a:r>
                        <a:rPr lang="en-GB" sz="1400" b="0" i="0" u="none" strike="noStrike" cap="none">
                          <a:solidFill>
                            <a:schemeClr val="dk1"/>
                          </a:solidFill>
                          <a:effectLst/>
                          <a:latin typeface="+mn-lt"/>
                          <a:ea typeface="+mn-ea"/>
                          <a:cs typeface="+mn-cs"/>
                          <a:sym typeface="Arial"/>
                        </a:rPr>
                        <a:t>(¿qué sabe o </a:t>
                      </a:r>
                      <a:r>
                        <a:rPr lang="en-GB" sz="1400" b="0" i="0" u="none" strike="noStrike" cap="none" err="1">
                          <a:solidFill>
                            <a:schemeClr val="dk1"/>
                          </a:solidFill>
                          <a:effectLst/>
                          <a:latin typeface="+mn-lt"/>
                          <a:ea typeface="+mn-ea"/>
                          <a:cs typeface="+mn-cs"/>
                          <a:sym typeface="Arial"/>
                        </a:rPr>
                        <a:t>no </a:t>
                      </a:r>
                      <a:r>
                        <a:rPr lang="en-GB" sz="1400" b="0" i="0" u="none" strike="noStrike" cap="none">
                          <a:solidFill>
                            <a:schemeClr val="dk1"/>
                          </a:solidFill>
                          <a:effectLst/>
                          <a:latin typeface="+mn-lt"/>
                          <a:ea typeface="+mn-ea"/>
                          <a:cs typeface="+mn-cs"/>
                          <a:sym typeface="Arial"/>
                        </a:rPr>
                        <a:t>sabe de la situación?) </a:t>
                      </a:r>
                    </a:p>
                  </a:txBody>
                  <a:tcPr marL="180000" marR="180000" marT="108000" marB="72000"/>
                </a:tc>
                <a:tc>
                  <a:txBody>
                    <a:bodyPr/>
                    <a:lstStyle/>
                    <a:p>
                      <a:pPr>
                        <a:lnSpc>
                          <a:spcPct val="100000"/>
                        </a:lnSpc>
                        <a:spcBef>
                          <a:spcPts val="600"/>
                        </a:spcBef>
                      </a:pPr>
                      <a:r>
                        <a:rPr lang="en-GB" sz="1600" b="0" i="0" u="none" strike="noStrike" cap="none">
                          <a:solidFill>
                            <a:schemeClr val="dk1"/>
                          </a:solidFill>
                          <a:effectLst/>
                          <a:latin typeface="+mn-lt"/>
                          <a:ea typeface="+mn-ea"/>
                          <a:cs typeface="+mn-cs"/>
                          <a:sym typeface="Arial"/>
                        </a:rPr>
                        <a:t>Dificultades persistentes en:</a:t>
                      </a:r>
                      <a:endParaRPr lang="fr-FR" sz="1600" b="0" i="0" u="none" strike="noStrike" cap="none">
                        <a:solidFill>
                          <a:schemeClr val="dk1"/>
                        </a:solidFill>
                        <a:effectLst/>
                        <a:latin typeface="+mn-lt"/>
                        <a:ea typeface="+mn-ea"/>
                        <a:cs typeface="+mn-cs"/>
                        <a:sym typeface="Arial"/>
                      </a:endParaRPr>
                    </a:p>
                    <a:p>
                      <a:pPr marL="180975" lvl="0" indent="-180975">
                        <a:lnSpc>
                          <a:spcPct val="100000"/>
                        </a:lnSpc>
                        <a:spcBef>
                          <a:spcPts val="600"/>
                        </a:spcBef>
                        <a:buFont typeface="Arial" panose="020B0604020202020204" pitchFamily="34" charset="0"/>
                        <a:buChar char="•"/>
                      </a:pPr>
                      <a:r>
                        <a:rPr lang="en-GB" sz="1600" b="0" i="0" u="none" strike="noStrike" cap="none">
                          <a:solidFill>
                            <a:schemeClr val="dk1"/>
                          </a:solidFill>
                          <a:effectLst/>
                          <a:latin typeface="+mn-lt"/>
                          <a:ea typeface="+mn-ea"/>
                          <a:cs typeface="+mn-cs"/>
                          <a:sym typeface="Arial"/>
                        </a:rPr>
                        <a:t>comprender que estamos en una situación de comunicación </a:t>
                      </a:r>
                    </a:p>
                    <a:p>
                      <a:pPr marL="180975" lvl="0" indent="-180975">
                        <a:lnSpc>
                          <a:spcPct val="100000"/>
                        </a:lnSpc>
                        <a:spcBef>
                          <a:spcPts val="600"/>
                        </a:spcBef>
                        <a:buFont typeface="Arial" panose="020B0604020202020204" pitchFamily="34" charset="0"/>
                        <a:buChar char="•"/>
                      </a:pPr>
                      <a:r>
                        <a:rPr lang="en-GB" sz="1600" b="0" i="0" u="none" strike="noStrike" cap="none">
                          <a:solidFill>
                            <a:schemeClr val="dk1"/>
                          </a:solidFill>
                          <a:effectLst/>
                          <a:latin typeface="+mn-lt"/>
                          <a:ea typeface="+mn-ea"/>
                          <a:cs typeface="+mn-cs"/>
                          <a:sym typeface="Arial"/>
                        </a:rPr>
                        <a:t>poner los medios necesarios para transmitir un mensaje completo, correcto y sin ambigüedades </a:t>
                      </a:r>
                    </a:p>
                    <a:p>
                      <a:pPr marL="361950" lvl="0" indent="0">
                        <a:lnSpc>
                          <a:spcPct val="100000"/>
                        </a:lnSpc>
                        <a:spcBef>
                          <a:spcPts val="600"/>
                        </a:spcBef>
                      </a:pPr>
                      <a:r>
                        <a:rPr lang="en-GB" sz="1600" b="0" i="0" u="none" strike="noStrike" cap="none">
                          <a:solidFill>
                            <a:schemeClr val="dk1"/>
                          </a:solidFill>
                          <a:effectLst/>
                          <a:latin typeface="+mn-lt"/>
                          <a:ea typeface="+mn-ea"/>
                          <a:cs typeface="+mn-cs"/>
                          <a:sym typeface="Arial"/>
                        </a:rPr>
                        <a:t>➝ dificultad para estimar las necesidades de información de la persona</a:t>
                      </a:r>
                      <a:endParaRPr lang="fr-FR" sz="1600" b="0" i="0" u="none" strike="noStrike" cap="none">
                        <a:solidFill>
                          <a:schemeClr val="dk1"/>
                        </a:solidFill>
                        <a:effectLst/>
                        <a:latin typeface="+mn-lt"/>
                        <a:ea typeface="+mn-ea"/>
                        <a:cs typeface="+mn-cs"/>
                        <a:sym typeface="Arial"/>
                      </a:endParaRPr>
                    </a:p>
                    <a:p>
                      <a:pPr marL="180975" indent="-180975">
                        <a:lnSpc>
                          <a:spcPct val="100000"/>
                        </a:lnSpc>
                        <a:spcBef>
                          <a:spcPts val="600"/>
                        </a:spcBef>
                        <a:buFont typeface="Arial" panose="020B0604020202020204" pitchFamily="34" charset="0"/>
                        <a:buChar char="•"/>
                      </a:pPr>
                      <a:r>
                        <a:rPr lang="en-GB" sz="1600" b="0" i="0" u="none" strike="noStrike" cap="none">
                          <a:solidFill>
                            <a:schemeClr val="dk1"/>
                          </a:solidFill>
                          <a:effectLst/>
                          <a:latin typeface="+mn-lt"/>
                          <a:ea typeface="+mn-ea"/>
                          <a:cs typeface="+mn-cs"/>
                          <a:sym typeface="Arial"/>
                        </a:rPr>
                        <a:t>la capacidad de expresar una falta de comprensión utilizando mensajes adecuados = entender que "no entendemos" </a:t>
                      </a:r>
                    </a:p>
                    <a:p>
                      <a:pPr marL="361950" indent="0">
                        <a:lnSpc>
                          <a:spcPct val="100000"/>
                        </a:lnSpc>
                        <a:spcBef>
                          <a:spcPts val="600"/>
                        </a:spcBef>
                      </a:pPr>
                      <a:r>
                        <a:rPr lang="en-GB" sz="1600" b="0" i="0" u="none" strike="noStrike" cap="none">
                          <a:solidFill>
                            <a:schemeClr val="dk1"/>
                          </a:solidFill>
                          <a:effectLst/>
                          <a:latin typeface="+mn-lt"/>
                          <a:ea typeface="+mn-ea"/>
                          <a:cs typeface="+mn-cs"/>
                          <a:sym typeface="Arial"/>
                        </a:rPr>
                        <a:t>➝ no pedir aclaraciones o repetir un mensaje que no se ha entendido</a:t>
                      </a:r>
                      <a:endParaRPr lang="fr-FR" sz="1600">
                        <a:effectLst/>
                        <a:latin typeface="+mn-lt"/>
                        <a:ea typeface="Times New Roman" panose="02020603050405020304" pitchFamily="18" charset="0"/>
                        <a:cs typeface="Times New Roman" panose="02020603050405020304" pitchFamily="18" charset="0"/>
                      </a:endParaRPr>
                    </a:p>
                  </a:txBody>
                  <a:tcPr marL="180000" marR="180000" marT="108000" marB="72000"/>
                </a:tc>
                <a:extLst>
                  <a:ext uri="{0D108BD9-81ED-4DB2-BD59-A6C34878D82A}">
                    <a16:rowId xmlns:a16="http://schemas.microsoft.com/office/drawing/2014/main" val="3132202161"/>
                  </a:ext>
                </a:extLst>
              </a:tr>
            </a:tbl>
          </a:graphicData>
        </a:graphic>
      </p:graphicFrame>
      <p:sp>
        <p:nvSpPr>
          <p:cNvPr id="21" name="Rectangle 20">
            <a:extLst>
              <a:ext uri="{FF2B5EF4-FFF2-40B4-BE49-F238E27FC236}">
                <a16:creationId xmlns:a16="http://schemas.microsoft.com/office/drawing/2014/main" id="{4A7DC8E0-4074-4EAF-A6C9-32D9354AEBAE}"/>
              </a:ext>
            </a:extLst>
          </p:cNvPr>
          <p:cNvSpPr/>
          <p:nvPr/>
        </p:nvSpPr>
        <p:spPr>
          <a:xfrm>
            <a:off x="1773690" y="417756"/>
            <a:ext cx="8348210" cy="954107"/>
          </a:xfrm>
          <a:prstGeom prst="rect">
            <a:avLst/>
          </a:prstGeom>
        </p:spPr>
        <p:txBody>
          <a:bodyPr wrap="square">
            <a:spAutoFit/>
          </a:bodyPr>
          <a:lstStyle/>
          <a:p>
            <a:pPr algn="just">
              <a:buClr>
                <a:srgbClr val="674EA7"/>
              </a:buClr>
              <a:buSzPts val="4000"/>
            </a:pPr>
            <a:r>
              <a:rPr lang="en-US" sz="2800">
                <a:solidFill>
                  <a:schemeClr val="dk1"/>
                </a:solidFill>
              </a:rPr>
              <a:t>3.4 el Contenido del mensaje función metalingüística</a:t>
            </a:r>
          </a:p>
        </p:txBody>
      </p:sp>
      <p:pic>
        <p:nvPicPr>
          <p:cNvPr id="9" name="Image 8">
            <a:extLst>
              <a:ext uri="{FF2B5EF4-FFF2-40B4-BE49-F238E27FC236}">
                <a16:creationId xmlns:a16="http://schemas.microsoft.com/office/drawing/2014/main" id="{0CF4F317-B396-44AC-8FF3-3E12D42660C2}"/>
              </a:ext>
            </a:extLst>
          </p:cNvPr>
          <p:cNvPicPr>
            <a:picLocks noChangeAspect="1"/>
          </p:cNvPicPr>
          <p:nvPr/>
        </p:nvPicPr>
        <p:blipFill>
          <a:blip r:embed="rId5"/>
          <a:stretch>
            <a:fillRect/>
          </a:stretch>
        </p:blipFill>
        <p:spPr>
          <a:xfrm>
            <a:off x="1221346" y="3020317"/>
            <a:ext cx="1298808" cy="1296000"/>
          </a:xfrm>
          <a:prstGeom prst="rect">
            <a:avLst/>
          </a:prstGeom>
        </p:spPr>
      </p:pic>
    </p:spTree>
    <p:extLst>
      <p:ext uri="{BB962C8B-B14F-4D97-AF65-F5344CB8AC3E}">
        <p14:creationId xmlns:p14="http://schemas.microsoft.com/office/powerpoint/2010/main" val="42321845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15</a:t>
            </a:fld>
            <a:endParaRPr/>
          </a:p>
        </p:txBody>
      </p:sp>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4A7DC8E0-4074-4EAF-A6C9-32D9354AEBAE}"/>
              </a:ext>
            </a:extLst>
          </p:cNvPr>
          <p:cNvSpPr/>
          <p:nvPr/>
        </p:nvSpPr>
        <p:spPr>
          <a:xfrm>
            <a:off x="1870750" y="409564"/>
            <a:ext cx="8105435" cy="954107"/>
          </a:xfrm>
          <a:prstGeom prst="rect">
            <a:avLst/>
          </a:prstGeom>
        </p:spPr>
        <p:txBody>
          <a:bodyPr wrap="square">
            <a:spAutoFit/>
          </a:bodyPr>
          <a:lstStyle/>
          <a:p>
            <a:pPr algn="just">
              <a:buClr>
                <a:srgbClr val="674EA7"/>
              </a:buClr>
              <a:buSzPts val="4000"/>
            </a:pPr>
            <a:r>
              <a:rPr lang="en-US" sz="2800">
                <a:solidFill>
                  <a:schemeClr val="dk1"/>
                </a:solidFill>
              </a:rPr>
              <a:t>3.5 El código y el canal: funciones metalingüísticas y fáticas</a:t>
            </a:r>
          </a:p>
        </p:txBody>
      </p:sp>
      <p:graphicFrame>
        <p:nvGraphicFramePr>
          <p:cNvPr id="2" name="Tableau 1">
            <a:extLst>
              <a:ext uri="{FF2B5EF4-FFF2-40B4-BE49-F238E27FC236}">
                <a16:creationId xmlns:a16="http://schemas.microsoft.com/office/drawing/2014/main" id="{9B8BC8E6-4583-402A-A637-22A0852A0DB0}"/>
              </a:ext>
            </a:extLst>
          </p:cNvPr>
          <p:cNvGraphicFramePr>
            <a:graphicFrameLocks noGrp="1"/>
          </p:cNvGraphicFramePr>
          <p:nvPr>
            <p:extLst>
              <p:ext uri="{D42A27DB-BD31-4B8C-83A1-F6EECF244321}">
                <p14:modId xmlns:p14="http://schemas.microsoft.com/office/powerpoint/2010/main" val="3840036508"/>
              </p:ext>
            </p:extLst>
          </p:nvPr>
        </p:nvGraphicFramePr>
        <p:xfrm>
          <a:off x="609600" y="1363672"/>
          <a:ext cx="10944224" cy="4766828"/>
        </p:xfrm>
        <a:graphic>
          <a:graphicData uri="http://schemas.openxmlformats.org/drawingml/2006/table">
            <a:tbl>
              <a:tblPr firstRow="1" firstCol="1" bandRow="1">
                <a:tableStyleId>{F2DE63D5-997A-4646-A377-4702673A728D}</a:tableStyleId>
              </a:tblPr>
              <a:tblGrid>
                <a:gridCol w="3616979">
                  <a:extLst>
                    <a:ext uri="{9D8B030D-6E8A-4147-A177-3AD203B41FA5}">
                      <a16:colId xmlns:a16="http://schemas.microsoft.com/office/drawing/2014/main" val="2606872085"/>
                    </a:ext>
                  </a:extLst>
                </a:gridCol>
                <a:gridCol w="3709144">
                  <a:extLst>
                    <a:ext uri="{9D8B030D-6E8A-4147-A177-3AD203B41FA5}">
                      <a16:colId xmlns:a16="http://schemas.microsoft.com/office/drawing/2014/main" val="1509942894"/>
                    </a:ext>
                  </a:extLst>
                </a:gridCol>
                <a:gridCol w="3618101">
                  <a:extLst>
                    <a:ext uri="{9D8B030D-6E8A-4147-A177-3AD203B41FA5}">
                      <a16:colId xmlns:a16="http://schemas.microsoft.com/office/drawing/2014/main" val="605562641"/>
                    </a:ext>
                  </a:extLst>
                </a:gridCol>
              </a:tblGrid>
              <a:tr h="418944">
                <a:tc gridSpan="3">
                  <a:txBody>
                    <a:bodyPr/>
                    <a:lstStyle/>
                    <a:p>
                      <a:pPr algn="ctr">
                        <a:lnSpc>
                          <a:spcPct val="150000"/>
                        </a:lnSpc>
                        <a:spcAft>
                          <a:spcPts val="0"/>
                        </a:spcAft>
                      </a:pPr>
                      <a:r>
                        <a:rPr lang="en-GB" sz="1600">
                          <a:effectLst/>
                        </a:rPr>
                        <a:t>Canal - Función fática</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59235" marR="59235" marT="0" marB="0">
                    <a:solidFill>
                      <a:srgbClr val="254C55"/>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743911701"/>
                  </a:ext>
                </a:extLst>
              </a:tr>
              <a:tr h="436987">
                <a:tc>
                  <a:txBody>
                    <a:bodyPr/>
                    <a:lstStyle/>
                    <a:p>
                      <a:pPr algn="ctr">
                        <a:lnSpc>
                          <a:spcPct val="150000"/>
                        </a:lnSpc>
                        <a:spcAft>
                          <a:spcPts val="0"/>
                        </a:spcAft>
                      </a:pPr>
                      <a:r>
                        <a:rPr lang="en-GB" sz="1600" b="0">
                          <a:effectLst/>
                        </a:rPr>
                        <a:t>Audición</a:t>
                      </a:r>
                      <a:endParaRPr lang="fr-FR" sz="1600" b="0">
                        <a:effectLst/>
                        <a:latin typeface="Calibri" panose="020F0502020204030204" pitchFamily="34" charset="0"/>
                        <a:ea typeface="Calibri" panose="020F0502020204030204" pitchFamily="34" charset="0"/>
                        <a:cs typeface="Times New Roman" panose="02020603050405020304" pitchFamily="18" charset="0"/>
                      </a:endParaRPr>
                    </a:p>
                  </a:txBody>
                  <a:tcPr marL="59235" marR="59235" marT="0" marB="0"/>
                </a:tc>
                <a:tc>
                  <a:txBody>
                    <a:bodyPr/>
                    <a:lstStyle/>
                    <a:p>
                      <a:pPr algn="ctr">
                        <a:lnSpc>
                          <a:spcPct val="150000"/>
                        </a:lnSpc>
                        <a:spcAft>
                          <a:spcPts val="0"/>
                        </a:spcAft>
                      </a:pPr>
                      <a:r>
                        <a:rPr lang="en-GB" sz="1600">
                          <a:effectLst/>
                        </a:rPr>
                        <a:t>Vista</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59235" marR="59235" marT="0" marB="0"/>
                </a:tc>
                <a:tc>
                  <a:txBody>
                    <a:bodyPr/>
                    <a:lstStyle/>
                    <a:p>
                      <a:pPr algn="ctr">
                        <a:lnSpc>
                          <a:spcPct val="150000"/>
                        </a:lnSpc>
                        <a:spcAft>
                          <a:spcPts val="0"/>
                        </a:spcAft>
                      </a:pPr>
                      <a:r>
                        <a:rPr lang="en-GB" sz="1600">
                          <a:effectLst/>
                        </a:rPr>
                        <a:t>Toque</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59235" marR="59235" marT="0" marB="0"/>
                </a:tc>
                <a:extLst>
                  <a:ext uri="{0D108BD9-81ED-4DB2-BD59-A6C34878D82A}">
                    <a16:rowId xmlns:a16="http://schemas.microsoft.com/office/drawing/2014/main" val="1835194300"/>
                  </a:ext>
                </a:extLst>
              </a:tr>
              <a:tr h="269455">
                <a:tc gridSpan="3">
                  <a:txBody>
                    <a:bodyPr/>
                    <a:lstStyle/>
                    <a:p>
                      <a:pPr algn="ctr">
                        <a:lnSpc>
                          <a:spcPct val="150000"/>
                        </a:lnSpc>
                        <a:spcAft>
                          <a:spcPts val="0"/>
                        </a:spcAft>
                      </a:pPr>
                      <a:r>
                        <a:rPr lang="en-GB" sz="1600">
                          <a:solidFill>
                            <a:schemeClr val="bg1">
                              <a:lumMod val="95000"/>
                            </a:schemeClr>
                          </a:solidFill>
                          <a:effectLst/>
                        </a:rPr>
                        <a:t>Código - Función metalingüística</a:t>
                      </a:r>
                      <a:endParaRPr lang="fr-FR" sz="1600">
                        <a:solidFill>
                          <a:schemeClr val="bg1">
                            <a:lumMod val="9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9235" marR="59235" marT="0" marB="0">
                    <a:solidFill>
                      <a:srgbClr val="254C55"/>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209714900"/>
                  </a:ext>
                </a:extLst>
              </a:tr>
              <a:tr h="460330">
                <a:tc>
                  <a:txBody>
                    <a:bodyPr/>
                    <a:lstStyle/>
                    <a:p>
                      <a:pPr algn="ctr">
                        <a:lnSpc>
                          <a:spcPct val="150000"/>
                        </a:lnSpc>
                        <a:spcAft>
                          <a:spcPts val="0"/>
                        </a:spcAft>
                      </a:pPr>
                      <a:r>
                        <a:rPr lang="en-GB" sz="1600" b="0">
                          <a:effectLst/>
                        </a:rPr>
                        <a:t>Lenguaje oral</a:t>
                      </a:r>
                      <a:endParaRPr lang="fr-FR" sz="1600" b="0">
                        <a:effectLst/>
                        <a:latin typeface="Calibri" panose="020F0502020204030204" pitchFamily="34" charset="0"/>
                        <a:ea typeface="Calibri" panose="020F0502020204030204" pitchFamily="34" charset="0"/>
                        <a:cs typeface="Times New Roman" panose="02020603050405020304" pitchFamily="18" charset="0"/>
                      </a:endParaRPr>
                    </a:p>
                  </a:txBody>
                  <a:tcPr marL="59235" marR="59235" marT="0" marB="0"/>
                </a:tc>
                <a:tc>
                  <a:txBody>
                    <a:bodyPr/>
                    <a:lstStyle/>
                    <a:p>
                      <a:pPr algn="ctr">
                        <a:lnSpc>
                          <a:spcPct val="150000"/>
                        </a:lnSpc>
                        <a:spcAft>
                          <a:spcPts val="0"/>
                        </a:spcAft>
                      </a:pPr>
                      <a:r>
                        <a:rPr lang="en-GB" sz="1600">
                          <a:effectLst/>
                        </a:rPr>
                        <a:t>Lenguaje de signos - Pictogramas</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59235" marR="59235" marT="0" marB="0"/>
                </a:tc>
                <a:tc>
                  <a:txBody>
                    <a:bodyPr/>
                    <a:lstStyle/>
                    <a:p>
                      <a:pPr algn="ctr">
                        <a:lnSpc>
                          <a:spcPct val="150000"/>
                        </a:lnSpc>
                        <a:spcAft>
                          <a:spcPts val="0"/>
                        </a:spcAft>
                      </a:pPr>
                      <a:r>
                        <a:rPr lang="en-GB" sz="1600">
                          <a:effectLst/>
                        </a:rPr>
                        <a:t>Braille</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59235" marR="59235" marT="0" marB="0"/>
                </a:tc>
                <a:extLst>
                  <a:ext uri="{0D108BD9-81ED-4DB2-BD59-A6C34878D82A}">
                    <a16:rowId xmlns:a16="http://schemas.microsoft.com/office/drawing/2014/main" val="4118559040"/>
                  </a:ext>
                </a:extLst>
              </a:tr>
              <a:tr h="1784815">
                <a:tc>
                  <a:txBody>
                    <a:bodyPr/>
                    <a:lstStyle/>
                    <a:p>
                      <a:pPr algn="ctr">
                        <a:lnSpc>
                          <a:spcPct val="150000"/>
                        </a:lnSpc>
                        <a:spcAft>
                          <a:spcPts val="0"/>
                        </a:spcAft>
                      </a:pPr>
                      <a:r>
                        <a:rPr lang="en-GB" sz="1600">
                          <a:effectLst/>
                        </a:rPr>
                        <a:t> </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59235" marR="59235" marT="0" marB="0"/>
                </a:tc>
                <a:tc>
                  <a:txBody>
                    <a:bodyPr/>
                    <a:lstStyle/>
                    <a:p>
                      <a:pPr algn="ctr">
                        <a:lnSpc>
                          <a:spcPct val="150000"/>
                        </a:lnSpc>
                        <a:spcAft>
                          <a:spcPts val="0"/>
                        </a:spcAft>
                      </a:pPr>
                      <a:r>
                        <a:rPr lang="en-GB" sz="1600">
                          <a:effectLst/>
                        </a:rPr>
                        <a:t> </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59235" marR="59235" marT="0" marB="0"/>
                </a:tc>
                <a:tc>
                  <a:txBody>
                    <a:bodyPr/>
                    <a:lstStyle/>
                    <a:p>
                      <a:pPr algn="ctr">
                        <a:lnSpc>
                          <a:spcPct val="150000"/>
                        </a:lnSpc>
                        <a:spcAft>
                          <a:spcPts val="0"/>
                        </a:spcAft>
                      </a:pPr>
                      <a:r>
                        <a:rPr lang="en-GB" sz="1600">
                          <a:effectLst/>
                        </a:rPr>
                        <a:t> </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59235" marR="59235" marT="0" marB="0"/>
                </a:tc>
                <a:extLst>
                  <a:ext uri="{0D108BD9-81ED-4DB2-BD59-A6C34878D82A}">
                    <a16:rowId xmlns:a16="http://schemas.microsoft.com/office/drawing/2014/main" val="753883799"/>
                  </a:ext>
                </a:extLst>
              </a:tr>
              <a:tr h="1339425">
                <a:tc>
                  <a:txBody>
                    <a:bodyPr/>
                    <a:lstStyle/>
                    <a:p>
                      <a:pPr>
                        <a:lnSpc>
                          <a:spcPct val="100000"/>
                        </a:lnSpc>
                        <a:spcBef>
                          <a:spcPts val="600"/>
                        </a:spcBef>
                        <a:spcAft>
                          <a:spcPts val="0"/>
                        </a:spcAft>
                      </a:pPr>
                      <a:r>
                        <a:rPr lang="en-GB" sz="1600" b="0">
                          <a:effectLst/>
                        </a:rPr>
                        <a:t>Requiere la integridad del sistema auditivo del receptor y del sistema articulatorio del emisor</a:t>
                      </a:r>
                      <a:endParaRPr lang="fr-FR" sz="1600" b="0">
                        <a:effectLst/>
                        <a:latin typeface="Calibri" panose="020F0502020204030204" pitchFamily="34" charset="0"/>
                        <a:ea typeface="Calibri" panose="020F0502020204030204" pitchFamily="34" charset="0"/>
                        <a:cs typeface="Times New Roman" panose="02020603050405020304" pitchFamily="18" charset="0"/>
                      </a:endParaRPr>
                    </a:p>
                  </a:txBody>
                  <a:tcPr marL="59235" marR="59235" marT="0" marB="0"/>
                </a:tc>
                <a:tc>
                  <a:txBody>
                    <a:bodyPr/>
                    <a:lstStyle/>
                    <a:p>
                      <a:pPr>
                        <a:lnSpc>
                          <a:spcPct val="100000"/>
                        </a:lnSpc>
                        <a:spcBef>
                          <a:spcPts val="600"/>
                        </a:spcBef>
                        <a:spcAft>
                          <a:spcPts val="0"/>
                        </a:spcAft>
                      </a:pPr>
                      <a:r>
                        <a:rPr lang="en-GB" sz="1600">
                          <a:effectLst/>
                        </a:rPr>
                        <a:t>Requiere la integridad del sistema visual del receptor y del sistema motor del emisor (en el caso del lenguaje de signos)</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59235" marR="59235" marT="0" marB="0"/>
                </a:tc>
                <a:tc>
                  <a:txBody>
                    <a:bodyPr/>
                    <a:lstStyle/>
                    <a:p>
                      <a:pPr>
                        <a:lnSpc>
                          <a:spcPct val="100000"/>
                        </a:lnSpc>
                        <a:spcBef>
                          <a:spcPts val="600"/>
                        </a:spcBef>
                        <a:spcAft>
                          <a:spcPts val="0"/>
                        </a:spcAft>
                      </a:pPr>
                      <a:r>
                        <a:rPr lang="en-GB" sz="1600">
                          <a:effectLst/>
                        </a:rPr>
                        <a:t>Requiere la integridad del sentido táctil del receptor</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59235" marR="59235" marT="0" marB="0"/>
                </a:tc>
                <a:extLst>
                  <a:ext uri="{0D108BD9-81ED-4DB2-BD59-A6C34878D82A}">
                    <a16:rowId xmlns:a16="http://schemas.microsoft.com/office/drawing/2014/main" val="3276837535"/>
                  </a:ext>
                </a:extLst>
              </a:tr>
            </a:tbl>
          </a:graphicData>
        </a:graphic>
      </p:graphicFrame>
      <p:pic>
        <p:nvPicPr>
          <p:cNvPr id="2051" name="Picture 3" descr="Une image contenant croquis, illustration, Dessin au trait, Visage humain&#10;&#10;Description générée automatiquement">
            <a:extLst>
              <a:ext uri="{FF2B5EF4-FFF2-40B4-BE49-F238E27FC236}">
                <a16:creationId xmlns:a16="http://schemas.microsoft.com/office/drawing/2014/main" id="{925FFBEF-F1A4-4A86-9D4A-969C72185A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32536" y="3041440"/>
            <a:ext cx="1620000" cy="16200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a:extLst>
              <a:ext uri="{FF2B5EF4-FFF2-40B4-BE49-F238E27FC236}">
                <a16:creationId xmlns:a16="http://schemas.microsoft.com/office/drawing/2014/main" id="{BB74BA37-276B-4B5E-939C-D5296014C21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67051" y="3041440"/>
            <a:ext cx="1657897" cy="1657897"/>
          </a:xfrm>
          <a:prstGeom prst="rect">
            <a:avLst/>
          </a:prstGeom>
          <a:noFill/>
          <a:extLst>
            <a:ext uri="{909E8E84-426E-40DD-AFC4-6F175D3DCCD1}">
              <a14:hiddenFill xmlns:a14="http://schemas.microsoft.com/office/drawing/2010/main">
                <a:solidFill>
                  <a:srgbClr val="FFFFFF"/>
                </a:solidFill>
              </a14:hiddenFill>
            </a:ext>
          </a:extLst>
        </p:spPr>
      </p:pic>
      <p:pic>
        <p:nvPicPr>
          <p:cNvPr id="2049" name="Image 1" descr="Une image contenant texte, livre, noir et blanc, personne&#10;&#10;Description générée automatiquement">
            <a:extLst>
              <a:ext uri="{FF2B5EF4-FFF2-40B4-BE49-F238E27FC236}">
                <a16:creationId xmlns:a16="http://schemas.microsoft.com/office/drawing/2014/main" id="{F37AC6EC-B63F-48FB-BC81-3C820F9D028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754776" y="3114947"/>
            <a:ext cx="1657897" cy="16578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27347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16</a:t>
            </a:fld>
            <a:endParaRPr/>
          </a:p>
        </p:txBody>
      </p:sp>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4A7DC8E0-4074-4EAF-A6C9-32D9354AEBAE}"/>
              </a:ext>
            </a:extLst>
          </p:cNvPr>
          <p:cNvSpPr/>
          <p:nvPr/>
        </p:nvSpPr>
        <p:spPr>
          <a:xfrm>
            <a:off x="2160035" y="896390"/>
            <a:ext cx="5743755" cy="400110"/>
          </a:xfrm>
          <a:prstGeom prst="rect">
            <a:avLst/>
          </a:prstGeom>
        </p:spPr>
        <p:txBody>
          <a:bodyPr wrap="square">
            <a:spAutoFit/>
          </a:bodyPr>
          <a:lstStyle/>
          <a:p>
            <a:pPr algn="just">
              <a:buClr>
                <a:srgbClr val="674EA7"/>
              </a:buClr>
              <a:buSzPts val="4000"/>
            </a:pPr>
            <a:r>
              <a:rPr lang="en-US" sz="2000">
                <a:solidFill>
                  <a:schemeClr val="dk1"/>
                </a:solidFill>
              </a:rPr>
              <a:t>Ejemplo : Síndrome de Down</a:t>
            </a:r>
          </a:p>
        </p:txBody>
      </p:sp>
      <p:graphicFrame>
        <p:nvGraphicFramePr>
          <p:cNvPr id="5" name="Tableau 4">
            <a:extLst>
              <a:ext uri="{FF2B5EF4-FFF2-40B4-BE49-F238E27FC236}">
                <a16:creationId xmlns:a16="http://schemas.microsoft.com/office/drawing/2014/main" id="{92CDE5A0-968E-4A3A-8104-314D563FAC45}"/>
              </a:ext>
            </a:extLst>
          </p:cNvPr>
          <p:cNvGraphicFramePr>
            <a:graphicFrameLocks noGrp="1"/>
          </p:cNvGraphicFramePr>
          <p:nvPr>
            <p:extLst>
              <p:ext uri="{D42A27DB-BD31-4B8C-83A1-F6EECF244321}">
                <p14:modId xmlns:p14="http://schemas.microsoft.com/office/powerpoint/2010/main" val="1632134282"/>
              </p:ext>
            </p:extLst>
          </p:nvPr>
        </p:nvGraphicFramePr>
        <p:xfrm>
          <a:off x="614823" y="2098242"/>
          <a:ext cx="10672301" cy="4201196"/>
        </p:xfrm>
        <a:graphic>
          <a:graphicData uri="http://schemas.openxmlformats.org/drawingml/2006/table">
            <a:tbl>
              <a:tblPr firstRow="1" firstCol="1" bandRow="1">
                <a:tableStyleId>{1E171933-4619-4E11-9A3F-F7608DF75F80}</a:tableStyleId>
              </a:tblPr>
              <a:tblGrid>
                <a:gridCol w="5333513">
                  <a:extLst>
                    <a:ext uri="{9D8B030D-6E8A-4147-A177-3AD203B41FA5}">
                      <a16:colId xmlns:a16="http://schemas.microsoft.com/office/drawing/2014/main" val="36719027"/>
                    </a:ext>
                  </a:extLst>
                </a:gridCol>
                <a:gridCol w="5338788">
                  <a:extLst>
                    <a:ext uri="{9D8B030D-6E8A-4147-A177-3AD203B41FA5}">
                      <a16:colId xmlns:a16="http://schemas.microsoft.com/office/drawing/2014/main" val="1785694946"/>
                    </a:ext>
                  </a:extLst>
                </a:gridCol>
              </a:tblGrid>
              <a:tr h="296398">
                <a:tc>
                  <a:txBody>
                    <a:bodyPr/>
                    <a:lstStyle/>
                    <a:p>
                      <a:pPr algn="ctr">
                        <a:lnSpc>
                          <a:spcPct val="115000"/>
                        </a:lnSpc>
                        <a:spcAft>
                          <a:spcPts val="0"/>
                        </a:spcAft>
                      </a:pPr>
                      <a:r>
                        <a:rPr lang="en-GB" sz="1600">
                          <a:effectLst/>
                        </a:rPr>
                        <a:t>Características sindrómicas</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19722" marR="19722" marT="0" marB="0"/>
                </a:tc>
                <a:tc>
                  <a:txBody>
                    <a:bodyPr/>
                    <a:lstStyle/>
                    <a:p>
                      <a:pPr algn="ctr">
                        <a:lnSpc>
                          <a:spcPct val="115000"/>
                        </a:lnSpc>
                        <a:spcAft>
                          <a:spcPts val="0"/>
                        </a:spcAft>
                      </a:pPr>
                      <a:r>
                        <a:rPr lang="en-GB" sz="1600">
                          <a:effectLst/>
                        </a:rPr>
                        <a:t>Impacto en</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19722" marR="19722" marT="0" marB="0"/>
                </a:tc>
                <a:extLst>
                  <a:ext uri="{0D108BD9-81ED-4DB2-BD59-A6C34878D82A}">
                    <a16:rowId xmlns:a16="http://schemas.microsoft.com/office/drawing/2014/main" val="3952572162"/>
                  </a:ext>
                </a:extLst>
              </a:tr>
              <a:tr h="2167835">
                <a:tc>
                  <a:txBody>
                    <a:bodyPr/>
                    <a:lstStyle/>
                    <a:p>
                      <a:pPr>
                        <a:lnSpc>
                          <a:spcPct val="115000"/>
                        </a:lnSpc>
                        <a:spcAft>
                          <a:spcPts val="0"/>
                        </a:spcAft>
                      </a:pPr>
                      <a:r>
                        <a:rPr lang="en-GB" sz="1600">
                          <a:effectLst/>
                        </a:rPr>
                        <a:t>Nivel anatómico</a:t>
                      </a:r>
                      <a:endParaRPr lang="fr-FR" sz="1600">
                        <a:effectLst/>
                      </a:endParaRPr>
                    </a:p>
                    <a:p>
                      <a:pPr marL="447675" lvl="0" indent="-85725">
                        <a:lnSpc>
                          <a:spcPct val="115000"/>
                        </a:lnSpc>
                        <a:spcAft>
                          <a:spcPts val="0"/>
                        </a:spcAft>
                        <a:buClr>
                          <a:schemeClr val="tx1"/>
                        </a:buClr>
                        <a:buFont typeface="Arial" panose="020B0604020202020204" pitchFamily="34" charset="0"/>
                        <a:buChar char="•"/>
                      </a:pPr>
                      <a:r>
                        <a:rPr lang="en-GB" sz="1600" b="0">
                          <a:effectLst/>
                        </a:rPr>
                        <a:t> Hipotonía y dismorfia orofacial (por ejemplo, dientes mal colocados, lengua protuberante, mala pronunciación excesiva, paladar estrecho).  </a:t>
                      </a:r>
                      <a:endParaRPr lang="fr-FR" sz="1600" b="0">
                        <a:effectLst/>
                      </a:endParaRPr>
                    </a:p>
                    <a:p>
                      <a:pPr marL="447675" lvl="0" indent="-85725">
                        <a:lnSpc>
                          <a:spcPct val="115000"/>
                        </a:lnSpc>
                        <a:spcAft>
                          <a:spcPts val="0"/>
                        </a:spcAft>
                        <a:buClr>
                          <a:schemeClr val="tx1"/>
                        </a:buClr>
                        <a:buFont typeface="Arial" panose="020B0604020202020204" pitchFamily="34" charset="0"/>
                        <a:buChar char="•"/>
                      </a:pPr>
                      <a:r>
                        <a:rPr lang="en-GB" sz="1600" b="0">
                          <a:effectLst/>
                        </a:rPr>
                        <a:t> Deficiencia sensoriomotora e hipotonía de las cuerdas vocales </a:t>
                      </a:r>
                      <a:endParaRPr lang="fr-FR" sz="1600" b="0">
                        <a:effectLst/>
                      </a:endParaRPr>
                    </a:p>
                    <a:p>
                      <a:pPr marL="447675" lvl="0" indent="-85725">
                        <a:lnSpc>
                          <a:spcPct val="115000"/>
                        </a:lnSpc>
                        <a:spcAft>
                          <a:spcPts val="0"/>
                        </a:spcAft>
                        <a:buClr>
                          <a:schemeClr val="tx1"/>
                        </a:buClr>
                        <a:buFont typeface="Arial" panose="020B0604020202020204" pitchFamily="34" charset="0"/>
                        <a:buChar char="•"/>
                      </a:pPr>
                      <a:r>
                        <a:rPr lang="en-GB" sz="1600" b="0">
                          <a:effectLst/>
                        </a:rPr>
                        <a:t> Pérdida auditiva de leve a moderada que afecta a la discriminación del sonido</a:t>
                      </a:r>
                      <a:endParaRPr lang="fr-FR" sz="1600" b="0">
                        <a:effectLst/>
                        <a:latin typeface="Calibri" panose="020F0502020204030204" pitchFamily="34" charset="0"/>
                        <a:ea typeface="Times New Roman" panose="02020603050405020304" pitchFamily="18" charset="0"/>
                        <a:cs typeface="Times New Roman" panose="02020603050405020304" pitchFamily="18" charset="0"/>
                      </a:endParaRPr>
                    </a:p>
                  </a:txBody>
                  <a:tcPr marL="180000" marR="180000" marT="180000" marB="108000"/>
                </a:tc>
                <a:tc>
                  <a:txBody>
                    <a:bodyPr/>
                    <a:lstStyle/>
                    <a:p>
                      <a:pPr>
                        <a:lnSpc>
                          <a:spcPct val="115000"/>
                        </a:lnSpc>
                        <a:spcAft>
                          <a:spcPts val="0"/>
                        </a:spcAft>
                      </a:pPr>
                      <a:endParaRPr lang="en-GB" sz="1600" b="1">
                        <a:effectLst/>
                      </a:endParaRPr>
                    </a:p>
                    <a:p>
                      <a:pPr marL="0" indent="266700">
                        <a:lnSpc>
                          <a:spcPct val="115000"/>
                        </a:lnSpc>
                        <a:spcAft>
                          <a:spcPts val="0"/>
                        </a:spcAft>
                        <a:buFont typeface="Arial" panose="020B0604020202020204" pitchFamily="34" charset="0"/>
                        <a:buChar char="•"/>
                      </a:pPr>
                      <a:r>
                        <a:rPr lang="en-GB" sz="1600" b="1">
                          <a:effectLst/>
                        </a:rPr>
                        <a:t> Función expresiva</a:t>
                      </a:r>
                      <a:r>
                        <a:rPr lang="en-GB" sz="1600">
                          <a:effectLst/>
                        </a:rPr>
                        <a:t>: </a:t>
                      </a:r>
                    </a:p>
                    <a:p>
                      <a:pPr marL="539750" lvl="1" indent="263525">
                        <a:lnSpc>
                          <a:spcPct val="115000"/>
                        </a:lnSpc>
                        <a:spcAft>
                          <a:spcPts val="0"/>
                        </a:spcAft>
                        <a:buFont typeface="Arial" panose="020B0604020202020204" pitchFamily="34" charset="0"/>
                        <a:buChar char="•"/>
                        <a:tabLst/>
                      </a:pPr>
                      <a:r>
                        <a:rPr lang="en-GB" sz="1600">
                          <a:effectLst/>
                        </a:rPr>
                        <a:t>Articulación, inteligibilidad, fluidez</a:t>
                      </a:r>
                      <a:endParaRPr lang="fr-FR" sz="1600">
                        <a:effectLst/>
                      </a:endParaRPr>
                    </a:p>
                    <a:p>
                      <a:pPr marL="0" indent="266700">
                        <a:lnSpc>
                          <a:spcPct val="115000"/>
                        </a:lnSpc>
                        <a:spcAft>
                          <a:spcPts val="0"/>
                        </a:spcAft>
                        <a:buFont typeface="Arial" panose="020B0604020202020204" pitchFamily="34" charset="0"/>
                        <a:buChar char="•"/>
                      </a:pPr>
                      <a:r>
                        <a:rPr lang="en-GB" sz="1600" b="1">
                          <a:effectLst/>
                        </a:rPr>
                        <a:t> Función poética</a:t>
                      </a:r>
                      <a:r>
                        <a:rPr lang="en-GB" sz="1600">
                          <a:effectLst/>
                        </a:rPr>
                        <a:t>: </a:t>
                      </a:r>
                    </a:p>
                    <a:p>
                      <a:pPr marL="766763" indent="263525">
                        <a:lnSpc>
                          <a:spcPct val="115000"/>
                        </a:lnSpc>
                        <a:spcAft>
                          <a:spcPts val="0"/>
                        </a:spcAft>
                        <a:buFont typeface="Arial" panose="020B0604020202020204" pitchFamily="34" charset="0"/>
                        <a:buChar char="•"/>
                        <a:tabLst/>
                      </a:pPr>
                      <a:r>
                        <a:rPr lang="en-GB" sz="1600">
                          <a:effectLst/>
                        </a:rPr>
                        <a:t>ronquera, timbre y tono de voz</a:t>
                      </a:r>
                      <a:endParaRPr lang="fr-FR" sz="1600">
                        <a:effectLst/>
                      </a:endParaRPr>
                    </a:p>
                    <a:p>
                      <a:pPr marL="0" indent="266700">
                        <a:lnSpc>
                          <a:spcPct val="115000"/>
                        </a:lnSpc>
                        <a:spcAft>
                          <a:spcPts val="0"/>
                        </a:spcAft>
                        <a:buFont typeface="Arial" panose="020B0604020202020204" pitchFamily="34" charset="0"/>
                        <a:buChar char="•"/>
                      </a:pPr>
                      <a:r>
                        <a:rPr lang="en-GB" sz="1600" b="1">
                          <a:effectLst/>
                        </a:rPr>
                        <a:t> Función conativa</a:t>
                      </a:r>
                      <a:r>
                        <a:rPr lang="en-GB" sz="1600">
                          <a:effectLst/>
                        </a:rPr>
                        <a:t>: </a:t>
                      </a:r>
                    </a:p>
                    <a:p>
                      <a:pPr marL="766763" indent="263525">
                        <a:lnSpc>
                          <a:spcPct val="115000"/>
                        </a:lnSpc>
                        <a:spcAft>
                          <a:spcPts val="0"/>
                        </a:spcAft>
                        <a:buFont typeface="Arial" panose="020B0604020202020204" pitchFamily="34" charset="0"/>
                        <a:buChar char="•"/>
                        <a:tabLst/>
                      </a:pPr>
                      <a:r>
                        <a:rPr lang="en-GB" sz="1600">
                          <a:effectLst/>
                        </a:rPr>
                        <a:t>Discriminación e inventario de sonidos</a:t>
                      </a:r>
                      <a:endParaRPr lang="fr-FR" sz="1600" b="0">
                        <a:effectLst/>
                        <a:latin typeface="Calibri" panose="020F0502020204030204" pitchFamily="34" charset="0"/>
                        <a:ea typeface="Times New Roman" panose="02020603050405020304" pitchFamily="18" charset="0"/>
                        <a:cs typeface="Times New Roman" panose="02020603050405020304" pitchFamily="18" charset="0"/>
                      </a:endParaRPr>
                    </a:p>
                  </a:txBody>
                  <a:tcPr marL="180000" marR="180000" marT="180000" marB="108000"/>
                </a:tc>
                <a:extLst>
                  <a:ext uri="{0D108BD9-81ED-4DB2-BD59-A6C34878D82A}">
                    <a16:rowId xmlns:a16="http://schemas.microsoft.com/office/drawing/2014/main" val="1897572405"/>
                  </a:ext>
                </a:extLst>
              </a:tr>
              <a:tr h="1246935">
                <a:tc>
                  <a:txBody>
                    <a:bodyPr/>
                    <a:lstStyle/>
                    <a:p>
                      <a:pPr marL="62230">
                        <a:lnSpc>
                          <a:spcPct val="115000"/>
                        </a:lnSpc>
                        <a:spcAft>
                          <a:spcPts val="0"/>
                        </a:spcAft>
                      </a:pPr>
                      <a:r>
                        <a:rPr lang="en-GB" sz="1600">
                          <a:effectLst/>
                        </a:rPr>
                        <a:t>Nivel fonológico y del habla</a:t>
                      </a:r>
                      <a:endParaRPr lang="fr-FR" sz="1600">
                        <a:effectLst/>
                      </a:endParaRPr>
                    </a:p>
                    <a:p>
                      <a:pPr marL="647700" lvl="0" indent="-285750">
                        <a:lnSpc>
                          <a:spcPct val="115000"/>
                        </a:lnSpc>
                        <a:spcAft>
                          <a:spcPts val="0"/>
                        </a:spcAft>
                        <a:buClr>
                          <a:schemeClr val="tx1"/>
                        </a:buClr>
                        <a:buFont typeface="Arial" panose="020B0604020202020204" pitchFamily="34" charset="0"/>
                        <a:buChar char="•"/>
                      </a:pPr>
                      <a:r>
                        <a:rPr lang="en-GB" sz="1600" b="0">
                          <a:effectLst/>
                        </a:rPr>
                        <a:t> Desarrollo lento e incompleto del inventario fonológico </a:t>
                      </a:r>
                      <a:endParaRPr lang="fr-FR" sz="1600" b="0">
                        <a:effectLst/>
                      </a:endParaRPr>
                    </a:p>
                    <a:p>
                      <a:pPr marL="647700" lvl="0" indent="-285750" algn="just">
                        <a:lnSpc>
                          <a:spcPct val="115000"/>
                        </a:lnSpc>
                        <a:spcAft>
                          <a:spcPts val="0"/>
                        </a:spcAft>
                        <a:buClr>
                          <a:schemeClr val="tx1"/>
                        </a:buClr>
                        <a:buFont typeface="Arial" panose="020B0604020202020204" pitchFamily="34" charset="0"/>
                        <a:buChar char="•"/>
                      </a:pPr>
                      <a:r>
                        <a:rPr lang="en-GB" sz="1600" b="0">
                          <a:effectLst/>
                        </a:rPr>
                        <a:t> Tartamudeo frecuente</a:t>
                      </a:r>
                      <a:endParaRPr lang="fr-FR" sz="1600" b="0">
                        <a:effectLst/>
                        <a:latin typeface="Calibri" panose="020F0502020204030204" pitchFamily="34" charset="0"/>
                        <a:ea typeface="Times New Roman" panose="02020603050405020304" pitchFamily="18" charset="0"/>
                        <a:cs typeface="Times New Roman" panose="02020603050405020304" pitchFamily="18" charset="0"/>
                      </a:endParaRPr>
                    </a:p>
                  </a:txBody>
                  <a:tcPr marL="180000" marR="180000" marT="180000" marB="108000"/>
                </a:tc>
                <a:tc>
                  <a:txBody>
                    <a:bodyPr/>
                    <a:lstStyle/>
                    <a:p>
                      <a:pPr marL="285750" indent="-285750">
                        <a:lnSpc>
                          <a:spcPct val="115000"/>
                        </a:lnSpc>
                        <a:spcAft>
                          <a:spcPts val="0"/>
                        </a:spcAft>
                        <a:buFont typeface="Arial" panose="020B0604020202020204" pitchFamily="34" charset="0"/>
                        <a:buChar char="•"/>
                      </a:pPr>
                      <a:r>
                        <a:rPr lang="en-GB" sz="1600" b="1">
                          <a:effectLst/>
                        </a:rPr>
                        <a:t>Función expresiva</a:t>
                      </a:r>
                      <a:r>
                        <a:rPr lang="en-GB" sz="1600">
                          <a:effectLst/>
                        </a:rPr>
                        <a:t>: </a:t>
                      </a:r>
                    </a:p>
                    <a:p>
                      <a:pPr marL="979488" indent="-263525">
                        <a:lnSpc>
                          <a:spcPct val="115000"/>
                        </a:lnSpc>
                        <a:spcAft>
                          <a:spcPts val="0"/>
                        </a:spcAft>
                        <a:buFont typeface="Arial" panose="020B0604020202020204" pitchFamily="34" charset="0"/>
                        <a:buChar char="•"/>
                        <a:tabLst/>
                      </a:pPr>
                      <a:r>
                        <a:rPr lang="en-GB" sz="1600">
                          <a:effectLst/>
                        </a:rPr>
                        <a:t>Articulación, inteligibilidad, fluidez</a:t>
                      </a:r>
                      <a:endParaRPr lang="fr-FR" sz="1600" b="0">
                        <a:effectLst/>
                      </a:endParaRPr>
                    </a:p>
                  </a:txBody>
                  <a:tcPr marL="180000" marR="180000" marT="180000" marB="108000"/>
                </a:tc>
                <a:extLst>
                  <a:ext uri="{0D108BD9-81ED-4DB2-BD59-A6C34878D82A}">
                    <a16:rowId xmlns:a16="http://schemas.microsoft.com/office/drawing/2014/main" val="3717717363"/>
                  </a:ext>
                </a:extLst>
              </a:tr>
            </a:tbl>
          </a:graphicData>
        </a:graphic>
      </p:graphicFrame>
      <p:pic>
        <p:nvPicPr>
          <p:cNvPr id="11268" name="Picture 4" descr="Une image contenant personne, intérieur, garçon, petit&#10;&#10;Description générée automatiquement">
            <a:extLst>
              <a:ext uri="{FF2B5EF4-FFF2-40B4-BE49-F238E27FC236}">
                <a16:creationId xmlns:a16="http://schemas.microsoft.com/office/drawing/2014/main" id="{1739D4BB-222B-4148-AF59-CCB3BFD2593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93075" y="247842"/>
            <a:ext cx="1143000" cy="1695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44791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17</a:t>
            </a:fld>
            <a:endParaRPr/>
          </a:p>
        </p:txBody>
      </p:sp>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graphicFrame>
        <p:nvGraphicFramePr>
          <p:cNvPr id="5" name="Tableau 4">
            <a:extLst>
              <a:ext uri="{FF2B5EF4-FFF2-40B4-BE49-F238E27FC236}">
                <a16:creationId xmlns:a16="http://schemas.microsoft.com/office/drawing/2014/main" id="{92CDE5A0-968E-4A3A-8104-314D563FAC45}"/>
              </a:ext>
            </a:extLst>
          </p:cNvPr>
          <p:cNvGraphicFramePr>
            <a:graphicFrameLocks noGrp="1"/>
          </p:cNvGraphicFramePr>
          <p:nvPr>
            <p:extLst>
              <p:ext uri="{D42A27DB-BD31-4B8C-83A1-F6EECF244321}">
                <p14:modId xmlns:p14="http://schemas.microsoft.com/office/powerpoint/2010/main" val="616189795"/>
              </p:ext>
            </p:extLst>
          </p:nvPr>
        </p:nvGraphicFramePr>
        <p:xfrm>
          <a:off x="681038" y="2318348"/>
          <a:ext cx="10501312" cy="3228763"/>
        </p:xfrm>
        <a:graphic>
          <a:graphicData uri="http://schemas.openxmlformats.org/drawingml/2006/table">
            <a:tbl>
              <a:tblPr firstRow="1" firstCol="1" bandRow="1">
                <a:tableStyleId>{1E171933-4619-4E11-9A3F-F7608DF75F80}</a:tableStyleId>
              </a:tblPr>
              <a:tblGrid>
                <a:gridCol w="5577970">
                  <a:extLst>
                    <a:ext uri="{9D8B030D-6E8A-4147-A177-3AD203B41FA5}">
                      <a16:colId xmlns:a16="http://schemas.microsoft.com/office/drawing/2014/main" val="36719027"/>
                    </a:ext>
                  </a:extLst>
                </a:gridCol>
                <a:gridCol w="4923342">
                  <a:extLst>
                    <a:ext uri="{9D8B030D-6E8A-4147-A177-3AD203B41FA5}">
                      <a16:colId xmlns:a16="http://schemas.microsoft.com/office/drawing/2014/main" val="1785694946"/>
                    </a:ext>
                  </a:extLst>
                </a:gridCol>
              </a:tblGrid>
              <a:tr h="215302">
                <a:tc>
                  <a:txBody>
                    <a:bodyPr/>
                    <a:lstStyle/>
                    <a:p>
                      <a:pPr algn="ctr">
                        <a:lnSpc>
                          <a:spcPct val="115000"/>
                        </a:lnSpc>
                        <a:spcAft>
                          <a:spcPts val="0"/>
                        </a:spcAft>
                      </a:pPr>
                      <a:r>
                        <a:rPr lang="en-GB" sz="1600">
                          <a:effectLst/>
                        </a:rPr>
                        <a:t>Características sindrómicas</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19722" marR="19722" marT="0" marB="0"/>
                </a:tc>
                <a:tc>
                  <a:txBody>
                    <a:bodyPr/>
                    <a:lstStyle/>
                    <a:p>
                      <a:pPr algn="ctr">
                        <a:lnSpc>
                          <a:spcPct val="115000"/>
                        </a:lnSpc>
                        <a:spcAft>
                          <a:spcPts val="0"/>
                        </a:spcAft>
                      </a:pPr>
                      <a:r>
                        <a:rPr lang="en-GB" sz="1600">
                          <a:effectLst/>
                        </a:rPr>
                        <a:t>Impacto en</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19722" marR="19722" marT="0" marB="0"/>
                </a:tc>
                <a:extLst>
                  <a:ext uri="{0D108BD9-81ED-4DB2-BD59-A6C34878D82A}">
                    <a16:rowId xmlns:a16="http://schemas.microsoft.com/office/drawing/2014/main" val="3952572162"/>
                  </a:ext>
                </a:extLst>
              </a:tr>
              <a:tr h="2966444">
                <a:tc>
                  <a:txBody>
                    <a:bodyPr/>
                    <a:lstStyle/>
                    <a:p>
                      <a:pPr>
                        <a:lnSpc>
                          <a:spcPct val="100000"/>
                        </a:lnSpc>
                        <a:spcBef>
                          <a:spcPts val="600"/>
                        </a:spcBef>
                        <a:spcAft>
                          <a:spcPts val="0"/>
                        </a:spcAft>
                      </a:pPr>
                      <a:r>
                        <a:rPr lang="en-GB" sz="1600" b="1">
                          <a:effectLst/>
                        </a:rPr>
                        <a:t>Nivel lingüístico: léxico y morfosintaxis</a:t>
                      </a:r>
                      <a:endParaRPr lang="fr-FR" sz="1600" b="1">
                        <a:effectLst/>
                      </a:endParaRPr>
                    </a:p>
                    <a:p>
                      <a:pPr marL="361950" lvl="0" indent="0">
                        <a:lnSpc>
                          <a:spcPct val="100000"/>
                        </a:lnSpc>
                        <a:spcBef>
                          <a:spcPts val="600"/>
                        </a:spcBef>
                        <a:spcAft>
                          <a:spcPts val="0"/>
                        </a:spcAft>
                        <a:buClr>
                          <a:schemeClr val="tx1"/>
                        </a:buClr>
                        <a:buFont typeface="Arial" panose="020B0604020202020204" pitchFamily="34" charset="0"/>
                        <a:buChar char="•"/>
                      </a:pPr>
                      <a:r>
                        <a:rPr lang="en-GB" sz="1600" b="0">
                          <a:effectLst/>
                        </a:rPr>
                        <a:t> Aparición tardía y retrasada del vocabulario</a:t>
                      </a:r>
                      <a:endParaRPr lang="fr-FR" sz="1600" b="0">
                        <a:effectLst/>
                      </a:endParaRPr>
                    </a:p>
                    <a:p>
                      <a:pPr marL="361950" lvl="0" indent="0">
                        <a:lnSpc>
                          <a:spcPct val="100000"/>
                        </a:lnSpc>
                        <a:spcBef>
                          <a:spcPts val="600"/>
                        </a:spcBef>
                        <a:spcAft>
                          <a:spcPts val="0"/>
                        </a:spcAft>
                        <a:buClr>
                          <a:schemeClr val="tx1"/>
                        </a:buClr>
                        <a:buFont typeface="Arial" panose="020B0604020202020204" pitchFamily="34" charset="0"/>
                        <a:buChar char="•"/>
                      </a:pPr>
                      <a:r>
                        <a:rPr lang="en-GB" sz="1600" b="0">
                          <a:effectLst/>
                        </a:rPr>
                        <a:t> Debilidad en la generalización léxica y la categorización semántica</a:t>
                      </a:r>
                      <a:endParaRPr lang="fr-FR" sz="1600" b="0">
                        <a:effectLst/>
                      </a:endParaRPr>
                    </a:p>
                    <a:p>
                      <a:pPr marL="361950" lvl="0" indent="0">
                        <a:lnSpc>
                          <a:spcPct val="100000"/>
                        </a:lnSpc>
                        <a:spcBef>
                          <a:spcPts val="600"/>
                        </a:spcBef>
                        <a:spcAft>
                          <a:spcPts val="0"/>
                        </a:spcAft>
                        <a:buClr>
                          <a:schemeClr val="tx1"/>
                        </a:buClr>
                        <a:buFont typeface="Arial" panose="020B0604020202020204" pitchFamily="34" charset="0"/>
                        <a:buChar char="•"/>
                      </a:pPr>
                      <a:r>
                        <a:rPr lang="en-GB" sz="1600" b="0">
                          <a:effectLst/>
                        </a:rPr>
                        <a:t> Vocabulario reducido, especialmente conceptual y relacional (por ejemplo, relaciones espaciales y temporales, emociones, etc.).</a:t>
                      </a:r>
                      <a:endParaRPr lang="fr-FR" sz="1600" b="0">
                        <a:effectLst/>
                      </a:endParaRPr>
                    </a:p>
                    <a:p>
                      <a:pPr marL="361950" lvl="0" indent="0">
                        <a:lnSpc>
                          <a:spcPct val="100000"/>
                        </a:lnSpc>
                        <a:spcBef>
                          <a:spcPts val="600"/>
                        </a:spcBef>
                        <a:spcAft>
                          <a:spcPts val="0"/>
                        </a:spcAft>
                        <a:buClr>
                          <a:schemeClr val="tx1"/>
                        </a:buClr>
                        <a:buFont typeface="Arial" panose="020B0604020202020204" pitchFamily="34" charset="0"/>
                        <a:buChar char="•"/>
                      </a:pPr>
                      <a:r>
                        <a:rPr lang="en-GB" sz="1600" b="0">
                          <a:effectLst/>
                        </a:rPr>
                        <a:t> Dificultades para dominar estructuras morfosintácticas complejas (marcas de tiempo y persona en los verbos, uso de determinantes).</a:t>
                      </a:r>
                      <a:endParaRPr lang="fr-FR" sz="1600" b="0">
                        <a:effectLst/>
                        <a:latin typeface="Calibri" panose="020F0502020204030204" pitchFamily="34" charset="0"/>
                        <a:ea typeface="Times New Roman" panose="02020603050405020304" pitchFamily="18" charset="0"/>
                        <a:cs typeface="Times New Roman" panose="02020603050405020304" pitchFamily="18" charset="0"/>
                      </a:endParaRPr>
                    </a:p>
                  </a:txBody>
                  <a:tcPr marL="19722" marR="19722" marT="0" marB="0"/>
                </a:tc>
                <a:tc>
                  <a:txBody>
                    <a:bodyPr/>
                    <a:lstStyle/>
                    <a:p>
                      <a:pPr marL="0" indent="0">
                        <a:lnSpc>
                          <a:spcPct val="100000"/>
                        </a:lnSpc>
                        <a:spcBef>
                          <a:spcPts val="600"/>
                        </a:spcBef>
                        <a:spcAft>
                          <a:spcPts val="0"/>
                        </a:spcAft>
                        <a:buFont typeface="Arial" panose="020B0604020202020204" pitchFamily="34" charset="0"/>
                        <a:buNone/>
                      </a:pPr>
                      <a:r>
                        <a:rPr lang="en-GB" sz="1600">
                          <a:effectLst/>
                        </a:rPr>
                        <a:t>Función</a:t>
                      </a:r>
                      <a:r>
                        <a:rPr lang="en-GB" sz="1600" b="1">
                          <a:effectLst/>
                        </a:rPr>
                        <a:t> expresiva </a:t>
                      </a:r>
                      <a:endParaRPr lang="fr-FR" sz="1600">
                        <a:effectLst/>
                      </a:endParaRPr>
                    </a:p>
                    <a:p>
                      <a:pPr marL="285750" lvl="0" indent="-19050">
                        <a:lnSpc>
                          <a:spcPct val="100000"/>
                        </a:lnSpc>
                        <a:spcBef>
                          <a:spcPts val="600"/>
                        </a:spcBef>
                        <a:spcAft>
                          <a:spcPts val="0"/>
                        </a:spcAft>
                        <a:buFont typeface="Arial" panose="020B0604020202020204" pitchFamily="34" charset="0"/>
                        <a:buChar char="•"/>
                      </a:pPr>
                      <a:r>
                        <a:rPr lang="en-GB" sz="1600">
                          <a:effectLst/>
                        </a:rPr>
                        <a:t> calidad y riqueza del contenido de los mensajes</a:t>
                      </a:r>
                      <a:endParaRPr lang="fr-FR" sz="1600">
                        <a:effectLst/>
                      </a:endParaRPr>
                    </a:p>
                    <a:p>
                      <a:pPr marL="285750" lvl="0" indent="-19050">
                        <a:lnSpc>
                          <a:spcPct val="100000"/>
                        </a:lnSpc>
                        <a:spcBef>
                          <a:spcPts val="600"/>
                        </a:spcBef>
                        <a:spcAft>
                          <a:spcPts val="0"/>
                        </a:spcAft>
                        <a:buFont typeface="Arial" panose="020B0604020202020204" pitchFamily="34" charset="0"/>
                        <a:buChar char="•"/>
                      </a:pPr>
                      <a:r>
                        <a:rPr lang="en-GB" sz="1600">
                          <a:effectLst/>
                        </a:rPr>
                        <a:t> valor informativo del mensaje</a:t>
                      </a:r>
                      <a:endParaRPr lang="fr-FR" sz="1600">
                        <a:effectLst/>
                      </a:endParaRPr>
                    </a:p>
                    <a:p>
                      <a:pPr marL="0" indent="0">
                        <a:lnSpc>
                          <a:spcPct val="100000"/>
                        </a:lnSpc>
                        <a:spcBef>
                          <a:spcPts val="600"/>
                        </a:spcBef>
                        <a:spcAft>
                          <a:spcPts val="0"/>
                        </a:spcAft>
                        <a:buFont typeface="Arial" panose="020B0604020202020204" pitchFamily="34" charset="0"/>
                        <a:buNone/>
                      </a:pPr>
                      <a:r>
                        <a:rPr lang="en-GB" sz="1600" b="1">
                          <a:effectLst/>
                        </a:rPr>
                        <a:t>Función conativa </a:t>
                      </a:r>
                      <a:endParaRPr lang="fr-FR" sz="1600" b="1">
                        <a:effectLst/>
                      </a:endParaRPr>
                    </a:p>
                    <a:p>
                      <a:pPr marL="285750" lvl="0" indent="-19050">
                        <a:lnSpc>
                          <a:spcPct val="100000"/>
                        </a:lnSpc>
                        <a:spcBef>
                          <a:spcPts val="600"/>
                        </a:spcBef>
                        <a:spcAft>
                          <a:spcPts val="0"/>
                        </a:spcAft>
                        <a:buFont typeface="Arial" panose="020B0604020202020204" pitchFamily="34" charset="0"/>
                        <a:buChar char="•"/>
                      </a:pPr>
                      <a:r>
                        <a:rPr lang="en-GB" sz="1600">
                          <a:effectLst/>
                        </a:rPr>
                        <a:t> menor comprensión de frases complejas</a:t>
                      </a:r>
                      <a:endParaRPr lang="fr-FR" sz="1600">
                        <a:effectLst/>
                      </a:endParaRPr>
                    </a:p>
                    <a:p>
                      <a:pPr marL="0" indent="0">
                        <a:lnSpc>
                          <a:spcPct val="100000"/>
                        </a:lnSpc>
                        <a:spcBef>
                          <a:spcPts val="600"/>
                        </a:spcBef>
                        <a:spcAft>
                          <a:spcPts val="0"/>
                        </a:spcAft>
                        <a:buFont typeface="Arial" panose="020B0604020202020204" pitchFamily="34" charset="0"/>
                        <a:buNone/>
                      </a:pPr>
                      <a:r>
                        <a:rPr lang="en-GB" sz="1600" b="1">
                          <a:effectLst/>
                        </a:rPr>
                        <a:t>Función referencial </a:t>
                      </a:r>
                      <a:endParaRPr lang="fr-FR" sz="1600" b="1">
                        <a:effectLst/>
                      </a:endParaRPr>
                    </a:p>
                    <a:p>
                      <a:pPr marL="285750" lvl="0" indent="-19050">
                        <a:lnSpc>
                          <a:spcPct val="100000"/>
                        </a:lnSpc>
                        <a:spcBef>
                          <a:spcPts val="600"/>
                        </a:spcBef>
                        <a:spcAft>
                          <a:spcPts val="0"/>
                        </a:spcAft>
                        <a:buFont typeface="Arial" panose="020B0604020202020204" pitchFamily="34" charset="0"/>
                        <a:buChar char="•"/>
                      </a:pPr>
                      <a:r>
                        <a:rPr lang="en-GB" sz="1600">
                          <a:effectLst/>
                        </a:rPr>
                        <a:t> Capacidad limitada para construir un mensaje claro y eficaz para describir acontecimientos, objetos y situaciones a otras personas.</a:t>
                      </a:r>
                      <a:endParaRPr lang="fr-FR"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19722" marR="19722" marT="0" marB="0"/>
                </a:tc>
                <a:extLst>
                  <a:ext uri="{0D108BD9-81ED-4DB2-BD59-A6C34878D82A}">
                    <a16:rowId xmlns:a16="http://schemas.microsoft.com/office/drawing/2014/main" val="3639642028"/>
                  </a:ext>
                </a:extLst>
              </a:tr>
            </a:tbl>
          </a:graphicData>
        </a:graphic>
      </p:graphicFrame>
      <p:pic>
        <p:nvPicPr>
          <p:cNvPr id="11268" name="Picture 4" descr="Une image contenant personne, intérieur, garçon, petit&#10;&#10;Description générée automatiquement">
            <a:extLst>
              <a:ext uri="{FF2B5EF4-FFF2-40B4-BE49-F238E27FC236}">
                <a16:creationId xmlns:a16="http://schemas.microsoft.com/office/drawing/2014/main" id="{1739D4BB-222B-4148-AF59-CCB3BFD2593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20087" y="267475"/>
            <a:ext cx="1143000" cy="1695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3187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18</a:t>
            </a:fld>
            <a:endParaRPr/>
          </a:p>
        </p:txBody>
      </p:sp>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graphicFrame>
        <p:nvGraphicFramePr>
          <p:cNvPr id="5" name="Tableau 4">
            <a:extLst>
              <a:ext uri="{FF2B5EF4-FFF2-40B4-BE49-F238E27FC236}">
                <a16:creationId xmlns:a16="http://schemas.microsoft.com/office/drawing/2014/main" id="{92CDE5A0-968E-4A3A-8104-314D563FAC45}"/>
              </a:ext>
            </a:extLst>
          </p:cNvPr>
          <p:cNvGraphicFramePr>
            <a:graphicFrameLocks noGrp="1"/>
          </p:cNvGraphicFramePr>
          <p:nvPr>
            <p:extLst>
              <p:ext uri="{D42A27DB-BD31-4B8C-83A1-F6EECF244321}">
                <p14:modId xmlns:p14="http://schemas.microsoft.com/office/powerpoint/2010/main" val="1099714598"/>
              </p:ext>
            </p:extLst>
          </p:nvPr>
        </p:nvGraphicFramePr>
        <p:xfrm>
          <a:off x="595312" y="2320139"/>
          <a:ext cx="11001375" cy="2973873"/>
        </p:xfrm>
        <a:graphic>
          <a:graphicData uri="http://schemas.openxmlformats.org/drawingml/2006/table">
            <a:tbl>
              <a:tblPr firstRow="1" firstCol="1" bandRow="1">
                <a:tableStyleId>{1E171933-4619-4E11-9A3F-F7608DF75F80}</a:tableStyleId>
              </a:tblPr>
              <a:tblGrid>
                <a:gridCol w="5843588">
                  <a:extLst>
                    <a:ext uri="{9D8B030D-6E8A-4147-A177-3AD203B41FA5}">
                      <a16:colId xmlns:a16="http://schemas.microsoft.com/office/drawing/2014/main" val="36719027"/>
                    </a:ext>
                  </a:extLst>
                </a:gridCol>
                <a:gridCol w="5157787">
                  <a:extLst>
                    <a:ext uri="{9D8B030D-6E8A-4147-A177-3AD203B41FA5}">
                      <a16:colId xmlns:a16="http://schemas.microsoft.com/office/drawing/2014/main" val="1785694946"/>
                    </a:ext>
                  </a:extLst>
                </a:gridCol>
              </a:tblGrid>
              <a:tr h="262531">
                <a:tc>
                  <a:txBody>
                    <a:bodyPr/>
                    <a:lstStyle/>
                    <a:p>
                      <a:pPr algn="ctr">
                        <a:lnSpc>
                          <a:spcPct val="115000"/>
                        </a:lnSpc>
                        <a:spcAft>
                          <a:spcPts val="0"/>
                        </a:spcAft>
                      </a:pPr>
                      <a:r>
                        <a:rPr lang="en-GB" sz="1600">
                          <a:effectLst/>
                        </a:rPr>
                        <a:t>Características sindrómicas</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19722" marR="19722" marT="0" marB="0"/>
                </a:tc>
                <a:tc>
                  <a:txBody>
                    <a:bodyPr/>
                    <a:lstStyle/>
                    <a:p>
                      <a:pPr algn="ctr">
                        <a:lnSpc>
                          <a:spcPct val="115000"/>
                        </a:lnSpc>
                        <a:spcAft>
                          <a:spcPts val="0"/>
                        </a:spcAft>
                      </a:pPr>
                      <a:r>
                        <a:rPr lang="en-GB" sz="1600">
                          <a:effectLst/>
                        </a:rPr>
                        <a:t>Impacto en</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19722" marR="19722" marT="0" marB="0"/>
                </a:tc>
                <a:extLst>
                  <a:ext uri="{0D108BD9-81ED-4DB2-BD59-A6C34878D82A}">
                    <a16:rowId xmlns:a16="http://schemas.microsoft.com/office/drawing/2014/main" val="3952572162"/>
                  </a:ext>
                </a:extLst>
              </a:tr>
              <a:tr h="2711342">
                <a:tc>
                  <a:txBody>
                    <a:bodyPr/>
                    <a:lstStyle/>
                    <a:p>
                      <a:pPr>
                        <a:lnSpc>
                          <a:spcPct val="115000"/>
                        </a:lnSpc>
                        <a:spcAft>
                          <a:spcPts val="0"/>
                        </a:spcAft>
                      </a:pPr>
                      <a:r>
                        <a:rPr lang="en-GB" sz="1600">
                          <a:effectLst/>
                        </a:rPr>
                        <a:t>Nivel pragmático y discursivo</a:t>
                      </a:r>
                      <a:endParaRPr lang="fr-FR" sz="1600">
                        <a:effectLst/>
                      </a:endParaRPr>
                    </a:p>
                    <a:p>
                      <a:pPr marL="0" lvl="0" indent="0">
                        <a:lnSpc>
                          <a:spcPct val="115000"/>
                        </a:lnSpc>
                        <a:spcAft>
                          <a:spcPts val="0"/>
                        </a:spcAft>
                        <a:buFont typeface="Arial" panose="020B0604020202020204" pitchFamily="34" charset="0"/>
                        <a:buNone/>
                      </a:pPr>
                      <a:r>
                        <a:rPr lang="en-GB" sz="1600" b="0">
                          <a:effectLst/>
                        </a:rPr>
                        <a:t>Dificultad para comprender los puntos de vista de los demás.</a:t>
                      </a:r>
                    </a:p>
                    <a:p>
                      <a:pPr marL="285750" lvl="0" indent="-285750">
                        <a:lnSpc>
                          <a:spcPct val="115000"/>
                        </a:lnSpc>
                        <a:spcAft>
                          <a:spcPts val="0"/>
                        </a:spcAft>
                        <a:buClr>
                          <a:schemeClr val="tx1"/>
                        </a:buClr>
                        <a:buFont typeface="Arial" panose="020B0604020202020204" pitchFamily="34" charset="0"/>
                        <a:buChar char="•"/>
                      </a:pPr>
                      <a:r>
                        <a:rPr lang="en-GB" sz="1600" b="0">
                          <a:effectLst/>
                        </a:rPr>
                        <a:t>captar los conocimientos de otras personas sobre una situación, un acontecimiento</a:t>
                      </a:r>
                    </a:p>
                    <a:p>
                      <a:pPr marL="285750" lvl="0" indent="-285750">
                        <a:lnSpc>
                          <a:spcPct val="115000"/>
                        </a:lnSpc>
                        <a:spcAft>
                          <a:spcPts val="0"/>
                        </a:spcAft>
                        <a:buClr>
                          <a:schemeClr val="tx1"/>
                        </a:buClr>
                        <a:buFont typeface="Arial" panose="020B0604020202020204" pitchFamily="34" charset="0"/>
                        <a:buChar char="•"/>
                      </a:pPr>
                      <a:r>
                        <a:rPr lang="en-GB" sz="1600" b="0">
                          <a:effectLst/>
                        </a:rPr>
                        <a:t>adaptando el vocabulario y la producción en consecuencia.</a:t>
                      </a:r>
                      <a:endParaRPr lang="fr-FR" sz="1600" b="0">
                        <a:effectLst/>
                        <a:latin typeface="Calibri" panose="020F0502020204030204" pitchFamily="34" charset="0"/>
                        <a:ea typeface="Times New Roman" panose="02020603050405020304" pitchFamily="18" charset="0"/>
                        <a:cs typeface="Times New Roman" panose="02020603050405020304" pitchFamily="18" charset="0"/>
                      </a:endParaRPr>
                    </a:p>
                  </a:txBody>
                  <a:tcPr marL="180000" marR="180000" marT="180000" marB="180000"/>
                </a:tc>
                <a:tc>
                  <a:txBody>
                    <a:bodyPr/>
                    <a:lstStyle/>
                    <a:p>
                      <a:pPr marL="285750" indent="-285750">
                        <a:lnSpc>
                          <a:spcPct val="115000"/>
                        </a:lnSpc>
                        <a:spcAft>
                          <a:spcPts val="0"/>
                        </a:spcAft>
                        <a:buFont typeface="Arial" panose="020B0604020202020204" pitchFamily="34" charset="0"/>
                        <a:buChar char="•"/>
                        <a:tabLst>
                          <a:tab pos="180975" algn="l"/>
                        </a:tabLst>
                      </a:pPr>
                      <a:r>
                        <a:rPr lang="en-GB" sz="1600" b="1">
                          <a:effectLst/>
                        </a:rPr>
                        <a:t>Función expresiva </a:t>
                      </a:r>
                      <a:endParaRPr lang="fr-FR" sz="1600" b="1">
                        <a:effectLst/>
                      </a:endParaRPr>
                    </a:p>
                    <a:p>
                      <a:pPr marL="285750" indent="-285750">
                        <a:lnSpc>
                          <a:spcPct val="115000"/>
                        </a:lnSpc>
                        <a:spcAft>
                          <a:spcPts val="0"/>
                        </a:spcAft>
                        <a:buFont typeface="Arial" panose="020B0604020202020204" pitchFamily="34" charset="0"/>
                        <a:buChar char="•"/>
                        <a:tabLst>
                          <a:tab pos="180975" algn="l"/>
                        </a:tabLst>
                      </a:pPr>
                      <a:r>
                        <a:rPr lang="en-GB" sz="1600" b="1">
                          <a:effectLst/>
                        </a:rPr>
                        <a:t>Función conativa </a:t>
                      </a:r>
                      <a:endParaRPr lang="fr-FR" sz="1600" b="1">
                        <a:effectLst/>
                      </a:endParaRPr>
                    </a:p>
                    <a:p>
                      <a:pPr marL="285750" indent="-285750">
                        <a:lnSpc>
                          <a:spcPct val="115000"/>
                        </a:lnSpc>
                        <a:spcAft>
                          <a:spcPts val="0"/>
                        </a:spcAft>
                        <a:buFont typeface="Arial" panose="020B0604020202020204" pitchFamily="34" charset="0"/>
                        <a:buChar char="•"/>
                        <a:tabLst>
                          <a:tab pos="180975" algn="l"/>
                        </a:tabLst>
                      </a:pPr>
                      <a:r>
                        <a:rPr lang="en-GB" sz="1600" b="1">
                          <a:effectLst/>
                        </a:rPr>
                        <a:t>Función referencial </a:t>
                      </a:r>
                      <a:endParaRPr lang="fr-FR" sz="1600" b="1">
                        <a:effectLst/>
                      </a:endParaRPr>
                    </a:p>
                    <a:p>
                      <a:pPr marL="342900" lvl="0" indent="19050">
                        <a:lnSpc>
                          <a:spcPct val="115000"/>
                        </a:lnSpc>
                        <a:spcAft>
                          <a:spcPts val="0"/>
                        </a:spcAft>
                        <a:buFont typeface="Calibri" panose="020F0502020204030204" pitchFamily="34" charset="0"/>
                        <a:buChar char="-"/>
                      </a:pPr>
                      <a:r>
                        <a:rPr lang="en-GB" sz="1600">
                          <a:effectLst/>
                        </a:rPr>
                        <a:t> Capacidad limitada para construir un mensaje claro y eficaz para describir acontecimientos, objetos y situaciones a otras personas.</a:t>
                      </a:r>
                      <a:endParaRPr lang="fr-FR" sz="1600">
                        <a:effectLst/>
                      </a:endParaRPr>
                    </a:p>
                    <a:p>
                      <a:pPr marL="342900" lvl="0" indent="19050">
                        <a:lnSpc>
                          <a:spcPct val="115000"/>
                        </a:lnSpc>
                        <a:spcAft>
                          <a:spcPts val="0"/>
                        </a:spcAft>
                        <a:buFont typeface="Calibri" panose="020F0502020204030204" pitchFamily="34" charset="0"/>
                        <a:buChar char="-"/>
                      </a:pPr>
                      <a:r>
                        <a:rPr lang="en-GB" sz="1600">
                          <a:effectLst/>
                        </a:rPr>
                        <a:t> pocas o ninguna solicitud de aclaración cuando no se entiende el mensaje</a:t>
                      </a:r>
                      <a:endParaRPr lang="fr-FR"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180000" marR="180000" marT="180000" marB="180000"/>
                </a:tc>
                <a:extLst>
                  <a:ext uri="{0D108BD9-81ED-4DB2-BD59-A6C34878D82A}">
                    <a16:rowId xmlns:a16="http://schemas.microsoft.com/office/drawing/2014/main" val="254780008"/>
                  </a:ext>
                </a:extLst>
              </a:tr>
            </a:tbl>
          </a:graphicData>
        </a:graphic>
      </p:graphicFrame>
      <p:pic>
        <p:nvPicPr>
          <p:cNvPr id="11268" name="Picture 4" descr="Une image contenant personne, intérieur, garçon, petit&#10;&#10;Description générée automatiquement">
            <a:extLst>
              <a:ext uri="{FF2B5EF4-FFF2-40B4-BE49-F238E27FC236}">
                <a16:creationId xmlns:a16="http://schemas.microsoft.com/office/drawing/2014/main" id="{1739D4BB-222B-4148-AF59-CCB3BFD2593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44955" y="293613"/>
            <a:ext cx="1143000" cy="1695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41809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19</a:t>
            </a:fld>
            <a:endParaRPr/>
          </a:p>
        </p:txBody>
      </p:sp>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graphicFrame>
        <p:nvGraphicFramePr>
          <p:cNvPr id="5" name="Tableau 4">
            <a:extLst>
              <a:ext uri="{FF2B5EF4-FFF2-40B4-BE49-F238E27FC236}">
                <a16:creationId xmlns:a16="http://schemas.microsoft.com/office/drawing/2014/main" id="{92CDE5A0-968E-4A3A-8104-314D563FAC45}"/>
              </a:ext>
            </a:extLst>
          </p:cNvPr>
          <p:cNvGraphicFramePr>
            <a:graphicFrameLocks noGrp="1"/>
          </p:cNvGraphicFramePr>
          <p:nvPr>
            <p:extLst>
              <p:ext uri="{D42A27DB-BD31-4B8C-83A1-F6EECF244321}">
                <p14:modId xmlns:p14="http://schemas.microsoft.com/office/powerpoint/2010/main" val="1529322622"/>
              </p:ext>
            </p:extLst>
          </p:nvPr>
        </p:nvGraphicFramePr>
        <p:xfrm>
          <a:off x="595312" y="2370831"/>
          <a:ext cx="11001375" cy="3555529"/>
        </p:xfrm>
        <a:graphic>
          <a:graphicData uri="http://schemas.openxmlformats.org/drawingml/2006/table">
            <a:tbl>
              <a:tblPr firstRow="1" firstCol="1" bandRow="1">
                <a:tableStyleId>{1E171933-4619-4E11-9A3F-F7608DF75F80}</a:tableStyleId>
              </a:tblPr>
              <a:tblGrid>
                <a:gridCol w="5110163">
                  <a:extLst>
                    <a:ext uri="{9D8B030D-6E8A-4147-A177-3AD203B41FA5}">
                      <a16:colId xmlns:a16="http://schemas.microsoft.com/office/drawing/2014/main" val="36719027"/>
                    </a:ext>
                  </a:extLst>
                </a:gridCol>
                <a:gridCol w="5891212">
                  <a:extLst>
                    <a:ext uri="{9D8B030D-6E8A-4147-A177-3AD203B41FA5}">
                      <a16:colId xmlns:a16="http://schemas.microsoft.com/office/drawing/2014/main" val="1785694946"/>
                    </a:ext>
                  </a:extLst>
                </a:gridCol>
              </a:tblGrid>
              <a:tr h="270599">
                <a:tc>
                  <a:txBody>
                    <a:bodyPr/>
                    <a:lstStyle/>
                    <a:p>
                      <a:pPr algn="ctr">
                        <a:lnSpc>
                          <a:spcPct val="115000"/>
                        </a:lnSpc>
                        <a:spcAft>
                          <a:spcPts val="0"/>
                        </a:spcAft>
                      </a:pPr>
                      <a:r>
                        <a:rPr lang="en-GB" sz="1700">
                          <a:effectLst/>
                        </a:rPr>
                        <a:t>Características sindrómicas</a:t>
                      </a:r>
                      <a:endParaRPr lang="fr-FR" sz="1700">
                        <a:effectLst/>
                        <a:latin typeface="Calibri" panose="020F0502020204030204" pitchFamily="34" charset="0"/>
                        <a:ea typeface="Calibri" panose="020F0502020204030204" pitchFamily="34" charset="0"/>
                        <a:cs typeface="Times New Roman" panose="02020603050405020304" pitchFamily="18" charset="0"/>
                      </a:endParaRPr>
                    </a:p>
                  </a:txBody>
                  <a:tcPr marL="19722" marR="19722" marT="0" marB="0"/>
                </a:tc>
                <a:tc>
                  <a:txBody>
                    <a:bodyPr/>
                    <a:lstStyle/>
                    <a:p>
                      <a:pPr algn="ctr">
                        <a:lnSpc>
                          <a:spcPct val="115000"/>
                        </a:lnSpc>
                        <a:spcAft>
                          <a:spcPts val="0"/>
                        </a:spcAft>
                      </a:pPr>
                      <a:r>
                        <a:rPr lang="en-GB" sz="1700">
                          <a:effectLst/>
                        </a:rPr>
                        <a:t>Impacto en</a:t>
                      </a:r>
                      <a:endParaRPr lang="fr-FR" sz="1700">
                        <a:effectLst/>
                        <a:latin typeface="Calibri" panose="020F0502020204030204" pitchFamily="34" charset="0"/>
                        <a:ea typeface="Calibri" panose="020F0502020204030204" pitchFamily="34" charset="0"/>
                        <a:cs typeface="Times New Roman" panose="02020603050405020304" pitchFamily="18" charset="0"/>
                      </a:endParaRPr>
                    </a:p>
                  </a:txBody>
                  <a:tcPr marL="19722" marR="19722" marT="0" marB="0"/>
                </a:tc>
                <a:extLst>
                  <a:ext uri="{0D108BD9-81ED-4DB2-BD59-A6C34878D82A}">
                    <a16:rowId xmlns:a16="http://schemas.microsoft.com/office/drawing/2014/main" val="3952572162"/>
                  </a:ext>
                </a:extLst>
              </a:tr>
              <a:tr h="2711342">
                <a:tc>
                  <a:txBody>
                    <a:bodyPr/>
                    <a:lstStyle/>
                    <a:p>
                      <a:pPr>
                        <a:lnSpc>
                          <a:spcPct val="115000"/>
                        </a:lnSpc>
                        <a:spcAft>
                          <a:spcPts val="0"/>
                        </a:spcAft>
                      </a:pPr>
                      <a:r>
                        <a:rPr lang="en-GB" sz="1600" b="1">
                          <a:effectLst/>
                        </a:rPr>
                        <a:t>Características cognitivas</a:t>
                      </a:r>
                      <a:endParaRPr lang="fr-FR" sz="1600">
                        <a:effectLst/>
                      </a:endParaRPr>
                    </a:p>
                    <a:p>
                      <a:pPr marL="285750" lvl="0" indent="-19050">
                        <a:lnSpc>
                          <a:spcPct val="115000"/>
                        </a:lnSpc>
                        <a:spcAft>
                          <a:spcPts val="0"/>
                        </a:spcAft>
                        <a:buClr>
                          <a:schemeClr val="tx1"/>
                        </a:buClr>
                        <a:buFont typeface="Arial" panose="020B0604020202020204" pitchFamily="34" charset="0"/>
                        <a:buChar char="•"/>
                      </a:pPr>
                      <a:r>
                        <a:rPr lang="en-GB" sz="1600" b="0">
                          <a:effectLst/>
                        </a:rPr>
                        <a:t> Limitaciones de la memoria de trabajo</a:t>
                      </a:r>
                      <a:endParaRPr lang="fr-FR" sz="1600" b="0">
                        <a:effectLst/>
                      </a:endParaRPr>
                    </a:p>
                    <a:p>
                      <a:pPr marL="285750" lvl="0" indent="-19050">
                        <a:lnSpc>
                          <a:spcPct val="115000"/>
                        </a:lnSpc>
                        <a:spcAft>
                          <a:spcPts val="0"/>
                        </a:spcAft>
                        <a:buClr>
                          <a:schemeClr val="tx1"/>
                        </a:buClr>
                        <a:buFont typeface="Arial" panose="020B0604020202020204" pitchFamily="34" charset="0"/>
                        <a:buChar char="•"/>
                      </a:pPr>
                      <a:r>
                        <a:rPr lang="en-GB" sz="1600" b="0">
                          <a:effectLst/>
                        </a:rPr>
                        <a:t> Déficits en las funciones ejecutivas (atención, inhibición, planificación)</a:t>
                      </a:r>
                      <a:endParaRPr lang="fr-FR" sz="1600" b="0">
                        <a:effectLst/>
                        <a:latin typeface="+mn-lt"/>
                        <a:ea typeface="Times New Roman" panose="02020603050405020304" pitchFamily="18" charset="0"/>
                        <a:cs typeface="Times New Roman" panose="02020603050405020304" pitchFamily="18" charset="0"/>
                      </a:endParaRPr>
                    </a:p>
                  </a:txBody>
                  <a:tcPr marL="180000" marR="180000" marT="108000" marB="108000"/>
                </a:tc>
                <a:tc>
                  <a:txBody>
                    <a:bodyPr/>
                    <a:lstStyle/>
                    <a:p>
                      <a:pPr marL="285750" lvl="0" indent="-19050">
                        <a:lnSpc>
                          <a:spcPct val="115000"/>
                        </a:lnSpc>
                        <a:spcAft>
                          <a:spcPts val="0"/>
                        </a:spcAft>
                        <a:buFont typeface="Arial" panose="020B0604020202020204" pitchFamily="34" charset="0"/>
                        <a:buChar char="•"/>
                      </a:pPr>
                      <a:r>
                        <a:rPr lang="en-GB" sz="1600">
                          <a:effectLst/>
                        </a:rPr>
                        <a:t> Identificar metas u objetivos</a:t>
                      </a:r>
                      <a:endParaRPr lang="fr-FR" sz="1600">
                        <a:effectLst/>
                      </a:endParaRPr>
                    </a:p>
                    <a:p>
                      <a:pPr marL="285750" lvl="0" indent="-19050">
                        <a:lnSpc>
                          <a:spcPct val="115000"/>
                        </a:lnSpc>
                        <a:spcAft>
                          <a:spcPts val="0"/>
                        </a:spcAft>
                        <a:buFont typeface="Arial" panose="020B0604020202020204" pitchFamily="34" charset="0"/>
                        <a:buChar char="•"/>
                      </a:pPr>
                      <a:r>
                        <a:rPr lang="en-GB" sz="1600">
                          <a:effectLst/>
                        </a:rPr>
                        <a:t> Acciones de planificación</a:t>
                      </a:r>
                      <a:endParaRPr lang="fr-FR" sz="1600">
                        <a:effectLst/>
                      </a:endParaRPr>
                    </a:p>
                    <a:p>
                      <a:pPr marL="285750" lvl="0" indent="-19050">
                        <a:lnSpc>
                          <a:spcPct val="115000"/>
                        </a:lnSpc>
                        <a:spcAft>
                          <a:spcPts val="0"/>
                        </a:spcAft>
                        <a:buFont typeface="Arial" panose="020B0604020202020204" pitchFamily="34" charset="0"/>
                        <a:buChar char="•"/>
                      </a:pPr>
                      <a:r>
                        <a:rPr lang="en-GB" sz="1600">
                          <a:effectLst/>
                        </a:rPr>
                        <a:t> Control consciente de las acciones</a:t>
                      </a:r>
                      <a:endParaRPr lang="fr-FR" sz="1600">
                        <a:effectLst/>
                      </a:endParaRPr>
                    </a:p>
                    <a:p>
                      <a:pPr marL="285750" lvl="0" indent="-19050">
                        <a:lnSpc>
                          <a:spcPct val="115000"/>
                        </a:lnSpc>
                        <a:spcAft>
                          <a:spcPts val="0"/>
                        </a:spcAft>
                        <a:buFont typeface="Arial" panose="020B0604020202020204" pitchFamily="34" charset="0"/>
                        <a:buChar char="•"/>
                      </a:pPr>
                      <a:r>
                        <a:rPr lang="en-GB" sz="1600">
                          <a:effectLst/>
                        </a:rPr>
                        <a:t> Seleccionar una respuesta eficaz</a:t>
                      </a:r>
                      <a:endParaRPr lang="fr-FR" sz="1600">
                        <a:effectLst/>
                      </a:endParaRPr>
                    </a:p>
                    <a:p>
                      <a:pPr marL="285750" lvl="0" indent="-19050">
                        <a:lnSpc>
                          <a:spcPct val="115000"/>
                        </a:lnSpc>
                        <a:spcAft>
                          <a:spcPts val="0"/>
                        </a:spcAft>
                        <a:buFont typeface="Arial" panose="020B0604020202020204" pitchFamily="34" charset="0"/>
                        <a:buChar char="•"/>
                      </a:pPr>
                      <a:r>
                        <a:rPr lang="en-GB" sz="1600">
                          <a:effectLst/>
                        </a:rPr>
                        <a:t> Transferencia y generalización del aprendizaje</a:t>
                      </a:r>
                      <a:endParaRPr lang="fr-FR" sz="1600">
                        <a:effectLst/>
                      </a:endParaRPr>
                    </a:p>
                    <a:p>
                      <a:pPr marL="285750" lvl="0" indent="-19050">
                        <a:lnSpc>
                          <a:spcPct val="115000"/>
                        </a:lnSpc>
                        <a:spcAft>
                          <a:spcPts val="0"/>
                        </a:spcAft>
                        <a:buFont typeface="Arial" panose="020B0604020202020204" pitchFamily="34" charset="0"/>
                        <a:buChar char="•"/>
                      </a:pPr>
                      <a:r>
                        <a:rPr lang="en-GB" sz="1600">
                          <a:effectLst/>
                        </a:rPr>
                        <a:t> Inhibición de la información irrelevante</a:t>
                      </a:r>
                      <a:endParaRPr lang="fr-FR" sz="1600">
                        <a:effectLst/>
                      </a:endParaRPr>
                    </a:p>
                    <a:p>
                      <a:pPr algn="ctr">
                        <a:lnSpc>
                          <a:spcPct val="115000"/>
                        </a:lnSpc>
                        <a:spcAft>
                          <a:spcPts val="0"/>
                        </a:spcAft>
                      </a:pPr>
                      <a:r>
                        <a:rPr lang="en-GB" sz="1600" b="1">
                          <a:effectLst/>
                        </a:rPr>
                        <a:t>⬇︎</a:t>
                      </a:r>
                      <a:endParaRPr lang="fr-FR" sz="1600">
                        <a:effectLst/>
                      </a:endParaRPr>
                    </a:p>
                    <a:p>
                      <a:pPr algn="ctr">
                        <a:lnSpc>
                          <a:spcPct val="115000"/>
                        </a:lnSpc>
                        <a:spcAft>
                          <a:spcPts val="0"/>
                        </a:spcAft>
                      </a:pPr>
                      <a:r>
                        <a:rPr lang="en-GB" sz="1600" b="1">
                          <a:effectLst/>
                        </a:rPr>
                        <a:t>Impacto negativo sobre:</a:t>
                      </a:r>
                      <a:endParaRPr lang="fr-FR" sz="1600">
                        <a:effectLst/>
                      </a:endParaRPr>
                    </a:p>
                    <a:p>
                      <a:pPr marL="1438275" indent="0">
                        <a:lnSpc>
                          <a:spcPct val="115000"/>
                        </a:lnSpc>
                        <a:spcAft>
                          <a:spcPts val="0"/>
                        </a:spcAft>
                      </a:pPr>
                      <a:r>
                        <a:rPr lang="en-GB" sz="1600" b="1">
                          <a:effectLst/>
                        </a:rPr>
                        <a:t>Función expresiva </a:t>
                      </a:r>
                      <a:endParaRPr lang="fr-FR" sz="1600">
                        <a:effectLst/>
                      </a:endParaRPr>
                    </a:p>
                    <a:p>
                      <a:pPr marL="1438275" indent="0">
                        <a:lnSpc>
                          <a:spcPct val="115000"/>
                        </a:lnSpc>
                        <a:spcAft>
                          <a:spcPts val="0"/>
                        </a:spcAft>
                      </a:pPr>
                      <a:r>
                        <a:rPr lang="en-GB" sz="1600" b="1">
                          <a:effectLst/>
                        </a:rPr>
                        <a:t>Función conativa </a:t>
                      </a:r>
                      <a:endParaRPr lang="fr-FR" sz="1600">
                        <a:effectLst/>
                      </a:endParaRPr>
                    </a:p>
                    <a:p>
                      <a:pPr marL="1438275" indent="0">
                        <a:lnSpc>
                          <a:spcPct val="115000"/>
                        </a:lnSpc>
                        <a:spcAft>
                          <a:spcPts val="0"/>
                        </a:spcAft>
                      </a:pPr>
                      <a:r>
                        <a:rPr lang="en-GB" sz="1600" b="1">
                          <a:effectLst/>
                        </a:rPr>
                        <a:t>Función referencial</a:t>
                      </a:r>
                      <a:endParaRPr lang="fr-FR" sz="1600">
                        <a:effectLst/>
                        <a:latin typeface="+mn-lt"/>
                        <a:ea typeface="Calibri" panose="020F0502020204030204" pitchFamily="34" charset="0"/>
                        <a:cs typeface="Times New Roman" panose="02020603050405020304" pitchFamily="18" charset="0"/>
                      </a:endParaRPr>
                    </a:p>
                  </a:txBody>
                  <a:tcPr marL="180000" marR="180000" marT="108000" marB="108000"/>
                </a:tc>
                <a:extLst>
                  <a:ext uri="{0D108BD9-81ED-4DB2-BD59-A6C34878D82A}">
                    <a16:rowId xmlns:a16="http://schemas.microsoft.com/office/drawing/2014/main" val="254780008"/>
                  </a:ext>
                </a:extLst>
              </a:tr>
            </a:tbl>
          </a:graphicData>
        </a:graphic>
      </p:graphicFrame>
      <p:pic>
        <p:nvPicPr>
          <p:cNvPr id="11268" name="Picture 4" descr="Une image contenant personne, intérieur, garçon, petit&#10;&#10;Description générée automatiquement">
            <a:extLst>
              <a:ext uri="{FF2B5EF4-FFF2-40B4-BE49-F238E27FC236}">
                <a16:creationId xmlns:a16="http://schemas.microsoft.com/office/drawing/2014/main" id="{1739D4BB-222B-4148-AF59-CCB3BFD2593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44955" y="293613"/>
            <a:ext cx="1143000" cy="1695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12563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p:cNvPicPr>
          <p:nvPr>
            <p:ph type="body" idx="1"/>
          </p:nvPr>
        </p:nvPicPr>
        <p:blipFill rotWithShape="1">
          <a:blip r:embed="rId3">
            <a:alphaModFix/>
          </a:blip>
          <a:srcRect/>
          <a:stretch/>
        </p:blipFill>
        <p:spPr>
          <a:xfrm>
            <a:off x="9727200" y="173414"/>
            <a:ext cx="2295525" cy="1285875"/>
          </a:xfrm>
          <a:prstGeom prst="rect">
            <a:avLst/>
          </a:prstGeom>
          <a:noFill/>
          <a:ln>
            <a:noFill/>
          </a:ln>
        </p:spPr>
      </p:pic>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sp>
        <p:nvSpPr>
          <p:cNvPr id="115" name="Google Shape;115;p2"/>
          <p:cNvSpPr/>
          <p:nvPr/>
        </p:nvSpPr>
        <p:spPr>
          <a:xfrm>
            <a:off x="442976" y="2473612"/>
            <a:ext cx="11009327" cy="2485742"/>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pPr marL="0" marR="0" lvl="0" indent="0">
              <a:spcBef>
                <a:spcPts val="0"/>
              </a:spcBef>
              <a:spcAft>
                <a:spcPts val="0"/>
              </a:spcAft>
              <a:buNone/>
            </a:pPr>
            <a:r>
              <a:rPr lang="en-US" sz="2800" b="1" i="0" u="none" strike="noStrike" cap="none">
                <a:solidFill>
                  <a:schemeClr val="dk1"/>
                </a:solidFill>
                <a:latin typeface="Calibri"/>
                <a:ea typeface="Calibri"/>
                <a:cs typeface="Calibri"/>
                <a:sym typeface="Calibri"/>
              </a:rPr>
              <a:t>Capítulo 1</a:t>
            </a:r>
            <a:r>
              <a:rPr lang="en-US" sz="2800" b="0" i="0" u="none" strike="noStrike" cap="none">
                <a:solidFill>
                  <a:schemeClr val="dk1"/>
                </a:solidFill>
                <a:latin typeface="Calibri"/>
                <a:ea typeface="Calibri"/>
                <a:cs typeface="Calibri"/>
                <a:sym typeface="Calibri"/>
              </a:rPr>
              <a:t>: Comunicación y </a:t>
            </a:r>
            <a:r>
              <a:rPr lang="en-US" sz="2800">
                <a:solidFill>
                  <a:schemeClr val="dk1"/>
                </a:solidFill>
                <a:latin typeface="Calibri"/>
                <a:ea typeface="Calibri"/>
                <a:cs typeface="Calibri"/>
                <a:sym typeface="Calibri"/>
              </a:rPr>
              <a:t>funciones </a:t>
            </a:r>
            <a:r>
              <a:rPr lang="en-US" sz="2800" b="0" i="0" u="none" strike="noStrike" cap="none">
                <a:solidFill>
                  <a:schemeClr val="dk1"/>
                </a:solidFill>
                <a:latin typeface="Calibri"/>
                <a:ea typeface="Calibri"/>
                <a:cs typeface="Calibri"/>
                <a:sym typeface="Calibri"/>
              </a:rPr>
              <a:t>comunicativas</a:t>
            </a:r>
            <a:endParaRPr lang="es-ES" sz="1100">
              <a:solidFill>
                <a:schemeClr val="dk1"/>
              </a:solidFill>
            </a:endParaRPr>
          </a:p>
          <a:p>
            <a:r>
              <a:rPr lang="en-US" sz="2800" b="1">
                <a:solidFill>
                  <a:schemeClr val="dk1"/>
                </a:solidFill>
                <a:latin typeface="Calibri"/>
                <a:ea typeface="Calibri"/>
                <a:cs typeface="Calibri"/>
                <a:sym typeface="Calibri"/>
              </a:rPr>
              <a:t>Capítulo 2</a:t>
            </a:r>
            <a:r>
              <a:rPr lang="en-US" sz="2800">
                <a:solidFill>
                  <a:schemeClr val="dk1"/>
                </a:solidFill>
                <a:latin typeface="Calibri"/>
                <a:ea typeface="Calibri"/>
                <a:cs typeface="Calibri"/>
                <a:sym typeface="Calibri"/>
              </a:rPr>
              <a:t>: </a:t>
            </a:r>
            <a:r>
              <a:rPr lang="en-US" sz="2800">
                <a:solidFill>
                  <a:schemeClr val="dk1"/>
                </a:solidFill>
                <a:latin typeface="Calibri"/>
                <a:ea typeface="Calibri"/>
                <a:cs typeface="Calibri"/>
              </a:rPr>
              <a:t>Los interlocutores de la comunicación y sus funciones </a:t>
            </a:r>
            <a:endParaRPr lang="en-US" sz="2800">
              <a:solidFill>
                <a:schemeClr val="dk1"/>
              </a:solidFill>
              <a:latin typeface="Calibri"/>
              <a:ea typeface="Calibri"/>
              <a:cs typeface="Calibri"/>
              <a:sym typeface="Calibri"/>
            </a:endParaRPr>
          </a:p>
          <a:p>
            <a:pPr lvl="0"/>
            <a:r>
              <a:rPr lang="en-US" sz="2800" b="1">
                <a:solidFill>
                  <a:schemeClr val="dk1"/>
                </a:solidFill>
                <a:latin typeface="Calibri"/>
                <a:cs typeface="Calibri"/>
              </a:rPr>
              <a:t>Capítulo 3</a:t>
            </a:r>
            <a:r>
              <a:rPr lang="en-US" sz="2800">
                <a:solidFill>
                  <a:schemeClr val="dk1"/>
                </a:solidFill>
                <a:latin typeface="Calibri"/>
                <a:cs typeface="Calibri"/>
              </a:rPr>
              <a:t>: </a:t>
            </a:r>
            <a:r>
              <a:rPr lang="en-US" sz="2800" b="1">
                <a:solidFill>
                  <a:schemeClr val="dk1"/>
                </a:solidFill>
                <a:latin typeface="Calibri"/>
                <a:cs typeface="Calibri"/>
              </a:rPr>
              <a:t>Impacto de la IDD en las funciones comunicativas - </a:t>
            </a:r>
            <a:r>
              <a:rPr lang="en-US" sz="2800" b="1">
                <a:solidFill>
                  <a:schemeClr val="dk1"/>
                </a:solidFill>
                <a:latin typeface="Calibri"/>
                <a:ea typeface="Calibri"/>
                <a:cs typeface="Calibri"/>
              </a:rPr>
              <a:t>Necesidades de apoyo</a:t>
            </a:r>
            <a:endParaRPr lang="en-US" sz="2800" b="1">
              <a:solidFill>
                <a:schemeClr val="dk1"/>
              </a:solidFill>
              <a:latin typeface="Calibri"/>
              <a:cs typeface="Calibri"/>
            </a:endParaRPr>
          </a:p>
          <a:p>
            <a:r>
              <a:rPr lang="en-US" sz="2800" b="1">
                <a:solidFill>
                  <a:schemeClr val="dk1"/>
                </a:solidFill>
                <a:latin typeface="Calibri"/>
                <a:cs typeface="Calibri"/>
              </a:rPr>
              <a:t>Capítulo 4</a:t>
            </a:r>
            <a:r>
              <a:rPr lang="en-US" sz="2800">
                <a:solidFill>
                  <a:schemeClr val="dk1"/>
                </a:solidFill>
                <a:latin typeface="Calibri"/>
                <a:cs typeface="Calibri"/>
              </a:rPr>
              <a:t>: </a:t>
            </a:r>
            <a:r>
              <a:rPr lang="en-US" sz="2800">
                <a:solidFill>
                  <a:schemeClr val="dk1"/>
                </a:solidFill>
                <a:latin typeface="Calibri"/>
                <a:ea typeface="Calibri"/>
                <a:cs typeface="Calibri"/>
                <a:sym typeface="Calibri"/>
              </a:rPr>
              <a:t>Qué es la comunicación inclusiva</a:t>
            </a:r>
            <a:endParaRPr lang="en-US" sz="2800">
              <a:solidFill>
                <a:schemeClr val="dk1"/>
              </a:solidFill>
              <a:latin typeface="Calibri"/>
              <a:cs typeface="Calibri"/>
            </a:endParaRPr>
          </a:p>
          <a:p>
            <a:r>
              <a:rPr lang="en-US" sz="2800" b="1">
                <a:solidFill>
                  <a:schemeClr val="dk1"/>
                </a:solidFill>
                <a:latin typeface="Calibri"/>
                <a:ea typeface="Calibri"/>
                <a:cs typeface="Calibri"/>
              </a:rPr>
              <a:t>Capítulo 5: </a:t>
            </a:r>
            <a:r>
              <a:rPr lang="en-US" sz="2800">
                <a:solidFill>
                  <a:schemeClr val="dk1"/>
                </a:solidFill>
                <a:latin typeface="Calibri"/>
                <a:cs typeface="Calibri"/>
              </a:rPr>
              <a:t>Apoyar la toma de decisiones</a:t>
            </a:r>
            <a:endParaRPr lang="en-US" sz="2800">
              <a:solidFill>
                <a:schemeClr val="dk1"/>
              </a:solidFill>
              <a:latin typeface="Calibri"/>
              <a:ea typeface="Calibri"/>
              <a:cs typeface="Calibri"/>
            </a:endParaRPr>
          </a:p>
        </p:txBody>
      </p:sp>
      <p:sp>
        <p:nvSpPr>
          <p:cNvPr id="8" name="Google Shape;131;p3">
            <a:extLst>
              <a:ext uri="{FF2B5EF4-FFF2-40B4-BE49-F238E27FC236}">
                <a16:creationId xmlns:a16="http://schemas.microsoft.com/office/drawing/2014/main" id="{C2A08571-DAD0-4340-A5D4-409AA8F96667}"/>
              </a:ext>
            </a:extLst>
          </p:cNvPr>
          <p:cNvSpPr/>
          <p:nvPr/>
        </p:nvSpPr>
        <p:spPr>
          <a:xfrm>
            <a:off x="1968575" y="460215"/>
            <a:ext cx="7660799" cy="677108"/>
          </a:xfrm>
          <a:prstGeom prst="roundRect">
            <a:avLst>
              <a:gd name="adj" fmla="val 16667"/>
            </a:avLst>
          </a:prstGeom>
          <a:no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ctr" rtl="0">
              <a:lnSpc>
                <a:spcPct val="110000"/>
              </a:lnSpc>
              <a:spcBef>
                <a:spcPts val="0"/>
              </a:spcBef>
              <a:spcAft>
                <a:spcPts val="0"/>
              </a:spcAft>
              <a:buClr>
                <a:srgbClr val="674EA7"/>
              </a:buClr>
              <a:buSzPts val="4000"/>
              <a:buFont typeface="Calibri"/>
              <a:buNone/>
            </a:pPr>
            <a:r>
              <a:rPr lang="en-US" sz="2800" b="1">
                <a:solidFill>
                  <a:srgbClr val="674EA7"/>
                </a:solidFill>
                <a:latin typeface="Calibri"/>
                <a:ea typeface="Calibri"/>
                <a:cs typeface="Calibri"/>
                <a:sym typeface="Calibri"/>
              </a:rPr>
              <a:t>Módulo 2. Necesidades e importancia de la comunicación</a:t>
            </a:r>
            <a:endParaRPr sz="400"/>
          </a:p>
          <a:p>
            <a:pPr marL="0" marR="0" lvl="0" indent="0" algn="ctr" rtl="0">
              <a:spcBef>
                <a:spcPts val="0"/>
              </a:spcBef>
              <a:spcAft>
                <a:spcPts val="0"/>
              </a:spcAft>
              <a:buNone/>
            </a:pPr>
            <a:endParaRPr sz="1600">
              <a:solidFill>
                <a:schemeClr val="dk1"/>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20</a:t>
            </a:fld>
            <a:endParaRPr/>
          </a:p>
        </p:txBody>
      </p:sp>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9" name="Rectangle 8">
            <a:extLst>
              <a:ext uri="{FF2B5EF4-FFF2-40B4-BE49-F238E27FC236}">
                <a16:creationId xmlns:a16="http://schemas.microsoft.com/office/drawing/2014/main" id="{9154705F-A54C-499C-8D30-D97BE01663C6}"/>
              </a:ext>
            </a:extLst>
          </p:cNvPr>
          <p:cNvSpPr/>
          <p:nvPr/>
        </p:nvSpPr>
        <p:spPr>
          <a:xfrm>
            <a:off x="2371725" y="493222"/>
            <a:ext cx="5743755" cy="658835"/>
          </a:xfrm>
          <a:prstGeom prst="rect">
            <a:avLst/>
          </a:prstGeom>
        </p:spPr>
        <p:txBody>
          <a:bodyPr wrap="square">
            <a:spAutoFit/>
          </a:bodyPr>
          <a:lstStyle/>
          <a:p>
            <a:pPr algn="just">
              <a:lnSpc>
                <a:spcPct val="150000"/>
              </a:lnSpc>
              <a:buClr>
                <a:srgbClr val="674EA7"/>
              </a:buClr>
              <a:buSzPts val="4000"/>
            </a:pPr>
            <a:r>
              <a:rPr lang="en-US" sz="2800">
                <a:solidFill>
                  <a:schemeClr val="dk1"/>
                </a:solidFill>
              </a:rPr>
              <a:t>3.6 Diferentes necesidades de apoyo</a:t>
            </a:r>
          </a:p>
        </p:txBody>
      </p:sp>
      <p:graphicFrame>
        <p:nvGraphicFramePr>
          <p:cNvPr id="2" name="Diagramme 1">
            <a:extLst>
              <a:ext uri="{FF2B5EF4-FFF2-40B4-BE49-F238E27FC236}">
                <a16:creationId xmlns:a16="http://schemas.microsoft.com/office/drawing/2014/main" id="{6DF5D029-BDD6-4D57-8886-FE63EA0CFA30}"/>
              </a:ext>
            </a:extLst>
          </p:cNvPr>
          <p:cNvGraphicFramePr/>
          <p:nvPr>
            <p:extLst>
              <p:ext uri="{D42A27DB-BD31-4B8C-83A1-F6EECF244321}">
                <p14:modId xmlns:p14="http://schemas.microsoft.com/office/powerpoint/2010/main" val="1465848870"/>
              </p:ext>
            </p:extLst>
          </p:nvPr>
        </p:nvGraphicFramePr>
        <p:xfrm>
          <a:off x="2337677" y="1588757"/>
          <a:ext cx="8111248" cy="421957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8752077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102B0CA1-D5D4-A8F8-F532-D3BA96206521}"/>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EBF86F1D-B9E6-7BBD-B0AE-F9CF59DB057E}"/>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a:extLst>
              <a:ext uri="{FF2B5EF4-FFF2-40B4-BE49-F238E27FC236}">
                <a16:creationId xmlns:a16="http://schemas.microsoft.com/office/drawing/2014/main" id="{1F1AD330-A016-37E0-00BA-2E63CA0ADFB4}"/>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a:extLst>
              <a:ext uri="{FF2B5EF4-FFF2-40B4-BE49-F238E27FC236}">
                <a16:creationId xmlns:a16="http://schemas.microsoft.com/office/drawing/2014/main" id="{AA94ED59-EAE8-A2D5-FF0E-C71330BB1138}"/>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21</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B1DBB605-3AEB-C61C-C5B9-FEC191855715}"/>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9" name="Rectangle 8">
            <a:extLst>
              <a:ext uri="{FF2B5EF4-FFF2-40B4-BE49-F238E27FC236}">
                <a16:creationId xmlns:a16="http://schemas.microsoft.com/office/drawing/2014/main" id="{CFD85D96-4A9D-639B-17E5-C9ADE561E637}"/>
              </a:ext>
            </a:extLst>
          </p:cNvPr>
          <p:cNvSpPr/>
          <p:nvPr/>
        </p:nvSpPr>
        <p:spPr>
          <a:xfrm>
            <a:off x="2371725" y="493222"/>
            <a:ext cx="5743755" cy="658835"/>
          </a:xfrm>
          <a:prstGeom prst="rect">
            <a:avLst/>
          </a:prstGeom>
        </p:spPr>
        <p:txBody>
          <a:bodyPr wrap="square">
            <a:spAutoFit/>
          </a:bodyPr>
          <a:lstStyle/>
          <a:p>
            <a:pPr algn="just">
              <a:lnSpc>
                <a:spcPct val="150000"/>
              </a:lnSpc>
              <a:buClr>
                <a:srgbClr val="674EA7"/>
              </a:buClr>
              <a:buSzPts val="4000"/>
            </a:pPr>
            <a:r>
              <a:rPr lang="en-US" sz="2800">
                <a:solidFill>
                  <a:schemeClr val="dk1"/>
                </a:solidFill>
              </a:rPr>
              <a:t>6.2 Diferentes necesidades de apoyo</a:t>
            </a:r>
          </a:p>
        </p:txBody>
      </p:sp>
      <p:graphicFrame>
        <p:nvGraphicFramePr>
          <p:cNvPr id="2" name="Diagramme 1">
            <a:extLst>
              <a:ext uri="{FF2B5EF4-FFF2-40B4-BE49-F238E27FC236}">
                <a16:creationId xmlns:a16="http://schemas.microsoft.com/office/drawing/2014/main" id="{260DF69C-F56A-8345-8157-D01C457D2941}"/>
              </a:ext>
            </a:extLst>
          </p:cNvPr>
          <p:cNvGraphicFramePr/>
          <p:nvPr>
            <p:extLst>
              <p:ext uri="{D42A27DB-BD31-4B8C-83A1-F6EECF244321}">
                <p14:modId xmlns:p14="http://schemas.microsoft.com/office/powerpoint/2010/main" val="2426043779"/>
              </p:ext>
            </p:extLst>
          </p:nvPr>
        </p:nvGraphicFramePr>
        <p:xfrm>
          <a:off x="1870750" y="1454390"/>
          <a:ext cx="8701999" cy="439680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7559901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22</a:t>
            </a:fld>
            <a:endParaRPr/>
          </a:p>
        </p:txBody>
      </p:sp>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9" name="Rectangle 8">
            <a:extLst>
              <a:ext uri="{FF2B5EF4-FFF2-40B4-BE49-F238E27FC236}">
                <a16:creationId xmlns:a16="http://schemas.microsoft.com/office/drawing/2014/main" id="{9154705F-A54C-499C-8D30-D97BE01663C6}"/>
              </a:ext>
            </a:extLst>
          </p:cNvPr>
          <p:cNvSpPr/>
          <p:nvPr/>
        </p:nvSpPr>
        <p:spPr>
          <a:xfrm>
            <a:off x="2371725" y="493222"/>
            <a:ext cx="5743755" cy="658835"/>
          </a:xfrm>
          <a:prstGeom prst="rect">
            <a:avLst/>
          </a:prstGeom>
        </p:spPr>
        <p:txBody>
          <a:bodyPr wrap="square">
            <a:spAutoFit/>
          </a:bodyPr>
          <a:lstStyle/>
          <a:p>
            <a:pPr algn="just">
              <a:lnSpc>
                <a:spcPct val="150000"/>
              </a:lnSpc>
              <a:buClr>
                <a:srgbClr val="674EA7"/>
              </a:buClr>
              <a:buSzPts val="4000"/>
            </a:pPr>
            <a:r>
              <a:rPr lang="en-US" sz="2800">
                <a:solidFill>
                  <a:schemeClr val="dk1"/>
                </a:solidFill>
              </a:rPr>
              <a:t>6.2 Diferentes necesidades de apoyo</a:t>
            </a:r>
          </a:p>
        </p:txBody>
      </p:sp>
      <p:pic>
        <p:nvPicPr>
          <p:cNvPr id="1026" name="Picture 2">
            <a:extLst>
              <a:ext uri="{FF2B5EF4-FFF2-40B4-BE49-F238E27FC236}">
                <a16:creationId xmlns:a16="http://schemas.microsoft.com/office/drawing/2014/main" id="{1D81D6FA-C89B-4AC4-9562-949B2E2CAA2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89157" y="267475"/>
            <a:ext cx="7523340" cy="5724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DCE11355-F5FB-4D5B-A231-F1D0497814E6}"/>
              </a:ext>
            </a:extLst>
          </p:cNvPr>
          <p:cNvSpPr/>
          <p:nvPr/>
        </p:nvSpPr>
        <p:spPr>
          <a:xfrm>
            <a:off x="523715" y="6091143"/>
            <a:ext cx="3930884" cy="307777"/>
          </a:xfrm>
          <a:prstGeom prst="rect">
            <a:avLst/>
          </a:prstGeom>
        </p:spPr>
        <p:txBody>
          <a:bodyPr wrap="none">
            <a:spAutoFit/>
          </a:bodyPr>
          <a:lstStyle/>
          <a:p>
            <a:r>
              <a:rPr lang="en-US" i="1">
                <a:solidFill>
                  <a:srgbClr val="44546A"/>
                </a:solidFill>
                <a:latin typeface="Times New Roman" panose="02020603050405020304" pitchFamily="18" charset="0"/>
              </a:rPr>
              <a:t>El modelo de interacción (adaptado de </a:t>
            </a:r>
            <a:r>
              <a:rPr lang="en-US" i="1" err="1">
                <a:solidFill>
                  <a:srgbClr val="44546A"/>
                </a:solidFill>
                <a:latin typeface="Times New Roman" panose="02020603050405020304" pitchFamily="18" charset="0"/>
              </a:rPr>
              <a:t>Frölich</a:t>
            </a:r>
            <a:r>
              <a:rPr lang="en-US" i="1">
                <a:solidFill>
                  <a:srgbClr val="44546A"/>
                </a:solidFill>
                <a:latin typeface="Times New Roman" panose="02020603050405020304" pitchFamily="18" charset="0"/>
              </a:rPr>
              <a:t>, 2001)</a:t>
            </a:r>
            <a:endParaRPr lang="fr-FR"/>
          </a:p>
        </p:txBody>
      </p:sp>
    </p:spTree>
    <p:extLst>
      <p:ext uri="{BB962C8B-B14F-4D97-AF65-F5344CB8AC3E}">
        <p14:creationId xmlns:p14="http://schemas.microsoft.com/office/powerpoint/2010/main" val="13186147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23</a:t>
            </a:fld>
            <a:endParaRPr/>
          </a:p>
        </p:txBody>
      </p:sp>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9" name="Rectangle 8">
            <a:extLst>
              <a:ext uri="{FF2B5EF4-FFF2-40B4-BE49-F238E27FC236}">
                <a16:creationId xmlns:a16="http://schemas.microsoft.com/office/drawing/2014/main" id="{9154705F-A54C-499C-8D30-D97BE01663C6}"/>
              </a:ext>
            </a:extLst>
          </p:cNvPr>
          <p:cNvSpPr/>
          <p:nvPr/>
        </p:nvSpPr>
        <p:spPr>
          <a:xfrm>
            <a:off x="2371725" y="493222"/>
            <a:ext cx="5743755" cy="658835"/>
          </a:xfrm>
          <a:prstGeom prst="rect">
            <a:avLst/>
          </a:prstGeom>
        </p:spPr>
        <p:txBody>
          <a:bodyPr wrap="square">
            <a:spAutoFit/>
          </a:bodyPr>
          <a:lstStyle/>
          <a:p>
            <a:pPr algn="just">
              <a:lnSpc>
                <a:spcPct val="150000"/>
              </a:lnSpc>
              <a:buClr>
                <a:srgbClr val="674EA7"/>
              </a:buClr>
              <a:buSzPts val="4000"/>
            </a:pPr>
            <a:r>
              <a:rPr lang="en-US" sz="2800">
                <a:solidFill>
                  <a:schemeClr val="dk1"/>
                </a:solidFill>
              </a:rPr>
              <a:t>3.6 Necesidades de apoyo</a:t>
            </a:r>
          </a:p>
        </p:txBody>
      </p:sp>
      <p:graphicFrame>
        <p:nvGraphicFramePr>
          <p:cNvPr id="10" name="Diagramme 9">
            <a:extLst>
              <a:ext uri="{FF2B5EF4-FFF2-40B4-BE49-F238E27FC236}">
                <a16:creationId xmlns:a16="http://schemas.microsoft.com/office/drawing/2014/main" id="{8BE5A569-0163-4706-A82B-80074FA05186}"/>
              </a:ext>
            </a:extLst>
          </p:cNvPr>
          <p:cNvGraphicFramePr/>
          <p:nvPr>
            <p:extLst>
              <p:ext uri="{D42A27DB-BD31-4B8C-83A1-F6EECF244321}">
                <p14:modId xmlns:p14="http://schemas.microsoft.com/office/powerpoint/2010/main" val="1852781084"/>
              </p:ext>
            </p:extLst>
          </p:nvPr>
        </p:nvGraphicFramePr>
        <p:xfrm>
          <a:off x="1378857" y="1614776"/>
          <a:ext cx="9811657" cy="416753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4199561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p:cNvPicPr>
          <p:nvPr>
            <p:ph type="body" idx="1"/>
          </p:nvPr>
        </p:nvPicPr>
        <p:blipFill rotWithShape="1">
          <a:blip r:embed="rId3">
            <a:alphaModFix/>
          </a:blip>
          <a:srcRect/>
          <a:stretch/>
        </p:blipFill>
        <p:spPr>
          <a:xfrm>
            <a:off x="9727200" y="173414"/>
            <a:ext cx="2295525" cy="1285875"/>
          </a:xfrm>
          <a:prstGeom prst="rect">
            <a:avLst/>
          </a:prstGeom>
          <a:noFill/>
          <a:ln>
            <a:noFill/>
          </a:ln>
        </p:spPr>
      </p:pic>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sp>
        <p:nvSpPr>
          <p:cNvPr id="10" name="Google Shape;115;p2">
            <a:extLst>
              <a:ext uri="{FF2B5EF4-FFF2-40B4-BE49-F238E27FC236}">
                <a16:creationId xmlns:a16="http://schemas.microsoft.com/office/drawing/2014/main" id="{80CAD999-F6EA-65F6-0817-5F188F64C5F7}"/>
              </a:ext>
            </a:extLst>
          </p:cNvPr>
          <p:cNvSpPr/>
          <p:nvPr/>
        </p:nvSpPr>
        <p:spPr>
          <a:xfrm>
            <a:off x="1870750" y="1638459"/>
            <a:ext cx="8263465" cy="1055563"/>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en-US" sz="2800" b="1" i="0" u="none" strike="noStrike" cap="none">
                <a:solidFill>
                  <a:schemeClr val="dk1"/>
                </a:solidFill>
                <a:latin typeface="Calibri"/>
                <a:ea typeface="Calibri"/>
                <a:cs typeface="Calibri"/>
                <a:sym typeface="Calibri"/>
              </a:rPr>
              <a:t>Capítulo 3</a:t>
            </a:r>
            <a:r>
              <a:rPr lang="en-US" sz="2800" b="1">
                <a:solidFill>
                  <a:schemeClr val="dk1"/>
                </a:solidFill>
                <a:latin typeface="Calibri"/>
                <a:ea typeface="Calibri"/>
                <a:cs typeface="Calibri"/>
                <a:sym typeface="Calibri"/>
              </a:rPr>
              <a:t>: Impacto </a:t>
            </a:r>
            <a:r>
              <a:rPr lang="en-US" sz="2800" b="1" err="1">
                <a:solidFill>
                  <a:schemeClr val="dk1"/>
                </a:solidFill>
                <a:latin typeface="Calibri"/>
                <a:ea typeface="Calibri"/>
                <a:cs typeface="Calibri"/>
                <a:sym typeface="Calibri"/>
              </a:rPr>
              <a:t>de </a:t>
            </a:r>
            <a:r>
              <a:rPr lang="en-US" sz="2800" b="1">
                <a:solidFill>
                  <a:schemeClr val="dk1"/>
                </a:solidFill>
                <a:latin typeface="Calibri"/>
                <a:ea typeface="Calibri"/>
                <a:cs typeface="Calibri"/>
                <a:sym typeface="Calibri"/>
              </a:rPr>
              <a:t>la IDD en las funciones comunicativas y las necesidades de apoyo</a:t>
            </a:r>
            <a:endParaRPr lang="en-US" sz="2800">
              <a:solidFill>
                <a:schemeClr val="dk1"/>
              </a:solidFill>
              <a:latin typeface="Calibri"/>
              <a:cs typeface="Calibri"/>
            </a:endParaRPr>
          </a:p>
        </p:txBody>
      </p:sp>
      <p:sp>
        <p:nvSpPr>
          <p:cNvPr id="13" name="Google Shape;115;p2">
            <a:extLst>
              <a:ext uri="{FF2B5EF4-FFF2-40B4-BE49-F238E27FC236}">
                <a16:creationId xmlns:a16="http://schemas.microsoft.com/office/drawing/2014/main" id="{4AFB8E46-F25C-24F4-A5AE-77D5D65E24CB}"/>
              </a:ext>
            </a:extLst>
          </p:cNvPr>
          <p:cNvSpPr/>
          <p:nvPr/>
        </p:nvSpPr>
        <p:spPr>
          <a:xfrm>
            <a:off x="551543" y="3429084"/>
            <a:ext cx="11088914" cy="1804705"/>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en-US" sz="2800" b="1">
                <a:solidFill>
                  <a:schemeClr val="dk1"/>
                </a:solidFill>
                <a:latin typeface="Calibri"/>
                <a:cs typeface="Calibri"/>
                <a:sym typeface="Calibri"/>
              </a:rPr>
              <a:t>Objetivos de aprendizaje</a:t>
            </a:r>
          </a:p>
          <a:p>
            <a:pPr marL="457200" lvl="4" indent="-7938">
              <a:buFont typeface="Arial" panose="020B0604020202020204" pitchFamily="34" charset="0"/>
              <a:buChar char="•"/>
            </a:pPr>
            <a:r>
              <a:rPr lang="en-US" sz="2400">
                <a:solidFill>
                  <a:schemeClr val="dk1"/>
                </a:solidFill>
                <a:latin typeface="Calibri"/>
                <a:cs typeface="Calibri"/>
              </a:rPr>
              <a:t> ¿Qué son las discapacidades intelectuales y del desarrollo?</a:t>
            </a:r>
          </a:p>
          <a:p>
            <a:pPr marL="457200" lvl="4" indent="-7938">
              <a:buFont typeface="Arial" panose="020B0604020202020204" pitchFamily="34" charset="0"/>
              <a:buChar char="•"/>
            </a:pPr>
            <a:r>
              <a:rPr lang="en-US" sz="2400">
                <a:solidFill>
                  <a:schemeClr val="dk1"/>
                </a:solidFill>
                <a:latin typeface="Calibri"/>
                <a:cs typeface="Calibri"/>
              </a:rPr>
              <a:t> ¿Cuáles son las necesidades de apoyo a la comunicación de las personas con DI?</a:t>
            </a:r>
          </a:p>
          <a:p>
            <a:pPr marL="457200" lvl="4" indent="-7938">
              <a:buFont typeface="Arial" panose="020B0604020202020204" pitchFamily="34" charset="0"/>
              <a:buChar char="•"/>
            </a:pPr>
            <a:r>
              <a:rPr lang="en-US" sz="2400">
                <a:solidFill>
                  <a:schemeClr val="dk1"/>
                </a:solidFill>
                <a:latin typeface="Calibri"/>
                <a:cs typeface="Calibri"/>
              </a:rPr>
              <a:t> Cómo apoyarlos</a:t>
            </a:r>
          </a:p>
        </p:txBody>
      </p:sp>
      <p:sp>
        <p:nvSpPr>
          <p:cNvPr id="9" name="Google Shape;131;p3">
            <a:extLst>
              <a:ext uri="{FF2B5EF4-FFF2-40B4-BE49-F238E27FC236}">
                <a16:creationId xmlns:a16="http://schemas.microsoft.com/office/drawing/2014/main" id="{987CD383-02C2-440D-9A4D-287CEC20463F}"/>
              </a:ext>
            </a:extLst>
          </p:cNvPr>
          <p:cNvSpPr/>
          <p:nvPr/>
        </p:nvSpPr>
        <p:spPr>
          <a:xfrm>
            <a:off x="1968575" y="460215"/>
            <a:ext cx="7660799" cy="677108"/>
          </a:xfrm>
          <a:prstGeom prst="roundRect">
            <a:avLst>
              <a:gd name="adj" fmla="val 16667"/>
            </a:avLst>
          </a:prstGeom>
          <a:no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ctr" rtl="0">
              <a:lnSpc>
                <a:spcPct val="110000"/>
              </a:lnSpc>
              <a:spcBef>
                <a:spcPts val="0"/>
              </a:spcBef>
              <a:spcAft>
                <a:spcPts val="0"/>
              </a:spcAft>
              <a:buClr>
                <a:srgbClr val="674EA7"/>
              </a:buClr>
              <a:buSzPts val="4000"/>
              <a:buFont typeface="Calibri"/>
              <a:buNone/>
            </a:pPr>
            <a:r>
              <a:rPr lang="en-US" sz="2800" b="1">
                <a:solidFill>
                  <a:srgbClr val="674EA7"/>
                </a:solidFill>
                <a:latin typeface="Calibri"/>
                <a:ea typeface="Calibri"/>
                <a:cs typeface="Calibri"/>
                <a:sym typeface="Calibri"/>
              </a:rPr>
              <a:t>Módulo 2. Necesidades e importancia de la comunicación</a:t>
            </a:r>
            <a:endParaRPr sz="400"/>
          </a:p>
          <a:p>
            <a:pPr marL="0" marR="0" lvl="0" indent="0" algn="ctr" rtl="0">
              <a:spcBef>
                <a:spcPts val="0"/>
              </a:spcBef>
              <a:spcAft>
                <a:spcPts val="0"/>
              </a:spcAft>
              <a:buNone/>
            </a:pPr>
            <a:endParaRPr sz="1600">
              <a:solidFill>
                <a:schemeClr val="dk1"/>
              </a:solidFill>
              <a:latin typeface="Arial"/>
              <a:ea typeface="Arial"/>
              <a:cs typeface="Arial"/>
              <a:sym typeface="Arial"/>
            </a:endParaRPr>
          </a:p>
        </p:txBody>
      </p:sp>
    </p:spTree>
    <p:extLst>
      <p:ext uri="{BB962C8B-B14F-4D97-AF65-F5344CB8AC3E}">
        <p14:creationId xmlns:p14="http://schemas.microsoft.com/office/powerpoint/2010/main" val="1608186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p:cNvPicPr>
          <p:nvPr>
            <p:ph type="body" idx="1"/>
          </p:nvPr>
        </p:nvPicPr>
        <p:blipFill rotWithShape="1">
          <a:blip r:embed="rId3">
            <a:alphaModFix/>
          </a:blip>
          <a:srcRect/>
          <a:stretch/>
        </p:blipFill>
        <p:spPr>
          <a:xfrm>
            <a:off x="9727200" y="173414"/>
            <a:ext cx="2295525" cy="1285875"/>
          </a:xfrm>
          <a:prstGeom prst="rect">
            <a:avLst/>
          </a:prstGeom>
          <a:noFill/>
          <a:ln>
            <a:noFill/>
          </a:ln>
        </p:spPr>
      </p:pic>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sp>
        <p:nvSpPr>
          <p:cNvPr id="13" name="Google Shape;115;p2">
            <a:extLst>
              <a:ext uri="{FF2B5EF4-FFF2-40B4-BE49-F238E27FC236}">
                <a16:creationId xmlns:a16="http://schemas.microsoft.com/office/drawing/2014/main" id="{4AFB8E46-F25C-24F4-A5AE-77D5D65E24CB}"/>
              </a:ext>
            </a:extLst>
          </p:cNvPr>
          <p:cNvSpPr/>
          <p:nvPr/>
        </p:nvSpPr>
        <p:spPr>
          <a:xfrm>
            <a:off x="2184243" y="2555978"/>
            <a:ext cx="7229461" cy="3388117"/>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en-US" sz="3300" b="1">
                <a:solidFill>
                  <a:schemeClr val="dk1"/>
                </a:solidFill>
                <a:latin typeface="Calibri"/>
                <a:cs typeface="Calibri"/>
                <a:sym typeface="Calibri"/>
              </a:rPr>
              <a:t>Secciones</a:t>
            </a:r>
          </a:p>
          <a:p>
            <a:r>
              <a:rPr lang="en-US" sz="2000">
                <a:solidFill>
                  <a:schemeClr val="dk1"/>
                </a:solidFill>
              </a:rPr>
              <a:t>3.1 El papel del emisor - función expresiva</a:t>
            </a:r>
          </a:p>
          <a:p>
            <a:r>
              <a:rPr lang="en-US" sz="2000">
                <a:solidFill>
                  <a:schemeClr val="dk1"/>
                </a:solidFill>
              </a:rPr>
              <a:t>3.2 El papel del receptor - función conativa</a:t>
            </a:r>
            <a:endParaRPr lang="en-US">
              <a:solidFill>
                <a:schemeClr val="dk1"/>
              </a:solidFill>
            </a:endParaRPr>
          </a:p>
          <a:p>
            <a:r>
              <a:rPr lang="en-US" sz="2000">
                <a:solidFill>
                  <a:schemeClr val="dk1"/>
                </a:solidFill>
              </a:rPr>
              <a:t>3.3 La forma del mensaje - función poética</a:t>
            </a:r>
          </a:p>
          <a:p>
            <a:r>
              <a:rPr lang="en-US" sz="2000">
                <a:solidFill>
                  <a:schemeClr val="dk1"/>
                </a:solidFill>
              </a:rPr>
              <a:t>3.4 El contenido y el referente - función referencial</a:t>
            </a:r>
          </a:p>
          <a:p>
            <a:r>
              <a:rPr lang="en-US" sz="2000">
                <a:solidFill>
                  <a:schemeClr val="dk1"/>
                </a:solidFill>
              </a:rPr>
              <a:t>3.5. El código y el canal - funciones metalingüísticas y fáticas</a:t>
            </a:r>
          </a:p>
          <a:p>
            <a:r>
              <a:rPr lang="en-US" sz="2000">
                <a:solidFill>
                  <a:schemeClr val="dk1"/>
                </a:solidFill>
              </a:rPr>
              <a:t>	Ejemplo : Síndrome de Down</a:t>
            </a:r>
          </a:p>
          <a:p>
            <a:r>
              <a:rPr lang="en-US" sz="2000">
                <a:solidFill>
                  <a:schemeClr val="dk1"/>
                </a:solidFill>
              </a:rPr>
              <a:t>3.6 Necesidades de apoyo</a:t>
            </a:r>
          </a:p>
        </p:txBody>
      </p:sp>
      <p:sp>
        <p:nvSpPr>
          <p:cNvPr id="9" name="Google Shape;131;p3">
            <a:extLst>
              <a:ext uri="{FF2B5EF4-FFF2-40B4-BE49-F238E27FC236}">
                <a16:creationId xmlns:a16="http://schemas.microsoft.com/office/drawing/2014/main" id="{38CEAADB-370F-4F55-A889-E545F17BD407}"/>
              </a:ext>
            </a:extLst>
          </p:cNvPr>
          <p:cNvSpPr/>
          <p:nvPr/>
        </p:nvSpPr>
        <p:spPr>
          <a:xfrm>
            <a:off x="1968575" y="460215"/>
            <a:ext cx="7660799" cy="677108"/>
          </a:xfrm>
          <a:prstGeom prst="roundRect">
            <a:avLst>
              <a:gd name="adj" fmla="val 16667"/>
            </a:avLst>
          </a:prstGeom>
          <a:no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ctr" rtl="0">
              <a:lnSpc>
                <a:spcPct val="110000"/>
              </a:lnSpc>
              <a:spcBef>
                <a:spcPts val="0"/>
              </a:spcBef>
              <a:spcAft>
                <a:spcPts val="0"/>
              </a:spcAft>
              <a:buClr>
                <a:srgbClr val="674EA7"/>
              </a:buClr>
              <a:buSzPts val="4000"/>
              <a:buFont typeface="Calibri"/>
              <a:buNone/>
            </a:pPr>
            <a:r>
              <a:rPr lang="en-US" sz="2800" b="1">
                <a:solidFill>
                  <a:srgbClr val="674EA7"/>
                </a:solidFill>
                <a:latin typeface="Calibri"/>
                <a:ea typeface="Calibri"/>
                <a:cs typeface="Calibri"/>
                <a:sym typeface="Calibri"/>
              </a:rPr>
              <a:t>Módulo 2. Necesidades e importancia de la comunicación</a:t>
            </a:r>
            <a:endParaRPr sz="400"/>
          </a:p>
          <a:p>
            <a:pPr marL="0" marR="0" lvl="0" indent="0" algn="ctr" rtl="0">
              <a:spcBef>
                <a:spcPts val="0"/>
              </a:spcBef>
              <a:spcAft>
                <a:spcPts val="0"/>
              </a:spcAft>
              <a:buNone/>
            </a:pPr>
            <a:endParaRPr sz="1600">
              <a:solidFill>
                <a:schemeClr val="dk1"/>
              </a:solidFill>
              <a:latin typeface="Arial"/>
              <a:ea typeface="Arial"/>
              <a:cs typeface="Arial"/>
              <a:sym typeface="Arial"/>
            </a:endParaRPr>
          </a:p>
        </p:txBody>
      </p:sp>
      <p:sp>
        <p:nvSpPr>
          <p:cNvPr id="11" name="Google Shape;115;p2">
            <a:extLst>
              <a:ext uri="{FF2B5EF4-FFF2-40B4-BE49-F238E27FC236}">
                <a16:creationId xmlns:a16="http://schemas.microsoft.com/office/drawing/2014/main" id="{B51223C6-E41C-4E02-801B-307A23AEC6AE}"/>
              </a:ext>
            </a:extLst>
          </p:cNvPr>
          <p:cNvSpPr/>
          <p:nvPr/>
        </p:nvSpPr>
        <p:spPr>
          <a:xfrm>
            <a:off x="1870750" y="1351416"/>
            <a:ext cx="8263465" cy="1055563"/>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en-US" sz="2800" b="1" i="0" u="none" strike="noStrike" cap="none">
                <a:solidFill>
                  <a:schemeClr val="dk1"/>
                </a:solidFill>
                <a:latin typeface="Calibri"/>
                <a:ea typeface="Calibri"/>
                <a:cs typeface="Calibri"/>
                <a:sym typeface="Calibri"/>
              </a:rPr>
              <a:t>Capítulo 3</a:t>
            </a:r>
            <a:r>
              <a:rPr lang="en-US" sz="2800" b="1">
                <a:solidFill>
                  <a:schemeClr val="dk1"/>
                </a:solidFill>
                <a:latin typeface="Calibri"/>
                <a:ea typeface="Calibri"/>
                <a:cs typeface="Calibri"/>
                <a:sym typeface="Calibri"/>
              </a:rPr>
              <a:t>: Impacto de la IDD en las funciones comunicativas y las necesidades de apoyo</a:t>
            </a:r>
            <a:endParaRPr lang="en-US" sz="2800">
              <a:solidFill>
                <a:schemeClr val="dk1"/>
              </a:solidFill>
              <a:latin typeface="Calibri"/>
              <a:cs typeface="Calibri"/>
            </a:endParaRPr>
          </a:p>
        </p:txBody>
      </p:sp>
    </p:spTree>
    <p:extLst>
      <p:ext uri="{BB962C8B-B14F-4D97-AF65-F5344CB8AC3E}">
        <p14:creationId xmlns:p14="http://schemas.microsoft.com/office/powerpoint/2010/main" val="13141712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graphicFrame>
        <p:nvGraphicFramePr>
          <p:cNvPr id="4" name="Tableau 3">
            <a:extLst>
              <a:ext uri="{FF2B5EF4-FFF2-40B4-BE49-F238E27FC236}">
                <a16:creationId xmlns:a16="http://schemas.microsoft.com/office/drawing/2014/main" id="{4DA09224-197B-6E52-F17E-23F97CE9D71E}"/>
              </a:ext>
            </a:extLst>
          </p:cNvPr>
          <p:cNvGraphicFramePr>
            <a:graphicFrameLocks noGrp="1"/>
          </p:cNvGraphicFramePr>
          <p:nvPr>
            <p:extLst>
              <p:ext uri="{D42A27DB-BD31-4B8C-83A1-F6EECF244321}">
                <p14:modId xmlns:p14="http://schemas.microsoft.com/office/powerpoint/2010/main" val="2319909682"/>
              </p:ext>
            </p:extLst>
          </p:nvPr>
        </p:nvGraphicFramePr>
        <p:xfrm>
          <a:off x="692502" y="1909483"/>
          <a:ext cx="10425894" cy="3818964"/>
        </p:xfrm>
        <a:graphic>
          <a:graphicData uri="http://schemas.openxmlformats.org/drawingml/2006/table">
            <a:tbl>
              <a:tblPr firstRow="1" bandRow="1">
                <a:tableStyleId>{00A15C55-8517-42AA-B614-E9B94910E393}</a:tableStyleId>
              </a:tblPr>
              <a:tblGrid>
                <a:gridCol w="3990180">
                  <a:extLst>
                    <a:ext uri="{9D8B030D-6E8A-4147-A177-3AD203B41FA5}">
                      <a16:colId xmlns:a16="http://schemas.microsoft.com/office/drawing/2014/main" val="306437988"/>
                    </a:ext>
                  </a:extLst>
                </a:gridCol>
                <a:gridCol w="6435714">
                  <a:extLst>
                    <a:ext uri="{9D8B030D-6E8A-4147-A177-3AD203B41FA5}">
                      <a16:colId xmlns:a16="http://schemas.microsoft.com/office/drawing/2014/main" val="1837694105"/>
                    </a:ext>
                  </a:extLst>
                </a:gridCol>
              </a:tblGrid>
              <a:tr h="714487">
                <a:tc>
                  <a:txBody>
                    <a:bodyPr/>
                    <a:lstStyle/>
                    <a:p>
                      <a:pPr algn="ctr">
                        <a:lnSpc>
                          <a:spcPct val="115000"/>
                        </a:lnSpc>
                        <a:spcBef>
                          <a:spcPts val="600"/>
                        </a:spcBef>
                        <a:spcAft>
                          <a:spcPts val="0"/>
                        </a:spcAft>
                      </a:pPr>
                      <a:r>
                        <a:rPr lang="en-GB" sz="1800">
                          <a:effectLst/>
                        </a:rPr>
                        <a:t>Función</a:t>
                      </a:r>
                      <a:endParaRPr lang="fr-FR"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1800">
                          <a:effectLst/>
                        </a:rPr>
                        <a:t>Requisito</a:t>
                      </a:r>
                      <a:endParaRPr lang="fr-FR"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64604991"/>
                  </a:ext>
                </a:extLst>
              </a:tr>
              <a:tr h="3104477">
                <a:tc>
                  <a:txBody>
                    <a:bodyPr/>
                    <a:lstStyle/>
                    <a:p>
                      <a:pPr algn="ctr">
                        <a:lnSpc>
                          <a:spcPct val="115000"/>
                        </a:lnSpc>
                        <a:spcBef>
                          <a:spcPts val="600"/>
                        </a:spcBef>
                        <a:spcAft>
                          <a:spcPts val="0"/>
                        </a:spcAft>
                      </a:pPr>
                      <a:r>
                        <a:rPr lang="en-GB" sz="1600" b="1">
                          <a:effectLst/>
                        </a:rPr>
                        <a:t>El transmisor</a:t>
                      </a:r>
                      <a:endParaRPr lang="fr-FR" sz="1600" b="1">
                        <a:effectLst/>
                      </a:endParaRPr>
                    </a:p>
                    <a:p>
                      <a:pPr algn="ctr">
                        <a:lnSpc>
                          <a:spcPct val="115000"/>
                        </a:lnSpc>
                        <a:spcBef>
                          <a:spcPts val="600"/>
                        </a:spcBef>
                        <a:spcAft>
                          <a:spcPts val="0"/>
                        </a:spcAft>
                      </a:pPr>
                      <a:r>
                        <a:rPr lang="en-GB" sz="1600" b="1">
                          <a:effectLst/>
                        </a:rPr>
                        <a:t>Función expresiva</a:t>
                      </a:r>
                      <a:endParaRPr lang="fr-FR" sz="1600" b="1">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marL="174625" lvl="0" indent="-174625">
                        <a:lnSpc>
                          <a:spcPct val="115000"/>
                        </a:lnSpc>
                        <a:spcBef>
                          <a:spcPts val="600"/>
                        </a:spcBef>
                        <a:spcAft>
                          <a:spcPts val="0"/>
                        </a:spcAft>
                        <a:buFont typeface="Arial" panose="020B0604020202020204" pitchFamily="34" charset="0"/>
                        <a:buChar char="•"/>
                      </a:pPr>
                      <a:r>
                        <a:rPr lang="en-GB" sz="1600">
                          <a:effectLst/>
                        </a:rPr>
                        <a:t>Integridad de los sistemas motores :</a:t>
                      </a:r>
                    </a:p>
                    <a:p>
                      <a:pPr marL="363538" lvl="0" indent="0">
                        <a:lnSpc>
                          <a:spcPct val="115000"/>
                        </a:lnSpc>
                        <a:spcBef>
                          <a:spcPts val="600"/>
                        </a:spcBef>
                        <a:spcAft>
                          <a:spcPts val="0"/>
                        </a:spcAft>
                        <a:buFont typeface="Calibri" panose="020F0502020204030204" pitchFamily="34" charset="0"/>
                        <a:buNone/>
                      </a:pPr>
                      <a:r>
                        <a:rPr lang="en-GB" sz="1600">
                          <a:effectLst/>
                        </a:rPr>
                        <a:t>- sistema articulatorio del lenguaje oral</a:t>
                      </a:r>
                    </a:p>
                    <a:p>
                      <a:pPr marL="363538" lvl="0" indent="0">
                        <a:lnSpc>
                          <a:spcPct val="115000"/>
                        </a:lnSpc>
                        <a:spcBef>
                          <a:spcPts val="600"/>
                        </a:spcBef>
                        <a:spcAft>
                          <a:spcPts val="0"/>
                        </a:spcAft>
                        <a:buFont typeface="Calibri" panose="020F0502020204030204" pitchFamily="34" charset="0"/>
                        <a:buNone/>
                      </a:pPr>
                      <a:r>
                        <a:rPr lang="en-GB" sz="1600">
                          <a:effectLst/>
                        </a:rPr>
                        <a:t>- manos para el lenguaje de signos</a:t>
                      </a:r>
                      <a:endParaRPr lang="fr-FR" sz="1600">
                        <a:effectLst/>
                      </a:endParaRPr>
                    </a:p>
                    <a:p>
                      <a:pPr marL="174625" lvl="0" indent="-174625">
                        <a:lnSpc>
                          <a:spcPct val="115000"/>
                        </a:lnSpc>
                        <a:spcBef>
                          <a:spcPts val="600"/>
                        </a:spcBef>
                        <a:spcAft>
                          <a:spcPts val="0"/>
                        </a:spcAft>
                        <a:buFont typeface="Arial" panose="020B0604020202020204" pitchFamily="34" charset="0"/>
                        <a:buChar char="•"/>
                      </a:pPr>
                      <a:r>
                        <a:rPr lang="en-GB" sz="1600">
                          <a:effectLst/>
                        </a:rPr>
                        <a:t>Léxico rico y diversificado</a:t>
                      </a:r>
                      <a:endParaRPr lang="fr-FR" sz="1600">
                        <a:effectLst/>
                      </a:endParaRPr>
                    </a:p>
                    <a:p>
                      <a:pPr marL="174625" lvl="0" indent="-174625">
                        <a:lnSpc>
                          <a:spcPct val="115000"/>
                        </a:lnSpc>
                        <a:spcBef>
                          <a:spcPts val="600"/>
                        </a:spcBef>
                        <a:spcAft>
                          <a:spcPts val="0"/>
                        </a:spcAft>
                        <a:buFont typeface="Arial" panose="020B0604020202020204" pitchFamily="34" charset="0"/>
                        <a:buChar char="•"/>
                      </a:pPr>
                      <a:r>
                        <a:rPr lang="en-GB" sz="1600">
                          <a:effectLst/>
                        </a:rPr>
                        <a:t>Capacidad para combinar palabras en frases</a:t>
                      </a:r>
                      <a:endParaRPr lang="fr-FR" sz="16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extLst>
                  <a:ext uri="{0D108BD9-81ED-4DB2-BD59-A6C34878D82A}">
                    <a16:rowId xmlns:a16="http://schemas.microsoft.com/office/drawing/2014/main" val="3132202161"/>
                  </a:ext>
                </a:extLst>
              </a:tr>
            </a:tbl>
          </a:graphicData>
        </a:graphic>
      </p:graphicFrame>
      <p:sp>
        <p:nvSpPr>
          <p:cNvPr id="21" name="Rectangle 20">
            <a:extLst>
              <a:ext uri="{FF2B5EF4-FFF2-40B4-BE49-F238E27FC236}">
                <a16:creationId xmlns:a16="http://schemas.microsoft.com/office/drawing/2014/main" id="{CC016589-D512-F601-E002-10808484ED95}"/>
              </a:ext>
            </a:extLst>
          </p:cNvPr>
          <p:cNvSpPr/>
          <p:nvPr/>
        </p:nvSpPr>
        <p:spPr>
          <a:xfrm>
            <a:off x="1870750" y="470783"/>
            <a:ext cx="7819769" cy="658770"/>
          </a:xfrm>
          <a:prstGeom prst="rect">
            <a:avLst/>
          </a:prstGeom>
        </p:spPr>
        <p:txBody>
          <a:bodyPr wrap="none">
            <a:spAutoFit/>
          </a:bodyPr>
          <a:lstStyle/>
          <a:p>
            <a:pPr algn="just">
              <a:lnSpc>
                <a:spcPct val="150000"/>
              </a:lnSpc>
              <a:buClr>
                <a:srgbClr val="674EA7"/>
              </a:buClr>
              <a:buSzPts val="4000"/>
            </a:pPr>
            <a:r>
              <a:rPr lang="en-US" sz="2800">
                <a:solidFill>
                  <a:schemeClr val="dk1"/>
                </a:solidFill>
              </a:rPr>
              <a:t>3.1 El papel del emisor - Función expresiva</a:t>
            </a:r>
          </a:p>
        </p:txBody>
      </p:sp>
      <p:pic>
        <p:nvPicPr>
          <p:cNvPr id="7" name="Image 6">
            <a:extLst>
              <a:ext uri="{FF2B5EF4-FFF2-40B4-BE49-F238E27FC236}">
                <a16:creationId xmlns:a16="http://schemas.microsoft.com/office/drawing/2014/main" id="{0A31D0CB-700D-9B5B-200A-D268778CDF66}"/>
              </a:ext>
            </a:extLst>
          </p:cNvPr>
          <p:cNvPicPr>
            <a:picLocks noChangeAspect="1"/>
          </p:cNvPicPr>
          <p:nvPr/>
        </p:nvPicPr>
        <p:blipFill>
          <a:blip r:embed="rId5"/>
          <a:stretch>
            <a:fillRect/>
          </a:stretch>
        </p:blipFill>
        <p:spPr>
          <a:xfrm>
            <a:off x="1073604" y="3818965"/>
            <a:ext cx="1860003" cy="1260000"/>
          </a:xfrm>
          <a:prstGeom prst="rect">
            <a:avLst/>
          </a:prstGeom>
        </p:spPr>
      </p:pic>
    </p:spTree>
    <p:extLst>
      <p:ext uri="{BB962C8B-B14F-4D97-AF65-F5344CB8AC3E}">
        <p14:creationId xmlns:p14="http://schemas.microsoft.com/office/powerpoint/2010/main" val="71950078"/>
      </p:ext>
    </p:extLst>
  </p:cSld>
  <p:clrMapOvr>
    <a:masterClrMapping/>
  </p:clrMapOvr>
  <p:extLst>
    <p:ext uri="{6950BFC3-D8DA-4A85-94F7-54DA5524770B}">
      <p188:commentRel xmlns:p188="http://schemas.microsoft.com/office/powerpoint/2018/8/main" xmlns:p14="http://schemas.microsoft.com/office/powerpoint/2010/main" xmlns:a16="http://schemas.microsoft.com/office/drawing/2014/main" xmlns="" r:id="rId6"/>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graphicFrame>
        <p:nvGraphicFramePr>
          <p:cNvPr id="4" name="Tableau 3">
            <a:extLst>
              <a:ext uri="{FF2B5EF4-FFF2-40B4-BE49-F238E27FC236}">
                <a16:creationId xmlns:a16="http://schemas.microsoft.com/office/drawing/2014/main" id="{99E61F27-6C65-4877-84AD-53831B22E3E0}"/>
              </a:ext>
            </a:extLst>
          </p:cNvPr>
          <p:cNvGraphicFramePr>
            <a:graphicFrameLocks noGrp="1"/>
          </p:cNvGraphicFramePr>
          <p:nvPr>
            <p:extLst>
              <p:ext uri="{D42A27DB-BD31-4B8C-83A1-F6EECF244321}">
                <p14:modId xmlns:p14="http://schemas.microsoft.com/office/powerpoint/2010/main" val="4002937089"/>
              </p:ext>
            </p:extLst>
          </p:nvPr>
        </p:nvGraphicFramePr>
        <p:xfrm>
          <a:off x="692502" y="1909483"/>
          <a:ext cx="10925757" cy="3818964"/>
        </p:xfrm>
        <a:graphic>
          <a:graphicData uri="http://schemas.openxmlformats.org/drawingml/2006/table">
            <a:tbl>
              <a:tblPr firstRow="1" bandRow="1">
                <a:tableStyleId>{00A15C55-8517-42AA-B614-E9B94910E393}</a:tableStyleId>
              </a:tblPr>
              <a:tblGrid>
                <a:gridCol w="2292745">
                  <a:extLst>
                    <a:ext uri="{9D8B030D-6E8A-4147-A177-3AD203B41FA5}">
                      <a16:colId xmlns:a16="http://schemas.microsoft.com/office/drawing/2014/main" val="306437988"/>
                    </a:ext>
                  </a:extLst>
                </a:gridCol>
                <a:gridCol w="3697941">
                  <a:extLst>
                    <a:ext uri="{9D8B030D-6E8A-4147-A177-3AD203B41FA5}">
                      <a16:colId xmlns:a16="http://schemas.microsoft.com/office/drawing/2014/main" val="1837694105"/>
                    </a:ext>
                  </a:extLst>
                </a:gridCol>
                <a:gridCol w="4935071">
                  <a:extLst>
                    <a:ext uri="{9D8B030D-6E8A-4147-A177-3AD203B41FA5}">
                      <a16:colId xmlns:a16="http://schemas.microsoft.com/office/drawing/2014/main" val="93611670"/>
                    </a:ext>
                  </a:extLst>
                </a:gridCol>
              </a:tblGrid>
              <a:tr h="714487">
                <a:tc>
                  <a:txBody>
                    <a:bodyPr/>
                    <a:lstStyle/>
                    <a:p>
                      <a:pPr algn="ctr">
                        <a:lnSpc>
                          <a:spcPct val="115000"/>
                        </a:lnSpc>
                        <a:spcBef>
                          <a:spcPts val="600"/>
                        </a:spcBef>
                        <a:spcAft>
                          <a:spcPts val="0"/>
                        </a:spcAft>
                      </a:pPr>
                      <a:r>
                        <a:rPr lang="en-GB" sz="1800">
                          <a:effectLst/>
                        </a:rPr>
                        <a:t>Función</a:t>
                      </a:r>
                      <a:endParaRPr lang="fr-FR"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1800">
                          <a:effectLst/>
                        </a:rPr>
                        <a:t>Requisito</a:t>
                      </a:r>
                      <a:endParaRPr lang="fr-FR"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1800">
                          <a:effectLst/>
                        </a:rPr>
                        <a:t>Problemas potenciales en IDD</a:t>
                      </a:r>
                      <a:endParaRPr lang="fr-FR"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64604991"/>
                  </a:ext>
                </a:extLst>
              </a:tr>
              <a:tr h="3104477">
                <a:tc>
                  <a:txBody>
                    <a:bodyPr/>
                    <a:lstStyle/>
                    <a:p>
                      <a:pPr algn="ctr">
                        <a:lnSpc>
                          <a:spcPct val="115000"/>
                        </a:lnSpc>
                        <a:spcBef>
                          <a:spcPts val="600"/>
                        </a:spcBef>
                        <a:spcAft>
                          <a:spcPts val="0"/>
                        </a:spcAft>
                      </a:pPr>
                      <a:r>
                        <a:rPr lang="en-GB" sz="1600" b="1">
                          <a:effectLst/>
                        </a:rPr>
                        <a:t>El transmisor</a:t>
                      </a:r>
                      <a:endParaRPr lang="fr-FR" sz="1600" b="1">
                        <a:effectLst/>
                      </a:endParaRPr>
                    </a:p>
                    <a:p>
                      <a:pPr algn="ctr">
                        <a:lnSpc>
                          <a:spcPct val="115000"/>
                        </a:lnSpc>
                        <a:spcBef>
                          <a:spcPts val="600"/>
                        </a:spcBef>
                        <a:spcAft>
                          <a:spcPts val="0"/>
                        </a:spcAft>
                      </a:pPr>
                      <a:r>
                        <a:rPr lang="en-GB" sz="1600" b="1">
                          <a:effectLst/>
                        </a:rPr>
                        <a:t>Función expresiva</a:t>
                      </a:r>
                      <a:endParaRPr lang="fr-FR" sz="1600" b="1">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marL="174625" lvl="0" indent="-174625">
                        <a:lnSpc>
                          <a:spcPct val="115000"/>
                        </a:lnSpc>
                        <a:spcBef>
                          <a:spcPts val="600"/>
                        </a:spcBef>
                        <a:spcAft>
                          <a:spcPts val="0"/>
                        </a:spcAft>
                        <a:buFont typeface="Arial" panose="020B0604020202020204" pitchFamily="34" charset="0"/>
                        <a:buChar char="•"/>
                      </a:pPr>
                      <a:r>
                        <a:rPr lang="en-GB" sz="1600">
                          <a:effectLst/>
                        </a:rPr>
                        <a:t>Integridad de los sistemas motores :</a:t>
                      </a:r>
                    </a:p>
                    <a:p>
                      <a:pPr marL="363538" lvl="0" indent="0">
                        <a:lnSpc>
                          <a:spcPct val="115000"/>
                        </a:lnSpc>
                        <a:spcBef>
                          <a:spcPts val="600"/>
                        </a:spcBef>
                        <a:spcAft>
                          <a:spcPts val="0"/>
                        </a:spcAft>
                        <a:buFont typeface="Calibri" panose="020F0502020204030204" pitchFamily="34" charset="0"/>
                        <a:buNone/>
                      </a:pPr>
                      <a:r>
                        <a:rPr lang="en-GB" sz="1600">
                          <a:effectLst/>
                        </a:rPr>
                        <a:t>- sistema articulatorio del lenguaje oral</a:t>
                      </a:r>
                    </a:p>
                    <a:p>
                      <a:pPr marL="363538" lvl="0" indent="0">
                        <a:lnSpc>
                          <a:spcPct val="115000"/>
                        </a:lnSpc>
                        <a:spcBef>
                          <a:spcPts val="600"/>
                        </a:spcBef>
                        <a:spcAft>
                          <a:spcPts val="0"/>
                        </a:spcAft>
                        <a:buFont typeface="Calibri" panose="020F0502020204030204" pitchFamily="34" charset="0"/>
                        <a:buNone/>
                      </a:pPr>
                      <a:r>
                        <a:rPr lang="en-GB" sz="1600">
                          <a:effectLst/>
                        </a:rPr>
                        <a:t>- manos para el lenguaje de signos</a:t>
                      </a:r>
                      <a:endParaRPr lang="fr-FR" sz="1600">
                        <a:effectLst/>
                      </a:endParaRPr>
                    </a:p>
                    <a:p>
                      <a:pPr marL="174625" lvl="0" indent="-174625">
                        <a:lnSpc>
                          <a:spcPct val="115000"/>
                        </a:lnSpc>
                        <a:spcBef>
                          <a:spcPts val="600"/>
                        </a:spcBef>
                        <a:spcAft>
                          <a:spcPts val="0"/>
                        </a:spcAft>
                        <a:buFont typeface="Arial" panose="020B0604020202020204" pitchFamily="34" charset="0"/>
                        <a:buChar char="•"/>
                      </a:pPr>
                      <a:r>
                        <a:rPr lang="en-GB" sz="1600">
                          <a:solidFill>
                            <a:schemeClr val="bg1">
                              <a:lumMod val="75000"/>
                            </a:schemeClr>
                          </a:solidFill>
                          <a:effectLst/>
                        </a:rPr>
                        <a:t>Léxico rico y diversificado</a:t>
                      </a:r>
                      <a:endParaRPr lang="fr-FR" sz="1600">
                        <a:solidFill>
                          <a:schemeClr val="bg1">
                            <a:lumMod val="75000"/>
                          </a:schemeClr>
                        </a:solidFill>
                        <a:effectLst/>
                      </a:endParaRPr>
                    </a:p>
                    <a:p>
                      <a:pPr marL="174625" lvl="0" indent="-174625">
                        <a:lnSpc>
                          <a:spcPct val="115000"/>
                        </a:lnSpc>
                        <a:spcBef>
                          <a:spcPts val="600"/>
                        </a:spcBef>
                        <a:spcAft>
                          <a:spcPts val="0"/>
                        </a:spcAft>
                        <a:buFont typeface="Arial" panose="020B0604020202020204" pitchFamily="34" charset="0"/>
                        <a:buChar char="•"/>
                      </a:pPr>
                      <a:r>
                        <a:rPr lang="en-GB" sz="1600">
                          <a:solidFill>
                            <a:schemeClr val="bg1">
                              <a:lumMod val="75000"/>
                            </a:schemeClr>
                          </a:solidFill>
                          <a:effectLst/>
                        </a:rPr>
                        <a:t>Capacidad para combinar palabras en frases</a:t>
                      </a:r>
                      <a:endParaRPr lang="fr-FR" sz="1600">
                        <a:solidFill>
                          <a:schemeClr val="bg1">
                            <a:lumMod val="75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tc>
                  <a:txBody>
                    <a:bodyPr/>
                    <a:lstStyle/>
                    <a:p>
                      <a:pPr>
                        <a:lnSpc>
                          <a:spcPct val="115000"/>
                        </a:lnSpc>
                        <a:spcBef>
                          <a:spcPts val="600"/>
                        </a:spcBef>
                        <a:spcAft>
                          <a:spcPts val="0"/>
                        </a:spcAft>
                      </a:pPr>
                      <a:r>
                        <a:rPr lang="en-GB" sz="1600" b="1" u="none">
                          <a:effectLst/>
                        </a:rPr>
                        <a:t>Nivel anatómico</a:t>
                      </a:r>
                      <a:endParaRPr lang="fr-FR" sz="1600" b="1" u="none">
                        <a:effectLst/>
                      </a:endParaRPr>
                    </a:p>
                    <a:p>
                      <a:pPr marL="174625" lvl="0" indent="-174625">
                        <a:lnSpc>
                          <a:spcPct val="115000"/>
                        </a:lnSpc>
                        <a:spcBef>
                          <a:spcPts val="600"/>
                        </a:spcBef>
                        <a:spcAft>
                          <a:spcPts val="0"/>
                        </a:spcAft>
                        <a:buFont typeface="Arial" panose="020B0604020202020204" pitchFamily="34" charset="0"/>
                        <a:buChar char="•"/>
                      </a:pPr>
                      <a:r>
                        <a:rPr lang="en-GB" sz="1600">
                          <a:effectLst/>
                        </a:rPr>
                        <a:t>Dismorfia facial </a:t>
                      </a:r>
                    </a:p>
                    <a:p>
                      <a:pPr marL="538163" lvl="0" indent="0">
                        <a:lnSpc>
                          <a:spcPct val="115000"/>
                        </a:lnSpc>
                        <a:spcBef>
                          <a:spcPts val="600"/>
                        </a:spcBef>
                        <a:spcAft>
                          <a:spcPts val="0"/>
                        </a:spcAft>
                        <a:buFont typeface="Arial" panose="020B0604020202020204" pitchFamily="34" charset="0"/>
                        <a:buNone/>
                      </a:pPr>
                      <a:r>
                        <a:rPr lang="en-GB" sz="1600">
                          <a:effectLst/>
                        </a:rPr>
                        <a:t>➝ dificultades de articulación y co-articulación </a:t>
                      </a:r>
                    </a:p>
                    <a:p>
                      <a:pPr marL="538163" lvl="0" indent="0">
                        <a:lnSpc>
                          <a:spcPct val="115000"/>
                        </a:lnSpc>
                        <a:spcBef>
                          <a:spcPts val="600"/>
                        </a:spcBef>
                        <a:spcAft>
                          <a:spcPts val="0"/>
                        </a:spcAft>
                        <a:buFont typeface="Arial" panose="020B0604020202020204" pitchFamily="34" charset="0"/>
                        <a:buNone/>
                      </a:pPr>
                      <a:r>
                        <a:rPr lang="en-GB" sz="1600">
                          <a:effectLst/>
                        </a:rPr>
                        <a:t>➝ ininteligibilidad</a:t>
                      </a:r>
                      <a:endParaRPr lang="fr-FR" sz="1600">
                        <a:effectLst/>
                      </a:endParaRPr>
                    </a:p>
                    <a:p>
                      <a:pPr marL="174625" lvl="0" indent="-174625">
                        <a:lnSpc>
                          <a:spcPct val="115000"/>
                        </a:lnSpc>
                        <a:spcBef>
                          <a:spcPts val="600"/>
                        </a:spcBef>
                        <a:spcAft>
                          <a:spcPts val="0"/>
                        </a:spcAft>
                        <a:buFont typeface="Arial" panose="020B0604020202020204" pitchFamily="34" charset="0"/>
                        <a:buChar char="•"/>
                      </a:pPr>
                      <a:r>
                        <a:rPr lang="en-GB" sz="1600">
                          <a:effectLst/>
                        </a:rPr>
                        <a:t>Limitaciones del motor </a:t>
                      </a:r>
                    </a:p>
                    <a:p>
                      <a:pPr marL="538163" lvl="0" indent="0">
                        <a:lnSpc>
                          <a:spcPct val="115000"/>
                        </a:lnSpc>
                        <a:spcBef>
                          <a:spcPts val="600"/>
                        </a:spcBef>
                        <a:spcAft>
                          <a:spcPts val="0"/>
                        </a:spcAft>
                        <a:buFont typeface="Arial" panose="020B0604020202020204" pitchFamily="34" charset="0"/>
                        <a:buNone/>
                      </a:pPr>
                      <a:r>
                        <a:rPr lang="en-GB" sz="1600">
                          <a:effectLst/>
                        </a:rPr>
                        <a:t>➝ dificultad para utilizar las manos para producir gestos o manipular un sistema de CAA</a:t>
                      </a:r>
                      <a:endParaRPr lang="fr-FR" sz="16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extLst>
                  <a:ext uri="{0D108BD9-81ED-4DB2-BD59-A6C34878D82A}">
                    <a16:rowId xmlns:a16="http://schemas.microsoft.com/office/drawing/2014/main" val="3132202161"/>
                  </a:ext>
                </a:extLst>
              </a:tr>
            </a:tbl>
          </a:graphicData>
        </a:graphic>
      </p:graphicFrame>
      <p:pic>
        <p:nvPicPr>
          <p:cNvPr id="7" name="Image 6">
            <a:extLst>
              <a:ext uri="{FF2B5EF4-FFF2-40B4-BE49-F238E27FC236}">
                <a16:creationId xmlns:a16="http://schemas.microsoft.com/office/drawing/2014/main" id="{696BDDD9-A148-4AC2-B2C7-933F3D40A54C}"/>
              </a:ext>
            </a:extLst>
          </p:cNvPr>
          <p:cNvPicPr>
            <a:picLocks noChangeAspect="1"/>
          </p:cNvPicPr>
          <p:nvPr/>
        </p:nvPicPr>
        <p:blipFill>
          <a:blip r:embed="rId5"/>
          <a:stretch>
            <a:fillRect/>
          </a:stretch>
        </p:blipFill>
        <p:spPr>
          <a:xfrm>
            <a:off x="1073604" y="3818965"/>
            <a:ext cx="1860003" cy="1260000"/>
          </a:xfrm>
          <a:prstGeom prst="rect">
            <a:avLst/>
          </a:prstGeom>
        </p:spPr>
      </p:pic>
    </p:spTree>
    <p:extLst>
      <p:ext uri="{BB962C8B-B14F-4D97-AF65-F5344CB8AC3E}">
        <p14:creationId xmlns:p14="http://schemas.microsoft.com/office/powerpoint/2010/main" val="16798479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graphicFrame>
        <p:nvGraphicFramePr>
          <p:cNvPr id="4" name="Tableau 3">
            <a:extLst>
              <a:ext uri="{FF2B5EF4-FFF2-40B4-BE49-F238E27FC236}">
                <a16:creationId xmlns:a16="http://schemas.microsoft.com/office/drawing/2014/main" id="{99E61F27-6C65-4877-84AD-53831B22E3E0}"/>
              </a:ext>
            </a:extLst>
          </p:cNvPr>
          <p:cNvGraphicFramePr>
            <a:graphicFrameLocks noGrp="1"/>
          </p:cNvGraphicFramePr>
          <p:nvPr>
            <p:extLst>
              <p:ext uri="{D42A27DB-BD31-4B8C-83A1-F6EECF244321}">
                <p14:modId xmlns:p14="http://schemas.microsoft.com/office/powerpoint/2010/main" val="3402816822"/>
              </p:ext>
            </p:extLst>
          </p:nvPr>
        </p:nvGraphicFramePr>
        <p:xfrm>
          <a:off x="692502" y="1909483"/>
          <a:ext cx="10925757" cy="3818964"/>
        </p:xfrm>
        <a:graphic>
          <a:graphicData uri="http://schemas.openxmlformats.org/drawingml/2006/table">
            <a:tbl>
              <a:tblPr firstRow="1" bandRow="1">
                <a:tableStyleId>{00A15C55-8517-42AA-B614-E9B94910E393}</a:tableStyleId>
              </a:tblPr>
              <a:tblGrid>
                <a:gridCol w="2292745">
                  <a:extLst>
                    <a:ext uri="{9D8B030D-6E8A-4147-A177-3AD203B41FA5}">
                      <a16:colId xmlns:a16="http://schemas.microsoft.com/office/drawing/2014/main" val="306437988"/>
                    </a:ext>
                  </a:extLst>
                </a:gridCol>
                <a:gridCol w="3697941">
                  <a:extLst>
                    <a:ext uri="{9D8B030D-6E8A-4147-A177-3AD203B41FA5}">
                      <a16:colId xmlns:a16="http://schemas.microsoft.com/office/drawing/2014/main" val="1837694105"/>
                    </a:ext>
                  </a:extLst>
                </a:gridCol>
                <a:gridCol w="4935071">
                  <a:extLst>
                    <a:ext uri="{9D8B030D-6E8A-4147-A177-3AD203B41FA5}">
                      <a16:colId xmlns:a16="http://schemas.microsoft.com/office/drawing/2014/main" val="93611670"/>
                    </a:ext>
                  </a:extLst>
                </a:gridCol>
              </a:tblGrid>
              <a:tr h="714487">
                <a:tc>
                  <a:txBody>
                    <a:bodyPr/>
                    <a:lstStyle/>
                    <a:p>
                      <a:pPr algn="ctr">
                        <a:lnSpc>
                          <a:spcPct val="115000"/>
                        </a:lnSpc>
                        <a:spcBef>
                          <a:spcPts val="600"/>
                        </a:spcBef>
                        <a:spcAft>
                          <a:spcPts val="0"/>
                        </a:spcAft>
                      </a:pPr>
                      <a:r>
                        <a:rPr lang="en-GB" sz="1800">
                          <a:effectLst/>
                        </a:rPr>
                        <a:t>Función</a:t>
                      </a:r>
                      <a:endParaRPr lang="fr-FR"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1800">
                          <a:effectLst/>
                        </a:rPr>
                        <a:t>Requisito</a:t>
                      </a:r>
                      <a:endParaRPr lang="fr-FR"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1800">
                          <a:effectLst/>
                        </a:rPr>
                        <a:t>Problemas potenciales en IDD</a:t>
                      </a:r>
                      <a:endParaRPr lang="fr-FR"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64604991"/>
                  </a:ext>
                </a:extLst>
              </a:tr>
              <a:tr h="3104477">
                <a:tc>
                  <a:txBody>
                    <a:bodyPr/>
                    <a:lstStyle/>
                    <a:p>
                      <a:pPr algn="ctr">
                        <a:lnSpc>
                          <a:spcPct val="115000"/>
                        </a:lnSpc>
                        <a:spcBef>
                          <a:spcPts val="600"/>
                        </a:spcBef>
                        <a:spcAft>
                          <a:spcPts val="0"/>
                        </a:spcAft>
                      </a:pPr>
                      <a:r>
                        <a:rPr lang="en-GB" sz="1600" b="1">
                          <a:effectLst/>
                        </a:rPr>
                        <a:t>El transmisor</a:t>
                      </a:r>
                      <a:endParaRPr lang="fr-FR" sz="1600" b="1">
                        <a:effectLst/>
                      </a:endParaRPr>
                    </a:p>
                    <a:p>
                      <a:pPr algn="ctr">
                        <a:lnSpc>
                          <a:spcPct val="115000"/>
                        </a:lnSpc>
                        <a:spcBef>
                          <a:spcPts val="600"/>
                        </a:spcBef>
                        <a:spcAft>
                          <a:spcPts val="0"/>
                        </a:spcAft>
                      </a:pPr>
                      <a:r>
                        <a:rPr lang="en-GB" sz="1600" b="1">
                          <a:effectLst/>
                        </a:rPr>
                        <a:t>Función expresiva</a:t>
                      </a:r>
                      <a:endParaRPr lang="fr-FR" sz="1600" b="1">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marL="174625" lvl="0" indent="-174625">
                        <a:lnSpc>
                          <a:spcPct val="100000"/>
                        </a:lnSpc>
                        <a:spcBef>
                          <a:spcPts val="600"/>
                        </a:spcBef>
                        <a:spcAft>
                          <a:spcPts val="0"/>
                        </a:spcAft>
                        <a:buFont typeface="Arial" panose="020B0604020202020204" pitchFamily="34" charset="0"/>
                        <a:buChar char="•"/>
                      </a:pPr>
                      <a:r>
                        <a:rPr lang="en-GB" sz="1600">
                          <a:effectLst/>
                        </a:rPr>
                        <a:t>Integridad de los sistemas motores :</a:t>
                      </a:r>
                    </a:p>
                    <a:p>
                      <a:pPr marL="363538" lvl="0" indent="0">
                        <a:lnSpc>
                          <a:spcPct val="100000"/>
                        </a:lnSpc>
                        <a:spcBef>
                          <a:spcPts val="600"/>
                        </a:spcBef>
                        <a:spcAft>
                          <a:spcPts val="0"/>
                        </a:spcAft>
                        <a:buFont typeface="Calibri" panose="020F0502020204030204" pitchFamily="34" charset="0"/>
                        <a:buNone/>
                      </a:pPr>
                      <a:r>
                        <a:rPr lang="en-GB" sz="1600">
                          <a:effectLst/>
                        </a:rPr>
                        <a:t>- sistema articulatorio del lenguaje oral</a:t>
                      </a:r>
                    </a:p>
                    <a:p>
                      <a:pPr marL="363538" lvl="0" indent="0">
                        <a:lnSpc>
                          <a:spcPct val="100000"/>
                        </a:lnSpc>
                        <a:spcBef>
                          <a:spcPts val="600"/>
                        </a:spcBef>
                        <a:spcAft>
                          <a:spcPts val="0"/>
                        </a:spcAft>
                        <a:buFont typeface="Calibri" panose="020F0502020204030204" pitchFamily="34" charset="0"/>
                        <a:buNone/>
                      </a:pPr>
                      <a:r>
                        <a:rPr lang="en-GB" sz="1600">
                          <a:effectLst/>
                        </a:rPr>
                        <a:t>- manos para el lenguaje de signos</a:t>
                      </a:r>
                      <a:endParaRPr lang="fr-FR" sz="1600">
                        <a:effectLst/>
                      </a:endParaRPr>
                    </a:p>
                    <a:p>
                      <a:pPr marL="174625" lvl="0" indent="-174625">
                        <a:lnSpc>
                          <a:spcPct val="100000"/>
                        </a:lnSpc>
                        <a:spcBef>
                          <a:spcPts val="600"/>
                        </a:spcBef>
                        <a:spcAft>
                          <a:spcPts val="0"/>
                        </a:spcAft>
                        <a:buFont typeface="Arial" panose="020B0604020202020204" pitchFamily="34" charset="0"/>
                        <a:buChar char="•"/>
                      </a:pPr>
                      <a:r>
                        <a:rPr lang="en-GB" sz="1600">
                          <a:solidFill>
                            <a:schemeClr val="bg1">
                              <a:lumMod val="75000"/>
                            </a:schemeClr>
                          </a:solidFill>
                          <a:effectLst/>
                        </a:rPr>
                        <a:t>Léxico rico y diversificado</a:t>
                      </a:r>
                      <a:endParaRPr lang="fr-FR" sz="1600">
                        <a:solidFill>
                          <a:schemeClr val="bg1">
                            <a:lumMod val="75000"/>
                          </a:schemeClr>
                        </a:solidFill>
                        <a:effectLst/>
                      </a:endParaRPr>
                    </a:p>
                    <a:p>
                      <a:pPr marL="174625" lvl="0" indent="-174625">
                        <a:lnSpc>
                          <a:spcPct val="100000"/>
                        </a:lnSpc>
                        <a:spcBef>
                          <a:spcPts val="600"/>
                        </a:spcBef>
                        <a:spcAft>
                          <a:spcPts val="0"/>
                        </a:spcAft>
                        <a:buFont typeface="Arial" panose="020B0604020202020204" pitchFamily="34" charset="0"/>
                        <a:buChar char="•"/>
                      </a:pPr>
                      <a:r>
                        <a:rPr lang="en-GB" sz="1600">
                          <a:solidFill>
                            <a:schemeClr val="bg1">
                              <a:lumMod val="75000"/>
                            </a:schemeClr>
                          </a:solidFill>
                          <a:effectLst/>
                        </a:rPr>
                        <a:t>Capacidad para combinar palabras en frases</a:t>
                      </a:r>
                      <a:endParaRPr lang="fr-FR" sz="1600">
                        <a:solidFill>
                          <a:schemeClr val="bg1">
                            <a:lumMod val="75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tc>
                  <a:txBody>
                    <a:bodyPr/>
                    <a:lstStyle/>
                    <a:p>
                      <a:pPr>
                        <a:spcBef>
                          <a:spcPts val="600"/>
                        </a:spcBef>
                      </a:pPr>
                      <a:r>
                        <a:rPr lang="en-GB" sz="1600" b="1" i="0" u="none" strike="noStrike" cap="none">
                          <a:solidFill>
                            <a:schemeClr val="dk1"/>
                          </a:solidFill>
                          <a:effectLst/>
                          <a:latin typeface="+mn-lt"/>
                          <a:ea typeface="+mn-ea"/>
                          <a:cs typeface="+mn-cs"/>
                          <a:sym typeface="Arial"/>
                        </a:rPr>
                        <a:t>Nivel fonológico (los sonidos)</a:t>
                      </a:r>
                      <a:endParaRPr lang="fr-FR" sz="1600" b="0" i="0" u="none" strike="noStrike" cap="none">
                        <a:solidFill>
                          <a:schemeClr val="dk1"/>
                        </a:solidFill>
                        <a:effectLst/>
                        <a:latin typeface="+mn-lt"/>
                        <a:ea typeface="+mn-ea"/>
                        <a:cs typeface="+mn-cs"/>
                        <a:sym typeface="Arial"/>
                      </a:endParaRPr>
                    </a:p>
                    <a:p>
                      <a:pPr marL="0" lvl="0" indent="174625">
                        <a:spcBef>
                          <a:spcPts val="600"/>
                        </a:spcBef>
                        <a:buFont typeface="Arial" panose="020B0604020202020204" pitchFamily="34" charset="0"/>
                        <a:buChar char="•"/>
                      </a:pPr>
                      <a:r>
                        <a:rPr lang="en-GB" sz="1600" b="0" i="0" u="none" strike="noStrike" cap="none">
                          <a:solidFill>
                            <a:schemeClr val="dk1"/>
                          </a:solidFill>
                          <a:effectLst/>
                          <a:latin typeface="+mn-lt"/>
                          <a:ea typeface="+mn-ea"/>
                          <a:cs typeface="+mn-cs"/>
                          <a:sym typeface="Arial"/>
                        </a:rPr>
                        <a:t>Dificultades articulatorias y coarticulatorias (en particular, los fonemas más complejos).</a:t>
                      </a:r>
                      <a:endParaRPr lang="fr-FR" sz="1600" b="0" i="0" u="none" strike="noStrike" cap="none">
                        <a:solidFill>
                          <a:schemeClr val="dk1"/>
                        </a:solidFill>
                        <a:effectLst/>
                        <a:latin typeface="+mn-lt"/>
                        <a:ea typeface="+mn-ea"/>
                        <a:cs typeface="+mn-cs"/>
                        <a:sym typeface="Arial"/>
                      </a:endParaRPr>
                    </a:p>
                    <a:p>
                      <a:pPr marL="0" lvl="0" indent="174625">
                        <a:spcBef>
                          <a:spcPts val="600"/>
                        </a:spcBef>
                        <a:buFont typeface="Arial" panose="020B0604020202020204" pitchFamily="34" charset="0"/>
                        <a:buChar char="•"/>
                      </a:pPr>
                      <a:r>
                        <a:rPr lang="en-GB" sz="1600" b="0" i="0" u="none" strike="noStrike" cap="none">
                          <a:solidFill>
                            <a:schemeClr val="dk1"/>
                          </a:solidFill>
                          <a:effectLst/>
                          <a:latin typeface="+mn-lt"/>
                          <a:ea typeface="+mn-ea"/>
                          <a:cs typeface="+mn-cs"/>
                          <a:sym typeface="Arial"/>
                        </a:rPr>
                        <a:t>Desarrollo lento y a veces incompleto del inventario fonológico</a:t>
                      </a:r>
                      <a:endParaRPr lang="fr-FR" sz="1600" b="0" i="0" u="none" strike="noStrike" cap="none">
                        <a:solidFill>
                          <a:schemeClr val="dk1"/>
                        </a:solidFill>
                        <a:effectLst/>
                        <a:latin typeface="+mn-lt"/>
                        <a:ea typeface="+mn-ea"/>
                        <a:cs typeface="+mn-cs"/>
                        <a:sym typeface="Arial"/>
                      </a:endParaRPr>
                    </a:p>
                    <a:p>
                      <a:pPr marL="0" lvl="0" indent="174625">
                        <a:spcBef>
                          <a:spcPts val="600"/>
                        </a:spcBef>
                        <a:buFont typeface="Arial" panose="020B0604020202020204" pitchFamily="34" charset="0"/>
                        <a:buChar char="•"/>
                      </a:pPr>
                      <a:r>
                        <a:rPr lang="en-GB" sz="1600" b="0" i="0" u="none" strike="noStrike" cap="none">
                          <a:solidFill>
                            <a:schemeClr val="dk1"/>
                          </a:solidFill>
                          <a:effectLst/>
                          <a:latin typeface="+mn-lt"/>
                          <a:ea typeface="+mn-ea"/>
                          <a:cs typeface="+mn-cs"/>
                          <a:sym typeface="Arial"/>
                        </a:rPr>
                        <a:t>Problemas de fluidez </a:t>
                      </a:r>
                    </a:p>
                    <a:p>
                      <a:pPr marL="363538" lvl="0" indent="0">
                        <a:spcBef>
                          <a:spcPts val="600"/>
                        </a:spcBef>
                        <a:buFont typeface="Arial" panose="020B0604020202020204" pitchFamily="34" charset="0"/>
                        <a:buNone/>
                      </a:pPr>
                      <a:r>
                        <a:rPr lang="en-GB" sz="1600" b="0" i="0" u="none" strike="noStrike" cap="none">
                          <a:solidFill>
                            <a:schemeClr val="dk1"/>
                          </a:solidFill>
                          <a:effectLst/>
                          <a:latin typeface="+mn-lt"/>
                          <a:ea typeface="+mn-ea"/>
                          <a:cs typeface="+mn-cs"/>
                          <a:sym typeface="Arial"/>
                        </a:rPr>
                        <a:t>➝ tartamudeo y/o tartamudez que afectan a la inteligibilidad</a:t>
                      </a:r>
                      <a:endParaRPr lang="fr-FR" sz="1600" b="0" i="0" u="none" strike="noStrike" cap="none">
                        <a:solidFill>
                          <a:schemeClr val="dk1"/>
                        </a:solidFill>
                        <a:effectLst/>
                        <a:latin typeface="+mn-lt"/>
                        <a:ea typeface="+mn-ea"/>
                        <a:cs typeface="+mn-cs"/>
                        <a:sym typeface="Arial"/>
                      </a:endParaRPr>
                    </a:p>
                  </a:txBody>
                  <a:tcPr marL="68580" marR="68580" marT="0" marB="0"/>
                </a:tc>
                <a:extLst>
                  <a:ext uri="{0D108BD9-81ED-4DB2-BD59-A6C34878D82A}">
                    <a16:rowId xmlns:a16="http://schemas.microsoft.com/office/drawing/2014/main" val="3132202161"/>
                  </a:ext>
                </a:extLst>
              </a:tr>
            </a:tbl>
          </a:graphicData>
        </a:graphic>
      </p:graphicFrame>
      <p:pic>
        <p:nvPicPr>
          <p:cNvPr id="7" name="Image 6">
            <a:extLst>
              <a:ext uri="{FF2B5EF4-FFF2-40B4-BE49-F238E27FC236}">
                <a16:creationId xmlns:a16="http://schemas.microsoft.com/office/drawing/2014/main" id="{696BDDD9-A148-4AC2-B2C7-933F3D40A54C}"/>
              </a:ext>
            </a:extLst>
          </p:cNvPr>
          <p:cNvPicPr>
            <a:picLocks noChangeAspect="1"/>
          </p:cNvPicPr>
          <p:nvPr/>
        </p:nvPicPr>
        <p:blipFill>
          <a:blip r:embed="rId5"/>
          <a:stretch>
            <a:fillRect/>
          </a:stretch>
        </p:blipFill>
        <p:spPr>
          <a:xfrm>
            <a:off x="940748" y="3671047"/>
            <a:ext cx="1860003" cy="1260000"/>
          </a:xfrm>
          <a:prstGeom prst="rect">
            <a:avLst/>
          </a:prstGeom>
        </p:spPr>
      </p:pic>
    </p:spTree>
    <p:extLst>
      <p:ext uri="{BB962C8B-B14F-4D97-AF65-F5344CB8AC3E}">
        <p14:creationId xmlns:p14="http://schemas.microsoft.com/office/powerpoint/2010/main" val="12375739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graphicFrame>
        <p:nvGraphicFramePr>
          <p:cNvPr id="4" name="Tableau 3">
            <a:extLst>
              <a:ext uri="{FF2B5EF4-FFF2-40B4-BE49-F238E27FC236}">
                <a16:creationId xmlns:a16="http://schemas.microsoft.com/office/drawing/2014/main" id="{99E61F27-6C65-4877-84AD-53831B22E3E0}"/>
              </a:ext>
            </a:extLst>
          </p:cNvPr>
          <p:cNvGraphicFramePr>
            <a:graphicFrameLocks noGrp="1"/>
          </p:cNvGraphicFramePr>
          <p:nvPr>
            <p:extLst>
              <p:ext uri="{D42A27DB-BD31-4B8C-83A1-F6EECF244321}">
                <p14:modId xmlns:p14="http://schemas.microsoft.com/office/powerpoint/2010/main" val="1947163730"/>
              </p:ext>
            </p:extLst>
          </p:nvPr>
        </p:nvGraphicFramePr>
        <p:xfrm>
          <a:off x="731253" y="1631080"/>
          <a:ext cx="10925757" cy="4524812"/>
        </p:xfrm>
        <a:graphic>
          <a:graphicData uri="http://schemas.openxmlformats.org/drawingml/2006/table">
            <a:tbl>
              <a:tblPr firstRow="1" bandRow="1">
                <a:tableStyleId>{00A15C55-8517-42AA-B614-E9B94910E393}</a:tableStyleId>
              </a:tblPr>
              <a:tblGrid>
                <a:gridCol w="2292745">
                  <a:extLst>
                    <a:ext uri="{9D8B030D-6E8A-4147-A177-3AD203B41FA5}">
                      <a16:colId xmlns:a16="http://schemas.microsoft.com/office/drawing/2014/main" val="306437988"/>
                    </a:ext>
                  </a:extLst>
                </a:gridCol>
                <a:gridCol w="3697941">
                  <a:extLst>
                    <a:ext uri="{9D8B030D-6E8A-4147-A177-3AD203B41FA5}">
                      <a16:colId xmlns:a16="http://schemas.microsoft.com/office/drawing/2014/main" val="1837694105"/>
                    </a:ext>
                  </a:extLst>
                </a:gridCol>
                <a:gridCol w="4935071">
                  <a:extLst>
                    <a:ext uri="{9D8B030D-6E8A-4147-A177-3AD203B41FA5}">
                      <a16:colId xmlns:a16="http://schemas.microsoft.com/office/drawing/2014/main" val="93611670"/>
                    </a:ext>
                  </a:extLst>
                </a:gridCol>
              </a:tblGrid>
              <a:tr h="738823">
                <a:tc>
                  <a:txBody>
                    <a:bodyPr/>
                    <a:lstStyle/>
                    <a:p>
                      <a:pPr algn="ctr">
                        <a:lnSpc>
                          <a:spcPct val="115000"/>
                        </a:lnSpc>
                        <a:spcBef>
                          <a:spcPts val="600"/>
                        </a:spcBef>
                        <a:spcAft>
                          <a:spcPts val="0"/>
                        </a:spcAft>
                      </a:pPr>
                      <a:r>
                        <a:rPr lang="en-GB" sz="1800">
                          <a:effectLst/>
                        </a:rPr>
                        <a:t>Función</a:t>
                      </a:r>
                      <a:endParaRPr lang="fr-FR"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1800">
                          <a:effectLst/>
                        </a:rPr>
                        <a:t>Requisito</a:t>
                      </a:r>
                      <a:endParaRPr lang="fr-FR"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1800">
                          <a:effectLst/>
                        </a:rPr>
                        <a:t>Problemas potenciales en IDD</a:t>
                      </a:r>
                      <a:endParaRPr lang="fr-FR"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64604991"/>
                  </a:ext>
                </a:extLst>
              </a:tr>
              <a:tr h="3785989">
                <a:tc>
                  <a:txBody>
                    <a:bodyPr/>
                    <a:lstStyle/>
                    <a:p>
                      <a:pPr algn="ctr">
                        <a:lnSpc>
                          <a:spcPct val="115000"/>
                        </a:lnSpc>
                        <a:spcBef>
                          <a:spcPts val="600"/>
                        </a:spcBef>
                        <a:spcAft>
                          <a:spcPts val="0"/>
                        </a:spcAft>
                      </a:pPr>
                      <a:r>
                        <a:rPr lang="en-GB" sz="1600" b="1">
                          <a:effectLst/>
                        </a:rPr>
                        <a:t>El transmisor</a:t>
                      </a:r>
                      <a:endParaRPr lang="fr-FR" sz="1600" b="1">
                        <a:effectLst/>
                      </a:endParaRPr>
                    </a:p>
                    <a:p>
                      <a:pPr algn="ctr">
                        <a:lnSpc>
                          <a:spcPct val="115000"/>
                        </a:lnSpc>
                        <a:spcBef>
                          <a:spcPts val="600"/>
                        </a:spcBef>
                        <a:spcAft>
                          <a:spcPts val="0"/>
                        </a:spcAft>
                      </a:pPr>
                      <a:r>
                        <a:rPr lang="en-GB" sz="1600" b="1">
                          <a:effectLst/>
                        </a:rPr>
                        <a:t>Función expresiva</a:t>
                      </a:r>
                      <a:endParaRPr lang="fr-FR" sz="1600" b="1">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marL="174625" lvl="0" indent="-174625">
                        <a:lnSpc>
                          <a:spcPct val="100000"/>
                        </a:lnSpc>
                        <a:spcBef>
                          <a:spcPts val="600"/>
                        </a:spcBef>
                        <a:spcAft>
                          <a:spcPts val="0"/>
                        </a:spcAft>
                        <a:buFont typeface="Arial" panose="020B0604020202020204" pitchFamily="34" charset="0"/>
                        <a:buChar char="•"/>
                      </a:pPr>
                      <a:r>
                        <a:rPr lang="en-GB" sz="1600">
                          <a:solidFill>
                            <a:schemeClr val="bg1">
                              <a:lumMod val="75000"/>
                            </a:schemeClr>
                          </a:solidFill>
                          <a:effectLst/>
                        </a:rPr>
                        <a:t>Integridad de los sistemas motores :</a:t>
                      </a:r>
                    </a:p>
                    <a:p>
                      <a:pPr marL="363538" lvl="0" indent="0">
                        <a:lnSpc>
                          <a:spcPct val="100000"/>
                        </a:lnSpc>
                        <a:spcBef>
                          <a:spcPts val="600"/>
                        </a:spcBef>
                        <a:spcAft>
                          <a:spcPts val="0"/>
                        </a:spcAft>
                        <a:buFont typeface="Calibri" panose="020F0502020204030204" pitchFamily="34" charset="0"/>
                        <a:buNone/>
                      </a:pPr>
                      <a:r>
                        <a:rPr lang="en-GB" sz="1600">
                          <a:solidFill>
                            <a:schemeClr val="bg1">
                              <a:lumMod val="75000"/>
                            </a:schemeClr>
                          </a:solidFill>
                          <a:effectLst/>
                        </a:rPr>
                        <a:t>- sistema articulatorio del lenguaje oral</a:t>
                      </a:r>
                    </a:p>
                    <a:p>
                      <a:pPr marL="363538" lvl="0" indent="0">
                        <a:lnSpc>
                          <a:spcPct val="100000"/>
                        </a:lnSpc>
                        <a:spcBef>
                          <a:spcPts val="600"/>
                        </a:spcBef>
                        <a:spcAft>
                          <a:spcPts val="0"/>
                        </a:spcAft>
                        <a:buFont typeface="Calibri" panose="020F0502020204030204" pitchFamily="34" charset="0"/>
                        <a:buNone/>
                      </a:pPr>
                      <a:r>
                        <a:rPr lang="en-GB" sz="1600">
                          <a:solidFill>
                            <a:schemeClr val="bg1">
                              <a:lumMod val="75000"/>
                            </a:schemeClr>
                          </a:solidFill>
                          <a:effectLst/>
                        </a:rPr>
                        <a:t>- manos para el lenguaje de signos</a:t>
                      </a:r>
                      <a:endParaRPr lang="fr-FR" sz="1600">
                        <a:solidFill>
                          <a:schemeClr val="bg1">
                            <a:lumMod val="75000"/>
                          </a:schemeClr>
                        </a:solidFill>
                        <a:effectLst/>
                      </a:endParaRPr>
                    </a:p>
                    <a:p>
                      <a:pPr marL="174625" lvl="0" indent="-174625">
                        <a:lnSpc>
                          <a:spcPct val="100000"/>
                        </a:lnSpc>
                        <a:spcBef>
                          <a:spcPts val="600"/>
                        </a:spcBef>
                        <a:spcAft>
                          <a:spcPts val="0"/>
                        </a:spcAft>
                        <a:buFont typeface="Arial" panose="020B0604020202020204" pitchFamily="34" charset="0"/>
                        <a:buChar char="•"/>
                      </a:pPr>
                      <a:r>
                        <a:rPr lang="en-GB" sz="1600">
                          <a:effectLst/>
                        </a:rPr>
                        <a:t>Léxico rico y diversificado</a:t>
                      </a:r>
                      <a:endParaRPr lang="fr-FR" sz="1600">
                        <a:effectLst/>
                      </a:endParaRPr>
                    </a:p>
                    <a:p>
                      <a:pPr marL="174625" lvl="0" indent="-174625">
                        <a:lnSpc>
                          <a:spcPct val="100000"/>
                        </a:lnSpc>
                        <a:spcBef>
                          <a:spcPts val="600"/>
                        </a:spcBef>
                        <a:spcAft>
                          <a:spcPts val="0"/>
                        </a:spcAft>
                        <a:buFont typeface="Arial" panose="020B0604020202020204" pitchFamily="34" charset="0"/>
                        <a:buChar char="•"/>
                      </a:pPr>
                      <a:r>
                        <a:rPr lang="en-GB" sz="1600">
                          <a:effectLst/>
                        </a:rPr>
                        <a:t>Capacidad para combinar palabras en frases</a:t>
                      </a:r>
                      <a:endParaRPr lang="fr-FR" sz="16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tc>
                  <a:txBody>
                    <a:bodyPr/>
                    <a:lstStyle/>
                    <a:p>
                      <a:pPr>
                        <a:lnSpc>
                          <a:spcPct val="115000"/>
                        </a:lnSpc>
                        <a:spcBef>
                          <a:spcPts val="600"/>
                        </a:spcBef>
                        <a:spcAft>
                          <a:spcPts val="0"/>
                        </a:spcAft>
                      </a:pPr>
                      <a:r>
                        <a:rPr lang="en-GB" sz="1600" b="1">
                          <a:effectLst/>
                          <a:latin typeface="+mn-lt"/>
                          <a:ea typeface="Calibri" panose="020F0502020204030204" pitchFamily="34" charset="0"/>
                          <a:cs typeface="Times New Roman" panose="02020603050405020304" pitchFamily="18" charset="0"/>
                        </a:rPr>
                        <a:t>Nivel léxico (las palabras)</a:t>
                      </a:r>
                      <a:endParaRPr lang="fr-FR" sz="1600" b="1">
                        <a:effectLst/>
                        <a:latin typeface="+mn-lt"/>
                        <a:ea typeface="Calibri" panose="020F0502020204030204" pitchFamily="34" charset="0"/>
                        <a:cs typeface="Times New Roman" panose="02020603050405020304" pitchFamily="18" charset="0"/>
                      </a:endParaRPr>
                    </a:p>
                    <a:p>
                      <a:pPr marL="0" lvl="0" indent="0">
                        <a:lnSpc>
                          <a:spcPct val="115000"/>
                        </a:lnSpc>
                        <a:spcBef>
                          <a:spcPts val="600"/>
                        </a:spcBef>
                        <a:spcAft>
                          <a:spcPts val="0"/>
                        </a:spcAft>
                        <a:buFont typeface="Arial" panose="020B0604020202020204" pitchFamily="34" charset="0"/>
                        <a:buNone/>
                      </a:pPr>
                      <a:r>
                        <a:rPr lang="en-GB" sz="1600" b="0">
                          <a:effectLst/>
                          <a:latin typeface="+mn-lt"/>
                          <a:ea typeface="Times New Roman" panose="02020603050405020304" pitchFamily="18" charset="0"/>
                          <a:cs typeface="Times New Roman" panose="02020603050405020304" pitchFamily="18" charset="0"/>
                        </a:rPr>
                        <a:t>Vocabulario reducido </a:t>
                      </a:r>
                    </a:p>
                    <a:p>
                      <a:pPr marL="285750" lvl="1" indent="-17463">
                        <a:lnSpc>
                          <a:spcPct val="115000"/>
                        </a:lnSpc>
                        <a:spcBef>
                          <a:spcPts val="600"/>
                        </a:spcBef>
                        <a:spcAft>
                          <a:spcPts val="0"/>
                        </a:spcAft>
                        <a:buFont typeface="Arial" panose="020B0604020202020204" pitchFamily="34" charset="0"/>
                        <a:buChar char="•"/>
                      </a:pPr>
                      <a:r>
                        <a:rPr lang="en-GB" sz="1600" b="0">
                          <a:effectLst/>
                          <a:latin typeface="+mn-lt"/>
                          <a:ea typeface="Times New Roman" panose="02020603050405020304" pitchFamily="18" charset="0"/>
                          <a:cs typeface="Times New Roman" panose="02020603050405020304" pitchFamily="18" charset="0"/>
                        </a:rPr>
                        <a:t> número de palabras </a:t>
                      </a:r>
                    </a:p>
                    <a:p>
                      <a:pPr marL="285750" lvl="1" indent="-17463">
                        <a:lnSpc>
                          <a:spcPct val="115000"/>
                        </a:lnSpc>
                        <a:spcBef>
                          <a:spcPts val="600"/>
                        </a:spcBef>
                        <a:spcAft>
                          <a:spcPts val="0"/>
                        </a:spcAft>
                        <a:buFont typeface="Arial" panose="020B0604020202020204" pitchFamily="34" charset="0"/>
                        <a:buChar char="•"/>
                      </a:pPr>
                      <a:r>
                        <a:rPr lang="en-GB" sz="1600" b="0">
                          <a:effectLst/>
                          <a:latin typeface="+mn-lt"/>
                          <a:ea typeface="Times New Roman" panose="02020603050405020304" pitchFamily="18" charset="0"/>
                          <a:cs typeface="Times New Roman" panose="02020603050405020304" pitchFamily="18" charset="0"/>
                        </a:rPr>
                        <a:t> características semánticas asociadas a estas palabras</a:t>
                      </a:r>
                      <a:endParaRPr lang="fr-FR" sz="1600" b="0">
                        <a:effectLst/>
                        <a:latin typeface="+mn-lt"/>
                        <a:ea typeface="Times New Roman" panose="02020603050405020304" pitchFamily="18" charset="0"/>
                        <a:cs typeface="Times New Roman" panose="02020603050405020304" pitchFamily="18" charset="0"/>
                      </a:endParaRPr>
                    </a:p>
                    <a:p>
                      <a:pPr marL="50800">
                        <a:lnSpc>
                          <a:spcPct val="115000"/>
                        </a:lnSpc>
                        <a:spcBef>
                          <a:spcPts val="600"/>
                        </a:spcBef>
                        <a:spcAft>
                          <a:spcPts val="0"/>
                        </a:spcAft>
                      </a:pPr>
                      <a:r>
                        <a:rPr lang="en-GB" sz="1600" b="1">
                          <a:effectLst/>
                          <a:latin typeface="+mn-lt"/>
                          <a:ea typeface="Calibri" panose="020F0502020204030204" pitchFamily="34" charset="0"/>
                          <a:cs typeface="Times New Roman" panose="02020603050405020304" pitchFamily="18" charset="0"/>
                        </a:rPr>
                        <a:t>Nivel morfosintáctico (las frases)</a:t>
                      </a:r>
                      <a:endParaRPr lang="fr-FR" sz="1600" b="1">
                        <a:effectLst/>
                        <a:latin typeface="+mn-lt"/>
                        <a:ea typeface="Calibri" panose="020F0502020204030204" pitchFamily="34" charset="0"/>
                        <a:cs typeface="Times New Roman" panose="02020603050405020304" pitchFamily="18" charset="0"/>
                      </a:endParaRPr>
                    </a:p>
                    <a:p>
                      <a:pPr marL="0" lvl="0" indent="0">
                        <a:lnSpc>
                          <a:spcPct val="115000"/>
                        </a:lnSpc>
                        <a:spcBef>
                          <a:spcPts val="600"/>
                        </a:spcBef>
                        <a:spcAft>
                          <a:spcPts val="0"/>
                        </a:spcAft>
                        <a:buFont typeface="Calibri" panose="020F0502020204030204" pitchFamily="34" charset="0"/>
                        <a:buNone/>
                      </a:pPr>
                      <a:r>
                        <a:rPr lang="en-GB" sz="1600" b="0">
                          <a:effectLst/>
                          <a:latin typeface="+mn-lt"/>
                          <a:ea typeface="Times New Roman" panose="02020603050405020304" pitchFamily="18" charset="0"/>
                          <a:cs typeface="Times New Roman" panose="02020603050405020304" pitchFamily="18" charset="0"/>
                        </a:rPr>
                        <a:t>Dificultades con la estructura morfosintáctica compleja </a:t>
                      </a:r>
                    </a:p>
                    <a:p>
                      <a:pPr marL="285750" lvl="0" indent="-17463">
                        <a:lnSpc>
                          <a:spcPct val="115000"/>
                        </a:lnSpc>
                        <a:spcBef>
                          <a:spcPts val="600"/>
                        </a:spcBef>
                        <a:spcAft>
                          <a:spcPts val="0"/>
                        </a:spcAft>
                        <a:buFont typeface="Arial" panose="020B0604020202020204" pitchFamily="34" charset="0"/>
                        <a:buChar char="•"/>
                      </a:pPr>
                      <a:r>
                        <a:rPr lang="en-GB" sz="1600" b="0">
                          <a:effectLst/>
                          <a:latin typeface="+mn-lt"/>
                          <a:ea typeface="Times New Roman" panose="02020603050405020304" pitchFamily="18" charset="0"/>
                          <a:cs typeface="Times New Roman" panose="02020603050405020304" pitchFamily="18" charset="0"/>
                        </a:rPr>
                        <a:t> marcas de tiempo y persona en los verbos</a:t>
                      </a:r>
                    </a:p>
                    <a:p>
                      <a:pPr marL="285750" lvl="0" indent="-17463">
                        <a:lnSpc>
                          <a:spcPct val="115000"/>
                        </a:lnSpc>
                        <a:spcBef>
                          <a:spcPts val="600"/>
                        </a:spcBef>
                        <a:spcAft>
                          <a:spcPts val="0"/>
                        </a:spcAft>
                        <a:buFont typeface="Arial" panose="020B0604020202020204" pitchFamily="34" charset="0"/>
                        <a:buChar char="•"/>
                      </a:pPr>
                      <a:r>
                        <a:rPr lang="en-GB" sz="1600" b="0">
                          <a:effectLst/>
                          <a:latin typeface="+mn-lt"/>
                          <a:ea typeface="Times New Roman" panose="02020603050405020304" pitchFamily="18" charset="0"/>
                          <a:cs typeface="Times New Roman" panose="02020603050405020304" pitchFamily="18" charset="0"/>
                        </a:rPr>
                        <a:t> uso de determinantes</a:t>
                      </a:r>
                      <a:endParaRPr lang="fr-FR" sz="1600" b="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132202161"/>
                  </a:ext>
                </a:extLst>
              </a:tr>
            </a:tbl>
          </a:graphicData>
        </a:graphic>
      </p:graphicFrame>
      <p:pic>
        <p:nvPicPr>
          <p:cNvPr id="7" name="Image 6">
            <a:extLst>
              <a:ext uri="{FF2B5EF4-FFF2-40B4-BE49-F238E27FC236}">
                <a16:creationId xmlns:a16="http://schemas.microsoft.com/office/drawing/2014/main" id="{696BDDD9-A148-4AC2-B2C7-933F3D40A54C}"/>
              </a:ext>
            </a:extLst>
          </p:cNvPr>
          <p:cNvPicPr>
            <a:picLocks noChangeAspect="1"/>
          </p:cNvPicPr>
          <p:nvPr/>
        </p:nvPicPr>
        <p:blipFill>
          <a:blip r:embed="rId5"/>
          <a:stretch>
            <a:fillRect/>
          </a:stretch>
        </p:blipFill>
        <p:spPr>
          <a:xfrm>
            <a:off x="940748" y="3738283"/>
            <a:ext cx="1860003" cy="1260000"/>
          </a:xfrm>
          <a:prstGeom prst="rect">
            <a:avLst/>
          </a:prstGeom>
        </p:spPr>
      </p:pic>
    </p:spTree>
    <p:extLst>
      <p:ext uri="{BB962C8B-B14F-4D97-AF65-F5344CB8AC3E}">
        <p14:creationId xmlns:p14="http://schemas.microsoft.com/office/powerpoint/2010/main" val="37772553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1F4171E4-1468-4DDF-6F48-219B4E03A18D}"/>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EA55E71E-F15D-E84F-20DD-FB3A1525D03E}"/>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a:extLst>
              <a:ext uri="{FF2B5EF4-FFF2-40B4-BE49-F238E27FC236}">
                <a16:creationId xmlns:a16="http://schemas.microsoft.com/office/drawing/2014/main" id="{688B0230-B976-E5DB-055C-BAF60EE5472C}"/>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a:extLst>
              <a:ext uri="{FF2B5EF4-FFF2-40B4-BE49-F238E27FC236}">
                <a16:creationId xmlns:a16="http://schemas.microsoft.com/office/drawing/2014/main" id="{D8808C60-5254-944D-3493-8866636B0A38}"/>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B79C6A84-6B9F-098D-9A71-A4374A819FA9}"/>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graphicFrame>
        <p:nvGraphicFramePr>
          <p:cNvPr id="4" name="Tableau 3">
            <a:extLst>
              <a:ext uri="{FF2B5EF4-FFF2-40B4-BE49-F238E27FC236}">
                <a16:creationId xmlns:a16="http://schemas.microsoft.com/office/drawing/2014/main" id="{E8329ABD-5FD2-93CE-D496-B83EE9836B91}"/>
              </a:ext>
            </a:extLst>
          </p:cNvPr>
          <p:cNvGraphicFramePr>
            <a:graphicFrameLocks noGrp="1"/>
          </p:cNvGraphicFramePr>
          <p:nvPr>
            <p:extLst>
              <p:ext uri="{D42A27DB-BD31-4B8C-83A1-F6EECF244321}">
                <p14:modId xmlns:p14="http://schemas.microsoft.com/office/powerpoint/2010/main" val="202369537"/>
              </p:ext>
            </p:extLst>
          </p:nvPr>
        </p:nvGraphicFramePr>
        <p:xfrm>
          <a:off x="731253" y="1631080"/>
          <a:ext cx="9733547" cy="4524812"/>
        </p:xfrm>
        <a:graphic>
          <a:graphicData uri="http://schemas.openxmlformats.org/drawingml/2006/table">
            <a:tbl>
              <a:tblPr firstRow="1" bandRow="1">
                <a:tableStyleId>{7DF18680-E054-41AD-8BC1-D1AEF772440D}</a:tableStyleId>
              </a:tblPr>
              <a:tblGrid>
                <a:gridCol w="3626559">
                  <a:extLst>
                    <a:ext uri="{9D8B030D-6E8A-4147-A177-3AD203B41FA5}">
                      <a16:colId xmlns:a16="http://schemas.microsoft.com/office/drawing/2014/main" val="306437988"/>
                    </a:ext>
                  </a:extLst>
                </a:gridCol>
                <a:gridCol w="6106988">
                  <a:extLst>
                    <a:ext uri="{9D8B030D-6E8A-4147-A177-3AD203B41FA5}">
                      <a16:colId xmlns:a16="http://schemas.microsoft.com/office/drawing/2014/main" val="1837694105"/>
                    </a:ext>
                  </a:extLst>
                </a:gridCol>
              </a:tblGrid>
              <a:tr h="738823">
                <a:tc>
                  <a:txBody>
                    <a:bodyPr/>
                    <a:lstStyle/>
                    <a:p>
                      <a:pPr algn="ctr">
                        <a:lnSpc>
                          <a:spcPct val="115000"/>
                        </a:lnSpc>
                        <a:spcBef>
                          <a:spcPts val="600"/>
                        </a:spcBef>
                        <a:spcAft>
                          <a:spcPts val="0"/>
                        </a:spcAft>
                      </a:pPr>
                      <a:r>
                        <a:rPr lang="en-GB" sz="1800">
                          <a:effectLst/>
                        </a:rPr>
                        <a:t>Función</a:t>
                      </a:r>
                      <a:endParaRPr lang="fr-FR"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1800">
                          <a:effectLst/>
                        </a:rPr>
                        <a:t>Requisito</a:t>
                      </a:r>
                      <a:endParaRPr lang="fr-FR"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64604991"/>
                  </a:ext>
                </a:extLst>
              </a:tr>
              <a:tr h="3785989">
                <a:tc>
                  <a:txBody>
                    <a:bodyPr/>
                    <a:lstStyle/>
                    <a:p>
                      <a:pPr algn="ctr">
                        <a:lnSpc>
                          <a:spcPct val="115000"/>
                        </a:lnSpc>
                        <a:spcBef>
                          <a:spcPts val="600"/>
                        </a:spcBef>
                        <a:spcAft>
                          <a:spcPts val="0"/>
                        </a:spcAft>
                      </a:pPr>
                      <a:r>
                        <a:rPr lang="en-GB" sz="1600" b="1">
                          <a:effectLst/>
                        </a:rPr>
                        <a:t>El receptor</a:t>
                      </a:r>
                      <a:endParaRPr lang="fr-FR" sz="1600" b="1">
                        <a:effectLst/>
                      </a:endParaRPr>
                    </a:p>
                    <a:p>
                      <a:pPr algn="ctr">
                        <a:lnSpc>
                          <a:spcPct val="115000"/>
                        </a:lnSpc>
                        <a:spcBef>
                          <a:spcPts val="600"/>
                        </a:spcBef>
                        <a:spcAft>
                          <a:spcPts val="0"/>
                        </a:spcAft>
                      </a:pPr>
                      <a:r>
                        <a:rPr lang="en-GB" sz="1600" b="1">
                          <a:effectLst/>
                        </a:rPr>
                        <a:t>Función conativa</a:t>
                      </a:r>
                      <a:endParaRPr lang="fr-FR" sz="1600" b="1">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marL="0" lvl="0" indent="174625">
                        <a:spcBef>
                          <a:spcPts val="600"/>
                        </a:spcBef>
                        <a:buFont typeface="Arial" panose="020B0604020202020204" pitchFamily="34" charset="0"/>
                        <a:buChar char="•"/>
                      </a:pPr>
                      <a:r>
                        <a:rPr lang="en-GB" sz="1600" u="none" strike="noStrike" cap="none">
                          <a:effectLst/>
                          <a:sym typeface="Arial"/>
                        </a:rPr>
                        <a:t>Integridad de los sistemas sensoriales:</a:t>
                      </a:r>
                    </a:p>
                    <a:p>
                      <a:pPr marL="0" lvl="0" indent="174625">
                        <a:spcBef>
                          <a:spcPts val="600"/>
                        </a:spcBef>
                        <a:buFont typeface="Arial" panose="020B0604020202020204" pitchFamily="34" charset="0"/>
                        <a:buNone/>
                      </a:pPr>
                      <a:r>
                        <a:rPr lang="en-GB" sz="1600" u="none" strike="noStrike" cap="none">
                          <a:effectLst/>
                          <a:sym typeface="Arial"/>
                        </a:rPr>
                        <a:t>audición (lenguaje oral)</a:t>
                      </a:r>
                    </a:p>
                    <a:p>
                      <a:pPr marL="0" lvl="0" indent="174625">
                        <a:spcBef>
                          <a:spcPts val="600"/>
                        </a:spcBef>
                        <a:buFont typeface="Arial" panose="020B0604020202020204" pitchFamily="34" charset="0"/>
                        <a:buNone/>
                      </a:pPr>
                      <a:r>
                        <a:rPr lang="en-GB" sz="1600" u="none" strike="noStrike" cap="none">
                          <a:effectLst/>
                          <a:sym typeface="Arial"/>
                        </a:rPr>
                        <a:t>la vista (sistemas de comunicación basados en pictogramas) </a:t>
                      </a:r>
                    </a:p>
                    <a:p>
                      <a:pPr marL="0" lvl="0" indent="174625">
                        <a:spcBef>
                          <a:spcPts val="600"/>
                        </a:spcBef>
                        <a:buFont typeface="Arial" panose="020B0604020202020204" pitchFamily="34" charset="0"/>
                        <a:buNone/>
                      </a:pPr>
                      <a:r>
                        <a:rPr lang="en-GB" sz="1600" u="none" strike="noStrike" cap="none">
                          <a:effectLst/>
                          <a:sym typeface="Arial"/>
                        </a:rPr>
                        <a:t>táctil (uso del Braille)</a:t>
                      </a:r>
                      <a:endParaRPr lang="fr-FR" sz="1600" u="none" strike="noStrike" cap="none">
                        <a:effectLst/>
                        <a:sym typeface="Arial"/>
                      </a:endParaRPr>
                    </a:p>
                    <a:p>
                      <a:pPr marL="174625" lvl="0" indent="-174625">
                        <a:spcBef>
                          <a:spcPts val="600"/>
                        </a:spcBef>
                        <a:buFont typeface="Arial" panose="020B0604020202020204" pitchFamily="34" charset="0"/>
                        <a:buChar char="•"/>
                      </a:pPr>
                      <a:r>
                        <a:rPr lang="en-GB" sz="1600" u="none" strike="noStrike" cap="none">
                          <a:effectLst/>
                          <a:sym typeface="Arial"/>
                        </a:rPr>
                        <a:t>Léxico rico y diversificado</a:t>
                      </a:r>
                      <a:endParaRPr lang="fr-FR" sz="1600" u="none" strike="noStrike" cap="none">
                        <a:effectLst/>
                        <a:sym typeface="Arial"/>
                      </a:endParaRPr>
                    </a:p>
                    <a:p>
                      <a:pPr marL="174625" lvl="0" indent="-174625">
                        <a:spcBef>
                          <a:spcPts val="600"/>
                        </a:spcBef>
                        <a:buFont typeface="Arial" panose="020B0604020202020204" pitchFamily="34" charset="0"/>
                        <a:buChar char="•"/>
                      </a:pPr>
                      <a:r>
                        <a:rPr lang="en-GB" sz="1600" u="none" strike="noStrike" cap="none">
                          <a:effectLst/>
                          <a:sym typeface="Arial"/>
                        </a:rPr>
                        <a:t>Capacidad para comprender frases sencillas y complejas</a:t>
                      </a:r>
                      <a:endParaRPr lang="fr-FR" sz="1600" u="none" strike="noStrike" cap="none">
                        <a:effectLst/>
                        <a:sym typeface="Arial"/>
                      </a:endParaRPr>
                    </a:p>
                    <a:p>
                      <a:pPr marL="174625" indent="-174625">
                        <a:spcBef>
                          <a:spcPts val="600"/>
                        </a:spcBef>
                        <a:buFont typeface="Arial" panose="020B0604020202020204" pitchFamily="34" charset="0"/>
                        <a:buChar char="•"/>
                      </a:pPr>
                      <a:r>
                        <a:rPr lang="en-GB" sz="1600" u="none" strike="noStrike" cap="none">
                          <a:effectLst/>
                          <a:sym typeface="Arial"/>
                        </a:rPr>
                        <a:t>Capacidad para descodificar la expresión facial y las entonaciones </a:t>
                      </a:r>
                    </a:p>
                    <a:p>
                      <a:pPr marL="0" indent="174625">
                        <a:spcBef>
                          <a:spcPts val="600"/>
                        </a:spcBef>
                        <a:buFont typeface="Arial" panose="020B0604020202020204" pitchFamily="34" charset="0"/>
                        <a:buNone/>
                      </a:pPr>
                      <a:r>
                        <a:rPr lang="en-GB" sz="1600" u="none" strike="noStrike" cap="none">
                          <a:effectLst/>
                          <a:sym typeface="Arial"/>
                        </a:rPr>
                        <a:t>➝ identificar y comprender las emociones</a:t>
                      </a:r>
                      <a:endParaRPr lang="fr-FR" sz="1600" b="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132202161"/>
                  </a:ext>
                </a:extLst>
              </a:tr>
            </a:tbl>
          </a:graphicData>
        </a:graphic>
      </p:graphicFrame>
      <p:sp>
        <p:nvSpPr>
          <p:cNvPr id="21" name="Rectangle 20">
            <a:extLst>
              <a:ext uri="{FF2B5EF4-FFF2-40B4-BE49-F238E27FC236}">
                <a16:creationId xmlns:a16="http://schemas.microsoft.com/office/drawing/2014/main" id="{1A098594-6384-6E97-4676-169073E61D9D}"/>
              </a:ext>
            </a:extLst>
          </p:cNvPr>
          <p:cNvSpPr/>
          <p:nvPr/>
        </p:nvSpPr>
        <p:spPr>
          <a:xfrm>
            <a:off x="2150462" y="486977"/>
            <a:ext cx="7063152" cy="658770"/>
          </a:xfrm>
          <a:prstGeom prst="rect">
            <a:avLst/>
          </a:prstGeom>
        </p:spPr>
        <p:txBody>
          <a:bodyPr wrap="none">
            <a:spAutoFit/>
          </a:bodyPr>
          <a:lstStyle/>
          <a:p>
            <a:pPr algn="just">
              <a:lnSpc>
                <a:spcPct val="150000"/>
              </a:lnSpc>
              <a:buClr>
                <a:srgbClr val="674EA7"/>
              </a:buClr>
              <a:buSzPts val="4000"/>
            </a:pPr>
            <a:r>
              <a:rPr lang="en-US" sz="2800">
                <a:solidFill>
                  <a:schemeClr val="dk1"/>
                </a:solidFill>
              </a:rPr>
              <a:t>3.2 El papel del receptor - Función conativa</a:t>
            </a:r>
          </a:p>
        </p:txBody>
      </p:sp>
      <p:pic>
        <p:nvPicPr>
          <p:cNvPr id="9" name="Image 8">
            <a:extLst>
              <a:ext uri="{FF2B5EF4-FFF2-40B4-BE49-F238E27FC236}">
                <a16:creationId xmlns:a16="http://schemas.microsoft.com/office/drawing/2014/main" id="{DEB3879F-628B-1F9A-AB46-68E60E21425F}"/>
              </a:ext>
            </a:extLst>
          </p:cNvPr>
          <p:cNvPicPr>
            <a:picLocks noChangeAspect="1"/>
          </p:cNvPicPr>
          <p:nvPr/>
        </p:nvPicPr>
        <p:blipFill>
          <a:blip r:embed="rId5"/>
          <a:stretch>
            <a:fillRect/>
          </a:stretch>
        </p:blipFill>
        <p:spPr>
          <a:xfrm>
            <a:off x="1714500" y="3429000"/>
            <a:ext cx="1305940" cy="1692000"/>
          </a:xfrm>
          <a:prstGeom prst="rect">
            <a:avLst/>
          </a:prstGeom>
        </p:spPr>
      </p:pic>
    </p:spTree>
    <p:extLst>
      <p:ext uri="{BB962C8B-B14F-4D97-AF65-F5344CB8AC3E}">
        <p14:creationId xmlns:p14="http://schemas.microsoft.com/office/powerpoint/2010/main" val="283903433"/>
      </p:ext>
    </p:extLst>
  </p:cSld>
  <p:clrMapOvr>
    <a:masterClrMapping/>
  </p:clrMapOvr>
</p:sld>
</file>

<file path=ppt/theme/theme1.xml><?xml version="1.0" encoding="utf-8"?>
<a:theme xmlns:a="http://schemas.openxmlformats.org/drawingml/2006/main" name="AdornVTI">
  <a:themeElements>
    <a:clrScheme name="GC1">
      <a:dk1>
        <a:srgbClr val="000000"/>
      </a:dk1>
      <a:lt1>
        <a:srgbClr val="FFFFFF"/>
      </a:lt1>
      <a:dk2>
        <a:srgbClr val="2C2830"/>
      </a:dk2>
      <a:lt2>
        <a:srgbClr val="E0DCE1"/>
      </a:lt2>
      <a:accent1>
        <a:srgbClr val="908193"/>
      </a:accent1>
      <a:accent2>
        <a:srgbClr val="A08889"/>
      </a:accent2>
      <a:accent3>
        <a:srgbClr val="B48C7E"/>
      </a:accent3>
      <a:accent4>
        <a:srgbClr val="809C9B"/>
      </a:accent4>
      <a:accent5>
        <a:srgbClr val="899F91"/>
      </a:accent5>
      <a:accent6>
        <a:srgbClr val="728274"/>
      </a:accent6>
      <a:hlink>
        <a:srgbClr val="837585"/>
      </a:hlink>
      <a:folHlink>
        <a:srgbClr val="677E8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EB5839759C3754EA665FAF15703D35E" ma:contentTypeVersion="18" ma:contentTypeDescription="Crée un document." ma:contentTypeScope="" ma:versionID="9aa131ede40c40720ba52900d1631b23">
  <xsd:schema xmlns:xsd="http://www.w3.org/2001/XMLSchema" xmlns:xs="http://www.w3.org/2001/XMLSchema" xmlns:p="http://schemas.microsoft.com/office/2006/metadata/properties" xmlns:ns2="833f7f52-ca37-4ad5-a460-7ba203df2864" xmlns:ns3="7a866126-7c09-4654-844e-0d48a974f41d" targetNamespace="http://schemas.microsoft.com/office/2006/metadata/properties" ma:root="true" ma:fieldsID="1ea870961917295b23ab75fabc61b51a" ns2:_="" ns3:_="">
    <xsd:import namespace="833f7f52-ca37-4ad5-a460-7ba203df2864"/>
    <xsd:import namespace="7a866126-7c09-4654-844e-0d48a974f41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3:SharedWithUsers" minOccurs="0"/>
                <xsd:element ref="ns3:SharedWithDetails" minOccurs="0"/>
                <xsd:element ref="ns2:MediaServiceOCR"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33f7f52-ca37-4ad5-a460-7ba203df286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9463c496-16f3-45e4-b326-2a1a88d7a9d1"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a866126-7c09-4654-844e-0d48a974f41d" elementFormDefault="qualified">
    <xsd:import namespace="http://schemas.microsoft.com/office/2006/documentManagement/types"/>
    <xsd:import namespace="http://schemas.microsoft.com/office/infopath/2007/PartnerControls"/>
    <xsd:element name="SharedWithUsers" ma:index="17"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Partagé avec détails" ma:internalName="SharedWithDetails" ma:readOnly="true">
      <xsd:simpleType>
        <xsd:restriction base="dms:Note">
          <xsd:maxLength value="255"/>
        </xsd:restriction>
      </xsd:simpleType>
    </xsd:element>
    <xsd:element name="TaxCatchAll" ma:index="22" nillable="true" ma:displayName="Taxonomy Catch All Column" ma:hidden="true" ma:list="{19474f2f-4944-4388-b4b2-2aa20f81b265}" ma:internalName="TaxCatchAll" ma:showField="CatchAllData" ma:web="7a866126-7c09-4654-844e-0d48a974f41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33f7f52-ca37-4ad5-a460-7ba203df2864">
      <Terms xmlns="http://schemas.microsoft.com/office/infopath/2007/PartnerControls"/>
    </lcf76f155ced4ddcb4097134ff3c332f>
    <TaxCatchAll xmlns="7a866126-7c09-4654-844e-0d48a974f41d" xsi:nil="true"/>
  </documentManagement>
</p:properties>
</file>

<file path=customXml/itemProps1.xml><?xml version="1.0" encoding="utf-8"?>
<ds:datastoreItem xmlns:ds="http://schemas.openxmlformats.org/officeDocument/2006/customXml" ds:itemID="{F6EE3F76-5F07-4A06-AB32-E189D240DE73}">
  <ds:schemaRefs>
    <ds:schemaRef ds:uri="http://schemas.microsoft.com/sharepoint/v3/contenttype/forms"/>
  </ds:schemaRefs>
</ds:datastoreItem>
</file>

<file path=customXml/itemProps2.xml><?xml version="1.0" encoding="utf-8"?>
<ds:datastoreItem xmlns:ds="http://schemas.openxmlformats.org/officeDocument/2006/customXml" ds:itemID="{49E39A40-2E65-45F6-8EA4-B9728ADB33A2}"/>
</file>

<file path=customXml/itemProps3.xml><?xml version="1.0" encoding="utf-8"?>
<ds:datastoreItem xmlns:ds="http://schemas.openxmlformats.org/officeDocument/2006/customXml" ds:itemID="{152B3263-EF49-4234-9689-D9203774EBA0}">
  <ds:schemaRefs>
    <ds:schemaRef ds:uri="http://schemas.microsoft.com/office/2006/documentManagement/types"/>
    <ds:schemaRef ds:uri="http://schemas.openxmlformats.org/package/2006/metadata/core-properties"/>
    <ds:schemaRef ds:uri="http://schemas.microsoft.com/office/2006/metadata/properties"/>
    <ds:schemaRef ds:uri="0b4e6542-4a28-464b-916a-ac287e1e15ef"/>
    <ds:schemaRef ds:uri="http://purl.org/dc/elements/1.1/"/>
    <ds:schemaRef ds:uri="http://purl.org/dc/dcmitype/"/>
    <ds:schemaRef ds:uri="http://www.w3.org/XML/1998/namespace"/>
    <ds:schemaRef ds:uri="http://schemas.microsoft.com/office/infopath/2007/PartnerControls"/>
    <ds:schemaRef ds:uri="cae8c1b8-3cee-434b-8da9-32960356a7d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0</TotalTime>
  <Words>5470</Words>
  <Application>Microsoft Office PowerPoint</Application>
  <PresentationFormat>Panorámica</PresentationFormat>
  <Paragraphs>485</Paragraphs>
  <Slides>23</Slides>
  <Notes>23</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23</vt:i4>
      </vt:variant>
    </vt:vector>
  </HeadingPairs>
  <TitlesOfParts>
    <vt:vector size="28" baseType="lpstr">
      <vt:lpstr>Arial</vt:lpstr>
      <vt:lpstr>Calibri</vt:lpstr>
      <vt:lpstr>Segoe UI Symbol</vt:lpstr>
      <vt:lpstr>Times New Roman</vt:lpstr>
      <vt:lpstr>AdornVTI</vt:lpstr>
      <vt:lpstr>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Kalianne  Farren [EASPD]</dc:creator>
  <cp:keywords>, docId:FC2830097B7593841C7E1BCD435CD4C8</cp:keywords>
  <cp:lastModifiedBy>Sergi Martínez</cp:lastModifiedBy>
  <cp:revision>3</cp:revision>
  <dcterms:created xsi:type="dcterms:W3CDTF">2023-11-23T08:37:25Z</dcterms:created>
  <dcterms:modified xsi:type="dcterms:W3CDTF">2024-11-29T13:02:24Z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0x010100FEB5839759C3754EA665FAF15703D35E</vt:lpwstr>
  </property>
  <property fmtid="{D5CDD505-2E9C-101B-9397-08002B2CF9AE}" pid="3" name="MediaServiceImageTags">
    <vt:lpwstr/>
  </property>
</Properties>
</file>