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22"/>
  </p:notesMasterIdLst>
  <p:sldIdLst>
    <p:sldId id="256" r:id="rId5"/>
    <p:sldId id="260" r:id="rId6"/>
    <p:sldId id="262" r:id="rId7"/>
    <p:sldId id="264" r:id="rId8"/>
    <p:sldId id="265" r:id="rId9"/>
    <p:sldId id="266" r:id="rId10"/>
    <p:sldId id="267" r:id="rId11"/>
    <p:sldId id="268" r:id="rId12"/>
    <p:sldId id="269" r:id="rId13"/>
    <p:sldId id="270" r:id="rId14"/>
    <p:sldId id="274" r:id="rId15"/>
    <p:sldId id="275" r:id="rId16"/>
    <p:sldId id="276" r:id="rId17"/>
    <p:sldId id="277" r:id="rId18"/>
    <p:sldId id="278" r:id="rId19"/>
    <p:sldId id="279" r:id="rId20"/>
    <p:sldId id="280" r:id="rId2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4"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A15B862-2E48-592E-7352-768DB68EE61D}" v="1" dt="2024-11-29T09:03:22.6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2807" autoAdjust="0"/>
  </p:normalViewPr>
  <p:slideViewPr>
    <p:cSldViewPr snapToGrid="0">
      <p:cViewPr>
        <p:scale>
          <a:sx n="60" d="100"/>
          <a:sy n="60" d="100"/>
        </p:scale>
        <p:origin x="1522" y="34"/>
      </p:cViewPr>
      <p:guideLst/>
    </p:cSldViewPr>
  </p:slideViewPr>
  <p:notesTextViewPr>
    <p:cViewPr>
      <p:scale>
        <a:sx n="1" d="1"/>
        <a:sy n="1" d="1"/>
      </p:scale>
      <p:origin x="0" y="-355"/>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customschemas.google.com/relationships/presentationmetadata" Target="metadata"/><Relationship Id="rId5" Type="http://schemas.openxmlformats.org/officeDocument/2006/relationships/slide" Target="slides/slide1.xml"/><Relationship Id="rId15" Type="http://schemas.openxmlformats.org/officeDocument/2006/relationships/slide" Target="slides/slide1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guel" userId="S::miguel_campusarnau.org#ext#@univreimsfr.onmicrosoft.com::ab5a12d6-76db-44b6-aa55-46fc0e013e13" providerId="AD" clId="Web-{D51B2A01-ECEC-68E1-3959-85D90E534AD8}"/>
    <pc:docChg chg="addSld delSld modSld">
      <pc:chgData name="miguel" userId="S::miguel_campusarnau.org#ext#@univreimsfr.onmicrosoft.com::ab5a12d6-76db-44b6-aa55-46fc0e013e13" providerId="AD" clId="Web-{D51B2A01-ECEC-68E1-3959-85D90E534AD8}" dt="2024-07-26T14:48:55.674" v="410"/>
      <pc:docMkLst>
        <pc:docMk/>
      </pc:docMkLst>
      <pc:sldChg chg="del modNotes">
        <pc:chgData name="miguel" userId="S::miguel_campusarnau.org#ext#@univreimsfr.onmicrosoft.com::ab5a12d6-76db-44b6-aa55-46fc0e013e13" providerId="AD" clId="Web-{D51B2A01-ECEC-68E1-3959-85D90E534AD8}" dt="2024-07-26T14:23:24.446" v="48"/>
        <pc:sldMkLst>
          <pc:docMk/>
          <pc:sldMk cId="0" sldId="258"/>
        </pc:sldMkLst>
      </pc:sldChg>
      <pc:sldChg chg="del">
        <pc:chgData name="miguel" userId="S::miguel_campusarnau.org#ext#@univreimsfr.onmicrosoft.com::ab5a12d6-76db-44b6-aa55-46fc0e013e13" providerId="AD" clId="Web-{D51B2A01-ECEC-68E1-3959-85D90E534AD8}" dt="2024-07-26T14:23:28.649" v="49"/>
        <pc:sldMkLst>
          <pc:docMk/>
          <pc:sldMk cId="0" sldId="259"/>
        </pc:sldMkLst>
      </pc:sldChg>
      <pc:sldChg chg="del">
        <pc:chgData name="miguel" userId="S::miguel_campusarnau.org#ext#@univreimsfr.onmicrosoft.com::ab5a12d6-76db-44b6-aa55-46fc0e013e13" providerId="AD" clId="Web-{D51B2A01-ECEC-68E1-3959-85D90E534AD8}" dt="2024-07-26T14:19:16.520" v="8"/>
        <pc:sldMkLst>
          <pc:docMk/>
          <pc:sldMk cId="3206679636" sldId="271"/>
        </pc:sldMkLst>
      </pc:sldChg>
      <pc:sldChg chg="del">
        <pc:chgData name="miguel" userId="S::miguel_campusarnau.org#ext#@univreimsfr.onmicrosoft.com::ab5a12d6-76db-44b6-aa55-46fc0e013e13" providerId="AD" clId="Web-{D51B2A01-ECEC-68E1-3959-85D90E534AD8}" dt="2024-07-26T14:24:44.634" v="62"/>
        <pc:sldMkLst>
          <pc:docMk/>
          <pc:sldMk cId="1426932922" sldId="272"/>
        </pc:sldMkLst>
      </pc:sldChg>
      <pc:sldChg chg="modSp add del replId modNotes">
        <pc:chgData name="miguel" userId="S::miguel_campusarnau.org#ext#@univreimsfr.onmicrosoft.com::ab5a12d6-76db-44b6-aa55-46fc0e013e13" providerId="AD" clId="Web-{D51B2A01-ECEC-68E1-3959-85D90E534AD8}" dt="2024-07-26T14:23:57.071" v="50"/>
        <pc:sldMkLst>
          <pc:docMk/>
          <pc:sldMk cId="2910786087" sldId="273"/>
        </pc:sldMkLst>
      </pc:sldChg>
      <pc:sldChg chg="add replId modNotes">
        <pc:chgData name="miguel" userId="S::miguel_campusarnau.org#ext#@univreimsfr.onmicrosoft.com::ab5a12d6-76db-44b6-aa55-46fc0e013e13" providerId="AD" clId="Web-{D51B2A01-ECEC-68E1-3959-85D90E534AD8}" dt="2024-07-26T14:23:10.680" v="47"/>
        <pc:sldMkLst>
          <pc:docMk/>
          <pc:sldMk cId="3390717260" sldId="274"/>
        </pc:sldMkLst>
      </pc:sldChg>
      <pc:sldChg chg="modSp add replId modNotes">
        <pc:chgData name="miguel" userId="S::miguel_campusarnau.org#ext#@univreimsfr.onmicrosoft.com::ab5a12d6-76db-44b6-aa55-46fc0e013e13" providerId="AD" clId="Web-{D51B2A01-ECEC-68E1-3959-85D90E534AD8}" dt="2024-07-26T14:42:46.981" v="308" actId="20577"/>
        <pc:sldMkLst>
          <pc:docMk/>
          <pc:sldMk cId="2702711658" sldId="275"/>
        </pc:sldMkLst>
        <pc:spChg chg="mod">
          <ac:chgData name="miguel" userId="S::miguel_campusarnau.org#ext#@univreimsfr.onmicrosoft.com::ab5a12d6-76db-44b6-aa55-46fc0e013e13" providerId="AD" clId="Web-{D51B2A01-ECEC-68E1-3959-85D90E534AD8}" dt="2024-07-26T14:42:46.981" v="308" actId="20577"/>
          <ac:spMkLst>
            <pc:docMk/>
            <pc:sldMk cId="2702711658" sldId="275"/>
            <ac:spMk id="7" creationId="{953D6A69-47D3-FEC2-24DF-0CCB0D5F8A11}"/>
          </ac:spMkLst>
        </pc:spChg>
        <pc:spChg chg="mod">
          <ac:chgData name="miguel" userId="S::miguel_campusarnau.org#ext#@univreimsfr.onmicrosoft.com::ab5a12d6-76db-44b6-aa55-46fc0e013e13" providerId="AD" clId="Web-{D51B2A01-ECEC-68E1-3959-85D90E534AD8}" dt="2024-07-26T14:26:07.714" v="70" actId="20577"/>
          <ac:spMkLst>
            <pc:docMk/>
            <pc:sldMk cId="2702711658" sldId="275"/>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34:53.613" v="208"/>
        <pc:sldMkLst>
          <pc:docMk/>
          <pc:sldMk cId="650322405" sldId="276"/>
        </pc:sldMkLst>
        <pc:spChg chg="mod">
          <ac:chgData name="miguel" userId="S::miguel_campusarnau.org#ext#@univreimsfr.onmicrosoft.com::ab5a12d6-76db-44b6-aa55-46fc0e013e13" providerId="AD" clId="Web-{D51B2A01-ECEC-68E1-3959-85D90E534AD8}" dt="2024-07-26T14:29:20.514" v="156" actId="20577"/>
          <ac:spMkLst>
            <pc:docMk/>
            <pc:sldMk cId="650322405" sldId="276"/>
            <ac:spMk id="7" creationId="{953D6A69-47D3-FEC2-24DF-0CCB0D5F8A11}"/>
          </ac:spMkLst>
        </pc:spChg>
        <pc:spChg chg="mod">
          <ac:chgData name="miguel" userId="S::miguel_campusarnau.org#ext#@univreimsfr.onmicrosoft.com::ab5a12d6-76db-44b6-aa55-46fc0e013e13" providerId="AD" clId="Web-{D51B2A01-ECEC-68E1-3959-85D90E534AD8}" dt="2024-07-26T14:32:02.345" v="191" actId="1076"/>
          <ac:spMkLst>
            <pc:docMk/>
            <pc:sldMk cId="650322405" sldId="276"/>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37:33.647" v="237"/>
        <pc:sldMkLst>
          <pc:docMk/>
          <pc:sldMk cId="3880506772" sldId="277"/>
        </pc:sldMkLst>
        <pc:spChg chg="mod">
          <ac:chgData name="miguel" userId="S::miguel_campusarnau.org#ext#@univreimsfr.onmicrosoft.com::ab5a12d6-76db-44b6-aa55-46fc0e013e13" providerId="AD" clId="Web-{D51B2A01-ECEC-68E1-3959-85D90E534AD8}" dt="2024-07-26T14:35:52.786" v="215" actId="20577"/>
          <ac:spMkLst>
            <pc:docMk/>
            <pc:sldMk cId="3880506772" sldId="277"/>
            <ac:spMk id="7" creationId="{953D6A69-47D3-FEC2-24DF-0CCB0D5F8A11}"/>
          </ac:spMkLst>
        </pc:spChg>
        <pc:spChg chg="mod">
          <ac:chgData name="miguel" userId="S::miguel_campusarnau.org#ext#@univreimsfr.onmicrosoft.com::ab5a12d6-76db-44b6-aa55-46fc0e013e13" providerId="AD" clId="Web-{D51B2A01-ECEC-68E1-3959-85D90E534AD8}" dt="2024-07-26T14:36:16.443" v="220" actId="20577"/>
          <ac:spMkLst>
            <pc:docMk/>
            <pc:sldMk cId="3880506772" sldId="277"/>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43:38.606" v="313"/>
        <pc:sldMkLst>
          <pc:docMk/>
          <pc:sldMk cId="1069590196" sldId="278"/>
        </pc:sldMkLst>
        <pc:spChg chg="mod">
          <ac:chgData name="miguel" userId="S::miguel_campusarnau.org#ext#@univreimsfr.onmicrosoft.com::ab5a12d6-76db-44b6-aa55-46fc0e013e13" providerId="AD" clId="Web-{D51B2A01-ECEC-68E1-3959-85D90E534AD8}" dt="2024-07-26T14:43:24.106" v="312" actId="20577"/>
          <ac:spMkLst>
            <pc:docMk/>
            <pc:sldMk cId="1069590196" sldId="278"/>
            <ac:spMk id="7" creationId="{953D6A69-47D3-FEC2-24DF-0CCB0D5F8A11}"/>
          </ac:spMkLst>
        </pc:spChg>
        <pc:spChg chg="mod">
          <ac:chgData name="miguel" userId="S::miguel_campusarnau.org#ext#@univreimsfr.onmicrosoft.com::ab5a12d6-76db-44b6-aa55-46fc0e013e13" providerId="AD" clId="Web-{D51B2A01-ECEC-68E1-3959-85D90E534AD8}" dt="2024-07-26T14:40:44.213" v="287" actId="1076"/>
          <ac:spMkLst>
            <pc:docMk/>
            <pc:sldMk cId="1069590196" sldId="278"/>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45:03.951" v="353"/>
        <pc:sldMkLst>
          <pc:docMk/>
          <pc:sldMk cId="2653368410" sldId="279"/>
        </pc:sldMkLst>
        <pc:spChg chg="mod">
          <ac:chgData name="miguel" userId="S::miguel_campusarnau.org#ext#@univreimsfr.onmicrosoft.com::ab5a12d6-76db-44b6-aa55-46fc0e013e13" providerId="AD" clId="Web-{D51B2A01-ECEC-68E1-3959-85D90E534AD8}" dt="2024-07-26T14:44:05.763" v="327" actId="20577"/>
          <ac:spMkLst>
            <pc:docMk/>
            <pc:sldMk cId="2653368410" sldId="279"/>
            <ac:spMk id="7" creationId="{953D6A69-47D3-FEC2-24DF-0CCB0D5F8A11}"/>
          </ac:spMkLst>
        </pc:spChg>
        <pc:spChg chg="mod">
          <ac:chgData name="miguel" userId="S::miguel_campusarnau.org#ext#@univreimsfr.onmicrosoft.com::ab5a12d6-76db-44b6-aa55-46fc0e013e13" providerId="AD" clId="Web-{D51B2A01-ECEC-68E1-3959-85D90E534AD8}" dt="2024-07-26T14:41:48.245" v="303" actId="20577"/>
          <ac:spMkLst>
            <pc:docMk/>
            <pc:sldMk cId="2653368410" sldId="279"/>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48:55.674" v="410"/>
        <pc:sldMkLst>
          <pc:docMk/>
          <pc:sldMk cId="609683126" sldId="280"/>
        </pc:sldMkLst>
        <pc:spChg chg="mod">
          <ac:chgData name="miguel" userId="S::miguel_campusarnau.org#ext#@univreimsfr.onmicrosoft.com::ab5a12d6-76db-44b6-aa55-46fc0e013e13" providerId="AD" clId="Web-{D51B2A01-ECEC-68E1-3959-85D90E534AD8}" dt="2024-07-26T14:46:56.625" v="374" actId="20577"/>
          <ac:spMkLst>
            <pc:docMk/>
            <pc:sldMk cId="609683126" sldId="280"/>
            <ac:spMk id="7" creationId="{953D6A69-47D3-FEC2-24DF-0CCB0D5F8A11}"/>
          </ac:spMkLst>
        </pc:spChg>
        <pc:spChg chg="mod">
          <ac:chgData name="miguel" userId="S::miguel_campusarnau.org#ext#@univreimsfr.onmicrosoft.com::ab5a12d6-76db-44b6-aa55-46fc0e013e13" providerId="AD" clId="Web-{D51B2A01-ECEC-68E1-3959-85D90E534AD8}" dt="2024-07-26T14:47:07.953" v="380" actId="20577"/>
          <ac:spMkLst>
            <pc:docMk/>
            <pc:sldMk cId="609683126" sldId="280"/>
            <ac:spMk id="13" creationId="{4AFB8E46-F25C-24F4-A5AE-77D5D65E24CB}"/>
          </ac:spMkLst>
        </pc:spChg>
      </pc:sldChg>
    </pc:docChg>
  </pc:docChgLst>
  <pc:docChgLst>
    <pc:chgData name="miguel" userId="S::miguel_campusarnau.org#ext#@univreimsfr.onmicrosoft.com::ab5a12d6-76db-44b6-aa55-46fc0e013e13" providerId="AD" clId="Web-{C5ED9B7A-926A-914A-256E-B5C1BCB7BA24}"/>
    <pc:docChg chg="addSld modSld sldOrd">
      <pc:chgData name="miguel" userId="S::miguel_campusarnau.org#ext#@univreimsfr.onmicrosoft.com::ab5a12d6-76db-44b6-aa55-46fc0e013e13" providerId="AD" clId="Web-{C5ED9B7A-926A-914A-256E-B5C1BCB7BA24}" dt="2023-11-30T16:04:45.124" v="118" actId="1076"/>
      <pc:docMkLst>
        <pc:docMk/>
      </pc:docMkLst>
      <pc:sldChg chg="addSp delSp modSp">
        <pc:chgData name="miguel" userId="S::miguel_campusarnau.org#ext#@univreimsfr.onmicrosoft.com::ab5a12d6-76db-44b6-aa55-46fc0e013e13" providerId="AD" clId="Web-{C5ED9B7A-926A-914A-256E-B5C1BCB7BA24}" dt="2023-11-30T16:01:23.606" v="65"/>
        <pc:sldMkLst>
          <pc:docMk/>
          <pc:sldMk cId="0" sldId="257"/>
        </pc:sldMkLst>
      </pc:sldChg>
      <pc:sldChg chg="addSp delSp modSp add ord replId">
        <pc:chgData name="miguel" userId="S::miguel_campusarnau.org#ext#@univreimsfr.onmicrosoft.com::ab5a12d6-76db-44b6-aa55-46fc0e013e13" providerId="AD" clId="Web-{C5ED9B7A-926A-914A-256E-B5C1BCB7BA24}" dt="2023-11-30T16:01:36.934" v="66"/>
        <pc:sldMkLst>
          <pc:docMk/>
          <pc:sldMk cId="3131736655" sldId="260"/>
        </pc:sldMkLst>
      </pc:sldChg>
      <pc:sldChg chg="addSp delSp modSp add replId">
        <pc:chgData name="miguel" userId="S::miguel_campusarnau.org#ext#@univreimsfr.onmicrosoft.com::ab5a12d6-76db-44b6-aa55-46fc0e013e13" providerId="AD" clId="Web-{C5ED9B7A-926A-914A-256E-B5C1BCB7BA24}" dt="2023-11-30T16:04:45.124" v="118" actId="1076"/>
        <pc:sldMkLst>
          <pc:docMk/>
          <pc:sldMk cId="1608186336" sldId="261"/>
        </pc:sldMkLst>
      </pc:sldChg>
    </pc:docChg>
  </pc:docChgLst>
  <pc:docChgLst>
    <pc:chgData name="miguel" userId="S::miguel_campusarnau.org#ext#@univreimsfr.onmicrosoft.com::ab5a12d6-76db-44b6-aa55-46fc0e013e13" providerId="AD" clId="Web-{2F83905A-6D99-7020-A928-F69456A352E0}"/>
    <pc:docChg chg="modSld">
      <pc:chgData name="miguel" userId="S::miguel_campusarnau.org#ext#@univreimsfr.onmicrosoft.com::ab5a12d6-76db-44b6-aa55-46fc0e013e13" providerId="AD" clId="Web-{2F83905A-6D99-7020-A928-F69456A352E0}" dt="2023-11-29T16:35:54.001" v="15" actId="20577"/>
      <pc:docMkLst>
        <pc:docMk/>
      </pc:docMkLst>
      <pc:sldChg chg="modSp">
        <pc:chgData name="miguel" userId="S::miguel_campusarnau.org#ext#@univreimsfr.onmicrosoft.com::ab5a12d6-76db-44b6-aa55-46fc0e013e13" providerId="AD" clId="Web-{2F83905A-6D99-7020-A928-F69456A352E0}" dt="2023-11-29T16:35:54.001" v="15" actId="20577"/>
        <pc:sldMkLst>
          <pc:docMk/>
          <pc:sldMk cId="0" sldId="257"/>
        </pc:sldMkLst>
      </pc:sldChg>
    </pc:docChg>
  </pc:docChgLst>
  <pc:docChgLst>
    <pc:chgData name="CHRISTELLE DECLERCQ" userId="6105ae43-a600-46e8-812e-1762419aa502" providerId="ADAL" clId="{6D5F13EE-F406-4BD9-A10F-F7249D448295}"/>
    <pc:docChg chg="delSld modSld">
      <pc:chgData name="CHRISTELLE DECLERCQ" userId="6105ae43-a600-46e8-812e-1762419aa502" providerId="ADAL" clId="{6D5F13EE-F406-4BD9-A10F-F7249D448295}" dt="2024-07-24T11:23:32.903" v="3" actId="47"/>
      <pc:docMkLst>
        <pc:docMk/>
      </pc:docMkLst>
      <pc:sldChg chg="del">
        <pc:chgData name="CHRISTELLE DECLERCQ" userId="6105ae43-a600-46e8-812e-1762419aa502" providerId="ADAL" clId="{6D5F13EE-F406-4BD9-A10F-F7249D448295}" dt="2024-07-24T11:23:32.903" v="3" actId="47"/>
        <pc:sldMkLst>
          <pc:docMk/>
          <pc:sldMk cId="0" sldId="257"/>
        </pc:sldMkLst>
      </pc:sldChg>
      <pc:sldChg chg="addSp modSp mod">
        <pc:chgData name="CHRISTELLE DECLERCQ" userId="6105ae43-a600-46e8-812e-1762419aa502" providerId="ADAL" clId="{6D5F13EE-F406-4BD9-A10F-F7249D448295}" dt="2024-07-24T11:23:30.810" v="2" actId="113"/>
        <pc:sldMkLst>
          <pc:docMk/>
          <pc:sldMk cId="3131736655" sldId="260"/>
        </pc:sldMkLst>
        <pc:spChg chg="add mod">
          <ac:chgData name="CHRISTELLE DECLERCQ" userId="6105ae43-a600-46e8-812e-1762419aa502" providerId="ADAL" clId="{6D5F13EE-F406-4BD9-A10F-F7249D448295}" dt="2024-07-24T11:23:30.810" v="2" actId="113"/>
          <ac:spMkLst>
            <pc:docMk/>
            <pc:sldMk cId="3131736655" sldId="260"/>
            <ac:spMk id="7" creationId="{A1B8B747-420E-4521-8838-8D484E2543D1}"/>
          </ac:spMkLst>
        </pc:spChg>
      </pc:sldChg>
    </pc:docChg>
  </pc:docChgLst>
  <pc:docChgLst>
    <pc:chgData name="miguel" userId="S::miguel_campusarnau.org#ext#@univreimsfr.onmicrosoft.com::ab5a12d6-76db-44b6-aa55-46fc0e013e13" providerId="AD" clId="Web-{F126ADEF-2EC1-50EF-30D4-324B5F864A8F}"/>
    <pc:docChg chg="modSld">
      <pc:chgData name="miguel" userId="S::miguel_campusarnau.org#ext#@univreimsfr.onmicrosoft.com::ab5a12d6-76db-44b6-aa55-46fc0e013e13" providerId="AD" clId="Web-{F126ADEF-2EC1-50EF-30D4-324B5F864A8F}" dt="2023-12-01T13:21:45.734" v="5" actId="20577"/>
      <pc:docMkLst>
        <pc:docMk/>
      </pc:docMkLst>
      <pc:sldChg chg="modSp">
        <pc:chgData name="miguel" userId="S::miguel_campusarnau.org#ext#@univreimsfr.onmicrosoft.com::ab5a12d6-76db-44b6-aa55-46fc0e013e13" providerId="AD" clId="Web-{F126ADEF-2EC1-50EF-30D4-324B5F864A8F}" dt="2023-12-01T13:21:33.718" v="3" actId="20577"/>
        <pc:sldMkLst>
          <pc:docMk/>
          <pc:sldMk cId="0" sldId="258"/>
        </pc:sldMkLst>
      </pc:sldChg>
      <pc:sldChg chg="modSp">
        <pc:chgData name="miguel" userId="S::miguel_campusarnau.org#ext#@univreimsfr.onmicrosoft.com::ab5a12d6-76db-44b6-aa55-46fc0e013e13" providerId="AD" clId="Web-{F126ADEF-2EC1-50EF-30D4-324B5F864A8F}" dt="2023-12-01T13:21:45.734" v="5" actId="20577"/>
        <pc:sldMkLst>
          <pc:docMk/>
          <pc:sldMk cId="0" sldId="259"/>
        </pc:sldMkLst>
      </pc:sldChg>
      <pc:sldChg chg="modSp">
        <pc:chgData name="miguel" userId="S::miguel_campusarnau.org#ext#@univreimsfr.onmicrosoft.com::ab5a12d6-76db-44b6-aa55-46fc0e013e13" providerId="AD" clId="Web-{F126ADEF-2EC1-50EF-30D4-324B5F864A8F}" dt="2023-12-01T13:21:31.124" v="2" actId="20577"/>
        <pc:sldMkLst>
          <pc:docMk/>
          <pc:sldMk cId="1314171282" sldId="263"/>
        </pc:sldMkLst>
      </pc:sldChg>
    </pc:docChg>
  </pc:docChgLst>
  <pc:docChgLst>
    <pc:chgData name="miguel" userId="S::miguel_campusarnau.org#ext#@univreimsfr.onmicrosoft.com::ab5a12d6-76db-44b6-aa55-46fc0e013e13" providerId="AD" clId="Web-{B8FB343B-55A0-558B-5D3E-8504C37DC3D9}"/>
    <pc:docChg chg="modSld">
      <pc:chgData name="miguel" userId="S::miguel_campusarnau.org#ext#@univreimsfr.onmicrosoft.com::ab5a12d6-76db-44b6-aa55-46fc0e013e13" providerId="AD" clId="Web-{B8FB343B-55A0-558B-5D3E-8504C37DC3D9}" dt="2023-11-29T16:14:41.980" v="124" actId="20577"/>
      <pc:docMkLst>
        <pc:docMk/>
      </pc:docMkLst>
      <pc:sldChg chg="modSp">
        <pc:chgData name="miguel" userId="S::miguel_campusarnau.org#ext#@univreimsfr.onmicrosoft.com::ab5a12d6-76db-44b6-aa55-46fc0e013e13" providerId="AD" clId="Web-{B8FB343B-55A0-558B-5D3E-8504C37DC3D9}" dt="2023-11-29T16:10:58.612" v="81" actId="20577"/>
        <pc:sldMkLst>
          <pc:docMk/>
          <pc:sldMk cId="0" sldId="256"/>
        </pc:sldMkLst>
      </pc:sldChg>
      <pc:sldChg chg="modSp">
        <pc:chgData name="miguel" userId="S::miguel_campusarnau.org#ext#@univreimsfr.onmicrosoft.com::ab5a12d6-76db-44b6-aa55-46fc0e013e13" providerId="AD" clId="Web-{B8FB343B-55A0-558B-5D3E-8504C37DC3D9}" dt="2023-11-29T16:14:41.980" v="124" actId="20577"/>
        <pc:sldMkLst>
          <pc:docMk/>
          <pc:sldMk cId="0" sldId="257"/>
        </pc:sldMkLst>
      </pc:sldChg>
      <pc:sldChg chg="modSp">
        <pc:chgData name="miguel" userId="S::miguel_campusarnau.org#ext#@univreimsfr.onmicrosoft.com::ab5a12d6-76db-44b6-aa55-46fc0e013e13" providerId="AD" clId="Web-{B8FB343B-55A0-558B-5D3E-8504C37DC3D9}" dt="2023-11-29T16:04:44.114" v="3" actId="20577"/>
        <pc:sldMkLst>
          <pc:docMk/>
          <pc:sldMk cId="0" sldId="258"/>
        </pc:sldMkLst>
      </pc:sldChg>
      <pc:sldChg chg="modSp">
        <pc:chgData name="miguel" userId="S::miguel_campusarnau.org#ext#@univreimsfr.onmicrosoft.com::ab5a12d6-76db-44b6-aa55-46fc0e013e13" providerId="AD" clId="Web-{B8FB343B-55A0-558B-5D3E-8504C37DC3D9}" dt="2023-11-29T16:05:22.631" v="7" actId="20577"/>
        <pc:sldMkLst>
          <pc:docMk/>
          <pc:sldMk cId="0" sldId="259"/>
        </pc:sldMkLst>
      </pc:sldChg>
    </pc:docChg>
  </pc:docChgLst>
  <pc:docChgLst>
    <pc:chgData name="miguel" userId="S::miguel_campusarnau.org#ext#@univreimsfr.onmicrosoft.com::ab5a12d6-76db-44b6-aa55-46fc0e013e13" providerId="AD" clId="Web-{2A15B862-2E48-592E-7352-768DB68EE61D}"/>
    <pc:docChg chg="modSld">
      <pc:chgData name="miguel" userId="S::miguel_campusarnau.org#ext#@univreimsfr.onmicrosoft.com::ab5a12d6-76db-44b6-aa55-46fc0e013e13" providerId="AD" clId="Web-{2A15B862-2E48-592E-7352-768DB68EE61D}" dt="2024-11-29T09:03:22.645" v="0"/>
      <pc:docMkLst>
        <pc:docMk/>
      </pc:docMkLst>
      <pc:sldChg chg="addSp">
        <pc:chgData name="miguel" userId="S::miguel_campusarnau.org#ext#@univreimsfr.onmicrosoft.com::ab5a12d6-76db-44b6-aa55-46fc0e013e13" providerId="AD" clId="Web-{2A15B862-2E48-592E-7352-768DB68EE61D}" dt="2024-11-29T09:03:22.645" v="0"/>
        <pc:sldMkLst>
          <pc:docMk/>
          <pc:sldMk cId="0" sldId="256"/>
        </pc:sldMkLst>
        <pc:grpChg chg="add">
          <ac:chgData name="miguel" userId="S::miguel_campusarnau.org#ext#@univreimsfr.onmicrosoft.com::ab5a12d6-76db-44b6-aa55-46fc0e013e13" providerId="AD" clId="Web-{2A15B862-2E48-592E-7352-768DB68EE61D}" dt="2024-11-29T09:03:22.645" v="0"/>
          <ac:grpSpMkLst>
            <pc:docMk/>
            <pc:sldMk cId="0" sldId="256"/>
            <ac:grpSpMk id="2" creationId="{4229B552-2F87-8114-0034-01FFB7F2A80C}"/>
          </ac:grpSpMkLst>
        </pc:grpChg>
        <pc:picChg chg="add">
          <ac:chgData name="miguel" userId="S::miguel_campusarnau.org#ext#@univreimsfr.onmicrosoft.com::ab5a12d6-76db-44b6-aa55-46fc0e013e13" providerId="AD" clId="Web-{2A15B862-2E48-592E-7352-768DB68EE61D}" dt="2024-11-29T09:03:22.645" v="0"/>
          <ac:picMkLst>
            <pc:docMk/>
            <pc:sldMk cId="0" sldId="256"/>
            <ac:picMk id="3" creationId="{38A8B76C-F81F-E6F6-7605-E77DEDBF55E9}"/>
          </ac:picMkLst>
        </pc:picChg>
        <pc:picChg chg="add">
          <ac:chgData name="miguel" userId="S::miguel_campusarnau.org#ext#@univreimsfr.onmicrosoft.com::ab5a12d6-76db-44b6-aa55-46fc0e013e13" providerId="AD" clId="Web-{2A15B862-2E48-592E-7352-768DB68EE61D}" dt="2024-11-29T09:03:22.645" v="0"/>
          <ac:picMkLst>
            <pc:docMk/>
            <pc:sldMk cId="0" sldId="256"/>
            <ac:picMk id="4" creationId="{435F5988-E7B3-BDD8-1AD1-048C7E47309B}"/>
          </ac:picMkLst>
        </pc:picChg>
      </pc:sldChg>
    </pc:docChg>
  </pc:docChgLst>
  <pc:docChgLst>
    <pc:chgData name="miguel" userId="S::miguel_campusarnau.org#ext#@univreimsfr.onmicrosoft.com::ab5a12d6-76db-44b6-aa55-46fc0e013e13" providerId="AD" clId="Web-{A0D14256-D2ED-1254-1EA2-51D468561F92}"/>
    <pc:docChg chg="addSld modSld">
      <pc:chgData name="miguel" userId="S::miguel_campusarnau.org#ext#@univreimsfr.onmicrosoft.com::ab5a12d6-76db-44b6-aa55-46fc0e013e13" providerId="AD" clId="Web-{A0D14256-D2ED-1254-1EA2-51D468561F92}" dt="2023-12-01T12:12:14.545" v="160" actId="20577"/>
      <pc:docMkLst>
        <pc:docMk/>
      </pc:docMkLst>
      <pc:sldChg chg="modSp">
        <pc:chgData name="miguel" userId="S::miguel_campusarnau.org#ext#@univreimsfr.onmicrosoft.com::ab5a12d6-76db-44b6-aa55-46fc0e013e13" providerId="AD" clId="Web-{A0D14256-D2ED-1254-1EA2-51D468561F92}" dt="2023-12-01T12:11:25.702" v="138" actId="20577"/>
        <pc:sldMkLst>
          <pc:docMk/>
          <pc:sldMk cId="0" sldId="258"/>
        </pc:sldMkLst>
      </pc:sldChg>
      <pc:sldChg chg="modSp add replId">
        <pc:chgData name="miguel" userId="S::miguel_campusarnau.org#ext#@univreimsfr.onmicrosoft.com::ab5a12d6-76db-44b6-aa55-46fc0e013e13" providerId="AD" clId="Web-{A0D14256-D2ED-1254-1EA2-51D468561F92}" dt="2023-12-01T12:07:34.204" v="69" actId="20577"/>
        <pc:sldMkLst>
          <pc:docMk/>
          <pc:sldMk cId="1046977833" sldId="262"/>
        </pc:sldMkLst>
      </pc:sldChg>
      <pc:sldChg chg="modSp add replId">
        <pc:chgData name="miguel" userId="S::miguel_campusarnau.org#ext#@univreimsfr.onmicrosoft.com::ab5a12d6-76db-44b6-aa55-46fc0e013e13" providerId="AD" clId="Web-{A0D14256-D2ED-1254-1EA2-51D468561F92}" dt="2023-12-01T12:12:14.545" v="160" actId="20577"/>
        <pc:sldMkLst>
          <pc:docMk/>
          <pc:sldMk cId="1314171282" sldId="263"/>
        </pc:sldMkLst>
      </pc:sldChg>
    </pc:docChg>
  </pc:docChgLst>
  <pc:docChgLst>
    <pc:chgData name="miguel" userId="S::miguel_campusarnau.org#ext#@univreimsfr.onmicrosoft.com::ab5a12d6-76db-44b6-aa55-46fc0e013e13" providerId="AD" clId="Web-{E82F281B-20DF-C532-FD55-91437CFDE536}"/>
    <pc:docChg chg="delSld modSld">
      <pc:chgData name="miguel" userId="S::miguel_campusarnau.org#ext#@univreimsfr.onmicrosoft.com::ab5a12d6-76db-44b6-aa55-46fc0e013e13" providerId="AD" clId="Web-{E82F281B-20DF-C532-FD55-91437CFDE536}" dt="2024-07-19T12:55:08.322" v="467"/>
      <pc:docMkLst>
        <pc:docMk/>
      </pc:docMkLst>
      <pc:sldChg chg="addSp delSp modSp modNotes">
        <pc:chgData name="miguel" userId="S::miguel_campusarnau.org#ext#@univreimsfr.onmicrosoft.com::ab5a12d6-76db-44b6-aa55-46fc0e013e13" providerId="AD" clId="Web-{E82F281B-20DF-C532-FD55-91437CFDE536}" dt="2024-07-19T12:02:51.404" v="238"/>
        <pc:sldMkLst>
          <pc:docMk/>
          <pc:sldMk cId="760755506" sldId="264"/>
        </pc:sldMkLst>
      </pc:sldChg>
      <pc:sldChg chg="addSp delSp modSp modNotes">
        <pc:chgData name="miguel" userId="S::miguel_campusarnau.org#ext#@univreimsfr.onmicrosoft.com::ab5a12d6-76db-44b6-aa55-46fc0e013e13" providerId="AD" clId="Web-{E82F281B-20DF-C532-FD55-91437CFDE536}" dt="2024-07-19T12:03:01.732" v="240"/>
        <pc:sldMkLst>
          <pc:docMk/>
          <pc:sldMk cId="2330428111" sldId="265"/>
        </pc:sldMkLst>
      </pc:sldChg>
      <pc:sldChg chg="addSp delSp modSp modNotes">
        <pc:chgData name="miguel" userId="S::miguel_campusarnau.org#ext#@univreimsfr.onmicrosoft.com::ab5a12d6-76db-44b6-aa55-46fc0e013e13" providerId="AD" clId="Web-{E82F281B-20DF-C532-FD55-91437CFDE536}" dt="2024-07-19T12:10:03.739" v="340" actId="1076"/>
        <pc:sldMkLst>
          <pc:docMk/>
          <pc:sldMk cId="821953307" sldId="266"/>
        </pc:sldMkLst>
      </pc:sldChg>
      <pc:sldChg chg="addSp delSp modSp modNotes">
        <pc:chgData name="miguel" userId="S::miguel_campusarnau.org#ext#@univreimsfr.onmicrosoft.com::ab5a12d6-76db-44b6-aa55-46fc0e013e13" providerId="AD" clId="Web-{E82F281B-20DF-C532-FD55-91437CFDE536}" dt="2024-07-19T12:09:57.505" v="339" actId="1076"/>
        <pc:sldMkLst>
          <pc:docMk/>
          <pc:sldMk cId="3922390496" sldId="267"/>
        </pc:sldMkLst>
      </pc:sldChg>
      <pc:sldChg chg="addSp delSp modSp modNotes">
        <pc:chgData name="miguel" userId="S::miguel_campusarnau.org#ext#@univreimsfr.onmicrosoft.com::ab5a12d6-76db-44b6-aa55-46fc0e013e13" providerId="AD" clId="Web-{E82F281B-20DF-C532-FD55-91437CFDE536}" dt="2024-07-19T12:09:48.911" v="338" actId="1076"/>
        <pc:sldMkLst>
          <pc:docMk/>
          <pc:sldMk cId="2693861658" sldId="268"/>
        </pc:sldMkLst>
      </pc:sldChg>
      <pc:sldChg chg="addSp delSp modSp modNotes">
        <pc:chgData name="miguel" userId="S::miguel_campusarnau.org#ext#@univreimsfr.onmicrosoft.com::ab5a12d6-76db-44b6-aa55-46fc0e013e13" providerId="AD" clId="Web-{E82F281B-20DF-C532-FD55-91437CFDE536}" dt="2024-07-19T12:18:10.810" v="423"/>
        <pc:sldMkLst>
          <pc:docMk/>
          <pc:sldMk cId="3172557283" sldId="269"/>
        </pc:sldMkLst>
      </pc:sldChg>
      <pc:sldChg chg="addSp delSp modSp modNotes">
        <pc:chgData name="miguel" userId="S::miguel_campusarnau.org#ext#@univreimsfr.onmicrosoft.com::ab5a12d6-76db-44b6-aa55-46fc0e013e13" providerId="AD" clId="Web-{E82F281B-20DF-C532-FD55-91437CFDE536}" dt="2024-07-19T12:55:08.322" v="467"/>
        <pc:sldMkLst>
          <pc:docMk/>
          <pc:sldMk cId="3735145603" sldId="270"/>
        </pc:sldMkLst>
      </pc:sldChg>
      <pc:sldChg chg="addSp delSp modSp del">
        <pc:chgData name="miguel" userId="S::miguel_campusarnau.org#ext#@univreimsfr.onmicrosoft.com::ab5a12d6-76db-44b6-aa55-46fc0e013e13" providerId="AD" clId="Web-{E82F281B-20DF-C532-FD55-91437CFDE536}" dt="2024-07-19T11:38:20.942" v="56"/>
        <pc:sldMkLst>
          <pc:docMk/>
          <pc:sldMk cId="3101463671" sldId="273"/>
        </pc:sldMkLst>
      </pc:sldChg>
    </pc:docChg>
  </pc:docChgLst>
  <pc:docChgLst>
    <pc:chgData name="miguel" userId="S::miguel_campusarnau.org#ext#@univreimsfr.onmicrosoft.com::ab5a12d6-76db-44b6-aa55-46fc0e013e13" providerId="AD" clId="Web-{8409A660-D59C-0380-4D00-23087F86ACCB}"/>
    <pc:docChg chg="addSld modSld">
      <pc:chgData name="miguel" userId="S::miguel_campusarnau.org#ext#@univreimsfr.onmicrosoft.com::ab5a12d6-76db-44b6-aa55-46fc0e013e13" providerId="AD" clId="Web-{8409A660-D59C-0380-4D00-23087F86ACCB}" dt="2024-07-19T11:19:21.565" v="239"/>
      <pc:docMkLst>
        <pc:docMk/>
      </pc:docMkLst>
      <pc:sldChg chg="modSp">
        <pc:chgData name="miguel" userId="S::miguel_campusarnau.org#ext#@univreimsfr.onmicrosoft.com::ab5a12d6-76db-44b6-aa55-46fc0e013e13" providerId="AD" clId="Web-{8409A660-D59C-0380-4D00-23087F86ACCB}" dt="2024-07-19T11:05:43.850" v="97" actId="14100"/>
        <pc:sldMkLst>
          <pc:docMk/>
          <pc:sldMk cId="0" sldId="257"/>
        </pc:sldMkLst>
      </pc:sldChg>
      <pc:sldChg chg="modSp modNotes">
        <pc:chgData name="miguel" userId="S::miguel_campusarnau.org#ext#@univreimsfr.onmicrosoft.com::ab5a12d6-76db-44b6-aa55-46fc0e013e13" providerId="AD" clId="Web-{8409A660-D59C-0380-4D00-23087F86ACCB}" dt="2024-07-19T11:17:37.016" v="235" actId="20577"/>
        <pc:sldMkLst>
          <pc:docMk/>
          <pc:sldMk cId="760755506" sldId="264"/>
        </pc:sldMkLst>
      </pc:sldChg>
      <pc:sldChg chg="addSp delSp modSp add replId">
        <pc:chgData name="miguel" userId="S::miguel_campusarnau.org#ext#@univreimsfr.onmicrosoft.com::ab5a12d6-76db-44b6-aa55-46fc0e013e13" providerId="AD" clId="Web-{8409A660-D59C-0380-4D00-23087F86ACCB}" dt="2024-07-19T11:19:21.565" v="239"/>
        <pc:sldMkLst>
          <pc:docMk/>
          <pc:sldMk cId="3101463671" sldId="273"/>
        </pc:sldMkLst>
      </pc:sldChg>
    </pc:docChg>
  </pc:docChgLst>
  <pc:docChgLst>
    <pc:chgData name="miguel" userId="S::miguel_campusarnau.org#ext#@univreimsfr.onmicrosoft.com::ab5a12d6-76db-44b6-aa55-46fc0e013e13" providerId="AD" clId="Web-{E1EA36BF-4E52-7525-8909-064B602914C0}"/>
    <pc:docChg chg="modSld">
      <pc:chgData name="miguel" userId="S::miguel_campusarnau.org#ext#@univreimsfr.onmicrosoft.com::ab5a12d6-76db-44b6-aa55-46fc0e013e13" providerId="AD" clId="Web-{E1EA36BF-4E52-7525-8909-064B602914C0}" dt="2024-10-22T16:34:26.759" v="3" actId="20577"/>
      <pc:docMkLst>
        <pc:docMk/>
      </pc:docMkLst>
      <pc:sldChg chg="modSp">
        <pc:chgData name="miguel" userId="S::miguel_campusarnau.org#ext#@univreimsfr.onmicrosoft.com::ab5a12d6-76db-44b6-aa55-46fc0e013e13" providerId="AD" clId="Web-{E1EA36BF-4E52-7525-8909-064B602914C0}" dt="2024-10-22T16:34:26.759" v="3" actId="20577"/>
        <pc:sldMkLst>
          <pc:docMk/>
          <pc:sldMk cId="3131736655" sldId="260"/>
        </pc:sldMkLst>
        <pc:spChg chg="mod">
          <ac:chgData name="miguel" userId="S::miguel_campusarnau.org#ext#@univreimsfr.onmicrosoft.com::ab5a12d6-76db-44b6-aa55-46fc0e013e13" providerId="AD" clId="Web-{E1EA36BF-4E52-7525-8909-064B602914C0}" dt="2024-10-22T16:34:26.759" v="3" actId="20577"/>
          <ac:spMkLst>
            <pc:docMk/>
            <pc:sldMk cId="3131736655" sldId="260"/>
            <ac:spMk id="6" creationId="{75751952-3CA8-F3FC-8243-9DA3B14137A1}"/>
          </ac:spMkLst>
        </pc:spChg>
      </pc:sldChg>
      <pc:sldChg chg="modSp">
        <pc:chgData name="miguel" userId="S::miguel_campusarnau.org#ext#@univreimsfr.onmicrosoft.com::ab5a12d6-76db-44b6-aa55-46fc0e013e13" providerId="AD" clId="Web-{E1EA36BF-4E52-7525-8909-064B602914C0}" dt="2024-10-22T16:34:05.056" v="2" actId="20577"/>
        <pc:sldMkLst>
          <pc:docMk/>
          <pc:sldMk cId="1046977833" sldId="262"/>
        </pc:sldMkLst>
        <pc:spChg chg="mod">
          <ac:chgData name="miguel" userId="S::miguel_campusarnau.org#ext#@univreimsfr.onmicrosoft.com::ab5a12d6-76db-44b6-aa55-46fc0e013e13" providerId="AD" clId="Web-{E1EA36BF-4E52-7525-8909-064B602914C0}" dt="2024-10-22T16:34:01.133" v="0" actId="20577"/>
          <ac:spMkLst>
            <pc:docMk/>
            <pc:sldMk cId="1046977833" sldId="262"/>
            <ac:spMk id="8" creationId="{33F8ADDD-6060-018C-F605-AD2446DAB488}"/>
          </ac:spMkLst>
        </pc:spChg>
        <pc:spChg chg="mod">
          <ac:chgData name="miguel" userId="S::miguel_campusarnau.org#ext#@univreimsfr.onmicrosoft.com::ab5a12d6-76db-44b6-aa55-46fc0e013e13" providerId="AD" clId="Web-{E1EA36BF-4E52-7525-8909-064B602914C0}" dt="2024-10-22T16:34:05.056" v="2" actId="20577"/>
          <ac:spMkLst>
            <pc:docMk/>
            <pc:sldMk cId="1046977833" sldId="262"/>
            <ac:spMk id="10" creationId="{80CAD999-F6EA-65F6-0817-5F188F64C5F7}"/>
          </ac:spMkLst>
        </pc:spChg>
      </pc:sldChg>
    </pc:docChg>
  </pc:docChgLst>
  <pc:docChgLst>
    <pc:chgData name="miguel" userId="S::miguel_campusarnau.org#ext#@univreimsfr.onmicrosoft.com::ab5a12d6-76db-44b6-aa55-46fc0e013e13" providerId="AD" clId="Web-{ECD9A6AB-E886-981D-71D2-1985DE8E74D9}"/>
    <pc:docChg chg="modSld">
      <pc:chgData name="miguel" userId="S::miguel_campusarnau.org#ext#@univreimsfr.onmicrosoft.com::ab5a12d6-76db-44b6-aa55-46fc0e013e13" providerId="AD" clId="Web-{ECD9A6AB-E886-981D-71D2-1985DE8E74D9}" dt="2023-12-01T13:26:34.701" v="4"/>
      <pc:docMkLst>
        <pc:docMk/>
      </pc:docMkLst>
      <pc:sldChg chg="modNotes">
        <pc:chgData name="miguel" userId="S::miguel_campusarnau.org#ext#@univreimsfr.onmicrosoft.com::ab5a12d6-76db-44b6-aa55-46fc0e013e13" providerId="AD" clId="Web-{ECD9A6AB-E886-981D-71D2-1985DE8E74D9}" dt="2023-12-01T13:26:13.575" v="1"/>
        <pc:sldMkLst>
          <pc:docMk/>
          <pc:sldMk cId="0" sldId="258"/>
        </pc:sldMkLst>
      </pc:sldChg>
      <pc:sldChg chg="modNotes">
        <pc:chgData name="miguel" userId="S::miguel_campusarnau.org#ext#@univreimsfr.onmicrosoft.com::ab5a12d6-76db-44b6-aa55-46fc0e013e13" providerId="AD" clId="Web-{ECD9A6AB-E886-981D-71D2-1985DE8E74D9}" dt="2023-12-01T13:26:34.701" v="4"/>
        <pc:sldMkLst>
          <pc:docMk/>
          <pc:sldMk cId="0" sldId="259"/>
        </pc:sldMkLst>
      </pc:sldChg>
    </pc:docChg>
  </pc:docChgLst>
  <pc:docChgLst>
    <pc:chgData name="miguel" userId="S::miguel_campusarnau.org#ext#@univreimsfr.onmicrosoft.com::ab5a12d6-76db-44b6-aa55-46fc0e013e13" providerId="AD" clId="Web-{81AF7B74-F2B6-344E-1937-C9C07A7C6ED6}"/>
    <pc:docChg chg="addSld delSld modSld">
      <pc:chgData name="miguel" userId="S::miguel_campusarnau.org#ext#@univreimsfr.onmicrosoft.com::ab5a12d6-76db-44b6-aa55-46fc0e013e13" providerId="AD" clId="Web-{81AF7B74-F2B6-344E-1937-C9C07A7C6ED6}" dt="2024-07-18T11:31:16.450" v="140" actId="20577"/>
      <pc:docMkLst>
        <pc:docMk/>
      </pc:docMkLst>
      <pc:sldChg chg="modSp">
        <pc:chgData name="miguel" userId="S::miguel_campusarnau.org#ext#@univreimsfr.onmicrosoft.com::ab5a12d6-76db-44b6-aa55-46fc0e013e13" providerId="AD" clId="Web-{81AF7B74-F2B6-344E-1937-C9C07A7C6ED6}" dt="2024-07-18T11:01:30.412" v="15" actId="20577"/>
        <pc:sldMkLst>
          <pc:docMk/>
          <pc:sldMk cId="0" sldId="256"/>
        </pc:sldMkLst>
      </pc:sldChg>
      <pc:sldChg chg="del">
        <pc:chgData name="miguel" userId="S::miguel_campusarnau.org#ext#@univreimsfr.onmicrosoft.com::ab5a12d6-76db-44b6-aa55-46fc0e013e13" providerId="AD" clId="Web-{81AF7B74-F2B6-344E-1937-C9C07A7C6ED6}" dt="2024-07-18T11:02:44.319" v="16"/>
        <pc:sldMkLst>
          <pc:docMk/>
          <pc:sldMk cId="1608186336" sldId="261"/>
        </pc:sldMkLst>
      </pc:sldChg>
      <pc:sldChg chg="modSp">
        <pc:chgData name="miguel" userId="S::miguel_campusarnau.org#ext#@univreimsfr.onmicrosoft.com::ab5a12d6-76db-44b6-aa55-46fc0e013e13" providerId="AD" clId="Web-{81AF7B74-F2B6-344E-1937-C9C07A7C6ED6}" dt="2024-07-18T11:11:15.951" v="30" actId="20577"/>
        <pc:sldMkLst>
          <pc:docMk/>
          <pc:sldMk cId="1314171282" sldId="263"/>
        </pc:sldMkLst>
      </pc:sldChg>
      <pc:sldChg chg="addSp delSp modSp add replId">
        <pc:chgData name="miguel" userId="S::miguel_campusarnau.org#ext#@univreimsfr.onmicrosoft.com::ab5a12d6-76db-44b6-aa55-46fc0e013e13" providerId="AD" clId="Web-{81AF7B74-F2B6-344E-1937-C9C07A7C6ED6}" dt="2024-07-18T11:13:01.421" v="55" actId="1076"/>
        <pc:sldMkLst>
          <pc:docMk/>
          <pc:sldMk cId="760755506" sldId="264"/>
        </pc:sldMkLst>
      </pc:sldChg>
      <pc:sldChg chg="addSp modSp add replId">
        <pc:chgData name="miguel" userId="S::miguel_campusarnau.org#ext#@univreimsfr.onmicrosoft.com::ab5a12d6-76db-44b6-aa55-46fc0e013e13" providerId="AD" clId="Web-{81AF7B74-F2B6-344E-1937-C9C07A7C6ED6}" dt="2024-07-18T11:15:20.001" v="79" actId="14100"/>
        <pc:sldMkLst>
          <pc:docMk/>
          <pc:sldMk cId="2330428111" sldId="265"/>
        </pc:sldMkLst>
      </pc:sldChg>
      <pc:sldChg chg="delSp modSp add replId">
        <pc:chgData name="miguel" userId="S::miguel_campusarnau.org#ext#@univreimsfr.onmicrosoft.com::ab5a12d6-76db-44b6-aa55-46fc0e013e13" providerId="AD" clId="Web-{81AF7B74-F2B6-344E-1937-C9C07A7C6ED6}" dt="2024-07-18T11:19:29.364" v="95" actId="1076"/>
        <pc:sldMkLst>
          <pc:docMk/>
          <pc:sldMk cId="821953307" sldId="266"/>
        </pc:sldMkLst>
      </pc:sldChg>
      <pc:sldChg chg="modSp add replId">
        <pc:chgData name="miguel" userId="S::miguel_campusarnau.org#ext#@univreimsfr.onmicrosoft.com::ab5a12d6-76db-44b6-aa55-46fc0e013e13" providerId="AD" clId="Web-{81AF7B74-F2B6-344E-1937-C9C07A7C6ED6}" dt="2024-07-18T11:26:20.978" v="101" actId="20577"/>
        <pc:sldMkLst>
          <pc:docMk/>
          <pc:sldMk cId="3922390496" sldId="267"/>
        </pc:sldMkLst>
      </pc:sldChg>
      <pc:sldChg chg="modSp add replId">
        <pc:chgData name="miguel" userId="S::miguel_campusarnau.org#ext#@univreimsfr.onmicrosoft.com::ab5a12d6-76db-44b6-aa55-46fc0e013e13" providerId="AD" clId="Web-{81AF7B74-F2B6-344E-1937-C9C07A7C6ED6}" dt="2024-07-18T11:27:14.041" v="107" actId="20577"/>
        <pc:sldMkLst>
          <pc:docMk/>
          <pc:sldMk cId="2693861658" sldId="268"/>
        </pc:sldMkLst>
      </pc:sldChg>
      <pc:sldChg chg="modSp add replId">
        <pc:chgData name="miguel" userId="S::miguel_campusarnau.org#ext#@univreimsfr.onmicrosoft.com::ab5a12d6-76db-44b6-aa55-46fc0e013e13" providerId="AD" clId="Web-{81AF7B74-F2B6-344E-1937-C9C07A7C6ED6}" dt="2024-07-18T11:27:49.057" v="112" actId="20577"/>
        <pc:sldMkLst>
          <pc:docMk/>
          <pc:sldMk cId="3172557283" sldId="269"/>
        </pc:sldMkLst>
      </pc:sldChg>
      <pc:sldChg chg="modSp add replId">
        <pc:chgData name="miguel" userId="S::miguel_campusarnau.org#ext#@univreimsfr.onmicrosoft.com::ab5a12d6-76db-44b6-aa55-46fc0e013e13" providerId="AD" clId="Web-{81AF7B74-F2B6-344E-1937-C9C07A7C6ED6}" dt="2024-07-18T11:28:46.167" v="120" actId="20577"/>
        <pc:sldMkLst>
          <pc:docMk/>
          <pc:sldMk cId="3735145603" sldId="270"/>
        </pc:sldMkLst>
      </pc:sldChg>
      <pc:sldChg chg="modSp add replId">
        <pc:chgData name="miguel" userId="S::miguel_campusarnau.org#ext#@univreimsfr.onmicrosoft.com::ab5a12d6-76db-44b6-aa55-46fc0e013e13" providerId="AD" clId="Web-{81AF7B74-F2B6-344E-1937-C9C07A7C6ED6}" dt="2024-07-18T11:30:27.340" v="131" actId="20577"/>
        <pc:sldMkLst>
          <pc:docMk/>
          <pc:sldMk cId="3206679636" sldId="271"/>
        </pc:sldMkLst>
      </pc:sldChg>
      <pc:sldChg chg="modSp add replId">
        <pc:chgData name="miguel" userId="S::miguel_campusarnau.org#ext#@univreimsfr.onmicrosoft.com::ab5a12d6-76db-44b6-aa55-46fc0e013e13" providerId="AD" clId="Web-{81AF7B74-F2B6-344E-1937-C9C07A7C6ED6}" dt="2024-07-18T11:31:16.450" v="140" actId="20577"/>
        <pc:sldMkLst>
          <pc:docMk/>
          <pc:sldMk cId="1426932922" sldId="272"/>
        </pc:sldMkLst>
      </pc:sldChg>
    </pc:docChg>
  </pc:docChgLst>
  <pc:docChgLst>
    <pc:chgData name="CHRISTELLE DECLERCQ" userId="S::christelle.declercq@univ-reims.fr::6105ae43-a600-46e8-812e-1762419aa502" providerId="AD" clId="Web-{23601DBE-BEEB-49EB-9200-7A44762A2595}"/>
    <pc:docChg chg="modSld">
      <pc:chgData name="CHRISTELLE DECLERCQ" userId="S::christelle.declercq@univ-reims.fr::6105ae43-a600-46e8-812e-1762419aa502" providerId="AD" clId="Web-{23601DBE-BEEB-49EB-9200-7A44762A2595}" dt="2024-07-24T11:23:02.267" v="12"/>
      <pc:docMkLst>
        <pc:docMk/>
      </pc:docMkLst>
      <pc:sldChg chg="addSp delSp modSp">
        <pc:chgData name="CHRISTELLE DECLERCQ" userId="S::christelle.declercq@univ-reims.fr::6105ae43-a600-46e8-812e-1762419aa502" providerId="AD" clId="Web-{23601DBE-BEEB-49EB-9200-7A44762A2595}" dt="2024-07-24T11:23:02.267" v="12"/>
        <pc:sldMkLst>
          <pc:docMk/>
          <pc:sldMk cId="3131736655" sldId="260"/>
        </pc:sldMkLst>
        <pc:spChg chg="add del">
          <ac:chgData name="CHRISTELLE DECLERCQ" userId="S::christelle.declercq@univ-reims.fr::6105ae43-a600-46e8-812e-1762419aa502" providerId="AD" clId="Web-{23601DBE-BEEB-49EB-9200-7A44762A2595}" dt="2024-07-24T11:22:38.673" v="9"/>
          <ac:spMkLst>
            <pc:docMk/>
            <pc:sldMk cId="3131736655" sldId="260"/>
            <ac:spMk id="6" creationId="{75751952-3CA8-F3FC-8243-9DA3B14137A1}"/>
          </ac:spMkLst>
        </pc:spChg>
        <pc:picChg chg="add del">
          <ac:chgData name="CHRISTELLE DECLERCQ" userId="S::christelle.declercq@univ-reims.fr::6105ae43-a600-46e8-812e-1762419aa502" providerId="AD" clId="Web-{23601DBE-BEEB-49EB-9200-7A44762A2595}" dt="2024-07-24T11:22:36.595" v="7"/>
          <ac:picMkLst>
            <pc:docMk/>
            <pc:sldMk cId="3131736655" sldId="260"/>
            <ac:picMk id="112"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doi.org/10.1016/j.procs.2021.01.223"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beinternetawesome.withgoogle.com/en_us/" TargetMode="External"/><Relationship Id="rId2" Type="http://schemas.openxmlformats.org/officeDocument/2006/relationships/slide" Target="../slides/slide11.xml"/><Relationship Id="rId1" Type="http://schemas.openxmlformats.org/officeDocument/2006/relationships/notesMaster" Target="../notesMasters/notesMaster1.xml"/><Relationship Id="rId5" Type="http://schemas.openxmlformats.org/officeDocument/2006/relationships/hyperlink" Target="http://nomasabuso.com" TargetMode="External"/><Relationship Id="rId4" Type="http://schemas.openxmlformats.org/officeDocument/2006/relationships/hyperlink" Target="https://toolbox.google.com/factcheck/explorer"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s" dirty="0"/>
              <a:t>CONTENIDO DE LA DIAPOSITIVA:</a:t>
            </a:r>
            <a:endParaRPr lang="en-US" dirty="0"/>
          </a:p>
          <a:p>
            <a:pPr marL="0" indent="0">
              <a:buNone/>
            </a:pPr>
            <a:endParaRPr lang="en-GB" dirty="0"/>
          </a:p>
          <a:p>
            <a:pPr marL="0" indent="0">
              <a:lnSpc>
                <a:spcPct val="110000"/>
              </a:lnSpc>
              <a:buNone/>
            </a:pPr>
            <a:r>
              <a:rPr lang="es" b="1" dirty="0"/>
              <a:t>Módulo 6. Medios de comunicación complejos</a:t>
            </a:r>
            <a:endParaRPr lang="es-ES" dirty="0"/>
          </a:p>
          <a:p>
            <a:pPr marL="0" indent="0">
              <a:buNone/>
            </a:pPr>
            <a:r>
              <a:rPr lang="es" b="1" dirty="0"/>
              <a:t>Capítulo 4. Herramientas y plataformas digitales</a:t>
            </a:r>
            <a:endParaRPr lang="en-GB" dirty="0"/>
          </a:p>
          <a:p>
            <a:pPr marL="0" indent="0">
              <a:buNone/>
            </a:pPr>
            <a:endParaRPr lang="en-US" dirty="0"/>
          </a:p>
          <a:p>
            <a:pPr marL="0" indent="0">
              <a:buNone/>
            </a:pPr>
            <a:r>
              <a:rPr lang="es" dirty="0"/>
              <a:t>Plataformas de redes sociales</a:t>
            </a:r>
          </a:p>
          <a:p>
            <a:pPr marL="0" indent="0">
              <a:buNone/>
            </a:pPr>
            <a:endParaRPr lang="en-US" dirty="0"/>
          </a:p>
          <a:p>
            <a:pPr marL="171450" indent="-171450">
              <a:buFont typeface="Arial,Sans-Serif"/>
              <a:buChar char="•"/>
            </a:pPr>
            <a:r>
              <a:rPr lang="es" dirty="0"/>
              <a:t>Plataformas principales: Facebook, Instagram, YouTube</a:t>
            </a:r>
            <a:endParaRPr lang="es-ES" dirty="0"/>
          </a:p>
          <a:p>
            <a:pPr marL="171450" indent="-171450">
              <a:buFont typeface="Arial,Sans-Serif"/>
              <a:buChar char="•"/>
            </a:pPr>
            <a:endParaRPr lang="en-US" dirty="0"/>
          </a:p>
          <a:p>
            <a:pPr marL="171450" indent="-171450">
              <a:buFont typeface="Arial,Sans-Serif"/>
              <a:buChar char="•"/>
            </a:pPr>
            <a:r>
              <a:rPr lang="es" dirty="0"/>
              <a:t>Plataformas adaptadas para DDI: Special Bridge, Dinder, Amik@</a:t>
            </a:r>
          </a:p>
          <a:p>
            <a:pPr marL="171450" indent="-171450">
              <a:buFont typeface="Arial,Sans-Serif"/>
              <a:buChar char="•"/>
            </a:pPr>
            <a:endParaRPr lang="en-US" dirty="0"/>
          </a:p>
          <a:p>
            <a:pPr marL="0" indent="0">
              <a:buNone/>
            </a:pPr>
            <a:r>
              <a:rPr lang="es" dirty="0"/>
              <a:t>_____________________________________________________________________________________________________</a:t>
            </a:r>
          </a:p>
          <a:p>
            <a:pPr marL="0" indent="0">
              <a:buNone/>
            </a:pPr>
            <a:endParaRPr lang="en-US" dirty="0"/>
          </a:p>
          <a:p>
            <a:pPr marL="0" indent="0">
              <a:buNone/>
            </a:pPr>
            <a:r>
              <a:rPr lang="es" dirty="0"/>
              <a:t>NOTAS</a:t>
            </a:r>
          </a:p>
          <a:p>
            <a:pPr marL="0" indent="0">
              <a:buNone/>
            </a:pPr>
            <a:endParaRPr lang="es-ES" dirty="0"/>
          </a:p>
          <a:p>
            <a:pPr>
              <a:buNone/>
            </a:pPr>
            <a:r>
              <a:rPr lang="es" dirty="0"/>
              <a:t>Las personas con discapacidades intelectuales y del desarrollo (DID) pueden tener diferentes preferencias en lo que respecta a las plataformas de redes sociales, y su uso puede depender de factores como la accesibilidad, la simplicidad y la participación visual. Sin embargo, ciertas plataformas generalmente se consideran más fáciles de usar para las personas con IDD y otras son específicas para ellas.</a:t>
            </a:r>
            <a:endParaRPr lang="es-ES" dirty="0"/>
          </a:p>
          <a:p>
            <a:pPr>
              <a:buNone/>
            </a:pPr>
            <a:r>
              <a:rPr lang="es" dirty="0"/>
              <a:t> </a:t>
            </a:r>
            <a:endParaRPr lang="es-ES" dirty="0"/>
          </a:p>
          <a:p>
            <a:pPr>
              <a:buNone/>
            </a:pPr>
            <a:r>
              <a:rPr lang="es" b="1" dirty="0"/>
              <a:t>Plataformas generalmente preferidas para personas con IDD:</a:t>
            </a:r>
            <a:r>
              <a:rPr lang="es" dirty="0"/>
              <a:t> </a:t>
            </a:r>
            <a:endParaRPr lang="es-ES" dirty="0"/>
          </a:p>
          <a:p>
            <a:pPr>
              <a:buNone/>
            </a:pPr>
            <a:r>
              <a:rPr lang="es" dirty="0"/>
              <a:t> </a:t>
            </a:r>
            <a:endParaRPr lang="es-ES" dirty="0"/>
          </a:p>
          <a:p>
            <a:pPr marL="171450" indent="-171450"/>
            <a:r>
              <a:rPr lang="es" b="1" dirty="0"/>
              <a:t>Facebook:</a:t>
            </a:r>
            <a:r>
              <a:rPr lang="es" dirty="0"/>
              <a:t> </a:t>
            </a:r>
            <a:br>
              <a:rPr lang="en-GB" dirty="0"/>
            </a:br>
            <a:br>
              <a:rPr lang="en-GB" dirty="0"/>
            </a:br>
            <a:r>
              <a:rPr lang="es" dirty="0"/>
              <a:t>- Ampliamente utilizado y ofrece una interfaz familiar para conectarse con amigos y familiares. </a:t>
            </a:r>
            <a:br>
              <a:rPr lang="en-GB" dirty="0"/>
            </a:br>
            <a:br>
              <a:rPr lang="en-GB" dirty="0"/>
            </a:br>
            <a:r>
              <a:rPr lang="es" dirty="0"/>
              <a:t>- Proporciona varios formatos de contenido, incluidos texto, fotos y videos.</a:t>
            </a:r>
            <a:br>
              <a:rPr lang="en-GB" dirty="0"/>
            </a:br>
            <a:r>
              <a:rPr lang="es" dirty="0"/>
              <a:t> </a:t>
            </a:r>
            <a:endParaRPr lang="es-ES" dirty="0"/>
          </a:p>
          <a:p>
            <a:pPr marL="171450" indent="-171450"/>
            <a:r>
              <a:rPr lang="es" b="1" dirty="0"/>
              <a:t>Instagram:</a:t>
            </a:r>
            <a:r>
              <a:rPr lang="es" dirty="0"/>
              <a:t> </a:t>
            </a:r>
            <a:br>
              <a:rPr lang="en-GB" dirty="0"/>
            </a:br>
            <a:br>
              <a:rPr lang="en-GB" dirty="0"/>
            </a:br>
            <a:r>
              <a:rPr lang="es" dirty="0"/>
              <a:t>- La naturaleza centrada en lo visual puede atraer a personas que prefieren imágenes al texto. </a:t>
            </a:r>
            <a:br>
              <a:rPr lang="en-GB" dirty="0"/>
            </a:br>
            <a:br>
              <a:rPr lang="en-GB" dirty="0"/>
            </a:br>
            <a:r>
              <a:rPr lang="es" dirty="0"/>
              <a:t>- La función Historias ofrece una forma sencilla y atractiva de compartir momentos.</a:t>
            </a:r>
            <a:br>
              <a:rPr lang="en-GB" dirty="0"/>
            </a:br>
            <a:br>
              <a:rPr lang="en-GB" dirty="0"/>
            </a:br>
            <a:r>
              <a:rPr lang="es" dirty="0"/>
              <a:t> </a:t>
            </a:r>
            <a:endParaRPr lang="es-ES" dirty="0"/>
          </a:p>
          <a:p>
            <a:pPr marL="171450" indent="-171450"/>
            <a:r>
              <a:rPr lang="es" b="1" dirty="0"/>
              <a:t>YouTube:</a:t>
            </a:r>
            <a:r>
              <a:rPr lang="es" dirty="0"/>
              <a:t> </a:t>
            </a:r>
            <a:br>
              <a:rPr lang="en-GB" dirty="0"/>
            </a:br>
            <a:br>
              <a:rPr lang="en-GB" dirty="0"/>
            </a:br>
            <a:r>
              <a:rPr lang="es" dirty="0"/>
              <a:t>- El contenido de vídeo puede ser más accesible y atractivo para las personas con IDD. </a:t>
            </a:r>
            <a:br>
              <a:rPr lang="en-GB" dirty="0"/>
            </a:br>
            <a:br>
              <a:rPr lang="en-GB" dirty="0"/>
            </a:br>
            <a:r>
              <a:rPr lang="es" dirty="0"/>
              <a:t>- Ofrece una amplia gama de contenidos, incluidos vídeos educativos. </a:t>
            </a:r>
            <a:br>
              <a:rPr lang="en-GB" dirty="0"/>
            </a:br>
            <a:br>
              <a:rPr lang="en-GB" dirty="0"/>
            </a:br>
            <a:br>
              <a:rPr lang="en-GB" dirty="0"/>
            </a:br>
            <a:r>
              <a:rPr lang="es" dirty="0"/>
              <a:t>Plataformas Adaptadas para Personas con DDI:</a:t>
            </a:r>
            <a:br>
              <a:rPr lang="en-GB" dirty="0"/>
            </a:br>
            <a:r>
              <a:rPr lang="es" dirty="0"/>
              <a:t> </a:t>
            </a:r>
            <a:endParaRPr lang="es-ES" dirty="0"/>
          </a:p>
          <a:p>
            <a:pPr marL="171450" indent="-171450"/>
            <a:r>
              <a:rPr lang="es" b="1" dirty="0"/>
              <a:t>Special Bridge:</a:t>
            </a:r>
            <a:r>
              <a:rPr lang="es" dirty="0"/>
              <a:t> </a:t>
            </a:r>
            <a:br>
              <a:rPr lang="en-GB" dirty="0"/>
            </a:br>
            <a:br>
              <a:rPr lang="en-GB" dirty="0"/>
            </a:br>
            <a:r>
              <a:rPr lang="es" dirty="0"/>
              <a:t>Special Bridge es una comunidad social operada y de propiedad familiar para personas con discapacidades. Fue diseñado para diferenciarse de los principales sitios web de citas y redes sociales que no pueden satisfacer las necesidades de esta comunidad en particular. Con una interfaz fácil de usar y un grupo de usuarios compuesto por personas con necesidades y niveles de habilidad similares, Special Bridge ayudará a fomentar relaciones duraderas.</a:t>
            </a:r>
            <a:br>
              <a:rPr lang="en-GB" dirty="0"/>
            </a:br>
            <a:r>
              <a:rPr lang="es" dirty="0"/>
              <a:t> </a:t>
            </a:r>
            <a:endParaRPr lang="es-ES" dirty="0"/>
          </a:p>
          <a:p>
            <a:pPr marL="171450" indent="-171450"/>
            <a:r>
              <a:rPr lang="es" b="1" dirty="0"/>
              <a:t>Dinder</a:t>
            </a:r>
            <a:br>
              <a:rPr lang="en-GB" dirty="0"/>
            </a:br>
            <a:br>
              <a:rPr lang="en-GB" dirty="0"/>
            </a:br>
            <a:r>
              <a:rPr lang="es" dirty="0"/>
              <a:t>Dinder Club es una aplicación que tiene como objetivo conectar a personas con discapacidad intelectual. </a:t>
            </a:r>
            <a:br>
              <a:rPr lang="en-GB" dirty="0"/>
            </a:br>
            <a:br>
              <a:rPr lang="en-GB" dirty="0"/>
            </a:br>
            <a:r>
              <a:rPr lang="es" dirty="0"/>
              <a:t>Esta aplicación quiere facilitar las amistades o relaciones afectivas entre personas con discapacidad intelectual.</a:t>
            </a:r>
            <a:br>
              <a:rPr lang="en-GB" dirty="0"/>
            </a:br>
            <a:r>
              <a:rPr lang="es" dirty="0"/>
              <a:t> </a:t>
            </a:r>
            <a:endParaRPr lang="es-ES" dirty="0"/>
          </a:p>
          <a:p>
            <a:pPr marL="171450" indent="-171450"/>
            <a:r>
              <a:rPr lang="es" b="1" dirty="0"/>
              <a:t>Proyecto Amik@</a:t>
            </a:r>
            <a:r>
              <a:rPr lang="es" dirty="0"/>
              <a:t> </a:t>
            </a:r>
            <a:br>
              <a:rPr lang="en-GB" dirty="0"/>
            </a:br>
            <a:r>
              <a:rPr lang="es" dirty="0"/>
              <a:t> </a:t>
            </a:r>
            <a:br>
              <a:rPr lang="en-GB" dirty="0"/>
            </a:br>
            <a:br>
              <a:rPr lang="en-GB" dirty="0"/>
            </a:br>
            <a:r>
              <a:rPr lang="es" dirty="0"/>
              <a:t>Amik@ es un proyecto innovador que conecta a personas con y sin discapacidad intelectual (DI), en entornos queridos y seguros, a través de una plataforma digital que sigue firmemente los principios de inclusión digital. La solución de Información, Comunicación y Tecnología (TIC) tiene como objetivo promover las relaciones interpersonales y la participación social de las personas con DI, en las que las experiencias de vida y aprendizaje, proporcionadas por la interacción social cara a cara, aportan beneficios a los participantes. Se realizó una revisión de la literatura sobre las necesidades de las personas con DI, las actitudes comunes hacia las personas con DI, los patrones de uso de los medios digitales por parte de las personas con DI y las pautas que se deben seguir al desarrollar soluciones para mejorar la accesibilidad de estos grupos al mundo digital. Considerando la evidencia encontrada, se definieron los requisitos técnicos y funcionales de la solución. El trabajo actual y futuro incluye codificar la aplicación, ponerla a prueba y brindar acceso masivo a los grupos objetivo. </a:t>
            </a:r>
            <a:br>
              <a:rPr lang="en-GB" dirty="0"/>
            </a:br>
            <a:br>
              <a:rPr lang="en-GB" dirty="0"/>
            </a:br>
            <a:r>
              <a:rPr lang="es" dirty="0">
                <a:hlinkClick r:id="rId3"/>
              </a:rPr>
              <a:t>https://doi.org/10.1016/j.procs.2021.01.223</a:t>
            </a:r>
            <a:r>
              <a:rPr lang="es" dirty="0"/>
              <a:t> </a:t>
            </a:r>
            <a:br>
              <a:rPr lang="en-GB" dirty="0"/>
            </a:br>
            <a:br>
              <a:rPr lang="en-GB" dirty="0"/>
            </a:br>
            <a:r>
              <a:rPr lang="es" dirty="0"/>
              <a:t>Cuando se trabaja con personas con DI, es esencial considerar sus necesidades y preferencias únicas. Algunos pueden encontrar accesibles las plataformas convencionales, mientras que otros pueden beneficiarse de plataformas diseñadas específicamente para adaptarse a sus capacidades cognitivas. Además, la incorporación de soportes visuales, interfaces simples y elementos interactivos puede mejorar la experiencia general del usuario para las personas con DI en varias plataformas.</a:t>
            </a:r>
            <a:endParaRPr lang="es-ES" dirty="0"/>
          </a:p>
          <a:p>
            <a:pPr marL="0" indent="0">
              <a:buNone/>
            </a:pPr>
            <a:endParaRPr lang="es-ES"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21758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s" dirty="0"/>
              <a:t>CONTENIDO DE LA DIAPOSITIVA:</a:t>
            </a:r>
            <a:endParaRPr lang="en-US" dirty="0"/>
          </a:p>
          <a:p>
            <a:pPr marL="0" indent="0">
              <a:buNone/>
            </a:pPr>
            <a:endParaRPr lang="en-GB" dirty="0"/>
          </a:p>
          <a:p>
            <a:pPr marL="0" indent="0">
              <a:lnSpc>
                <a:spcPct val="110000"/>
              </a:lnSpc>
              <a:buNone/>
            </a:pPr>
            <a:r>
              <a:rPr lang="es" b="1" dirty="0"/>
              <a:t>Módulo 6. Medios de comunicación complejos</a:t>
            </a:r>
            <a:endParaRPr lang="es-ES" dirty="0"/>
          </a:p>
          <a:p>
            <a:pPr marL="0" indent="0">
              <a:buNone/>
            </a:pPr>
            <a:r>
              <a:rPr lang="es" b="1" dirty="0"/>
              <a:t>Capítulo 4. Herramientas y plataformas digitales</a:t>
            </a:r>
            <a:endParaRPr lang="en-GB" dirty="0"/>
          </a:p>
          <a:p>
            <a:pPr marL="0" indent="0">
              <a:buNone/>
            </a:pPr>
            <a:endParaRPr lang="en-US" b="1" dirty="0"/>
          </a:p>
          <a:p>
            <a:pPr marL="0" indent="0">
              <a:buNone/>
            </a:pPr>
            <a:r>
              <a:rPr lang="es" b="1" dirty="0"/>
              <a:t>Herramientas y recursos</a:t>
            </a:r>
          </a:p>
          <a:p>
            <a:pPr marL="0" indent="0">
              <a:buNone/>
            </a:pPr>
            <a:endParaRPr lang="en-US" dirty="0"/>
          </a:p>
          <a:p>
            <a:pPr marL="285750" indent="-285750">
              <a:buFont typeface="Arial,Sans-Serif"/>
              <a:buChar char="•"/>
            </a:pPr>
            <a:r>
              <a:rPr lang="es" dirty="0"/>
              <a:t>Be Internet Awesome de Google</a:t>
            </a:r>
            <a:endParaRPr lang="es-ES" dirty="0"/>
          </a:p>
          <a:p>
            <a:pPr marL="285750" indent="-285750">
              <a:buFont typeface="Arial,Sans-Serif"/>
              <a:buChar char="•"/>
            </a:pPr>
            <a:endParaRPr lang="en-US" dirty="0"/>
          </a:p>
          <a:p>
            <a:pPr marL="285750" indent="-285750">
              <a:buFont typeface="Arial,Sans-Serif"/>
              <a:buChar char="•"/>
            </a:pPr>
            <a:r>
              <a:rPr lang="es" dirty="0"/>
              <a:t>Explorador de verificación de hechos</a:t>
            </a:r>
          </a:p>
          <a:p>
            <a:pPr marL="285750" indent="-285750">
              <a:buFont typeface="Arial,Sans-Serif"/>
              <a:buChar char="•"/>
            </a:pPr>
            <a:endParaRPr lang="en-US" dirty="0"/>
          </a:p>
          <a:p>
            <a:pPr marL="285750" indent="-285750">
              <a:buFont typeface="Arial,Sans-Serif"/>
              <a:buChar char="•"/>
            </a:pPr>
            <a:r>
              <a:rPr lang="es" dirty="0"/>
              <a:t>Aplicaciones CAA: </a:t>
            </a:r>
            <a:r>
              <a:rPr lang="es" dirty="0" err="1"/>
              <a:t>TouchChat </a:t>
            </a:r>
            <a:r>
              <a:rPr lang="es" dirty="0"/>
              <a:t>, </a:t>
            </a:r>
            <a:r>
              <a:rPr lang="es" dirty="0" err="1"/>
              <a:t>SpeakAll</a:t>
            </a:r>
            <a:endParaRPr lang="en-US" dirty="0"/>
          </a:p>
          <a:p>
            <a:pPr marL="285750" indent="-285750">
              <a:buFont typeface="Arial,Sans-Serif"/>
              <a:buChar char="•"/>
            </a:pPr>
            <a:endParaRPr lang="en-US" dirty="0"/>
          </a:p>
          <a:p>
            <a:pPr marL="285750" indent="-285750">
              <a:buFont typeface="Arial,Sans-Serif"/>
              <a:buChar char="•"/>
            </a:pPr>
            <a:r>
              <a:rPr lang="es" dirty="0"/>
              <a:t>Herramientas para denunciar abusos</a:t>
            </a:r>
          </a:p>
          <a:p>
            <a:pPr marL="171450" indent="-171450">
              <a:buFont typeface="Arial,Sans-Serif"/>
              <a:buChar char="•"/>
            </a:pPr>
            <a:endParaRPr lang="en-US" dirty="0"/>
          </a:p>
          <a:p>
            <a:pPr marL="0" indent="0">
              <a:buNone/>
            </a:pPr>
            <a:r>
              <a:rPr lang="es" dirty="0"/>
              <a:t>_____________________________________________________________________________________________________</a:t>
            </a:r>
          </a:p>
          <a:p>
            <a:pPr marL="0" indent="0">
              <a:buNone/>
            </a:pPr>
            <a:endParaRPr lang="en-US" dirty="0"/>
          </a:p>
          <a:p>
            <a:pPr marL="0" indent="0">
              <a:buNone/>
            </a:pPr>
            <a:r>
              <a:rPr lang="es" dirty="0"/>
              <a:t>NOTAS</a:t>
            </a:r>
          </a:p>
          <a:p>
            <a:pPr marL="0" indent="0">
              <a:buNone/>
            </a:pPr>
            <a:endParaRPr lang="es-ES" dirty="0"/>
          </a:p>
          <a:p>
            <a:pPr marL="171450" indent="-171450"/>
            <a:r>
              <a:rPr lang="es" b="1" dirty="0"/>
              <a:t>Be Internet Awesome de Google </a:t>
            </a:r>
            <a:r>
              <a:rPr lang="es" dirty="0"/>
              <a:t>: un recurso para enseñar a los niños los fundamentos de la ciudadanía y la seguridad digitales. </a:t>
            </a:r>
            <a:r>
              <a:rPr lang="es" dirty="0">
                <a:hlinkClick r:id="rId3"/>
              </a:rPr>
              <a:t>https://beinternetawesome.withgoogle.com/en_us/</a:t>
            </a:r>
            <a:r>
              <a:rPr lang="es" dirty="0"/>
              <a:t> </a:t>
            </a:r>
            <a:br>
              <a:rPr lang="en-GB" dirty="0"/>
            </a:br>
            <a:r>
              <a:rPr lang="es" dirty="0"/>
              <a:t> </a:t>
            </a:r>
            <a:endParaRPr lang="es-ES" dirty="0"/>
          </a:p>
          <a:p>
            <a:pPr marL="171450" indent="-171450"/>
            <a:r>
              <a:rPr lang="es" b="1" dirty="0"/>
              <a:t>Fact Check Explorer </a:t>
            </a:r>
            <a:r>
              <a:rPr lang="es" dirty="0"/>
              <a:t>: Fact Check Explorer es una herramienta de Google impulsada por la herramienta Fact Check Markup Tool (que ayuda a Google a detectar y mostrar una verificación de hechos), donde puede encontrar verificaciones de hechos que han sido investigadas por organizaciones independientes de todo el mundo </a:t>
            </a:r>
            <a:r>
              <a:rPr lang="es" dirty="0">
                <a:hlinkClick r:id="rId4"/>
              </a:rPr>
              <a:t>https:/ /toolbox.google.com/factcheck/explorer</a:t>
            </a:r>
            <a:r>
              <a:rPr lang="es" dirty="0"/>
              <a:t> </a:t>
            </a:r>
            <a:br>
              <a:rPr lang="en-GB" dirty="0"/>
            </a:br>
            <a:r>
              <a:rPr lang="es" dirty="0"/>
              <a:t> </a:t>
            </a:r>
          </a:p>
          <a:p>
            <a:pPr marL="171450" indent="-171450"/>
            <a:r>
              <a:rPr lang="es" dirty="0"/>
              <a:t>AAC: TouchChat , Hablar todo </a:t>
            </a:r>
            <a:br>
              <a:rPr lang="en-GB" dirty="0"/>
            </a:br>
            <a:endParaRPr lang="en-GB" dirty="0"/>
          </a:p>
          <a:p>
            <a:pPr marL="171450" indent="-171450"/>
            <a:r>
              <a:rPr lang="es" dirty="0"/>
              <a:t>Herramientas para denunciar abusos: las personas con IDD pueden ser más susceptibles al acoso en línea y al ciberacoso debido a su comprensión limitada del mundo digital. Puede que les resulte difícil identificar y denunciar tales incidentes.  Es importante buscar líneas directas u organizaciones en su país que se especialicen en ayudar a las personas con discapacidad que están siendo acosadas en línea. Por ejemplo, en España, esta web está dedicada a este tema </a:t>
            </a:r>
            <a:r>
              <a:rPr lang="es" dirty="0">
                <a:hlinkClick r:id="rId5"/>
              </a:rPr>
              <a:t>http://nomasabuso.com</a:t>
            </a:r>
            <a:endParaRPr lang="es-ES" dirty="0"/>
          </a:p>
          <a:p>
            <a:pPr marL="171450" indent="-171450"/>
            <a:endParaRPr lang="en-GB"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084849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s" dirty="0"/>
              <a:t>CONTENIDO DE LA DIAPOSITIVA:</a:t>
            </a:r>
            <a:endParaRPr lang="en-US" dirty="0"/>
          </a:p>
          <a:p>
            <a:pPr marL="0" indent="0">
              <a:buNone/>
            </a:pPr>
            <a:endParaRPr lang="en-GB" dirty="0"/>
          </a:p>
          <a:p>
            <a:pPr marL="0" indent="0">
              <a:lnSpc>
                <a:spcPct val="110000"/>
              </a:lnSpc>
              <a:buNone/>
            </a:pPr>
            <a:r>
              <a:rPr lang="es" b="1" dirty="0"/>
              <a:t>Módulo 6. Medios de comunicación complejos</a:t>
            </a:r>
            <a:endParaRPr lang="es-ES" dirty="0"/>
          </a:p>
          <a:p>
            <a:pPr marL="0" indent="0">
              <a:buNone/>
            </a:pPr>
            <a:r>
              <a:rPr lang="es" b="1" dirty="0"/>
              <a:t>Capítulo 4. Herramientas y plataformas digitales</a:t>
            </a:r>
            <a:endParaRPr lang="en-GB" dirty="0"/>
          </a:p>
          <a:p>
            <a:pPr marL="0" indent="0">
              <a:buNone/>
            </a:pPr>
            <a:endParaRPr lang="en-US" b="1" dirty="0"/>
          </a:p>
          <a:p>
            <a:pPr marL="0" indent="0">
              <a:buNone/>
            </a:pPr>
            <a:r>
              <a:rPr lang="es" b="1" dirty="0"/>
              <a:t>Estudio de caso 1: descripción del escenario</a:t>
            </a:r>
            <a:endParaRPr lang="en-US" dirty="0"/>
          </a:p>
          <a:p>
            <a:pPr>
              <a:buNone/>
            </a:pPr>
            <a:r>
              <a:rPr lang="es" dirty="0"/>
              <a:t>Usted es un profesional que trabaja con un usuario del servicio con un IDD moderado. Un día les hablas de una enfermedad que en estos momentos está experimentando un aumento de casos. El usuario del servicio comenta: “El gobierno está propagando esta enfermedad a propósito para poder controlarnos”. Cuando preguntas dónde consiguieron esta información, te muestran un sitio web que contiene muchas noticias falsas peligrosas.</a:t>
            </a:r>
          </a:p>
          <a:p>
            <a:pPr marL="0" indent="0">
              <a:buNone/>
            </a:pPr>
            <a:endParaRPr lang="en-US" dirty="0"/>
          </a:p>
          <a:p>
            <a:pPr marL="285750" indent="-285750">
              <a:buFont typeface="Arial,Sans-Serif"/>
              <a:buChar char="•"/>
            </a:pPr>
            <a:endParaRPr lang="en-US" dirty="0"/>
          </a:p>
          <a:p>
            <a:pPr marL="171450" indent="-171450">
              <a:buFont typeface="Arial,Sans-Serif"/>
              <a:buChar char="•"/>
            </a:pPr>
            <a:endParaRPr lang="en-US" dirty="0"/>
          </a:p>
          <a:p>
            <a:pPr marL="0" indent="0">
              <a:buNone/>
            </a:pPr>
            <a:r>
              <a:rPr lang="es" dirty="0"/>
              <a:t>_____________________________________________________________________________________________________</a:t>
            </a:r>
          </a:p>
          <a:p>
            <a:pPr marL="0" indent="0">
              <a:buNone/>
            </a:pPr>
            <a:endParaRPr lang="en-US" dirty="0"/>
          </a:p>
          <a:p>
            <a:pPr marL="0" indent="0">
              <a:buNone/>
            </a:pPr>
            <a:r>
              <a:rPr lang="es" dirty="0"/>
              <a:t>NOTAS</a:t>
            </a:r>
          </a:p>
          <a:p>
            <a:pPr marL="0" indent="0">
              <a:buNone/>
            </a:pPr>
            <a:endParaRPr lang="es-ES" dirty="0"/>
          </a:p>
          <a:p>
            <a:pPr marL="171450" indent="-171450"/>
            <a:endParaRPr lang="en-GB"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240576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s" dirty="0"/>
              <a:t>CONTENIDO DE LA DIAPOSITIVA:</a:t>
            </a:r>
            <a:endParaRPr lang="en-US" dirty="0"/>
          </a:p>
          <a:p>
            <a:pPr marL="0" indent="0">
              <a:buNone/>
            </a:pPr>
            <a:endParaRPr lang="en-GB" dirty="0"/>
          </a:p>
          <a:p>
            <a:pPr marL="0" indent="0">
              <a:lnSpc>
                <a:spcPct val="110000"/>
              </a:lnSpc>
              <a:buNone/>
            </a:pPr>
            <a:r>
              <a:rPr lang="es" b="1" dirty="0"/>
              <a:t>Módulo 6. Medios de comunicación complejos</a:t>
            </a:r>
            <a:endParaRPr lang="es-ES" dirty="0"/>
          </a:p>
          <a:p>
            <a:pPr marL="0" indent="0">
              <a:buNone/>
            </a:pPr>
            <a:r>
              <a:rPr lang="es" b="1" dirty="0"/>
              <a:t>Capítulo 4. Herramientas y plataformas digitales</a:t>
            </a:r>
            <a:endParaRPr lang="en-GB" dirty="0"/>
          </a:p>
          <a:p>
            <a:pPr marL="0" indent="0">
              <a:buNone/>
            </a:pPr>
            <a:endParaRPr lang="en-US" b="1" dirty="0"/>
          </a:p>
          <a:p>
            <a:pPr marL="0" indent="0">
              <a:buNone/>
            </a:pPr>
            <a:r>
              <a:rPr lang="es" b="1" dirty="0"/>
              <a:t>Estudio de caso 1: </a:t>
            </a:r>
            <a:r>
              <a:rPr lang="es" dirty="0"/>
              <a:t>¿Cuáles son los problemas que vemos en este caso?</a:t>
            </a:r>
          </a:p>
          <a:p>
            <a:pPr marL="0" indent="0">
              <a:buNone/>
            </a:pPr>
            <a:endParaRPr lang="en-US" dirty="0"/>
          </a:p>
          <a:p>
            <a:pPr marL="0" indent="0">
              <a:buNone/>
            </a:pPr>
            <a:r>
              <a:rPr lang="es" dirty="0"/>
              <a:t>_____________________________________________________________________________________________________</a:t>
            </a:r>
          </a:p>
          <a:p>
            <a:pPr marL="0" indent="0">
              <a:buNone/>
            </a:pPr>
            <a:endParaRPr lang="en-US" dirty="0"/>
          </a:p>
          <a:p>
            <a:pPr marL="0" indent="0">
              <a:buNone/>
            </a:pPr>
            <a:r>
              <a:rPr lang="es" dirty="0"/>
              <a:t>NOTAS</a:t>
            </a:r>
          </a:p>
          <a:p>
            <a:pPr marL="0" indent="0">
              <a:buNone/>
            </a:pPr>
            <a:endParaRPr lang="en-GB" b="1" dirty="0"/>
          </a:p>
          <a:p>
            <a:r>
              <a:rPr lang="es" dirty="0"/>
              <a:t>Por favor elija todo lo que corresponda:</a:t>
            </a:r>
            <a:endParaRPr lang="es-ES" dirty="0"/>
          </a:p>
          <a:p>
            <a:endParaRPr lang="en-US" dirty="0"/>
          </a:p>
          <a:p>
            <a:pPr marL="342900" indent="-342900">
              <a:buFont typeface="Arial,Sans-Serif"/>
              <a:buChar char="•"/>
            </a:pPr>
            <a:r>
              <a:rPr lang="es" dirty="0"/>
              <a:t>El usuario del servicio está consumiendo información peligrosa en línea. (SÍ)</a:t>
            </a:r>
          </a:p>
          <a:p>
            <a:pPr marL="342900" indent="-342900">
              <a:buFont typeface="Arial,Sans-Serif"/>
              <a:buChar char="•"/>
            </a:pPr>
            <a:r>
              <a:rPr lang="es" dirty="0"/>
              <a:t>El usuario del servicio no </a:t>
            </a:r>
            <a:r>
              <a:rPr lang="es" dirty="0" err="1"/>
              <a:t>se da cuenta </a:t>
            </a:r>
            <a:r>
              <a:rPr lang="es" dirty="0"/>
              <a:t>de que la información no es cierta. (SÍ)</a:t>
            </a:r>
          </a:p>
          <a:p>
            <a:pPr marL="342900" indent="-342900">
              <a:buFont typeface="Arial,Sans-Serif"/>
              <a:buChar char="•"/>
            </a:pPr>
            <a:r>
              <a:rPr lang="es" dirty="0"/>
              <a:t>El usuario del servicio cree en estas opiniones y las difunde.  (SÍ)</a:t>
            </a:r>
          </a:p>
          <a:p>
            <a:pPr marL="342900" indent="-342900">
              <a:buFont typeface="Arial,Sans-Serif"/>
              <a:buChar char="•"/>
            </a:pPr>
            <a:r>
              <a:rPr lang="es" dirty="0"/>
              <a:t>El usuario del servicio teme que él también contraiga la enfermedad. (NO)</a:t>
            </a:r>
            <a:endParaRPr lang="en-GB"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72178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s" dirty="0"/>
              <a:t>CONTENIDO DE LA DIAPOSITIVA:</a:t>
            </a:r>
            <a:endParaRPr lang="en-US" dirty="0"/>
          </a:p>
          <a:p>
            <a:pPr marL="0" indent="0">
              <a:buNone/>
            </a:pPr>
            <a:endParaRPr lang="en-GB" dirty="0"/>
          </a:p>
          <a:p>
            <a:pPr marL="0" indent="0">
              <a:lnSpc>
                <a:spcPct val="110000"/>
              </a:lnSpc>
              <a:buNone/>
            </a:pPr>
            <a:r>
              <a:rPr lang="es" b="1" dirty="0"/>
              <a:t>Módulo 6. Medios de comunicación complejos</a:t>
            </a:r>
            <a:endParaRPr lang="es-ES" dirty="0"/>
          </a:p>
          <a:p>
            <a:pPr marL="0" indent="0">
              <a:buNone/>
            </a:pPr>
            <a:r>
              <a:rPr lang="es" b="1" dirty="0"/>
              <a:t>Capítulo 4. Herramientas y plataformas digitales</a:t>
            </a:r>
            <a:endParaRPr lang="en-GB" dirty="0"/>
          </a:p>
          <a:p>
            <a:pPr marL="0" indent="0">
              <a:buNone/>
            </a:pPr>
            <a:endParaRPr lang="en-US" b="1" dirty="0"/>
          </a:p>
          <a:p>
            <a:pPr marL="0" indent="0">
              <a:buNone/>
            </a:pPr>
            <a:r>
              <a:rPr lang="es" b="1" dirty="0"/>
              <a:t>Estudio de caso 1: </a:t>
            </a:r>
            <a:r>
              <a:rPr lang="es" dirty="0"/>
              <a:t>¿Qué puede, como profesional de apoyo, alentar al usuario del servicio a hacer?</a:t>
            </a:r>
          </a:p>
          <a:p>
            <a:pPr marL="0" indent="0">
              <a:buNone/>
            </a:pPr>
            <a:endParaRPr lang="en-US" dirty="0"/>
          </a:p>
          <a:p>
            <a:pPr marL="0" indent="0">
              <a:buNone/>
            </a:pPr>
            <a:r>
              <a:rPr lang="es" dirty="0"/>
              <a:t>_____________________________________________________________________________________________________</a:t>
            </a:r>
          </a:p>
          <a:p>
            <a:pPr marL="0" indent="0">
              <a:buNone/>
            </a:pPr>
            <a:endParaRPr lang="en-US" dirty="0"/>
          </a:p>
          <a:p>
            <a:pPr marL="0" indent="0">
              <a:buNone/>
            </a:pPr>
            <a:r>
              <a:rPr lang="es" dirty="0"/>
              <a:t>NOTAS</a:t>
            </a:r>
          </a:p>
          <a:p>
            <a:pPr marL="0" indent="0">
              <a:buNone/>
            </a:pPr>
            <a:endParaRPr lang="en-GB" b="1" dirty="0"/>
          </a:p>
          <a:p>
            <a:r>
              <a:rPr lang="es" dirty="0"/>
              <a:t>Elija todo lo que corresponda:</a:t>
            </a:r>
            <a:endParaRPr lang="es-ES" dirty="0"/>
          </a:p>
          <a:p>
            <a:endParaRPr lang="en-US" dirty="0"/>
          </a:p>
          <a:p>
            <a:pPr>
              <a:buFont typeface="Arial,Sans-Serif"/>
              <a:buChar char="•"/>
            </a:pPr>
            <a:r>
              <a:rPr lang="es" dirty="0"/>
              <a:t>Verificar la información de una fuente fiable y proporcionarle fuentes fiables. (SÍ)</a:t>
            </a:r>
          </a:p>
          <a:p>
            <a:pPr>
              <a:buFont typeface="Arial,Sans-Serif"/>
              <a:buChar char="•"/>
            </a:pPr>
            <a:r>
              <a:rPr lang="es" dirty="0"/>
              <a:t>Pensar en cómo esta información puede estar intentando influir en sus puntos de vista y emociones. (SÍ)</a:t>
            </a:r>
          </a:p>
          <a:p>
            <a:pPr>
              <a:buFont typeface="Arial,Sans-Serif"/>
              <a:buChar char="•"/>
            </a:pPr>
            <a:r>
              <a:rPr lang="es" dirty="0"/>
              <a:t>Hablar de la información con una persona en la que confíe, si cree que puede no ser cierta. (SÍ)</a:t>
            </a:r>
          </a:p>
          <a:p>
            <a:pPr>
              <a:buFont typeface="Arial,Sans-Serif"/>
              <a:buChar char="•"/>
            </a:pPr>
            <a:r>
              <a:rPr lang="es" dirty="0"/>
              <a:t>Nunca volver a utilizar Internet sin supervisión. (NO)</a:t>
            </a:r>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848614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s" dirty="0"/>
              <a:t>CONTENIDO DE LA DIAPOSITIVA:</a:t>
            </a:r>
            <a:endParaRPr lang="en-US" dirty="0"/>
          </a:p>
          <a:p>
            <a:pPr marL="0" indent="0">
              <a:buNone/>
            </a:pPr>
            <a:endParaRPr lang="en-GB" dirty="0"/>
          </a:p>
          <a:p>
            <a:pPr marL="0" indent="0">
              <a:lnSpc>
                <a:spcPct val="110000"/>
              </a:lnSpc>
              <a:buNone/>
            </a:pPr>
            <a:r>
              <a:rPr lang="es" b="1" dirty="0"/>
              <a:t>Módulo 6. Medios de comunicación complejos</a:t>
            </a:r>
            <a:endParaRPr lang="es-ES" dirty="0"/>
          </a:p>
          <a:p>
            <a:pPr marL="0" indent="0">
              <a:buNone/>
            </a:pPr>
            <a:r>
              <a:rPr lang="es" b="1" dirty="0"/>
              <a:t>Capítulo 4. Herramientas y plataformas digitales</a:t>
            </a:r>
            <a:endParaRPr lang="en-GB" dirty="0"/>
          </a:p>
          <a:p>
            <a:pPr marL="0" indent="0">
              <a:buNone/>
            </a:pPr>
            <a:endParaRPr lang="en-US" b="1" dirty="0"/>
          </a:p>
          <a:p>
            <a:pPr marL="0" indent="0">
              <a:buNone/>
            </a:pPr>
            <a:r>
              <a:rPr lang="es" b="1" dirty="0" err="1"/>
              <a:t>Prueba </a:t>
            </a:r>
            <a:r>
              <a:rPr lang="es" b="1" dirty="0"/>
              <a:t>: </a:t>
            </a:r>
            <a:r>
              <a:rPr lang="es" dirty="0"/>
              <a:t>VERDADERO o FALSO. Las personas con DI moderada pueden ser más susceptibles a creer en información errónea.</a:t>
            </a:r>
          </a:p>
          <a:p>
            <a:pPr marL="0" indent="0">
              <a:buNone/>
            </a:pPr>
            <a:endParaRPr lang="en-US" dirty="0"/>
          </a:p>
          <a:p>
            <a:pPr marL="0" indent="0">
              <a:buNone/>
            </a:pPr>
            <a:r>
              <a:rPr lang="es" dirty="0"/>
              <a:t>_____________________________________________________________________________________________________</a:t>
            </a:r>
          </a:p>
          <a:p>
            <a:pPr marL="0" indent="0">
              <a:buNone/>
            </a:pPr>
            <a:endParaRPr lang="en-US" dirty="0"/>
          </a:p>
          <a:p>
            <a:pPr marL="0" indent="0">
              <a:buNone/>
            </a:pPr>
            <a:r>
              <a:rPr lang="es" dirty="0"/>
              <a:t>NOTAS</a:t>
            </a:r>
          </a:p>
          <a:p>
            <a:pPr marL="0" indent="0">
              <a:buNone/>
            </a:pPr>
            <a:endParaRPr lang="en-GB" b="1" dirty="0"/>
          </a:p>
          <a:p>
            <a:r>
              <a:rPr lang="es" dirty="0"/>
              <a:t>VERDADERO</a:t>
            </a:r>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026445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s" dirty="0"/>
              <a:t>CONTENIDO DE LA DIAPOSITIVA:</a:t>
            </a:r>
            <a:endParaRPr lang="en-US" dirty="0"/>
          </a:p>
          <a:p>
            <a:pPr marL="0" indent="0">
              <a:buNone/>
            </a:pPr>
            <a:endParaRPr lang="en-GB" dirty="0"/>
          </a:p>
          <a:p>
            <a:pPr marL="0" indent="0">
              <a:lnSpc>
                <a:spcPct val="110000"/>
              </a:lnSpc>
              <a:buNone/>
            </a:pPr>
            <a:r>
              <a:rPr lang="es" b="1" dirty="0"/>
              <a:t>Módulo 6. Medios de comunicación complejos</a:t>
            </a:r>
            <a:endParaRPr lang="es-ES" dirty="0"/>
          </a:p>
          <a:p>
            <a:pPr marL="0" indent="0">
              <a:buNone/>
            </a:pPr>
            <a:r>
              <a:rPr lang="es" b="1" dirty="0"/>
              <a:t>Capítulo 4. Herramientas y plataformas digitales</a:t>
            </a:r>
            <a:endParaRPr lang="en-GB" dirty="0"/>
          </a:p>
          <a:p>
            <a:pPr marL="0" indent="0">
              <a:buNone/>
            </a:pPr>
            <a:endParaRPr lang="en-US" b="1" dirty="0"/>
          </a:p>
          <a:p>
            <a:pPr marL="0" indent="0">
              <a:buNone/>
            </a:pPr>
            <a:r>
              <a:rPr lang="es" b="1" dirty="0"/>
              <a:t>Estudio de caso 2: </a:t>
            </a:r>
            <a:r>
              <a:rPr lang="es" dirty="0"/>
              <a:t>descripción del escenario</a:t>
            </a:r>
          </a:p>
          <a:p>
            <a:pPr marL="0" indent="0">
              <a:buNone/>
            </a:pPr>
            <a:endParaRPr lang="en-US" dirty="0"/>
          </a:p>
          <a:p>
            <a:r>
              <a:rPr lang="es" sz="1100" dirty="0">
                <a:solidFill>
                  <a:srgbClr val="202124"/>
                </a:solidFill>
                <a:latin typeface="Calibri"/>
                <a:cs typeface="Calibri"/>
              </a:rPr>
              <a:t>Eres un profesional de apoyo que trabaja con un usuario del servicio. Es un adulto joven. Un día, viene a ti y está muy molesto porque personas anónimas en línea le están acosando. Le envían mensajes abusivos y hacen comentarios desagradables en las fotos que el usuario publica.</a:t>
            </a:r>
            <a:endParaRPr lang="es-ES" sz="1100" dirty="0"/>
          </a:p>
          <a:p>
            <a:pPr marL="0" indent="0">
              <a:buNone/>
            </a:pPr>
            <a:endParaRPr lang="en-US" dirty="0"/>
          </a:p>
          <a:p>
            <a:pPr marL="0" indent="0">
              <a:buNone/>
            </a:pPr>
            <a:endParaRPr lang="en-US" dirty="0"/>
          </a:p>
          <a:p>
            <a:pPr marL="0" indent="0">
              <a:buNone/>
            </a:pPr>
            <a:r>
              <a:rPr lang="es" dirty="0"/>
              <a:t>_____________________________________________________________________________________________________</a:t>
            </a:r>
          </a:p>
          <a:p>
            <a:pPr marL="0" indent="0">
              <a:buNone/>
            </a:pPr>
            <a:endParaRPr lang="en-US" dirty="0"/>
          </a:p>
          <a:p>
            <a:pPr marL="0" indent="0">
              <a:buNone/>
            </a:pPr>
            <a:r>
              <a:rPr lang="es" dirty="0"/>
              <a:t>NOTAS</a:t>
            </a:r>
          </a:p>
          <a:p>
            <a:pPr marL="0" indent="0">
              <a:buNone/>
            </a:pPr>
            <a:endParaRPr lang="en-GB" b="1"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763865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s" dirty="0"/>
              <a:t>CONTENIDO DE LA DIAPOSITIVA:</a:t>
            </a:r>
            <a:endParaRPr lang="en-US" dirty="0"/>
          </a:p>
          <a:p>
            <a:pPr marL="0" indent="0">
              <a:buNone/>
            </a:pPr>
            <a:endParaRPr lang="en-GB" dirty="0"/>
          </a:p>
          <a:p>
            <a:pPr marL="0" indent="0">
              <a:lnSpc>
                <a:spcPct val="110000"/>
              </a:lnSpc>
              <a:buNone/>
            </a:pPr>
            <a:r>
              <a:rPr lang="es" b="1" dirty="0"/>
              <a:t>Módulo 6. Medios de comunicación complejos</a:t>
            </a:r>
            <a:endParaRPr lang="es-ES" dirty="0"/>
          </a:p>
          <a:p>
            <a:pPr marL="0" indent="0">
              <a:buNone/>
            </a:pPr>
            <a:r>
              <a:rPr lang="es" b="1" dirty="0"/>
              <a:t>Capítulo 4. Herramientas y plataformas digitales</a:t>
            </a:r>
            <a:endParaRPr lang="en-GB" dirty="0"/>
          </a:p>
          <a:p>
            <a:pPr marL="0" indent="0">
              <a:buNone/>
            </a:pPr>
            <a:endParaRPr lang="en-US" b="1" dirty="0"/>
          </a:p>
          <a:p>
            <a:pPr marL="0" indent="0">
              <a:buNone/>
            </a:pPr>
            <a:r>
              <a:rPr lang="es" b="1" dirty="0"/>
              <a:t>Estudio de caso 2: </a:t>
            </a:r>
            <a:r>
              <a:rPr lang="es" dirty="0"/>
              <a:t>¿Cómo puede usted, como profesional de apoyo, animar al joven a resolver este problema?</a:t>
            </a:r>
          </a:p>
          <a:p>
            <a:pPr marL="0" indent="0">
              <a:buNone/>
            </a:pPr>
            <a:r>
              <a:rPr lang="es" dirty="0"/>
              <a:t>_____________________________________________________________________________________________________</a:t>
            </a:r>
          </a:p>
          <a:p>
            <a:pPr marL="0" indent="0">
              <a:buNone/>
            </a:pPr>
            <a:endParaRPr lang="en-US" dirty="0"/>
          </a:p>
          <a:p>
            <a:pPr marL="0" indent="0">
              <a:buNone/>
            </a:pPr>
            <a:r>
              <a:rPr lang="es" dirty="0"/>
              <a:t>NOTAS</a:t>
            </a:r>
          </a:p>
          <a:p>
            <a:pPr marL="0" indent="0">
              <a:buNone/>
            </a:pPr>
            <a:endParaRPr lang="en-GB" b="1" dirty="0"/>
          </a:p>
          <a:p>
            <a:r>
              <a:rPr lang="es" sz="1400" dirty="0">
                <a:solidFill>
                  <a:srgbClr val="202124"/>
                </a:solidFill>
                <a:latin typeface="Calibri"/>
                <a:cs typeface="Calibri"/>
              </a:rPr>
              <a:t>Elija todo lo que corresponda.</a:t>
            </a:r>
            <a:endParaRPr lang="es-ES" dirty="0"/>
          </a:p>
          <a:p>
            <a:pPr marL="285750" indent="-285750">
              <a:buChar char="•"/>
            </a:pPr>
            <a:r>
              <a:rPr lang="es" sz="1100" dirty="0">
                <a:solidFill>
                  <a:srgbClr val="202124"/>
                </a:solidFill>
                <a:latin typeface="Calibri"/>
                <a:cs typeface="Calibri"/>
              </a:rPr>
              <a:t>Anímalo a “bloquear” las cuentas anónimas,</a:t>
            </a:r>
            <a:r>
              <a:rPr lang="es" sz="1200" dirty="0">
                <a:solidFill>
                  <a:srgbClr val="202124"/>
                </a:solidFill>
                <a:latin typeface="Calibri"/>
                <a:cs typeface="Calibri"/>
              </a:rPr>
              <a:t> </a:t>
            </a:r>
            <a:r>
              <a:rPr lang="es" sz="1100" dirty="0">
                <a:solidFill>
                  <a:srgbClr val="202124"/>
                </a:solidFill>
                <a:latin typeface="Calibri"/>
                <a:cs typeface="Calibri"/>
              </a:rPr>
              <a:t>para que no puedan comunicarse con el usuario. (SI)</a:t>
            </a:r>
            <a:endParaRPr lang="es-ES" sz="1100" dirty="0"/>
          </a:p>
          <a:p>
            <a:pPr marL="285750" indent="-285750">
              <a:buChar char="•"/>
            </a:pPr>
            <a:r>
              <a:rPr lang="es" sz="1100" dirty="0">
                <a:solidFill>
                  <a:srgbClr val="202124"/>
                </a:solidFill>
                <a:latin typeface="Calibri"/>
                <a:cs typeface="Calibri"/>
              </a:rPr>
              <a:t>Pidele que se a comunique en línea sólo con personas que ya conoce en persona. (SI)</a:t>
            </a:r>
            <a:endParaRPr lang="en-US" sz="1100" dirty="0"/>
          </a:p>
          <a:p>
            <a:pPr marL="285750" indent="-285750">
              <a:buChar char="•"/>
            </a:pPr>
            <a:r>
              <a:rPr lang="es" sz="1100" dirty="0">
                <a:solidFill>
                  <a:srgbClr val="202124"/>
                </a:solidFill>
                <a:latin typeface="Calibri"/>
                <a:cs typeface="Calibri"/>
              </a:rPr>
              <a:t>Ayúdalo a habilitar funciones de privacidad en su cuenta, para que solo vean sus fotos las personas que </a:t>
            </a:r>
            <a:r>
              <a:rPr lang="es-ES" sz="1100" dirty="0">
                <a:solidFill>
                  <a:srgbClr val="202124"/>
                </a:solidFill>
                <a:latin typeface="Calibri"/>
                <a:cs typeface="Calibri"/>
              </a:rPr>
              <a:t>el usuario desee. (SI)</a:t>
            </a:r>
            <a:endParaRPr lang="en-US" sz="1100" dirty="0"/>
          </a:p>
          <a:p>
            <a:pPr marL="285750" indent="-285750">
              <a:buChar char="•"/>
            </a:pPr>
            <a:r>
              <a:rPr lang="es" sz="1100" dirty="0">
                <a:solidFill>
                  <a:srgbClr val="202124"/>
                </a:solidFill>
                <a:latin typeface="Calibri"/>
                <a:cs typeface="Calibri"/>
              </a:rPr>
              <a:t>Anímalo a descubrir quiénes son las personas anónimas y a confrontarlos en persona. (NO)</a:t>
            </a:r>
            <a:endParaRPr lang="en-US" sz="1100"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04903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33921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65288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s" dirty="0"/>
              <a:t>CONTENIDO DE LA DIAPOSITIVA:</a:t>
            </a:r>
          </a:p>
          <a:p>
            <a:pPr marL="0" indent="0">
              <a:buNone/>
            </a:pPr>
            <a:endParaRPr lang="en-GB" dirty="0"/>
          </a:p>
          <a:p>
            <a:pPr marL="0" indent="0">
              <a:lnSpc>
                <a:spcPct val="110000"/>
              </a:lnSpc>
              <a:buNone/>
            </a:pPr>
            <a:r>
              <a:rPr lang="es" b="1" dirty="0"/>
              <a:t>Módulo 6. Medios de comunicación complejos</a:t>
            </a:r>
            <a:endParaRPr lang="es-ES" dirty="0"/>
          </a:p>
          <a:p>
            <a:pPr marL="0" indent="0">
              <a:buNone/>
            </a:pPr>
            <a:r>
              <a:rPr lang="es" b="1" dirty="0"/>
              <a:t>Capítulo 4. Herramientas y plataformas digitales</a:t>
            </a:r>
            <a:endParaRPr lang="en-GB" dirty="0"/>
          </a:p>
          <a:p>
            <a:pPr marL="0" indent="0">
              <a:buNone/>
            </a:pPr>
            <a:endParaRPr lang="en-GB" dirty="0"/>
          </a:p>
          <a:p>
            <a:pPr marL="0" indent="0">
              <a:buNone/>
            </a:pPr>
            <a:r>
              <a:rPr lang="es" dirty="0"/>
              <a:t>Introducción a las herramientas digitales y las redes sociales</a:t>
            </a:r>
          </a:p>
          <a:p>
            <a:pPr marL="0" indent="0">
              <a:buNone/>
            </a:pPr>
            <a:endParaRPr lang="en-GB" dirty="0"/>
          </a:p>
          <a:p>
            <a:pPr marL="285750" indent="-285750">
              <a:buFont typeface="Arial,Sans-Serif"/>
              <a:buChar char="•"/>
            </a:pPr>
            <a:r>
              <a:rPr lang="es" dirty="0"/>
              <a:t>El mundo digital y las redes sociales han revolucionado la vida cotidiana.</a:t>
            </a:r>
          </a:p>
          <a:p>
            <a:pPr marL="285750" indent="-285750">
              <a:buFont typeface="Arial,Sans-Serif"/>
              <a:buChar char="•"/>
            </a:pPr>
            <a:r>
              <a:rPr lang="es" dirty="0"/>
              <a:t>La participación en las redes sociales puede mejorar las relaciones sociales y el bienestar.</a:t>
            </a:r>
          </a:p>
          <a:p>
            <a:pPr marL="285750" indent="-285750">
              <a:buFont typeface="Arial,Sans-Serif"/>
              <a:buChar char="•"/>
            </a:pPr>
            <a:r>
              <a:rPr lang="es" dirty="0"/>
              <a:t>Los desafíos incluyen la seguridad, la privacidad y la accesibilidad.</a:t>
            </a:r>
          </a:p>
          <a:p>
            <a:pPr marL="0" indent="0">
              <a:buNone/>
            </a:pPr>
            <a:endParaRPr lang="en-GB" dirty="0"/>
          </a:p>
          <a:p>
            <a:pPr marL="0" indent="0">
              <a:buNone/>
            </a:pPr>
            <a:r>
              <a:rPr lang="es" dirty="0"/>
              <a:t>___________________________________________________________________________________________________________________________</a:t>
            </a:r>
          </a:p>
          <a:p>
            <a:pPr marL="0" indent="0">
              <a:buNone/>
            </a:pPr>
            <a:endParaRPr lang="en-GB" dirty="0"/>
          </a:p>
          <a:p>
            <a:pPr marL="0" indent="0">
              <a:buNone/>
            </a:pPr>
            <a:r>
              <a:rPr lang="es" dirty="0"/>
              <a:t>NOTAS:</a:t>
            </a:r>
          </a:p>
          <a:p>
            <a:pPr marL="0" indent="0">
              <a:buNone/>
            </a:pPr>
            <a:endParaRPr lang="en-GB" dirty="0"/>
          </a:p>
          <a:p>
            <a:pPr>
              <a:buNone/>
            </a:pPr>
            <a:r>
              <a:rPr lang="es" dirty="0"/>
              <a:t>La irrupción del mundo digital y de las redes sociales, de fácil acceso a través de smartphones, tablets, etc., implica importantes cambios en la vida cotidiana de las personas.</a:t>
            </a:r>
          </a:p>
          <a:p>
            <a:pPr>
              <a:buNone/>
            </a:pPr>
            <a:r>
              <a:rPr lang="es" dirty="0"/>
              <a:t> </a:t>
            </a:r>
          </a:p>
          <a:p>
            <a:pPr>
              <a:buNone/>
            </a:pPr>
            <a:r>
              <a:rPr lang="es" dirty="0"/>
              <a:t>Algunos estudios sugieren que la participación en sitios de redes sociales puede aumentar la posibilidad de establecer y mantener relaciones sociales, lo que a su vez puede promover el bienestar psicológico de las personas con discapacidad intelectual, su participación en la comunidad y su inclusión social.</a:t>
            </a:r>
          </a:p>
          <a:p>
            <a:pPr>
              <a:buNone/>
            </a:pPr>
            <a:r>
              <a:rPr lang="es" dirty="0"/>
              <a:t> </a:t>
            </a:r>
          </a:p>
          <a:p>
            <a:pPr>
              <a:buNone/>
            </a:pPr>
            <a:r>
              <a:rPr lang="es" dirty="0"/>
              <a:t>Sin embargo, a pesar de los beneficios, existen dificultades relacionadas con la seguridad y privacidad, accesibilidad, bajo nivel de soporte y dificultades de comunicación, entre otras. También hay desafíos, uno de los cuales es la formación, que debe contribuir a garantizar la "inclusión digital" de las personas con discapacidad intelectual.</a:t>
            </a:r>
          </a:p>
          <a:p>
            <a:pPr>
              <a:buNone/>
            </a:pPr>
            <a:r>
              <a:rPr lang="es" dirty="0"/>
              <a:t> </a:t>
            </a:r>
          </a:p>
          <a:p>
            <a:pPr>
              <a:buNone/>
            </a:pPr>
            <a:r>
              <a:rPr lang="es" dirty="0"/>
              <a:t>La alfabetización digital y en medios sociales implica la capacidad de acceder a contenidos difundidos a través de plataformas de medios sociales, evaluarlos críticamente, generar contenidos auténticos y utilizar las plataformas con atención, vigilancia y un agudo sentido de autoprotección.</a:t>
            </a:r>
          </a:p>
          <a:p>
            <a:pPr>
              <a:buNone/>
            </a:pPr>
            <a:r>
              <a:rPr lang="es" dirty="0"/>
              <a:t> </a:t>
            </a:r>
          </a:p>
          <a:p>
            <a:pPr>
              <a:buNone/>
            </a:pPr>
            <a:r>
              <a:rPr lang="es" dirty="0"/>
              <a:t>La Convención de las Naciones Unidas sobre los Derechos de las Personas con Discapacidad (CNUDPD) reconoce la tecnología, digital o de otro tipo, como un componente fundamental para promover la inclusión y la participación. Adoptar principios como el diseño universal, la accesibilidad, la tecnología de asistencia y el ajuste razonable es crucial para prevenir la marginación de las personas con discapacidad.</a:t>
            </a:r>
          </a:p>
          <a:p>
            <a:pPr marL="0" indent="0">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74399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s" dirty="0"/>
              <a:t>CONTENIDO DE LA DIAPOSITIVA:</a:t>
            </a:r>
            <a:endParaRPr lang="en-US" dirty="0"/>
          </a:p>
          <a:p>
            <a:pPr marL="0" indent="0">
              <a:buNone/>
            </a:pPr>
            <a:endParaRPr lang="en-GB" dirty="0"/>
          </a:p>
          <a:p>
            <a:pPr marL="0" indent="0">
              <a:lnSpc>
                <a:spcPct val="110000"/>
              </a:lnSpc>
              <a:buNone/>
            </a:pPr>
            <a:r>
              <a:rPr lang="es" b="1" dirty="0"/>
              <a:t>Módulo 6. Medios de comunicación complejos</a:t>
            </a:r>
            <a:endParaRPr lang="es-ES" dirty="0"/>
          </a:p>
          <a:p>
            <a:pPr marL="0" indent="0">
              <a:buNone/>
            </a:pPr>
            <a:r>
              <a:rPr lang="es" b="1" dirty="0"/>
              <a:t>Capítulo 4. Herramientas y plataformas digitales</a:t>
            </a:r>
            <a:endParaRPr lang="en-GB" dirty="0"/>
          </a:p>
          <a:p>
            <a:pPr marL="0" lvl="0" indent="0" algn="l">
              <a:spcBef>
                <a:spcPts val="0"/>
              </a:spcBef>
              <a:spcAft>
                <a:spcPts val="0"/>
              </a:spcAft>
              <a:buNone/>
            </a:pPr>
            <a:endParaRPr dirty="0"/>
          </a:p>
          <a:p>
            <a:pPr marL="0" indent="0">
              <a:buNone/>
            </a:pPr>
            <a:r>
              <a:rPr lang="es" dirty="0"/>
              <a:t>Beneficios de la inclusión digital</a:t>
            </a:r>
          </a:p>
          <a:p>
            <a:pPr marL="0" indent="0">
              <a:buNone/>
            </a:pPr>
            <a:endParaRPr lang="en-US" dirty="0"/>
          </a:p>
          <a:p>
            <a:pPr marL="171450" indent="-171450">
              <a:buFont typeface="Arial,Sans-Serif"/>
              <a:buChar char="•"/>
            </a:pPr>
            <a:r>
              <a:rPr lang="es" dirty="0"/>
              <a:t>Promueve el bienestar psicológico y la inclusión social.</a:t>
            </a:r>
            <a:endParaRPr lang="es-ES" dirty="0"/>
          </a:p>
          <a:p>
            <a:pPr marL="171450" indent="-171450">
              <a:buFont typeface="Arial,Sans-Serif"/>
              <a:buChar char="•"/>
            </a:pPr>
            <a:r>
              <a:rPr lang="es" dirty="0"/>
              <a:t>Facilita la participación comunitaria.</a:t>
            </a:r>
          </a:p>
          <a:p>
            <a:pPr marL="171450" indent="-171450">
              <a:buFont typeface="Arial,Sans-Serif"/>
              <a:buChar char="•"/>
            </a:pPr>
            <a:r>
              <a:rPr lang="es" dirty="0"/>
              <a:t>Apoya la comunicación a través de tecnologías de asistencia.</a:t>
            </a:r>
          </a:p>
          <a:p>
            <a:pPr marL="171450" indent="-171450">
              <a:buFont typeface="Arial,Sans-Serif"/>
              <a:buChar char="•"/>
            </a:pPr>
            <a:endParaRPr lang="en-US" dirty="0"/>
          </a:p>
          <a:p>
            <a:pPr marL="171450" indent="-171450">
              <a:buFont typeface="Arial,Sans-Serif"/>
              <a:buChar char="•"/>
            </a:pPr>
            <a:r>
              <a:rPr lang="es" b="1" dirty="0"/>
              <a:t>Cita </a:t>
            </a:r>
            <a:r>
              <a:rPr lang="es" dirty="0"/>
              <a:t>: "La CDPD reconoce que la tecnología es clave para la inclusión y la participación".</a:t>
            </a:r>
          </a:p>
          <a:p>
            <a:pPr marL="0" indent="0">
              <a:buNone/>
            </a:pPr>
            <a:endParaRPr lang="en-US" dirty="0"/>
          </a:p>
          <a:p>
            <a:pPr marL="0" indent="0">
              <a:buNone/>
            </a:pPr>
            <a:r>
              <a:rPr lang="es" dirty="0"/>
              <a:t>_____________________________________________________________________________________________________</a:t>
            </a:r>
          </a:p>
          <a:p>
            <a:pPr marL="0" indent="0">
              <a:buNone/>
            </a:pPr>
            <a:endParaRPr lang="en-US" dirty="0"/>
          </a:p>
          <a:p>
            <a:pPr marL="0" indent="0">
              <a:buNone/>
            </a:pPr>
            <a:r>
              <a:rPr lang="es" dirty="0"/>
              <a:t>NOTAS</a:t>
            </a:r>
          </a:p>
          <a:p>
            <a:pPr marL="0" indent="0">
              <a:buNone/>
            </a:pPr>
            <a:endParaRPr lang="en-US" dirty="0"/>
          </a:p>
          <a:p>
            <a:pPr algn="just">
              <a:buNone/>
            </a:pPr>
            <a:r>
              <a:rPr lang="es" dirty="0"/>
              <a:t>Si bien las personas en general pueden ser vulnerables en línea, el riesgo puede ser más profundo para quienes tienen una discapacidad intelectual, quienes pueden tener verdaderas dificultades para comprender y negociar el mundo social. Esto puede provocar dificultades de comunicación y vulnerabilidad en las interacciones sociales. Puede que les resulte difícil leer las señales sociales, regular su comportamiento, comprender los límites, juzgar si alguien es digno de confianza o evaluar la credibilidad de la información y sus fuentes.</a:t>
            </a:r>
            <a:endParaRPr lang="en-US" dirty="0"/>
          </a:p>
          <a:p>
            <a:pPr>
              <a:buNone/>
            </a:pPr>
            <a:r>
              <a:rPr lang="es" dirty="0"/>
              <a:t> </a:t>
            </a:r>
            <a:endParaRPr lang="en-US" dirty="0"/>
          </a:p>
          <a:p>
            <a:pPr>
              <a:buNone/>
            </a:pPr>
            <a:r>
              <a:rPr lang="es" dirty="0"/>
              <a:t>Las personas con discapacidad intelectual pueden correr un mayor riesgo de sufrir estafas en línea, ciberacoso, acoso o captación por parte de depredadores. También pueden tener </a:t>
            </a:r>
            <a:r>
              <a:rPr lang="es" b="1" dirty="0"/>
              <a:t>mayores necesidades en términos de apoyo </a:t>
            </a:r>
            <a:r>
              <a:rPr lang="es" dirty="0"/>
              <a:t>para aumentar su conciencia y capacidades en relación con la seguridad </a:t>
            </a:r>
            <a:r>
              <a:rPr lang="es" b="1" dirty="0"/>
              <a:t>en línea </a:t>
            </a:r>
            <a:r>
              <a:rPr lang="es" dirty="0"/>
              <a:t>y el desarrollo de resiliencia digital frente a los reveses.</a:t>
            </a:r>
            <a:endParaRPr lang="en-US" dirty="0"/>
          </a:p>
          <a:p>
            <a:pPr marL="0" indent="0">
              <a:buNone/>
            </a:pPr>
            <a:endParaRPr lang="en-US"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084774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s" dirty="0"/>
              <a:t>CONTENIDO DE LA DIAPOSITIVA:</a:t>
            </a:r>
            <a:endParaRPr lang="en-US" dirty="0"/>
          </a:p>
          <a:p>
            <a:pPr marL="0" indent="0">
              <a:buNone/>
            </a:pPr>
            <a:endParaRPr lang="en-GB" dirty="0"/>
          </a:p>
          <a:p>
            <a:pPr marL="0" indent="0">
              <a:lnSpc>
                <a:spcPct val="110000"/>
              </a:lnSpc>
              <a:buNone/>
            </a:pPr>
            <a:r>
              <a:rPr lang="es" b="1" dirty="0"/>
              <a:t>Módulo 6. Medios de comunicación complejos</a:t>
            </a:r>
            <a:endParaRPr lang="es-ES" dirty="0"/>
          </a:p>
          <a:p>
            <a:pPr marL="0" indent="0">
              <a:buNone/>
            </a:pPr>
            <a:r>
              <a:rPr lang="es" b="1" dirty="0"/>
              <a:t>Capítulo 4. Herramientas y plataformas digitales</a:t>
            </a:r>
            <a:endParaRPr lang="en-GB" dirty="0"/>
          </a:p>
          <a:p>
            <a:pPr marL="0" indent="0">
              <a:buNone/>
            </a:pPr>
            <a:endParaRPr lang="en-US" dirty="0"/>
          </a:p>
          <a:p>
            <a:pPr marL="0" indent="0">
              <a:buNone/>
            </a:pPr>
            <a:r>
              <a:rPr lang="es" dirty="0"/>
              <a:t>Riesgos y desafíos</a:t>
            </a:r>
          </a:p>
          <a:p>
            <a:pPr marL="0" indent="0">
              <a:buNone/>
            </a:pPr>
            <a:endParaRPr lang="en-US" dirty="0"/>
          </a:p>
          <a:p>
            <a:pPr>
              <a:buFont typeface="Arial,Sans-Serif"/>
              <a:buChar char="•"/>
            </a:pPr>
            <a:r>
              <a:rPr lang="es" dirty="0"/>
              <a:t>Vulnerabilidad en línea</a:t>
            </a:r>
            <a:endParaRPr lang="es-ES" dirty="0"/>
          </a:p>
          <a:p>
            <a:pPr>
              <a:buFont typeface="Arial,Sans-Serif"/>
              <a:buChar char="•"/>
            </a:pPr>
            <a:r>
              <a:rPr lang="es" dirty="0"/>
              <a:t>Ciberbullying y acoso</a:t>
            </a:r>
          </a:p>
          <a:p>
            <a:pPr>
              <a:buFont typeface="Arial,Sans-Serif"/>
              <a:buChar char="•"/>
            </a:pPr>
            <a:r>
              <a:rPr lang="es" dirty="0"/>
              <a:t>Preocupaciones sobre la privacidad</a:t>
            </a:r>
          </a:p>
          <a:p>
            <a:pPr>
              <a:buFont typeface="Arial,Sans-Serif"/>
              <a:buChar char="•"/>
            </a:pPr>
            <a:r>
              <a:rPr lang="es" dirty="0"/>
              <a:t>Estafas y fraudes en línea</a:t>
            </a:r>
          </a:p>
          <a:p>
            <a:pPr>
              <a:buFont typeface="Arial,Sans-Serif"/>
              <a:buChar char="•"/>
            </a:pPr>
            <a:r>
              <a:rPr lang="es" dirty="0"/>
              <a:t>Exposición a contenido dañino</a:t>
            </a:r>
            <a:endParaRPr lang="es-ES" dirty="0"/>
          </a:p>
          <a:p>
            <a:pPr>
              <a:buFont typeface="Arial,Sans-Serif"/>
              <a:buChar char="•"/>
            </a:pPr>
            <a:r>
              <a:rPr lang="es" dirty="0"/>
              <a:t>Amenazas a la ciberseguridad</a:t>
            </a:r>
          </a:p>
          <a:p>
            <a:pPr>
              <a:buFont typeface="Arial,Sans-Serif"/>
              <a:buChar char="•"/>
            </a:pPr>
            <a:r>
              <a:rPr lang="es" dirty="0"/>
              <a:t>Aislamiento social y sobreestimulación.</a:t>
            </a:r>
          </a:p>
          <a:p>
            <a:pPr marL="171450" indent="-171450">
              <a:buFont typeface="Arial,Sans-Serif"/>
              <a:buChar char="•"/>
            </a:pPr>
            <a:endParaRPr lang="en-US" dirty="0"/>
          </a:p>
          <a:p>
            <a:pPr marL="0" indent="0">
              <a:buNone/>
            </a:pPr>
            <a:r>
              <a:rPr lang="es" dirty="0"/>
              <a:t>_____________________________________________________________________________________________________</a:t>
            </a:r>
          </a:p>
          <a:p>
            <a:pPr marL="0" lvl="0" indent="0" algn="l">
              <a:spcBef>
                <a:spcPts val="0"/>
              </a:spcBef>
              <a:spcAft>
                <a:spcPts val="0"/>
              </a:spcAft>
              <a:buNone/>
            </a:pPr>
            <a:endParaRPr lang="en-US" dirty="0"/>
          </a:p>
          <a:p>
            <a:pPr marL="0" indent="0">
              <a:buNone/>
            </a:pPr>
            <a:r>
              <a:rPr lang="es" dirty="0"/>
              <a:t>NOTAS</a:t>
            </a:r>
          </a:p>
          <a:p>
            <a:pPr marL="0" indent="0">
              <a:buNone/>
            </a:pPr>
            <a:endParaRPr lang="en-US" dirty="0"/>
          </a:p>
          <a:p>
            <a:pPr algn="just">
              <a:buNone/>
            </a:pPr>
            <a:r>
              <a:rPr lang="es" dirty="0"/>
              <a:t>Si bien las personas en general pueden ser vulnerables en línea, el riesgo puede ser más profundo para quienes tienen una discapacidad intelectual, quienes pueden tener verdaderas dificultades para comprender y negociar el mundo social. Esto puede provocar dificultades de comunicación y vulnerabilidad en las interacciones sociales. Puede que les resulte difícil leer las señales sociales, regular su comportamiento, comprender los límites, juzgar si alguien es digno de confianza o evaluar la credibilidad de la información y sus fuentes.</a:t>
            </a:r>
            <a:endParaRPr lang="en-US" dirty="0"/>
          </a:p>
          <a:p>
            <a:pPr>
              <a:buNone/>
            </a:pPr>
            <a:r>
              <a:rPr lang="es" dirty="0"/>
              <a:t> </a:t>
            </a:r>
            <a:endParaRPr lang="en-US" dirty="0"/>
          </a:p>
          <a:p>
            <a:pPr>
              <a:buNone/>
            </a:pPr>
            <a:r>
              <a:rPr lang="es" dirty="0"/>
              <a:t>Las personas con discapacidad intelectual pueden correr un mayor riesgo de sufrir estafas en línea, ciberacoso, acoso o captación por parte de depredadores. También pueden tener </a:t>
            </a:r>
            <a:r>
              <a:rPr lang="es" b="1" dirty="0"/>
              <a:t>mayores necesidades en términos de apoyo </a:t>
            </a:r>
            <a:r>
              <a:rPr lang="es" dirty="0"/>
              <a:t>para aumentar su conciencia y capacidades en relación con la seguridad </a:t>
            </a:r>
            <a:r>
              <a:rPr lang="es" b="1" dirty="0"/>
              <a:t>en línea </a:t>
            </a:r>
            <a:r>
              <a:rPr lang="es" dirty="0"/>
              <a:t>y el desarrollo de la resiliencia digital frente a los reveses.</a:t>
            </a:r>
            <a:endParaRPr lang="en-US" dirty="0"/>
          </a:p>
          <a:p>
            <a:pPr marL="0" indent="0">
              <a:buNone/>
            </a:pPr>
            <a:endParaRPr lang="es-ES"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07500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s" dirty="0"/>
              <a:t>CONTENIDO DE LA DIAPOSITIVA:</a:t>
            </a:r>
            <a:endParaRPr lang="en-US" dirty="0"/>
          </a:p>
          <a:p>
            <a:pPr marL="0" indent="0">
              <a:buNone/>
            </a:pPr>
            <a:endParaRPr lang="en-GB" dirty="0"/>
          </a:p>
          <a:p>
            <a:pPr marL="0" indent="0">
              <a:lnSpc>
                <a:spcPct val="110000"/>
              </a:lnSpc>
              <a:buNone/>
            </a:pPr>
            <a:r>
              <a:rPr lang="es" b="1" dirty="0"/>
              <a:t>Módulo 6. Medios de comunicación complejos</a:t>
            </a:r>
            <a:endParaRPr lang="es-ES" dirty="0"/>
          </a:p>
          <a:p>
            <a:pPr marL="0" indent="0">
              <a:buNone/>
            </a:pPr>
            <a:r>
              <a:rPr lang="es" b="1" dirty="0"/>
              <a:t>Capítulo 4. Herramientas y plataformas digitales</a:t>
            </a:r>
            <a:endParaRPr lang="en-GB" dirty="0"/>
          </a:p>
          <a:p>
            <a:pPr marL="0" indent="0">
              <a:buNone/>
            </a:pPr>
            <a:endParaRPr lang="en-US" dirty="0"/>
          </a:p>
          <a:p>
            <a:pPr marL="0" indent="0">
              <a:buNone/>
            </a:pPr>
            <a:r>
              <a:rPr lang="es" dirty="0"/>
              <a:t>Enseñar habilidades digitales básicas</a:t>
            </a:r>
          </a:p>
          <a:p>
            <a:pPr marL="0" indent="0">
              <a:buNone/>
            </a:pPr>
            <a:endParaRPr lang="en-US" dirty="0"/>
          </a:p>
          <a:p>
            <a:pPr>
              <a:buFont typeface="Arial,Sans-Serif"/>
              <a:buChar char="•"/>
            </a:pPr>
            <a:r>
              <a:rPr lang="es" dirty="0"/>
              <a:t>Empoderar a las personas con DI a través de la tecnología</a:t>
            </a:r>
            <a:endParaRPr lang="es-ES" dirty="0"/>
          </a:p>
          <a:p>
            <a:pPr>
              <a:buFont typeface="Arial,Sans-Serif"/>
              <a:buChar char="•"/>
            </a:pPr>
            <a:r>
              <a:rPr lang="es" dirty="0"/>
              <a:t>Uso de aplicaciones de comunicación aumentativa y alternativa.</a:t>
            </a:r>
          </a:p>
          <a:p>
            <a:pPr>
              <a:buFont typeface="Arial,Sans-Serif"/>
              <a:buChar char="•"/>
            </a:pPr>
            <a:r>
              <a:rPr lang="es" dirty="0"/>
              <a:t>Ejemplos: Proloquo2Go, Siri, texto predictivo, iPads y teléfonos inteligentes</a:t>
            </a:r>
          </a:p>
          <a:p>
            <a:pPr marL="171450" indent="-171450">
              <a:buFont typeface="Arial,Sans-Serif"/>
              <a:buChar char="•"/>
            </a:pPr>
            <a:endParaRPr lang="en-US" dirty="0"/>
          </a:p>
          <a:p>
            <a:pPr marL="0" indent="0">
              <a:buNone/>
            </a:pPr>
            <a:r>
              <a:rPr lang="es" dirty="0"/>
              <a:t>_____________________________________________________________________________________________________</a:t>
            </a:r>
          </a:p>
          <a:p>
            <a:pPr marL="0" indent="0">
              <a:buNone/>
            </a:pPr>
            <a:endParaRPr lang="en-US" dirty="0"/>
          </a:p>
          <a:p>
            <a:pPr marL="0" indent="0">
              <a:buNone/>
            </a:pPr>
            <a:r>
              <a:rPr lang="es" dirty="0"/>
              <a:t>NOTAS</a:t>
            </a:r>
          </a:p>
          <a:p>
            <a:pPr marL="0" lvl="0" indent="0" algn="l">
              <a:spcBef>
                <a:spcPts val="0"/>
              </a:spcBef>
              <a:spcAft>
                <a:spcPts val="0"/>
              </a:spcAft>
              <a:buNone/>
            </a:pPr>
            <a:endParaRPr dirty="0"/>
          </a:p>
          <a:p>
            <a:pPr algn="just">
              <a:buNone/>
            </a:pPr>
            <a:r>
              <a:rPr lang="es" dirty="0"/>
              <a:t>Las habilidades digitales no se refieren sólo al uso de la tecnología. Se trata de empoderar a las personas con DI para que lleven una vida plena e independiente. Es importante que sigamos abogando por la inclusión digital y brindando la capacitación y los recursos necesarios para que las personas con DI adquieran estas habilidades.</a:t>
            </a:r>
            <a:br>
              <a:rPr lang="en-GB" dirty="0"/>
            </a:br>
            <a:r>
              <a:rPr lang="es" dirty="0"/>
              <a:t> </a:t>
            </a:r>
            <a:endParaRPr lang="es-ES" dirty="0"/>
          </a:p>
          <a:p>
            <a:pPr algn="just">
              <a:buNone/>
            </a:pPr>
            <a:r>
              <a:rPr lang="es" dirty="0"/>
              <a:t>Para los jóvenes que no son verbales o tienen dificultades para leer y escribir, las aplicaciones de comunicación aumentativa y alternativa, como Proloquo2GO, son una forma importante de comunicarse, lo que marca una diferencia dramática en la forma en que los usuarios expresan sus pensamientos y sentimientos.</a:t>
            </a:r>
          </a:p>
          <a:p>
            <a:pPr algn="just">
              <a:buNone/>
            </a:pPr>
            <a:r>
              <a:rPr lang="es" dirty="0"/>
              <a:t> </a:t>
            </a:r>
            <a:endParaRPr lang="es-ES" dirty="0"/>
          </a:p>
          <a:p>
            <a:pPr algn="just">
              <a:buNone/>
            </a:pPr>
            <a:r>
              <a:rPr lang="es" dirty="0"/>
              <a:t>Las aplicaciones de comunicación formal como Proloquo2Go, Siri y el texto predictivo, e incluso dispositivos fáciles de usar como iPads o teléfonos inteligentes, hacen que a los jóvenes les resulte mucho más fácil buscar y recopilar información, así como utilizar aplicaciones como el correo electrónico y Google.</a:t>
            </a:r>
            <a:endParaRPr lang="es-ES"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656462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s" dirty="0"/>
              <a:t>CONTENIDO DE LA DIAPOSITIVA:</a:t>
            </a:r>
            <a:endParaRPr lang="en-US" dirty="0"/>
          </a:p>
          <a:p>
            <a:pPr marL="0" indent="0">
              <a:buNone/>
            </a:pPr>
            <a:endParaRPr lang="en-GB" dirty="0"/>
          </a:p>
          <a:p>
            <a:pPr marL="0" indent="0">
              <a:lnSpc>
                <a:spcPct val="110000"/>
              </a:lnSpc>
              <a:buNone/>
            </a:pPr>
            <a:r>
              <a:rPr lang="es" b="1" dirty="0"/>
              <a:t>Módulo 6. Medios de comunicación complejos</a:t>
            </a:r>
            <a:endParaRPr lang="es-ES" dirty="0"/>
          </a:p>
          <a:p>
            <a:pPr marL="0" indent="0">
              <a:buNone/>
            </a:pPr>
            <a:r>
              <a:rPr lang="es" b="1" dirty="0"/>
              <a:t>Capítulo 4. Herramientas y plataformas digitales</a:t>
            </a:r>
            <a:endParaRPr lang="en-GB" dirty="0"/>
          </a:p>
          <a:p>
            <a:pPr marL="0" indent="0">
              <a:buNone/>
            </a:pPr>
            <a:endParaRPr lang="en-US" dirty="0"/>
          </a:p>
          <a:p>
            <a:pPr marL="0" indent="0">
              <a:buNone/>
            </a:pPr>
            <a:r>
              <a:rPr lang="es" dirty="0" err="1"/>
              <a:t>Comportamiento </a:t>
            </a:r>
            <a:endParaRPr lang="en-US" dirty="0"/>
          </a:p>
          <a:p>
            <a:pPr marL="0" indent="0">
              <a:buNone/>
            </a:pPr>
            <a:endParaRPr lang="en-US" dirty="0"/>
          </a:p>
          <a:p>
            <a:pPr>
              <a:buFont typeface="Arial,Sans-Serif"/>
              <a:buChar char="•"/>
            </a:pPr>
            <a:r>
              <a:rPr lang="es" dirty="0"/>
              <a:t>Respeto por los demás en línea</a:t>
            </a:r>
            <a:endParaRPr lang="es-ES" dirty="0"/>
          </a:p>
          <a:p>
            <a:pPr>
              <a:buFont typeface="Arial,Sans-Serif"/>
              <a:buChar char="•"/>
            </a:pPr>
            <a:r>
              <a:rPr lang="es" dirty="0"/>
              <a:t>Comprender y obtener el consentimiento</a:t>
            </a:r>
          </a:p>
          <a:p>
            <a:pPr>
              <a:buFont typeface="Arial,Sans-Serif"/>
              <a:buChar char="•"/>
            </a:pPr>
            <a:r>
              <a:rPr lang="es" dirty="0"/>
              <a:t>Interactuar de forma segura en línea</a:t>
            </a:r>
          </a:p>
          <a:p>
            <a:pPr>
              <a:buFont typeface="Arial,Sans-Serif"/>
              <a:buChar char="•"/>
            </a:pPr>
            <a:r>
              <a:rPr lang="es" dirty="0"/>
              <a:t>Fomentar la comunicación sólo con personas conocidas.</a:t>
            </a:r>
          </a:p>
          <a:p>
            <a:pPr marL="171450" indent="-171450">
              <a:buFont typeface="Arial,Sans-Serif"/>
              <a:buChar char="•"/>
            </a:pPr>
            <a:endParaRPr lang="en-US" dirty="0"/>
          </a:p>
          <a:p>
            <a:pPr marL="0" indent="0">
              <a:buNone/>
            </a:pPr>
            <a:r>
              <a:rPr lang="es" dirty="0"/>
              <a:t>_____________________________________________________________________________________________________</a:t>
            </a:r>
          </a:p>
          <a:p>
            <a:pPr marL="0" indent="0">
              <a:buNone/>
            </a:pPr>
            <a:endParaRPr lang="en-US" dirty="0"/>
          </a:p>
          <a:p>
            <a:pPr marL="0" indent="0">
              <a:buNone/>
            </a:pPr>
            <a:r>
              <a:rPr lang="es" dirty="0"/>
              <a:t>NOTAS</a:t>
            </a:r>
          </a:p>
          <a:p>
            <a:pPr marL="0" indent="0">
              <a:buNone/>
            </a:pPr>
            <a:endParaRPr lang="en-US" dirty="0"/>
          </a:p>
          <a:p>
            <a:pPr marL="0" lvl="0" indent="0" algn="l">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559076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s" dirty="0"/>
              <a:t>CONTENIDO DE LA DIAPOSITIVA:</a:t>
            </a:r>
            <a:endParaRPr lang="en-US" dirty="0"/>
          </a:p>
          <a:p>
            <a:pPr marL="0" indent="0">
              <a:buNone/>
            </a:pPr>
            <a:endParaRPr lang="en-GB" dirty="0"/>
          </a:p>
          <a:p>
            <a:pPr marL="0" indent="0">
              <a:lnSpc>
                <a:spcPct val="110000"/>
              </a:lnSpc>
              <a:buNone/>
            </a:pPr>
            <a:r>
              <a:rPr lang="es" b="1" dirty="0"/>
              <a:t>Módulo 6. Medios de comunicación complejos</a:t>
            </a:r>
            <a:endParaRPr lang="es-ES" dirty="0"/>
          </a:p>
          <a:p>
            <a:pPr marL="0" indent="0">
              <a:buNone/>
            </a:pPr>
            <a:r>
              <a:rPr lang="es" b="1" dirty="0"/>
              <a:t>Capítulo 4. Herramientas y plataformas digitales</a:t>
            </a:r>
            <a:endParaRPr lang="en-GB" dirty="0"/>
          </a:p>
          <a:p>
            <a:pPr marL="0" indent="0">
              <a:buNone/>
            </a:pPr>
            <a:endParaRPr lang="en-US" dirty="0"/>
          </a:p>
          <a:p>
            <a:pPr marL="0" indent="0">
              <a:buNone/>
            </a:pPr>
            <a:r>
              <a:rPr lang="es" dirty="0"/>
              <a:t>Desinformación y verificación de hechos</a:t>
            </a:r>
          </a:p>
          <a:p>
            <a:pPr marL="0" indent="0">
              <a:buNone/>
            </a:pPr>
            <a:endParaRPr lang="en-US" dirty="0"/>
          </a:p>
          <a:p>
            <a:pPr>
              <a:buFont typeface="Arial,Sans-Serif"/>
              <a:buChar char="•"/>
            </a:pPr>
            <a:r>
              <a:rPr lang="es" b="1" dirty="0"/>
              <a:t>Identificar la desinformación </a:t>
            </a:r>
            <a:r>
              <a:rPr lang="es" dirty="0"/>
              <a:t>: titulares sensacionalistas, lenguaje emocional, imágenes manipuladas, falta de fuentes creíbles.</a:t>
            </a:r>
            <a:endParaRPr lang="es-ES" dirty="0"/>
          </a:p>
          <a:p>
            <a:pPr>
              <a:buFont typeface="Arial,Sans-Serif"/>
              <a:buChar char="•"/>
            </a:pPr>
            <a:endParaRPr lang="en-US" dirty="0"/>
          </a:p>
          <a:p>
            <a:pPr>
              <a:buFont typeface="Arial,Sans-Serif"/>
              <a:buChar char="•"/>
            </a:pPr>
            <a:r>
              <a:rPr lang="es" b="1" dirty="0"/>
              <a:t>Verificación de hechos </a:t>
            </a:r>
            <a:r>
              <a:rPr lang="es" dirty="0"/>
              <a:t>: verificar fuentes, comprobar si hay sesgos, utilizar sitios web de verificación de hechos</a:t>
            </a:r>
          </a:p>
          <a:p>
            <a:pPr>
              <a:buFont typeface="Arial,Sans-Serif"/>
              <a:buChar char="•"/>
            </a:pPr>
            <a:endParaRPr lang="en-US" dirty="0"/>
          </a:p>
          <a:p>
            <a:pPr>
              <a:buFont typeface="Arial,Sans-Serif"/>
              <a:buChar char="•"/>
            </a:pPr>
            <a:r>
              <a:rPr lang="es" b="1" dirty="0"/>
              <a:t>Construir el pensamiento crítico</a:t>
            </a:r>
          </a:p>
          <a:p>
            <a:pPr marL="171450" indent="-171450">
              <a:buFont typeface="Arial,Sans-Serif"/>
              <a:buChar char="•"/>
            </a:pPr>
            <a:endParaRPr lang="en-US" dirty="0"/>
          </a:p>
          <a:p>
            <a:pPr marL="0" indent="0">
              <a:buNone/>
            </a:pPr>
            <a:r>
              <a:rPr lang="es" dirty="0"/>
              <a:t>_____________________________________________________________________________________________________</a:t>
            </a:r>
          </a:p>
          <a:p>
            <a:pPr marL="0" indent="0">
              <a:buNone/>
            </a:pPr>
            <a:endParaRPr lang="en-US" dirty="0"/>
          </a:p>
          <a:p>
            <a:pPr marL="0" indent="0">
              <a:buNone/>
            </a:pPr>
            <a:r>
              <a:rPr lang="es" dirty="0"/>
              <a:t>NOTAS</a:t>
            </a:r>
          </a:p>
          <a:p>
            <a:pPr marL="0" lvl="0" indent="0" algn="l">
              <a:spcBef>
                <a:spcPts val="0"/>
              </a:spcBef>
              <a:spcAft>
                <a:spcPts val="0"/>
              </a:spcAft>
              <a:buNone/>
            </a:pPr>
            <a:endParaRPr lang="es-ES" dirty="0"/>
          </a:p>
          <a:p>
            <a:pPr>
              <a:buNone/>
            </a:pPr>
            <a:r>
              <a:rPr lang="es" dirty="0"/>
              <a:t>Enseñe a los alumnos a identificar signos comunes de desinformación, como:</a:t>
            </a:r>
            <a:endParaRPr lang="es-ES" dirty="0"/>
          </a:p>
          <a:p>
            <a:pPr>
              <a:buNone/>
            </a:pPr>
            <a:endParaRPr lang="en-GB" dirty="0"/>
          </a:p>
          <a:p>
            <a:pPr>
              <a:buNone/>
            </a:pPr>
            <a:r>
              <a:rPr lang="es" b="1" dirty="0"/>
              <a:t>Titulares sensacionales </a:t>
            </a:r>
            <a:r>
              <a:rPr lang="es" dirty="0"/>
              <a:t>: Fomente la evaluación crítica de los titulares que llamen la atención.</a:t>
            </a:r>
            <a:endParaRPr lang="es-ES" dirty="0"/>
          </a:p>
          <a:p>
            <a:pPr>
              <a:buNone/>
            </a:pPr>
            <a:r>
              <a:rPr lang="es" b="1" dirty="0"/>
              <a:t>Lenguaje emocional </a:t>
            </a:r>
            <a:r>
              <a:rPr lang="es" dirty="0"/>
              <a:t>: discuta cómo el contenido emocional puede manipular las percepciones.</a:t>
            </a:r>
            <a:endParaRPr lang="es-ES" dirty="0"/>
          </a:p>
          <a:p>
            <a:pPr marL="171450" indent="-171450"/>
            <a:r>
              <a:rPr lang="es" b="1" dirty="0"/>
              <a:t>Imágenes manipuladas</a:t>
            </a:r>
            <a:r>
              <a:rPr lang="es" dirty="0"/>
              <a:t> </a:t>
            </a:r>
            <a:endParaRPr lang="es-ES" dirty="0"/>
          </a:p>
          <a:p>
            <a:pPr marL="171450" indent="-171450"/>
            <a:r>
              <a:rPr lang="es" b="1" dirty="0"/>
              <a:t>Falta de fuentes creíbles </a:t>
            </a:r>
            <a:r>
              <a:rPr lang="es" dirty="0"/>
              <a:t>: Resaltar la importancia de verificar la información.</a:t>
            </a:r>
            <a:endParaRPr lang="es-ES" dirty="0"/>
          </a:p>
          <a:p>
            <a:pPr marL="0" indent="0">
              <a:buNone/>
            </a:pPr>
            <a:endParaRPr lang="es-ES" dirty="0"/>
          </a:p>
          <a:p>
            <a:pPr marL="0" indent="0">
              <a:buNone/>
            </a:pPr>
            <a:endParaRPr lang="es-ES" dirty="0"/>
          </a:p>
          <a:p>
            <a:pPr>
              <a:buNone/>
            </a:pPr>
            <a:r>
              <a:rPr lang="es" dirty="0"/>
              <a:t>Introduzca la verificación de datos como una habilidad fundamental y explique cómo:</a:t>
            </a:r>
            <a:endParaRPr lang="es-ES" dirty="0"/>
          </a:p>
          <a:p>
            <a:pPr>
              <a:buNone/>
            </a:pPr>
            <a:r>
              <a:rPr lang="es" dirty="0"/>
              <a:t> </a:t>
            </a:r>
            <a:endParaRPr lang="es-ES" dirty="0"/>
          </a:p>
          <a:p>
            <a:pPr marL="171450" indent="-171450"/>
            <a:r>
              <a:rPr lang="es" b="1" dirty="0"/>
              <a:t>Verificar fuentes </a:t>
            </a:r>
            <a:r>
              <a:rPr lang="es" dirty="0"/>
              <a:t>: Fomentar el cruce de información de fuentes confiables.</a:t>
            </a:r>
            <a:endParaRPr lang="es-ES" dirty="0"/>
          </a:p>
          <a:p>
            <a:pPr marL="171450" indent="-171450"/>
            <a:r>
              <a:rPr lang="es" b="1" dirty="0"/>
              <a:t>Compruebe si hay sesgos </a:t>
            </a:r>
            <a:r>
              <a:rPr lang="es" dirty="0"/>
              <a:t>: analice cómo el sesgo puede afectar los informes.</a:t>
            </a:r>
            <a:endParaRPr lang="es-ES" dirty="0"/>
          </a:p>
          <a:p>
            <a:pPr marL="171450" indent="-171450"/>
            <a:r>
              <a:rPr lang="es" b="1" dirty="0"/>
              <a:t>Utilice sitios web de verificación de datos </a:t>
            </a:r>
            <a:r>
              <a:rPr lang="es" dirty="0"/>
              <a:t>: proporcione ejemplos de plataformas de verificación de datos acreditadas.</a:t>
            </a:r>
            <a:endParaRPr lang="es-ES" dirty="0"/>
          </a:p>
          <a:p>
            <a:pPr marL="171450" indent="-171450"/>
            <a:endParaRPr lang="en-GB" dirty="0"/>
          </a:p>
          <a:p>
            <a:pPr marL="171450" indent="-171450"/>
            <a:endParaRPr lang="en-GB" dirty="0"/>
          </a:p>
          <a:p>
            <a:pPr marL="0" indent="0">
              <a:buNone/>
            </a:pPr>
            <a:r>
              <a:rPr lang="es" dirty="0"/>
              <a:t>Enfatice el pensamiento crítico como defensa contra la desinformación y anime a los participantes a:</a:t>
            </a:r>
          </a:p>
          <a:p>
            <a:pPr marL="158750" indent="0">
              <a:buNone/>
            </a:pPr>
            <a:endParaRPr lang="en-GB" dirty="0"/>
          </a:p>
          <a:p>
            <a:r>
              <a:rPr lang="es" b="1" dirty="0"/>
              <a:t>Información de la pregunta </a:t>
            </a:r>
            <a:r>
              <a:rPr lang="es" dirty="0"/>
              <a:t>: Fomente la curiosidad y el escepticismo.</a:t>
            </a:r>
          </a:p>
          <a:p>
            <a:r>
              <a:rPr lang="es" b="1" dirty="0"/>
              <a:t>Verificar imágenes </a:t>
            </a:r>
            <a:r>
              <a:rPr lang="es" dirty="0"/>
              <a:t>: herramientas de búsqueda inversa de imágenes.</a:t>
            </a:r>
          </a:p>
          <a:p>
            <a:r>
              <a:rPr lang="es" b="1" dirty="0"/>
              <a:t>Verificar URL </a:t>
            </a:r>
            <a:r>
              <a:rPr lang="es" dirty="0"/>
              <a:t>: identificación de sitios web falsos.</a:t>
            </a:r>
          </a:p>
          <a:p>
            <a:pPr marL="171450" indent="-171450"/>
            <a:endParaRPr lang="en-GB" dirty="0"/>
          </a:p>
          <a:p>
            <a:pPr marL="0" indent="0">
              <a:buNone/>
            </a:pPr>
            <a:endParaRPr lang="es-ES"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15718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s" sz="4400" b="1" dirty="0">
                <a:solidFill>
                  <a:srgbClr val="674EA7"/>
                </a:solidFill>
                <a:latin typeface="Calibri"/>
                <a:ea typeface="Calibri"/>
                <a:cs typeface="Calibri"/>
                <a:sym typeface="Calibri"/>
              </a:rPr>
              <a:t>Módulo 6</a:t>
            </a:r>
            <a:endParaRPr lang="es-ES" sz="4400" dirty="0">
              <a:solidFill>
                <a:srgbClr val="674EA7"/>
              </a:solidFill>
              <a:latin typeface="Calibri"/>
              <a:ea typeface="Calibri"/>
              <a:cs typeface="Calibri"/>
            </a:endParaRPr>
          </a:p>
          <a:p>
            <a:pPr marL="0" indent="0">
              <a:buClr>
                <a:srgbClr val="674EA7"/>
              </a:buClr>
              <a:buSzPts val="3200"/>
            </a:pPr>
            <a:r>
              <a:rPr lang="es" b="1" dirty="0">
                <a:solidFill>
                  <a:srgbClr val="674EA7"/>
                </a:solidFill>
                <a:latin typeface="Calibri"/>
                <a:cs typeface="Calibri"/>
              </a:rPr>
              <a:t>Herramientas de Comunicación Complejas </a:t>
            </a:r>
          </a:p>
          <a:p>
            <a:pPr marL="0" indent="0">
              <a:buClr>
                <a:srgbClr val="674EA7"/>
              </a:buClr>
              <a:buSzPts val="3200"/>
            </a:pPr>
            <a:r>
              <a:rPr lang="es" sz="1800" b="1" dirty="0">
                <a:solidFill>
                  <a:srgbClr val="674EA7"/>
                </a:solidFill>
                <a:latin typeface="Calibri"/>
                <a:cs typeface="Calibri"/>
              </a:rPr>
              <a:t>Herramientas y plataformas digitales</a:t>
            </a: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12002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 sz="1800" b="0" i="0" u="none" strike="noStrike" cap="none" dirty="0">
                <a:solidFill>
                  <a:schemeClr val="dk1"/>
                </a:solidFill>
                <a:latin typeface="Calibri"/>
                <a:ea typeface="Calibri"/>
                <a:cs typeface="Calibri"/>
                <a:sym typeface="Calibri"/>
              </a:rPr>
              <a:t>Formación dedicada a profesionales que trabajan con personas con DI para apoyar el desarrollo de las</a:t>
            </a:r>
            <a:endParaRPr sz="1800" b="0" i="0" u="none" strike="noStrike" cap="none" dirty="0">
              <a:solidFill>
                <a:schemeClr val="dk1"/>
              </a:solidFill>
              <a:latin typeface="Arial"/>
              <a:ea typeface="Arial"/>
              <a:cs typeface="Arial"/>
              <a:sym typeface="Arial"/>
            </a:endParaRPr>
          </a:p>
          <a:p>
            <a:pPr marL="0" marR="0" lvl="0" indent="0" algn="ctr" rtl="0">
              <a:spcBef>
                <a:spcPts val="0"/>
              </a:spcBef>
              <a:spcAft>
                <a:spcPts val="0"/>
              </a:spcAft>
              <a:buNone/>
            </a:pPr>
            <a:r>
              <a:rPr lang="es" sz="1800" b="1" i="0" u="none" strike="noStrike" cap="none" dirty="0">
                <a:solidFill>
                  <a:schemeClr val="dk1"/>
                </a:solidFill>
                <a:latin typeface="Calibri"/>
                <a:ea typeface="Calibri"/>
                <a:cs typeface="Calibri"/>
                <a:sym typeface="Calibri"/>
              </a:rPr>
              <a:t>Habilidades de comunicación social</a:t>
            </a:r>
            <a:endParaRPr sz="1800" b="0" i="0" u="none" strike="noStrike" cap="none" dirty="0">
              <a:solidFill>
                <a:schemeClr val="dk1"/>
              </a:solidFill>
              <a:latin typeface="Arial"/>
              <a:ea typeface="Arial"/>
              <a:cs typeface="Arial"/>
              <a:sym typeface="Arial"/>
            </a:endParaRPr>
          </a:p>
        </p:txBody>
      </p:sp>
      <p:grpSp>
        <p:nvGrpSpPr>
          <p:cNvPr id="2" name="Grupo 1">
            <a:extLst>
              <a:ext uri="{FF2B5EF4-FFF2-40B4-BE49-F238E27FC236}">
                <a16:creationId xmlns:a16="http://schemas.microsoft.com/office/drawing/2014/main" id="{4229B552-2F87-8114-0034-01FFB7F2A80C}"/>
              </a:ext>
            </a:extLst>
          </p:cNvPr>
          <p:cNvGrpSpPr/>
          <p:nvPr/>
        </p:nvGrpSpPr>
        <p:grpSpPr>
          <a:xfrm>
            <a:off x="341780" y="5902699"/>
            <a:ext cx="6238875" cy="952500"/>
            <a:chOff x="341780" y="5902699"/>
            <a:chExt cx="6238875" cy="952500"/>
          </a:xfrm>
        </p:grpSpPr>
        <p:pic>
          <p:nvPicPr>
            <p:cNvPr id="3" name="Imagen 2" descr="A blue and yellow logo&#10;&#10;Description automatically generated">
              <a:extLst>
                <a:ext uri="{FF2B5EF4-FFF2-40B4-BE49-F238E27FC236}">
                  <a16:creationId xmlns:a16="http://schemas.microsoft.com/office/drawing/2014/main" id="{38A8B76C-F81F-E6F6-7605-E77DEDBF55E9}"/>
                </a:ext>
              </a:extLst>
            </p:cNvPr>
            <p:cNvPicPr>
              <a:picLocks noChangeAspect="1"/>
            </p:cNvPicPr>
            <p:nvPr/>
          </p:nvPicPr>
          <p:blipFill>
            <a:blip r:embed="rId4"/>
            <a:stretch>
              <a:fillRect/>
            </a:stretch>
          </p:blipFill>
          <p:spPr>
            <a:xfrm>
              <a:off x="344581" y="5902699"/>
              <a:ext cx="1733550" cy="952500"/>
            </a:xfrm>
            <a:prstGeom prst="rect">
              <a:avLst/>
            </a:prstGeom>
          </p:spPr>
        </p:pic>
        <p:pic>
          <p:nvPicPr>
            <p:cNvPr id="4" name="Imagen 3" descr="Cuadro de texto">
              <a:extLst>
                <a:ext uri="{FF2B5EF4-FFF2-40B4-BE49-F238E27FC236}">
                  <a16:creationId xmlns:a16="http://schemas.microsoft.com/office/drawing/2014/main" id="{435F5988-E7B3-BDD8-1AD1-048C7E47309B}"/>
                </a:ext>
              </a:extLst>
            </p:cNvPr>
            <p:cNvPicPr>
              <a:picLocks noChangeAspect="1"/>
            </p:cNvPicPr>
            <p:nvPr/>
          </p:nvPicPr>
          <p:blipFill>
            <a:blip r:embed="rId5"/>
            <a:stretch>
              <a:fillRect/>
            </a:stretch>
          </p:blipFill>
          <p:spPr>
            <a:xfrm>
              <a:off x="341780" y="6213662"/>
              <a:ext cx="6238875" cy="314325"/>
            </a:xfrm>
            <a:prstGeom prst="rect">
              <a:avLst/>
            </a:prstGeom>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58717" y="2689218"/>
            <a:ext cx="7304966" cy="248574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es" sz="2800" dirty="0">
                <a:solidFill>
                  <a:schemeClr val="dk1"/>
                </a:solidFill>
              </a:rPr>
              <a:t>Plataformas principales: Facebook, Instagram, YouTube</a:t>
            </a:r>
            <a:endParaRPr lang="es-ES" sz="2800" dirty="0">
              <a:solidFill>
                <a:schemeClr val="dk1"/>
              </a:solidFill>
            </a:endParaRPr>
          </a:p>
          <a:p>
            <a:pPr>
              <a:buChar char="•"/>
            </a:pPr>
            <a:endParaRPr lang="en-US" sz="2800" dirty="0">
              <a:solidFill>
                <a:schemeClr val="dk1"/>
              </a:solidFill>
            </a:endParaRPr>
          </a:p>
          <a:p>
            <a:pPr>
              <a:buChar char="•"/>
            </a:pPr>
            <a:r>
              <a:rPr lang="es" sz="2800" dirty="0">
                <a:solidFill>
                  <a:schemeClr val="dk1"/>
                </a:solidFill>
              </a:rPr>
              <a:t>Plataformas adaptadas para DDI: Special Bridge, Dinder, Amik@</a:t>
            </a:r>
            <a:endParaRPr lang="en-US" dirty="0">
              <a:solidFill>
                <a:schemeClr val="dk1"/>
              </a:solidFill>
            </a:endParaRPr>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Medios de comunicación complejos</a:t>
            </a:r>
            <a:endParaRPr lang="es-ES" sz="2400"/>
          </a:p>
          <a:p>
            <a:pPr marL="0" marR="0" lvl="0" indent="0" algn="l" rtl="0">
              <a:spcBef>
                <a:spcPts val="0"/>
              </a:spcBef>
              <a:spcAft>
                <a:spcPts val="0"/>
              </a:spcAft>
              <a:buNone/>
            </a:pPr>
            <a:r>
              <a:rPr lang="es" sz="2000" b="1" dirty="0">
                <a:solidFill>
                  <a:schemeClr val="dk1"/>
                </a:solidFill>
                <a:latin typeface="Calibri"/>
                <a:ea typeface="Calibri"/>
                <a:cs typeface="Calibri"/>
                <a:sym typeface="Calibri"/>
              </a:rPr>
              <a:t>Capítulo 4. Herramientas y plataformas digitales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s" sz="2000" b="1" dirty="0">
                <a:solidFill>
                  <a:schemeClr val="dk1"/>
                </a:solidFill>
                <a:sym typeface="Calibri"/>
              </a:rPr>
              <a:t>Plataformas de redes sociales</a:t>
            </a:r>
            <a:endParaRPr lang="en-US" sz="2000" b="1" dirty="0">
              <a:solidFill>
                <a:schemeClr val="dk1"/>
              </a:solidFill>
            </a:endParaRPr>
          </a:p>
        </p:txBody>
      </p:sp>
    </p:spTree>
    <p:extLst>
      <p:ext uri="{BB962C8B-B14F-4D97-AF65-F5344CB8AC3E}">
        <p14:creationId xmlns:p14="http://schemas.microsoft.com/office/powerpoint/2010/main" val="37351456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58717" y="2212492"/>
            <a:ext cx="7304966" cy="343919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285750" indent="-285750">
              <a:buFont typeface="Arial,Sans-Serif"/>
              <a:buChar char="•"/>
            </a:pPr>
            <a:r>
              <a:rPr lang="es" sz="2800" dirty="0">
                <a:solidFill>
                  <a:schemeClr val="dk1"/>
                </a:solidFill>
              </a:rPr>
              <a:t>Be Internet Awesome de Google</a:t>
            </a:r>
            <a:endParaRPr lang="es-ES" sz="2800" dirty="0">
              <a:solidFill>
                <a:schemeClr val="dk1"/>
              </a:solidFill>
            </a:endParaRPr>
          </a:p>
          <a:p>
            <a:pPr marL="285750" indent="-285750">
              <a:buFont typeface="Arial,Sans-Serif"/>
              <a:buChar char="•"/>
            </a:pPr>
            <a:endParaRPr lang="en-US" sz="2800" dirty="0">
              <a:solidFill>
                <a:schemeClr val="dk1"/>
              </a:solidFill>
            </a:endParaRPr>
          </a:p>
          <a:p>
            <a:pPr marL="285750" indent="-285750">
              <a:buFont typeface="Arial,Sans-Serif"/>
              <a:buChar char="•"/>
            </a:pPr>
            <a:r>
              <a:rPr lang="es" sz="2800" dirty="0">
                <a:solidFill>
                  <a:schemeClr val="dk1"/>
                </a:solidFill>
              </a:rPr>
              <a:t>Explorador de verificación de hechos</a:t>
            </a:r>
          </a:p>
          <a:p>
            <a:pPr marL="285750" indent="-285750">
              <a:buFont typeface="Arial,Sans-Serif"/>
              <a:buChar char="•"/>
            </a:pPr>
            <a:endParaRPr lang="en-US" sz="2800" dirty="0">
              <a:solidFill>
                <a:schemeClr val="dk1"/>
              </a:solidFill>
            </a:endParaRPr>
          </a:p>
          <a:p>
            <a:pPr marL="285750" indent="-285750">
              <a:buFont typeface="Arial,Sans-Serif"/>
              <a:buChar char="•"/>
            </a:pPr>
            <a:r>
              <a:rPr lang="es" sz="2800" dirty="0">
                <a:solidFill>
                  <a:schemeClr val="dk1"/>
                </a:solidFill>
              </a:rPr>
              <a:t>Aplicaciones CAA: </a:t>
            </a:r>
            <a:r>
              <a:rPr lang="es" sz="2800" dirty="0" err="1">
                <a:solidFill>
                  <a:schemeClr val="dk1"/>
                </a:solidFill>
              </a:rPr>
              <a:t>TouchChat </a:t>
            </a:r>
            <a:r>
              <a:rPr lang="es" sz="2800" dirty="0">
                <a:solidFill>
                  <a:schemeClr val="dk1"/>
                </a:solidFill>
              </a:rPr>
              <a:t>, </a:t>
            </a:r>
            <a:r>
              <a:rPr lang="es" sz="2800" dirty="0" err="1">
                <a:solidFill>
                  <a:schemeClr val="dk1"/>
                </a:solidFill>
              </a:rPr>
              <a:t>SpeakAll</a:t>
            </a:r>
          </a:p>
          <a:p>
            <a:pPr marL="285750" indent="-285750">
              <a:buFont typeface="Arial,Sans-Serif"/>
              <a:buChar char="•"/>
            </a:pPr>
            <a:endParaRPr lang="en-US" sz="2800" dirty="0">
              <a:solidFill>
                <a:schemeClr val="dk1"/>
              </a:solidFill>
            </a:endParaRPr>
          </a:p>
          <a:p>
            <a:pPr marL="285750" indent="-285750">
              <a:buFont typeface="Arial,Sans-Serif"/>
              <a:buChar char="•"/>
            </a:pPr>
            <a:r>
              <a:rPr lang="es" sz="2800" dirty="0">
                <a:solidFill>
                  <a:schemeClr val="dk1"/>
                </a:solidFill>
              </a:rPr>
              <a:t>Herramientas para denunciar abusos</a:t>
            </a:r>
            <a:endParaRPr lang="en-US" dirty="0"/>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Medios de comunicación complejos</a:t>
            </a:r>
            <a:endParaRPr lang="es-ES" sz="2400"/>
          </a:p>
          <a:p>
            <a:pPr marL="0" marR="0" lvl="0" indent="0" algn="l" rtl="0">
              <a:spcBef>
                <a:spcPts val="0"/>
              </a:spcBef>
              <a:spcAft>
                <a:spcPts val="0"/>
              </a:spcAft>
              <a:buNone/>
            </a:pPr>
            <a:r>
              <a:rPr lang="es" sz="2000" b="1" dirty="0">
                <a:solidFill>
                  <a:schemeClr val="dk1"/>
                </a:solidFill>
                <a:latin typeface="Calibri"/>
                <a:ea typeface="Calibri"/>
                <a:cs typeface="Calibri"/>
                <a:sym typeface="Calibri"/>
              </a:rPr>
              <a:t>Capítulo 4. Herramientas y plataformas digitales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s" sz="2000" b="1" dirty="0">
                <a:solidFill>
                  <a:schemeClr val="dk1"/>
                </a:solidFill>
                <a:sym typeface="Calibri"/>
              </a:rPr>
              <a:t>Herramientas y recursos</a:t>
            </a:r>
            <a:endParaRPr lang="en-US" sz="2000" b="1" dirty="0">
              <a:solidFill>
                <a:schemeClr val="dk1"/>
              </a:solidFill>
            </a:endParaRPr>
          </a:p>
        </p:txBody>
      </p:sp>
    </p:spTree>
    <p:extLst>
      <p:ext uri="{BB962C8B-B14F-4D97-AF65-F5344CB8AC3E}">
        <p14:creationId xmlns:p14="http://schemas.microsoft.com/office/powerpoint/2010/main" val="33907172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58717" y="1803870"/>
            <a:ext cx="7304966" cy="425644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s" sz="2400" dirty="0">
                <a:solidFill>
                  <a:srgbClr val="202124"/>
                </a:solidFill>
                <a:latin typeface="Calibri"/>
                <a:cs typeface="Calibri"/>
              </a:rPr>
              <a:t>Eres un profesional que trabaja con un usuario del servicio que tiene una DI moderada. Un día el usuario te habla de una enfermedad que en estos momentos está experimentando un aumento de casos. El usuario del servicio comenta: “El gobierno está propagando esta enfermedad para poder controlarnos”. Cuando le preguntas dónde consiguió esta información, te muestra un sitio web que contiene muchas noticias falsas peligrosas.</a:t>
            </a:r>
            <a:endParaRPr lang="en-US" sz="2400" dirty="0">
              <a:solidFill>
                <a:schemeClr val="dk1"/>
              </a:solidFill>
            </a:endParaRPr>
          </a:p>
          <a:p>
            <a:pPr marL="285750" indent="-285750">
              <a:buFont typeface="Arial,Sans-Serif"/>
              <a:buChar char="•"/>
            </a:pPr>
            <a:endParaRPr lang="en-US" sz="2800" dirty="0">
              <a:solidFill>
                <a:schemeClr val="dk1"/>
              </a:solidFill>
            </a:endParaRPr>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Medios de comunicación complejos</a:t>
            </a:r>
            <a:endParaRPr lang="es-ES" sz="2400"/>
          </a:p>
          <a:p>
            <a:pPr marL="0" marR="0" lvl="0" indent="0" algn="l" rtl="0">
              <a:spcBef>
                <a:spcPts val="0"/>
              </a:spcBef>
              <a:spcAft>
                <a:spcPts val="0"/>
              </a:spcAft>
              <a:buNone/>
            </a:pPr>
            <a:r>
              <a:rPr lang="es" sz="2000" b="1" dirty="0">
                <a:solidFill>
                  <a:schemeClr val="dk1"/>
                </a:solidFill>
                <a:latin typeface="Calibri"/>
                <a:ea typeface="Calibri"/>
                <a:cs typeface="Calibri"/>
                <a:sym typeface="Calibri"/>
              </a:rPr>
              <a:t>Capítulo 4. Herramientas y plataformas digitales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s" sz="2000" b="1" dirty="0">
                <a:solidFill>
                  <a:schemeClr val="dk1"/>
                </a:solidFill>
                <a:sym typeface="Calibri"/>
              </a:rPr>
              <a:t>Estudios de caso (1): descripción del escenario</a:t>
            </a:r>
            <a:endParaRPr lang="en-US" sz="2000" b="1" dirty="0">
              <a:solidFill>
                <a:schemeClr val="dk1"/>
              </a:solidFill>
            </a:endParaRPr>
          </a:p>
        </p:txBody>
      </p:sp>
    </p:spTree>
    <p:extLst>
      <p:ext uri="{BB962C8B-B14F-4D97-AF65-F5344CB8AC3E}">
        <p14:creationId xmlns:p14="http://schemas.microsoft.com/office/powerpoint/2010/main" val="27027116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077407" y="2056696"/>
            <a:ext cx="7258668" cy="418833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s" sz="2400" dirty="0">
                <a:solidFill>
                  <a:srgbClr val="202124"/>
                </a:solidFill>
                <a:latin typeface="Calibri"/>
                <a:cs typeface="Calibri"/>
              </a:rPr>
              <a:t>Elija las respuestas que apliquen:</a:t>
            </a:r>
            <a:endParaRPr lang="es-ES" dirty="0"/>
          </a:p>
          <a:p>
            <a:endParaRPr lang="en-US" sz="2400" dirty="0">
              <a:solidFill>
                <a:srgbClr val="202124"/>
              </a:solidFill>
              <a:latin typeface="Calibri"/>
              <a:cs typeface="Calibri"/>
            </a:endParaRPr>
          </a:p>
          <a:p>
            <a:pPr marL="342900" indent="-342900">
              <a:buChar char="•"/>
            </a:pPr>
            <a:r>
              <a:rPr lang="es" sz="2400" dirty="0">
                <a:solidFill>
                  <a:srgbClr val="202124"/>
                </a:solidFill>
                <a:latin typeface="Calibri"/>
                <a:cs typeface="Calibri"/>
              </a:rPr>
              <a:t>El usuario del servicio está consumiendo información peligrosa en línea.</a:t>
            </a:r>
            <a:endParaRPr lang="en-US" dirty="0"/>
          </a:p>
          <a:p>
            <a:pPr marL="342900" indent="-342900">
              <a:buChar char="•"/>
            </a:pPr>
            <a:r>
              <a:rPr lang="es" sz="2400" dirty="0">
                <a:solidFill>
                  <a:srgbClr val="202124"/>
                </a:solidFill>
                <a:latin typeface="Calibri"/>
                <a:cs typeface="Calibri"/>
              </a:rPr>
              <a:t>El usuario del servicio no se da cuenta de que la información no es cierta.</a:t>
            </a:r>
            <a:endParaRPr lang="en-US" dirty="0"/>
          </a:p>
          <a:p>
            <a:pPr marL="342900" indent="-342900">
              <a:buChar char="•"/>
            </a:pPr>
            <a:r>
              <a:rPr lang="es" sz="2400" dirty="0">
                <a:solidFill>
                  <a:srgbClr val="202124"/>
                </a:solidFill>
                <a:latin typeface="Calibri"/>
                <a:cs typeface="Calibri"/>
              </a:rPr>
              <a:t>El usuario del servicio cree en estas opiniones y las difunde.</a:t>
            </a:r>
            <a:endParaRPr lang="en-US" dirty="0"/>
          </a:p>
          <a:p>
            <a:pPr marL="342900" indent="-342900">
              <a:buChar char="•"/>
            </a:pPr>
            <a:r>
              <a:rPr lang="es" sz="2400" dirty="0">
                <a:solidFill>
                  <a:srgbClr val="202124"/>
                </a:solidFill>
                <a:latin typeface="Calibri"/>
                <a:cs typeface="Calibri"/>
              </a:rPr>
              <a:t>El usuario del servicio teme que él también contraiga la enfermedad.</a:t>
            </a:r>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Medios de comunicación complejos</a:t>
            </a:r>
            <a:endParaRPr lang="es-ES" sz="2400"/>
          </a:p>
          <a:p>
            <a:pPr marL="0" marR="0" lvl="0" indent="0" algn="l" rtl="0">
              <a:spcBef>
                <a:spcPts val="0"/>
              </a:spcBef>
              <a:spcAft>
                <a:spcPts val="0"/>
              </a:spcAft>
              <a:buNone/>
            </a:pPr>
            <a:r>
              <a:rPr lang="es" sz="2000" b="1" dirty="0">
                <a:solidFill>
                  <a:schemeClr val="dk1"/>
                </a:solidFill>
                <a:latin typeface="Calibri"/>
                <a:ea typeface="Calibri"/>
                <a:cs typeface="Calibri"/>
                <a:sym typeface="Calibri"/>
              </a:rPr>
              <a:t>Capítulo 4. Herramientas y plataformas digitales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s" sz="2000" b="1" dirty="0">
                <a:solidFill>
                  <a:schemeClr val="dk1"/>
                </a:solidFill>
                <a:sym typeface="Calibri"/>
              </a:rPr>
              <a:t>Estudios de caso (1): </a:t>
            </a:r>
            <a:r>
              <a:rPr lang="es" dirty="0">
                <a:solidFill>
                  <a:schemeClr val="dk1"/>
                </a:solidFill>
                <a:sym typeface="Calibri"/>
              </a:rPr>
              <a:t>¿Cuáles son los problemas que vemos en este caso?</a:t>
            </a:r>
            <a:endParaRPr lang="en-US" sz="2000" b="1" dirty="0">
              <a:solidFill>
                <a:schemeClr val="dk1"/>
              </a:solidFill>
            </a:endParaRPr>
          </a:p>
        </p:txBody>
      </p:sp>
    </p:spTree>
    <p:extLst>
      <p:ext uri="{BB962C8B-B14F-4D97-AF65-F5344CB8AC3E}">
        <p14:creationId xmlns:p14="http://schemas.microsoft.com/office/powerpoint/2010/main" val="6503224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14</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0932" y="2373814"/>
            <a:ext cx="7304966" cy="377971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s" sz="2400" dirty="0">
                <a:solidFill>
                  <a:srgbClr val="202124"/>
                </a:solidFill>
                <a:latin typeface="Calibri"/>
                <a:cs typeface="Calibri"/>
              </a:rPr>
              <a:t>Elija todo lo que corresponda:</a:t>
            </a:r>
            <a:endParaRPr lang="es-ES" dirty="0"/>
          </a:p>
          <a:p>
            <a:endParaRPr lang="en-US" sz="2400" dirty="0">
              <a:solidFill>
                <a:srgbClr val="202124"/>
              </a:solidFill>
              <a:latin typeface="Calibri"/>
              <a:cs typeface="Calibri"/>
            </a:endParaRPr>
          </a:p>
          <a:p>
            <a:pPr>
              <a:buChar char="•"/>
            </a:pPr>
            <a:r>
              <a:rPr lang="es" sz="2400" dirty="0">
                <a:solidFill>
                  <a:srgbClr val="202124"/>
                </a:solidFill>
                <a:latin typeface="Calibri"/>
                <a:cs typeface="Calibri"/>
              </a:rPr>
              <a:t>Verificar la información de una fuente fiable y proporcionarle fuentes fiables.</a:t>
            </a:r>
            <a:endParaRPr lang="en-US" dirty="0"/>
          </a:p>
          <a:p>
            <a:pPr>
              <a:buChar char="•"/>
            </a:pPr>
            <a:r>
              <a:rPr lang="es" sz="2400" dirty="0">
                <a:solidFill>
                  <a:srgbClr val="202124"/>
                </a:solidFill>
                <a:latin typeface="Calibri"/>
                <a:cs typeface="Calibri"/>
              </a:rPr>
              <a:t>Pensar en cómo esta información puede estar intentando influir en sus puntos de vista y emociones.</a:t>
            </a:r>
            <a:endParaRPr lang="en-US" dirty="0"/>
          </a:p>
          <a:p>
            <a:pPr>
              <a:buChar char="•"/>
            </a:pPr>
            <a:r>
              <a:rPr lang="es" sz="2400" dirty="0">
                <a:solidFill>
                  <a:srgbClr val="202124"/>
                </a:solidFill>
                <a:latin typeface="Calibri"/>
                <a:cs typeface="Calibri"/>
              </a:rPr>
              <a:t>Hablar de la información con una persona en la que confíe, si cree que puede no ser cierta.</a:t>
            </a:r>
            <a:endParaRPr lang="en-US" dirty="0"/>
          </a:p>
          <a:p>
            <a:pPr>
              <a:buChar char="•"/>
            </a:pPr>
            <a:r>
              <a:rPr lang="es" sz="2400" dirty="0">
                <a:solidFill>
                  <a:srgbClr val="202124"/>
                </a:solidFill>
                <a:latin typeface="Calibri"/>
                <a:cs typeface="Calibri"/>
              </a:rPr>
              <a:t>Nunca volver a utilizar Internet sin supervisión.</a:t>
            </a:r>
            <a:endParaRPr lang="en-US" dirty="0"/>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Medios de comunicación complejos</a:t>
            </a:r>
            <a:endParaRPr lang="es-ES" sz="2400"/>
          </a:p>
          <a:p>
            <a:pPr marL="0" marR="0" lvl="0" indent="0" algn="l" rtl="0">
              <a:spcBef>
                <a:spcPts val="0"/>
              </a:spcBef>
              <a:spcAft>
                <a:spcPts val="0"/>
              </a:spcAft>
              <a:buNone/>
            </a:pPr>
            <a:r>
              <a:rPr lang="es" sz="2000" b="1" dirty="0">
                <a:solidFill>
                  <a:schemeClr val="dk1"/>
                </a:solidFill>
                <a:latin typeface="Calibri"/>
                <a:ea typeface="Calibri"/>
                <a:cs typeface="Calibri"/>
                <a:sym typeface="Calibri"/>
              </a:rPr>
              <a:t>Capítulo 4. Herramientas y plataformas digitales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52430"/>
            <a:ext cx="7276453" cy="78314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s" sz="2000" b="1" dirty="0">
                <a:solidFill>
                  <a:schemeClr val="dk1"/>
                </a:solidFill>
                <a:sym typeface="Calibri"/>
              </a:rPr>
              <a:t>Estudios de caso (1): </a:t>
            </a:r>
            <a:r>
              <a:rPr lang="es" sz="2000" dirty="0">
                <a:solidFill>
                  <a:srgbClr val="202124"/>
                </a:solidFill>
                <a:latin typeface="Calibri"/>
                <a:cs typeface="Calibri"/>
                <a:sym typeface="Calibri"/>
              </a:rPr>
              <a:t>¿Qué puede, como profesional de apoyo, alentar al usuario del servicio a hacer?</a:t>
            </a:r>
            <a:endParaRPr lang="en-US" sz="2000" b="1" dirty="0">
              <a:solidFill>
                <a:schemeClr val="dk1"/>
              </a:solidFill>
              <a:sym typeface="Calibri"/>
            </a:endParaRPr>
          </a:p>
        </p:txBody>
      </p:sp>
    </p:spTree>
    <p:extLst>
      <p:ext uri="{BB962C8B-B14F-4D97-AF65-F5344CB8AC3E}">
        <p14:creationId xmlns:p14="http://schemas.microsoft.com/office/powerpoint/2010/main" val="38805067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15</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17304" y="2039500"/>
            <a:ext cx="7304966" cy="214522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es" sz="3200" dirty="0">
                <a:solidFill>
                  <a:schemeClr val="dk1"/>
                </a:solidFill>
                <a:latin typeface="Calibri" panose="020F0502020204030204" pitchFamily="34" charset="0"/>
                <a:ea typeface="Calibri" panose="020F0502020204030204" pitchFamily="34" charset="0"/>
                <a:cs typeface="Calibri" panose="020F0502020204030204" pitchFamily="34" charset="0"/>
              </a:rPr>
              <a:t>Las</a:t>
            </a:r>
            <a:r>
              <a:rPr lang="es" sz="3200" dirty="0">
                <a:solidFill>
                  <a:schemeClr val="dk1"/>
                </a:solidFill>
              </a:rPr>
              <a:t> </a:t>
            </a:r>
            <a:r>
              <a:rPr lang="es" sz="3200" dirty="0">
                <a:solidFill>
                  <a:srgbClr val="202124"/>
                </a:solidFill>
                <a:latin typeface="Calibri"/>
                <a:cs typeface="Calibri"/>
              </a:rPr>
              <a:t>personas con DI moderada pueden ser más susceptibles a creer en información errónea.</a:t>
            </a:r>
          </a:p>
          <a:p>
            <a:pPr marL="342900" indent="-342900">
              <a:buChar char="•"/>
            </a:pPr>
            <a:endParaRPr lang="en-US" sz="2400" dirty="0">
              <a:solidFill>
                <a:srgbClr val="202124"/>
              </a:solidFill>
              <a:latin typeface="Calibri"/>
              <a:cs typeface="Calibri"/>
            </a:endParaRPr>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Medios de comunicación complejos</a:t>
            </a:r>
            <a:endParaRPr lang="es-ES" sz="2400"/>
          </a:p>
          <a:p>
            <a:pPr marL="0" marR="0" lvl="0" indent="0" algn="l" rtl="0">
              <a:spcBef>
                <a:spcPts val="0"/>
              </a:spcBef>
              <a:spcAft>
                <a:spcPts val="0"/>
              </a:spcAft>
              <a:buNone/>
            </a:pPr>
            <a:r>
              <a:rPr lang="es" sz="2000" b="1" dirty="0">
                <a:solidFill>
                  <a:schemeClr val="dk1"/>
                </a:solidFill>
                <a:latin typeface="Calibri"/>
                <a:ea typeface="Calibri"/>
                <a:cs typeface="Calibri"/>
                <a:sym typeface="Calibri"/>
              </a:rPr>
              <a:t>Capítulo 4. Herramientas y plataformas digitales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s" sz="2000" b="1" dirty="0">
                <a:solidFill>
                  <a:schemeClr val="dk1"/>
                </a:solidFill>
                <a:sym typeface="Calibri"/>
              </a:rPr>
              <a:t>Prueba: </a:t>
            </a:r>
            <a:r>
              <a:rPr lang="es" sz="2000" dirty="0">
                <a:solidFill>
                  <a:schemeClr val="dk1"/>
                </a:solidFill>
                <a:sym typeface="Calibri"/>
              </a:rPr>
              <a:t>VERDADERO o FALSO.</a:t>
            </a:r>
            <a:r>
              <a:rPr lang="es" sz="2000" dirty="0">
                <a:solidFill>
                  <a:srgbClr val="202124"/>
                </a:solidFill>
                <a:latin typeface="Calibri"/>
                <a:cs typeface="Calibri"/>
                <a:sym typeface="Calibri"/>
              </a:rPr>
              <a:t> </a:t>
            </a:r>
            <a:endParaRPr lang="en-US" sz="2000" b="1" dirty="0">
              <a:sym typeface="Calibri"/>
            </a:endParaRPr>
          </a:p>
        </p:txBody>
      </p:sp>
    </p:spTree>
    <p:extLst>
      <p:ext uri="{BB962C8B-B14F-4D97-AF65-F5344CB8AC3E}">
        <p14:creationId xmlns:p14="http://schemas.microsoft.com/office/powerpoint/2010/main" val="10695901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16</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12419" y="2472543"/>
            <a:ext cx="7304966" cy="255384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s" sz="2400" dirty="0">
                <a:solidFill>
                  <a:srgbClr val="202124"/>
                </a:solidFill>
                <a:latin typeface="Calibri"/>
                <a:cs typeface="Calibri"/>
              </a:rPr>
              <a:t>Eres un profesional de apoyo que trabaja con un usuario del servicio. Es un adulto joven. Un día, viene a ti y está muy molesto porque personas anónimas en línea le están acosando. Le envían mensajes abusivos y hacen comentarios desagradables en las fotos que el usuario publica.</a:t>
            </a:r>
            <a:endParaRPr lang="es-ES" sz="2400" dirty="0"/>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Medios de comunicación complejos</a:t>
            </a:r>
            <a:endParaRPr lang="es-ES" sz="2400"/>
          </a:p>
          <a:p>
            <a:pPr marL="0" marR="0" lvl="0" indent="0" algn="l" rtl="0">
              <a:spcBef>
                <a:spcPts val="0"/>
              </a:spcBef>
              <a:spcAft>
                <a:spcPts val="0"/>
              </a:spcAft>
              <a:buNone/>
            </a:pPr>
            <a:r>
              <a:rPr lang="es" sz="2000" b="1" dirty="0">
                <a:solidFill>
                  <a:schemeClr val="dk1"/>
                </a:solidFill>
                <a:latin typeface="Calibri"/>
                <a:ea typeface="Calibri"/>
                <a:cs typeface="Calibri"/>
                <a:sym typeface="Calibri"/>
              </a:rPr>
              <a:t>Capítulo 4. Herramientas y plataformas digitales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546512"/>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s" sz="2000" b="1" dirty="0">
                <a:solidFill>
                  <a:schemeClr val="dk1"/>
                </a:solidFill>
                <a:sym typeface="Calibri"/>
              </a:rPr>
              <a:t>Estudios de caso (2): descripción del escenario</a:t>
            </a:r>
            <a:endParaRPr lang="en-US" sz="2000" dirty="0">
              <a:solidFill>
                <a:schemeClr val="dk1"/>
              </a:solidFill>
            </a:endParaRPr>
          </a:p>
        </p:txBody>
      </p:sp>
    </p:spTree>
    <p:extLst>
      <p:ext uri="{BB962C8B-B14F-4D97-AF65-F5344CB8AC3E}">
        <p14:creationId xmlns:p14="http://schemas.microsoft.com/office/powerpoint/2010/main" val="26533684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17</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33869" y="2260359"/>
            <a:ext cx="7296683" cy="265600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s" sz="2000" dirty="0">
                <a:solidFill>
                  <a:srgbClr val="202124"/>
                </a:solidFill>
                <a:latin typeface="Calibri"/>
                <a:cs typeface="Calibri"/>
              </a:rPr>
              <a:t>Elija todo lo que corresponda.</a:t>
            </a:r>
            <a:endParaRPr lang="es-ES" dirty="0"/>
          </a:p>
          <a:p>
            <a:pPr marL="285750" indent="-285750">
              <a:buChar char="•"/>
            </a:pPr>
            <a:r>
              <a:rPr lang="es" sz="1600" dirty="0">
                <a:solidFill>
                  <a:srgbClr val="202124"/>
                </a:solidFill>
                <a:latin typeface="Calibri"/>
                <a:cs typeface="Calibri"/>
              </a:rPr>
              <a:t>Anímalo a “bloquear” las cuentas anónimas,</a:t>
            </a:r>
            <a:r>
              <a:rPr lang="es" sz="1800" dirty="0">
                <a:solidFill>
                  <a:srgbClr val="202124"/>
                </a:solidFill>
                <a:latin typeface="Calibri"/>
                <a:cs typeface="Calibri"/>
              </a:rPr>
              <a:t> </a:t>
            </a:r>
            <a:r>
              <a:rPr lang="es" sz="1600" dirty="0">
                <a:solidFill>
                  <a:srgbClr val="202124"/>
                </a:solidFill>
                <a:latin typeface="Calibri"/>
                <a:cs typeface="Calibri"/>
              </a:rPr>
              <a:t>para que no puedan comunicarse con el usuario.</a:t>
            </a:r>
            <a:endParaRPr lang="es-ES" sz="1600" dirty="0"/>
          </a:p>
          <a:p>
            <a:pPr marL="285750" indent="-285750">
              <a:buChar char="•"/>
            </a:pPr>
            <a:r>
              <a:rPr lang="es" sz="1600" dirty="0">
                <a:solidFill>
                  <a:srgbClr val="202124"/>
                </a:solidFill>
                <a:latin typeface="Calibri"/>
                <a:cs typeface="Calibri"/>
              </a:rPr>
              <a:t>Pidele que se a comunique en línea sólo con personas que ya conoce en persona.</a:t>
            </a:r>
            <a:endParaRPr lang="en-US" sz="1600" dirty="0"/>
          </a:p>
          <a:p>
            <a:pPr marL="285750" indent="-285750">
              <a:buChar char="•"/>
            </a:pPr>
            <a:r>
              <a:rPr lang="es" sz="1600" dirty="0">
                <a:solidFill>
                  <a:srgbClr val="202124"/>
                </a:solidFill>
                <a:latin typeface="Calibri"/>
                <a:cs typeface="Calibri"/>
              </a:rPr>
              <a:t>Ayúdalo a habilitar funciones de privacidad en su cuenta, para que solo vean sus fotos las personas que </a:t>
            </a:r>
            <a:r>
              <a:rPr lang="es-ES" sz="1600" dirty="0">
                <a:solidFill>
                  <a:srgbClr val="202124"/>
                </a:solidFill>
                <a:latin typeface="Calibri"/>
                <a:cs typeface="Calibri"/>
              </a:rPr>
              <a:t>el usuario desee.</a:t>
            </a:r>
            <a:endParaRPr lang="en-US" sz="1600" dirty="0"/>
          </a:p>
          <a:p>
            <a:pPr marL="285750" indent="-285750">
              <a:buChar char="•"/>
            </a:pPr>
            <a:r>
              <a:rPr lang="es" sz="1600" dirty="0">
                <a:solidFill>
                  <a:srgbClr val="202124"/>
                </a:solidFill>
                <a:latin typeface="Calibri"/>
                <a:cs typeface="Calibri"/>
              </a:rPr>
              <a:t>Anímalo a descubrir quiénes son las personas anónimas y a confrontarlos en persona.</a:t>
            </a:r>
            <a:endParaRPr lang="en-US" sz="1600" dirty="0"/>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Medios de comunicación complejos</a:t>
            </a:r>
            <a:endParaRPr lang="es-ES" sz="2400"/>
          </a:p>
          <a:p>
            <a:pPr marL="0" marR="0" lvl="0" indent="0" algn="l" rtl="0">
              <a:spcBef>
                <a:spcPts val="0"/>
              </a:spcBef>
              <a:spcAft>
                <a:spcPts val="0"/>
              </a:spcAft>
              <a:buNone/>
            </a:pPr>
            <a:r>
              <a:rPr lang="es" sz="2000" b="1" dirty="0">
                <a:solidFill>
                  <a:schemeClr val="dk1"/>
                </a:solidFill>
                <a:latin typeface="Calibri"/>
                <a:ea typeface="Calibri"/>
                <a:cs typeface="Calibri"/>
                <a:sym typeface="Calibri"/>
              </a:rPr>
              <a:t>Capítulo 4. Herramientas y plataformas digitales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245160"/>
            <a:ext cx="7276453" cy="78314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s" sz="2000" b="1" dirty="0">
                <a:solidFill>
                  <a:schemeClr val="dk1"/>
                </a:solidFill>
                <a:sym typeface="Calibri"/>
              </a:rPr>
              <a:t>Estudios de caso (2): </a:t>
            </a:r>
            <a:r>
              <a:rPr lang="es" sz="2000" dirty="0">
                <a:solidFill>
                  <a:srgbClr val="202124"/>
                </a:solidFill>
                <a:latin typeface="Calibri"/>
                <a:cs typeface="Calibri"/>
                <a:sym typeface="Calibri"/>
              </a:rPr>
              <a:t>¿Cómo puede, como profesional de apoyo, animar al joven a resolver este problema?</a:t>
            </a:r>
            <a:endParaRPr lang="en-US" sz="2000" dirty="0">
              <a:solidFill>
                <a:srgbClr val="202124"/>
              </a:solidFill>
              <a:latin typeface="Calibri"/>
              <a:cs typeface="Calibri"/>
            </a:endParaRPr>
          </a:p>
        </p:txBody>
      </p:sp>
    </p:spTree>
    <p:extLst>
      <p:ext uri="{BB962C8B-B14F-4D97-AF65-F5344CB8AC3E}">
        <p14:creationId xmlns:p14="http://schemas.microsoft.com/office/powerpoint/2010/main" val="609683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6" name="Google Shape;131;p3">
            <a:extLst>
              <a:ext uri="{FF2B5EF4-FFF2-40B4-BE49-F238E27FC236}">
                <a16:creationId xmlns:a16="http://schemas.microsoft.com/office/drawing/2014/main" id="{75751952-3CA8-F3FC-8243-9DA3B14137A1}"/>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800" b="1" dirty="0">
                <a:solidFill>
                  <a:srgbClr val="674EA7"/>
                </a:solidFill>
                <a:latin typeface="Calibri"/>
                <a:ea typeface="Calibri"/>
                <a:cs typeface="Calibri"/>
                <a:sym typeface="Calibri"/>
              </a:rPr>
              <a:t>Módulo 6. </a:t>
            </a:r>
            <a:r>
              <a:rPr lang="es" sz="2400" b="1" dirty="0">
                <a:solidFill>
                  <a:srgbClr val="674EA7"/>
                </a:solidFill>
                <a:latin typeface="Calibri"/>
                <a:ea typeface="Calibri"/>
                <a:cs typeface="Calibri"/>
                <a:sym typeface="Calibri"/>
              </a:rPr>
              <a:t>Herramientas de comunicación complejas</a:t>
            </a:r>
            <a:endParaRPr sz="24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7" name="Google Shape;115;p2">
            <a:extLst>
              <a:ext uri="{FF2B5EF4-FFF2-40B4-BE49-F238E27FC236}">
                <a16:creationId xmlns:a16="http://schemas.microsoft.com/office/drawing/2014/main" id="{A1B8B747-420E-4521-8838-8D484E2543D1}"/>
              </a:ext>
            </a:extLst>
          </p:cNvPr>
          <p:cNvSpPr/>
          <p:nvPr/>
        </p:nvSpPr>
        <p:spPr>
          <a:xfrm>
            <a:off x="2950648" y="1698934"/>
            <a:ext cx="8351336" cy="403510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s" sz="3300" b="1" i="0" u="none" strike="noStrike" cap="none" dirty="0">
                <a:solidFill>
                  <a:schemeClr val="dk1"/>
                </a:solidFill>
                <a:latin typeface="Calibri"/>
                <a:ea typeface="Calibri"/>
                <a:cs typeface="Calibri"/>
                <a:sym typeface="Calibri"/>
              </a:rPr>
              <a:t>Capítulo 1 </a:t>
            </a:r>
            <a:r>
              <a:rPr lang="es" sz="3300" b="0" i="0" u="none" strike="noStrike" cap="none" dirty="0">
                <a:solidFill>
                  <a:schemeClr val="dk1"/>
                </a:solidFill>
                <a:latin typeface="Calibri"/>
                <a:ea typeface="Calibri"/>
                <a:cs typeface="Calibri"/>
                <a:sym typeface="Calibri"/>
              </a:rPr>
              <a:t>: </a:t>
            </a:r>
            <a:r>
              <a:rPr lang="es" sz="3300" i="0" u="none" strike="noStrike" cap="none" dirty="0">
                <a:solidFill>
                  <a:schemeClr val="dk1"/>
                </a:solidFill>
                <a:latin typeface="Calibri"/>
                <a:ea typeface="Calibri"/>
                <a:cs typeface="Calibri"/>
                <a:sym typeface="Calibri"/>
              </a:rPr>
              <a:t>CAA – Uso de imágenes y símbolos</a:t>
            </a:r>
            <a:endParaRPr lang="es-ES" dirty="0">
              <a:solidFill>
                <a:schemeClr val="dk1"/>
              </a:solidFill>
            </a:endParaRPr>
          </a:p>
          <a:p>
            <a:pPr marL="0" marR="0" lvl="0" indent="0" rtl="0">
              <a:spcBef>
                <a:spcPts val="0"/>
              </a:spcBef>
              <a:spcAft>
                <a:spcPts val="0"/>
              </a:spcAft>
              <a:buNone/>
            </a:pPr>
            <a:r>
              <a:rPr lang="es" sz="3300" b="1" dirty="0">
                <a:solidFill>
                  <a:schemeClr val="dk1"/>
                </a:solidFill>
                <a:latin typeface="Calibri"/>
                <a:ea typeface="Calibri"/>
                <a:cs typeface="Calibri"/>
                <a:sym typeface="Calibri"/>
              </a:rPr>
              <a:t>Capítulo 2 </a:t>
            </a:r>
            <a:r>
              <a:rPr lang="es" sz="3300" dirty="0">
                <a:solidFill>
                  <a:schemeClr val="dk1"/>
                </a:solidFill>
                <a:latin typeface="Calibri"/>
                <a:ea typeface="Calibri"/>
                <a:cs typeface="Calibri"/>
                <a:sym typeface="Calibri"/>
              </a:rPr>
              <a:t>: Lenguaje </a:t>
            </a:r>
            <a:r>
              <a:rPr lang="es-ES" sz="3300" dirty="0">
                <a:solidFill>
                  <a:schemeClr val="dk1"/>
                </a:solidFill>
                <a:latin typeface="Calibri"/>
                <a:ea typeface="Calibri"/>
                <a:cs typeface="Calibri"/>
                <a:sym typeface="Calibri"/>
              </a:rPr>
              <a:t>oral</a:t>
            </a:r>
            <a:endParaRPr dirty="0">
              <a:solidFill>
                <a:schemeClr val="dk1"/>
              </a:solidFill>
            </a:endParaRPr>
          </a:p>
          <a:p>
            <a:r>
              <a:rPr lang="es" sz="3300" b="1" dirty="0">
                <a:solidFill>
                  <a:schemeClr val="dk1"/>
                </a:solidFill>
                <a:latin typeface="Calibri"/>
                <a:cs typeface="Calibri"/>
              </a:rPr>
              <a:t>Capítulo 3 </a:t>
            </a:r>
            <a:r>
              <a:rPr lang="es" sz="3300" dirty="0">
                <a:solidFill>
                  <a:schemeClr val="dk1"/>
                </a:solidFill>
                <a:latin typeface="Calibri"/>
                <a:cs typeface="Calibri"/>
              </a:rPr>
              <a:t>: Lengua escrita</a:t>
            </a:r>
          </a:p>
          <a:p>
            <a:r>
              <a:rPr lang="es" sz="3300" b="1" dirty="0">
                <a:solidFill>
                  <a:schemeClr val="dk1"/>
                </a:solidFill>
                <a:latin typeface="Calibri"/>
                <a:cs typeface="Calibri"/>
              </a:rPr>
              <a:t>Capítulo 4 </a:t>
            </a:r>
            <a:r>
              <a:rPr lang="es" sz="3300" dirty="0">
                <a:solidFill>
                  <a:schemeClr val="dk1"/>
                </a:solidFill>
                <a:latin typeface="Calibri"/>
                <a:cs typeface="Calibri"/>
              </a:rPr>
              <a:t>: </a:t>
            </a:r>
            <a:r>
              <a:rPr lang="es" sz="3300" b="1" dirty="0" err="1">
                <a:solidFill>
                  <a:schemeClr val="dk1"/>
                </a:solidFill>
                <a:latin typeface="Calibri" panose="020F0502020204030204" pitchFamily="34" charset="0"/>
                <a:cs typeface="Calibri" panose="020F0502020204030204" pitchFamily="34" charset="0"/>
              </a:rPr>
              <a:t>Herramientas </a:t>
            </a:r>
            <a:r>
              <a:rPr lang="es" sz="3300" b="1" dirty="0">
                <a:solidFill>
                  <a:schemeClr val="dk1"/>
                </a:solidFill>
                <a:latin typeface="Calibri" panose="020F0502020204030204" pitchFamily="34" charset="0"/>
                <a:cs typeface="Calibri" panose="020F0502020204030204" pitchFamily="34" charset="0"/>
              </a:rPr>
              <a:t>y plataformas digitales</a:t>
            </a:r>
          </a:p>
          <a:p>
            <a:r>
              <a:rPr lang="es" sz="3300" b="1" dirty="0" err="1">
                <a:solidFill>
                  <a:schemeClr val="dk1"/>
                </a:solidFill>
                <a:latin typeface="Calibri" panose="020F0502020204030204" pitchFamily="34" charset="0"/>
                <a:ea typeface="Arial"/>
                <a:cs typeface="Calibri" panose="020F0502020204030204" pitchFamily="34" charset="0"/>
                <a:sym typeface="Arial"/>
              </a:rPr>
              <a:t>Capítulo </a:t>
            </a:r>
            <a:r>
              <a:rPr lang="es" sz="3300" b="1" dirty="0">
                <a:solidFill>
                  <a:schemeClr val="dk1"/>
                </a:solidFill>
                <a:latin typeface="Calibri" panose="020F0502020204030204" pitchFamily="34" charset="0"/>
                <a:ea typeface="Arial"/>
                <a:cs typeface="Calibri" panose="020F0502020204030204" pitchFamily="34" charset="0"/>
                <a:sym typeface="Arial"/>
              </a:rPr>
              <a:t>5: </a:t>
            </a:r>
            <a:r>
              <a:rPr lang="es" sz="3300" dirty="0">
                <a:solidFill>
                  <a:schemeClr val="dk1"/>
                </a:solidFill>
                <a:latin typeface="Calibri" panose="020F0502020204030204" pitchFamily="34" charset="0"/>
                <a:ea typeface="Arial"/>
                <a:cs typeface="Calibri" panose="020F0502020204030204" pitchFamily="34" charset="0"/>
                <a:sym typeface="Arial"/>
              </a:rPr>
              <a:t>Interacciones sociales</a:t>
            </a:r>
            <a:endParaRPr sz="18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131736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3100" b="1" dirty="0">
                <a:solidFill>
                  <a:srgbClr val="674EA7"/>
                </a:solidFill>
                <a:latin typeface="Calibri"/>
                <a:ea typeface="Calibri"/>
                <a:cs typeface="Calibri"/>
                <a:sym typeface="Calibri"/>
              </a:rPr>
              <a:t>Módulo 6.</a:t>
            </a:r>
            <a:r>
              <a:rPr lang="es" sz="2800" b="1" dirty="0">
                <a:solidFill>
                  <a:srgbClr val="674EA7"/>
                </a:solidFill>
                <a:latin typeface="Calibri"/>
                <a:ea typeface="Calibri"/>
                <a:cs typeface="Calibri"/>
                <a:sym typeface="Calibri"/>
              </a:rPr>
              <a:t> Medios de comunicación complejos</a:t>
            </a:r>
            <a:endParaRPr sz="2800" dirty="0"/>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922427" y="1698352"/>
            <a:ext cx="5768050"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s" sz="2000" b="1" i="0" u="none" strike="noStrike" cap="none" dirty="0">
                <a:solidFill>
                  <a:schemeClr val="dk1"/>
                </a:solidFill>
                <a:latin typeface="Calibri"/>
                <a:ea typeface="Calibri"/>
                <a:cs typeface="Calibri"/>
                <a:sym typeface="Calibri"/>
              </a:rPr>
              <a:t>Capítulo </a:t>
            </a:r>
            <a:r>
              <a:rPr lang="es" sz="2000" b="1" dirty="0">
                <a:solidFill>
                  <a:schemeClr val="dk1"/>
                </a:solidFill>
                <a:latin typeface="Calibri"/>
                <a:ea typeface="Calibri"/>
                <a:cs typeface="Calibri"/>
                <a:sym typeface="Calibri"/>
              </a:rPr>
              <a:t>4: Herramientas y plataformas digitales</a:t>
            </a:r>
            <a:endParaRPr lang="en-US" sz="20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922427" y="2613795"/>
            <a:ext cx="5768050" cy="338811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s" sz="3300" b="1" dirty="0">
                <a:solidFill>
                  <a:schemeClr val="dk1"/>
                </a:solidFill>
                <a:latin typeface="Calibri"/>
                <a:cs typeface="Calibri"/>
                <a:sym typeface="Calibri"/>
              </a:rPr>
              <a:t>Objetivos de aprendizaje</a:t>
            </a:r>
          </a:p>
          <a:p>
            <a:pPr marL="342900" indent="-342900">
              <a:buChar char="•"/>
            </a:pPr>
            <a:r>
              <a:rPr lang="es" sz="2000" dirty="0">
                <a:solidFill>
                  <a:schemeClr val="dk1"/>
                </a:solidFill>
              </a:rPr>
              <a:t>Comprender la alfabetización digital y la seguridad en </a:t>
            </a:r>
            <a:r>
              <a:rPr lang="es-ES" sz="2000" dirty="0">
                <a:solidFill>
                  <a:schemeClr val="dk1"/>
                </a:solidFill>
              </a:rPr>
              <a:t>línea</a:t>
            </a:r>
            <a:endParaRPr lang="en-US" sz="2000" dirty="0">
              <a:solidFill>
                <a:schemeClr val="dk1"/>
              </a:solidFill>
            </a:endParaRPr>
          </a:p>
          <a:p>
            <a:pPr marL="342900" indent="-342900">
              <a:buChar char="•"/>
            </a:pPr>
            <a:r>
              <a:rPr lang="es" sz="2000" dirty="0">
                <a:solidFill>
                  <a:schemeClr val="dk1"/>
                </a:solidFill>
              </a:rPr>
              <a:t>Comprender mejor los riesgos y desafíos habitualues</a:t>
            </a:r>
            <a:endParaRPr lang="en-US" sz="2000" dirty="0">
              <a:solidFill>
                <a:schemeClr val="dk1"/>
              </a:solidFill>
            </a:endParaRPr>
          </a:p>
          <a:p>
            <a:pPr marL="342900" indent="-342900">
              <a:buChar char="•"/>
            </a:pPr>
            <a:r>
              <a:rPr lang="es" sz="2000" dirty="0">
                <a:solidFill>
                  <a:schemeClr val="dk1"/>
                </a:solidFill>
              </a:rPr>
              <a:t>Enseñar habilidades digitales básicas</a:t>
            </a:r>
            <a:endParaRPr lang="en-US" sz="2000" dirty="0">
              <a:solidFill>
                <a:schemeClr val="dk1"/>
              </a:solidFill>
            </a:endParaRPr>
          </a:p>
          <a:p>
            <a:pPr marL="342900" indent="-342900">
              <a:buChar char="•"/>
            </a:pPr>
            <a:r>
              <a:rPr lang="es" sz="2000" dirty="0">
                <a:solidFill>
                  <a:schemeClr val="dk1"/>
                </a:solidFill>
              </a:rPr>
              <a:t>Promover un comportamiento responsable en lìnea y abordar la desinformación</a:t>
            </a:r>
            <a:endParaRPr lang="en-US" sz="2000" dirty="0">
              <a:solidFill>
                <a:schemeClr val="dk1"/>
              </a:solidFill>
            </a:endParaRPr>
          </a:p>
          <a:p>
            <a:pPr marL="342900" indent="-342900">
              <a:buChar char="•"/>
            </a:pPr>
            <a:r>
              <a:rPr lang="es" sz="2000" dirty="0">
                <a:solidFill>
                  <a:schemeClr val="dk1"/>
                </a:solidFill>
              </a:rPr>
              <a:t>Facilitar el uso de las redes sociales</a:t>
            </a:r>
          </a:p>
        </p:txBody>
      </p:sp>
    </p:spTree>
    <p:extLst>
      <p:ext uri="{BB962C8B-B14F-4D97-AF65-F5344CB8AC3E}">
        <p14:creationId xmlns:p14="http://schemas.microsoft.com/office/powerpoint/2010/main" val="1046977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3" name="Google Shape;131;p3">
            <a:extLst>
              <a:ext uri="{FF2B5EF4-FFF2-40B4-BE49-F238E27FC236}">
                <a16:creationId xmlns:a16="http://schemas.microsoft.com/office/drawing/2014/main" id="{0A3369EE-DB00-2F20-5E19-D4FCE29CC10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Medios de comunicación complejos</a:t>
            </a:r>
            <a:endParaRPr lang="es-ES" sz="2400"/>
          </a:p>
          <a:p>
            <a:pPr marL="0" marR="0" lvl="0" indent="0" algn="l" rtl="0">
              <a:spcBef>
                <a:spcPts val="0"/>
              </a:spcBef>
              <a:spcAft>
                <a:spcPts val="0"/>
              </a:spcAft>
              <a:buNone/>
            </a:pPr>
            <a:r>
              <a:rPr lang="es" sz="2000" b="1" dirty="0">
                <a:solidFill>
                  <a:schemeClr val="dk1"/>
                </a:solidFill>
                <a:latin typeface="Calibri"/>
                <a:ea typeface="Calibri"/>
                <a:cs typeface="Calibri"/>
                <a:sym typeface="Calibri"/>
              </a:rPr>
              <a:t>Capítulo 4. Herramientas y plataformas digitales</a:t>
            </a:r>
            <a:endParaRPr sz="2000" dirty="0">
              <a:solidFill>
                <a:schemeClr val="dk1"/>
              </a:solidFill>
            </a:endParaRPr>
          </a:p>
        </p:txBody>
      </p:sp>
      <p:sp>
        <p:nvSpPr>
          <p:cNvPr id="5" name="Google Shape;115;p2">
            <a:extLst>
              <a:ext uri="{FF2B5EF4-FFF2-40B4-BE49-F238E27FC236}">
                <a16:creationId xmlns:a16="http://schemas.microsoft.com/office/drawing/2014/main" id="{05208ED9-B98E-0A29-D474-59BE2F0A61BF}"/>
              </a:ext>
            </a:extLst>
          </p:cNvPr>
          <p:cNvSpPr/>
          <p:nvPr/>
        </p:nvSpPr>
        <p:spPr>
          <a:xfrm>
            <a:off x="2140932" y="1432446"/>
            <a:ext cx="7276453" cy="40857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s" sz="1800" b="1" dirty="0">
                <a:solidFill>
                  <a:schemeClr val="dk1"/>
                </a:solidFill>
                <a:ea typeface="Calibri"/>
                <a:sym typeface="Calibri"/>
              </a:rPr>
              <a:t>Introducción a las herramientas digitales y las redes sociales</a:t>
            </a:r>
            <a:endParaRPr lang="es-ES" sz="1800" b="1" dirty="0">
              <a:solidFill>
                <a:schemeClr val="dk1"/>
              </a:solidFill>
            </a:endParaRPr>
          </a:p>
        </p:txBody>
      </p:sp>
      <p:grpSp>
        <p:nvGrpSpPr>
          <p:cNvPr id="7" name="Grupo 6">
            <a:extLst>
              <a:ext uri="{FF2B5EF4-FFF2-40B4-BE49-F238E27FC236}">
                <a16:creationId xmlns:a16="http://schemas.microsoft.com/office/drawing/2014/main" id="{03B0CAED-7D54-1CC4-D328-68AC9E09FAFB}"/>
              </a:ext>
            </a:extLst>
          </p:cNvPr>
          <p:cNvGrpSpPr/>
          <p:nvPr/>
        </p:nvGrpSpPr>
        <p:grpSpPr>
          <a:xfrm>
            <a:off x="4368463" y="1858006"/>
            <a:ext cx="3629502" cy="3061910"/>
            <a:chOff x="7872241" y="2353575"/>
            <a:chExt cx="4473574" cy="3588587"/>
          </a:xfrm>
        </p:grpSpPr>
        <p:pic>
          <p:nvPicPr>
            <p:cNvPr id="2" name="Gráfico 1" descr="Balanza de la justicia con relleno sólido">
              <a:extLst>
                <a:ext uri="{FF2B5EF4-FFF2-40B4-BE49-F238E27FC236}">
                  <a16:creationId xmlns:a16="http://schemas.microsoft.com/office/drawing/2014/main" id="{CAB94CE7-C5F5-DF77-5A4A-323C2745016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154838" y="2353575"/>
              <a:ext cx="3588587" cy="3588587"/>
            </a:xfrm>
            <a:prstGeom prst="rect">
              <a:avLst/>
            </a:prstGeom>
          </p:spPr>
        </p:pic>
        <p:sp>
          <p:nvSpPr>
            <p:cNvPr id="4" name="CuadroTexto 3">
              <a:extLst>
                <a:ext uri="{FF2B5EF4-FFF2-40B4-BE49-F238E27FC236}">
                  <a16:creationId xmlns:a16="http://schemas.microsoft.com/office/drawing/2014/main" id="{B4308C57-16E0-779E-9C82-FA7A1FD97A0C}"/>
                </a:ext>
              </a:extLst>
            </p:cNvPr>
            <p:cNvSpPr txBox="1"/>
            <p:nvPr/>
          </p:nvSpPr>
          <p:spPr>
            <a:xfrm>
              <a:off x="7872241" y="4782728"/>
              <a:ext cx="1855921" cy="3967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 sz="1600" dirty="0"/>
                <a:t>BENEFICIOS</a:t>
              </a:r>
            </a:p>
          </p:txBody>
        </p:sp>
        <p:sp>
          <p:nvSpPr>
            <p:cNvPr id="6" name="CuadroTexto 5">
              <a:extLst>
                <a:ext uri="{FF2B5EF4-FFF2-40B4-BE49-F238E27FC236}">
                  <a16:creationId xmlns:a16="http://schemas.microsoft.com/office/drawing/2014/main" id="{5E8E25A5-26EF-45E5-FD38-F7ACA7BE9F64}"/>
                </a:ext>
              </a:extLst>
            </p:cNvPr>
            <p:cNvSpPr txBox="1"/>
            <p:nvPr/>
          </p:nvSpPr>
          <p:spPr>
            <a:xfrm>
              <a:off x="10330552" y="4783475"/>
              <a:ext cx="2015263" cy="3967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 sz="1600" dirty="0"/>
                <a:t>DESAFÍOS</a:t>
              </a:r>
            </a:p>
          </p:txBody>
        </p:sp>
      </p:grpSp>
      <p:sp>
        <p:nvSpPr>
          <p:cNvPr id="8" name="CuadroTexto 7">
            <a:extLst>
              <a:ext uri="{FF2B5EF4-FFF2-40B4-BE49-F238E27FC236}">
                <a16:creationId xmlns:a16="http://schemas.microsoft.com/office/drawing/2014/main" id="{6B44B394-7D40-5909-7624-F1ABE9B3AAA4}"/>
              </a:ext>
            </a:extLst>
          </p:cNvPr>
          <p:cNvSpPr txBox="1"/>
          <p:nvPr/>
        </p:nvSpPr>
        <p:spPr>
          <a:xfrm>
            <a:off x="1593322" y="4826539"/>
            <a:ext cx="9539238"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s" sz="2400" dirty="0">
                <a:solidFill>
                  <a:schemeClr val="dk1"/>
                </a:solidFill>
              </a:rPr>
              <a:t>El mundo digital y las redes sociales han revolucionado la vida cotidiana.</a:t>
            </a:r>
            <a:endParaRPr lang="es-ES" sz="2400" dirty="0">
              <a:solidFill>
                <a:schemeClr val="dk1"/>
              </a:solidFill>
            </a:endParaRPr>
          </a:p>
          <a:p>
            <a:pPr marL="285750" indent="-285750">
              <a:buFont typeface="Arial,Sans-Serif"/>
              <a:buChar char="•"/>
            </a:pPr>
            <a:r>
              <a:rPr lang="es" sz="2400" dirty="0">
                <a:solidFill>
                  <a:schemeClr val="dk1"/>
                </a:solidFill>
              </a:rPr>
              <a:t>Pueden mejorar </a:t>
            </a:r>
            <a:r>
              <a:rPr lang="es" sz="2400" b="1" dirty="0">
                <a:solidFill>
                  <a:schemeClr val="dk1"/>
                </a:solidFill>
              </a:rPr>
              <a:t>las relaciones sociales </a:t>
            </a:r>
            <a:r>
              <a:rPr lang="es" sz="2400" dirty="0">
                <a:solidFill>
                  <a:schemeClr val="dk1"/>
                </a:solidFill>
              </a:rPr>
              <a:t>y </a:t>
            </a:r>
            <a:r>
              <a:rPr lang="es" sz="2400" b="1" dirty="0">
                <a:solidFill>
                  <a:schemeClr val="dk1"/>
                </a:solidFill>
              </a:rPr>
              <a:t>el bienestar </a:t>
            </a:r>
            <a:r>
              <a:rPr lang="es" sz="2400" dirty="0">
                <a:solidFill>
                  <a:schemeClr val="dk1"/>
                </a:solidFill>
              </a:rPr>
              <a:t>.</a:t>
            </a:r>
          </a:p>
          <a:p>
            <a:pPr marL="285750" indent="-285750">
              <a:buFont typeface="Arial,Sans-Serif"/>
              <a:buChar char="•"/>
            </a:pPr>
            <a:r>
              <a:rPr lang="es" sz="2400" dirty="0">
                <a:solidFill>
                  <a:schemeClr val="dk1"/>
                </a:solidFill>
              </a:rPr>
              <a:t>Los desafíos incluyen la seguridad, la privacidad y la accesibilidad.</a:t>
            </a:r>
            <a:endParaRPr lang="es-ES" sz="2400" dirty="0">
              <a:solidFill>
                <a:schemeClr val="dk1"/>
              </a:solidFill>
            </a:endParaRPr>
          </a:p>
        </p:txBody>
      </p:sp>
    </p:spTree>
    <p:extLst>
      <p:ext uri="{BB962C8B-B14F-4D97-AF65-F5344CB8AC3E}">
        <p14:creationId xmlns:p14="http://schemas.microsoft.com/office/powerpoint/2010/main" val="760755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511" y="2193818"/>
            <a:ext cx="7304966" cy="248574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es" sz="2800" dirty="0">
                <a:solidFill>
                  <a:schemeClr val="dk1"/>
                </a:solidFill>
              </a:rPr>
              <a:t>Promueve el bienestar psicológico y la inclusión social.</a:t>
            </a:r>
            <a:endParaRPr lang="es-ES" sz="2800" dirty="0">
              <a:solidFill>
                <a:schemeClr val="dk1"/>
              </a:solidFill>
            </a:endParaRPr>
          </a:p>
          <a:p>
            <a:pPr>
              <a:buChar char="•"/>
            </a:pPr>
            <a:r>
              <a:rPr lang="es" sz="2800" dirty="0">
                <a:solidFill>
                  <a:schemeClr val="dk1"/>
                </a:solidFill>
              </a:rPr>
              <a:t>Facilita la participación comunitaria.</a:t>
            </a:r>
            <a:endParaRPr lang="en-US" dirty="0">
              <a:solidFill>
                <a:schemeClr val="dk1"/>
              </a:solidFill>
            </a:endParaRPr>
          </a:p>
          <a:p>
            <a:pPr>
              <a:buChar char="•"/>
            </a:pPr>
            <a:r>
              <a:rPr lang="es" sz="2800" dirty="0">
                <a:solidFill>
                  <a:schemeClr val="dk1"/>
                </a:solidFill>
              </a:rPr>
              <a:t>Apoya la comunicación a través de tecnologías de asistencia.</a:t>
            </a:r>
            <a:endParaRPr lang="en-US" dirty="0">
              <a:solidFill>
                <a:schemeClr val="dk1"/>
              </a:solidFill>
            </a:endParaRPr>
          </a:p>
        </p:txBody>
      </p:sp>
      <p:sp>
        <p:nvSpPr>
          <p:cNvPr id="2" name="Google Shape;115;p2">
            <a:extLst>
              <a:ext uri="{FF2B5EF4-FFF2-40B4-BE49-F238E27FC236}">
                <a16:creationId xmlns:a16="http://schemas.microsoft.com/office/drawing/2014/main" id="{CF27D44E-8A29-EC56-0302-469FD4B05803}"/>
              </a:ext>
            </a:extLst>
          </p:cNvPr>
          <p:cNvSpPr/>
          <p:nvPr/>
        </p:nvSpPr>
        <p:spPr>
          <a:xfrm>
            <a:off x="2149601" y="4976167"/>
            <a:ext cx="7310282" cy="91935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s" sz="2400" b="1" dirty="0">
                <a:solidFill>
                  <a:schemeClr val="dk1"/>
                </a:solidFill>
              </a:rPr>
              <a:t>Cita </a:t>
            </a:r>
            <a:r>
              <a:rPr lang="es" sz="2400" dirty="0">
                <a:solidFill>
                  <a:schemeClr val="dk1"/>
                </a:solidFill>
              </a:rPr>
              <a:t>: "La CDPD reconoce que la tecnología es clave para la inclusión y la participación".</a:t>
            </a:r>
            <a:endParaRPr lang="es-ES" dirty="0">
              <a:solidFill>
                <a:schemeClr val="dk1"/>
              </a:solidFill>
            </a:endParaRPr>
          </a:p>
        </p:txBody>
      </p:sp>
      <p:sp>
        <p:nvSpPr>
          <p:cNvPr id="6" name="Google Shape;131;p3">
            <a:extLst>
              <a:ext uri="{FF2B5EF4-FFF2-40B4-BE49-F238E27FC236}">
                <a16:creationId xmlns:a16="http://schemas.microsoft.com/office/drawing/2014/main" id="{3E726C98-5609-48CF-E287-4574BBB918DE}"/>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Medios de comunicación complejos</a:t>
            </a:r>
            <a:endParaRPr lang="es-ES" sz="2400"/>
          </a:p>
          <a:p>
            <a:pPr marL="0" marR="0" lvl="0" indent="0" algn="l" rtl="0">
              <a:spcBef>
                <a:spcPts val="0"/>
              </a:spcBef>
              <a:spcAft>
                <a:spcPts val="0"/>
              </a:spcAft>
              <a:buNone/>
            </a:pPr>
            <a:r>
              <a:rPr lang="es" sz="2000" b="1" dirty="0">
                <a:solidFill>
                  <a:schemeClr val="dk1"/>
                </a:solidFill>
                <a:latin typeface="Calibri"/>
                <a:ea typeface="Calibri"/>
                <a:cs typeface="Calibri"/>
                <a:sym typeface="Calibri"/>
              </a:rPr>
              <a:t>Capítulo 4. Herramientas y plataformas digitales</a:t>
            </a:r>
            <a:endParaRPr sz="2000" dirty="0">
              <a:solidFill>
                <a:schemeClr val="dk1"/>
              </a:solidFill>
            </a:endParaRPr>
          </a:p>
        </p:txBody>
      </p:sp>
      <p:sp>
        <p:nvSpPr>
          <p:cNvPr id="8" name="Google Shape;115;p2">
            <a:extLst>
              <a:ext uri="{FF2B5EF4-FFF2-40B4-BE49-F238E27FC236}">
                <a16:creationId xmlns:a16="http://schemas.microsoft.com/office/drawing/2014/main" id="{55C9AA0A-DF95-B06E-BBC9-41CF057AAE70}"/>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s" sz="2000" b="1" dirty="0">
                <a:solidFill>
                  <a:schemeClr val="dk1"/>
                </a:solidFill>
                <a:sym typeface="Calibri"/>
              </a:rPr>
              <a:t>Beneficios de la inclusión digital</a:t>
            </a:r>
            <a:endParaRPr lang="es-ES" sz="2000" b="1" dirty="0">
              <a:solidFill>
                <a:schemeClr val="dk1"/>
              </a:solidFill>
            </a:endParaRPr>
          </a:p>
        </p:txBody>
      </p:sp>
    </p:spTree>
    <p:extLst>
      <p:ext uri="{BB962C8B-B14F-4D97-AF65-F5344CB8AC3E}">
        <p14:creationId xmlns:p14="http://schemas.microsoft.com/office/powerpoint/2010/main" val="2330428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344" y="2383089"/>
            <a:ext cx="7304966" cy="343919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es" sz="2800" dirty="0">
                <a:solidFill>
                  <a:schemeClr val="dk1"/>
                </a:solidFill>
              </a:rPr>
              <a:t>Vulnerabilidad en línea</a:t>
            </a:r>
            <a:endParaRPr lang="es-ES" sz="2800" dirty="0">
              <a:solidFill>
                <a:schemeClr val="dk1"/>
              </a:solidFill>
            </a:endParaRPr>
          </a:p>
          <a:p>
            <a:pPr>
              <a:buChar char="•"/>
            </a:pPr>
            <a:r>
              <a:rPr lang="es" sz="2800" dirty="0">
                <a:solidFill>
                  <a:schemeClr val="dk1"/>
                </a:solidFill>
              </a:rPr>
              <a:t>Ciberbullying y acoso</a:t>
            </a:r>
            <a:endParaRPr lang="en-US" dirty="0">
              <a:solidFill>
                <a:schemeClr val="dk1"/>
              </a:solidFill>
            </a:endParaRPr>
          </a:p>
          <a:p>
            <a:pPr>
              <a:buChar char="•"/>
            </a:pPr>
            <a:r>
              <a:rPr lang="es" sz="2800" dirty="0">
                <a:solidFill>
                  <a:schemeClr val="dk1"/>
                </a:solidFill>
              </a:rPr>
              <a:t>Preocupaciones sobre la privacidad</a:t>
            </a:r>
            <a:endParaRPr lang="en-US" dirty="0">
              <a:solidFill>
                <a:schemeClr val="dk1"/>
              </a:solidFill>
            </a:endParaRPr>
          </a:p>
          <a:p>
            <a:pPr>
              <a:buChar char="•"/>
            </a:pPr>
            <a:r>
              <a:rPr lang="es" sz="2800" dirty="0">
                <a:solidFill>
                  <a:schemeClr val="dk1"/>
                </a:solidFill>
              </a:rPr>
              <a:t>Estafas y fraudes en línea</a:t>
            </a:r>
            <a:endParaRPr lang="en-US" dirty="0">
              <a:solidFill>
                <a:schemeClr val="dk1"/>
              </a:solidFill>
            </a:endParaRPr>
          </a:p>
          <a:p>
            <a:pPr>
              <a:buChar char="•"/>
            </a:pPr>
            <a:r>
              <a:rPr lang="es" sz="2800" dirty="0">
                <a:solidFill>
                  <a:schemeClr val="dk1"/>
                </a:solidFill>
              </a:rPr>
              <a:t>Exposición a contenido dañino</a:t>
            </a:r>
            <a:endParaRPr lang="es-ES" dirty="0">
              <a:solidFill>
                <a:schemeClr val="dk1"/>
              </a:solidFill>
            </a:endParaRPr>
          </a:p>
          <a:p>
            <a:pPr>
              <a:buChar char="•"/>
            </a:pPr>
            <a:r>
              <a:rPr lang="es" sz="2800" dirty="0">
                <a:solidFill>
                  <a:schemeClr val="dk1"/>
                </a:solidFill>
              </a:rPr>
              <a:t>Amenazas a la ciberseguridad</a:t>
            </a:r>
            <a:endParaRPr lang="en-US" dirty="0">
              <a:solidFill>
                <a:schemeClr val="dk1"/>
              </a:solidFill>
            </a:endParaRPr>
          </a:p>
          <a:p>
            <a:pPr>
              <a:buChar char="•"/>
            </a:pPr>
            <a:r>
              <a:rPr lang="es" sz="2800" dirty="0">
                <a:solidFill>
                  <a:schemeClr val="dk1"/>
                </a:solidFill>
              </a:rPr>
              <a:t>Aislamiento social y sobreestimulación.</a:t>
            </a:r>
            <a:endParaRPr lang="en-US" dirty="0"/>
          </a:p>
        </p:txBody>
      </p:sp>
      <p:sp>
        <p:nvSpPr>
          <p:cNvPr id="4" name="Google Shape;131;p3">
            <a:extLst>
              <a:ext uri="{FF2B5EF4-FFF2-40B4-BE49-F238E27FC236}">
                <a16:creationId xmlns:a16="http://schemas.microsoft.com/office/drawing/2014/main" id="{0C2B5EA8-D622-52E1-DCE3-5150AF8242D3}"/>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Medios de comunicación complejos</a:t>
            </a:r>
            <a:endParaRPr lang="es-ES" sz="2400"/>
          </a:p>
          <a:p>
            <a:pPr marL="0" marR="0" lvl="0" indent="0" algn="l" rtl="0">
              <a:spcBef>
                <a:spcPts val="0"/>
              </a:spcBef>
              <a:spcAft>
                <a:spcPts val="0"/>
              </a:spcAft>
              <a:buNone/>
            </a:pPr>
            <a:r>
              <a:rPr lang="es" sz="2000" b="1" dirty="0">
                <a:solidFill>
                  <a:schemeClr val="dk1"/>
                </a:solidFill>
                <a:latin typeface="Calibri"/>
                <a:ea typeface="Calibri"/>
                <a:cs typeface="Calibri"/>
                <a:sym typeface="Calibri"/>
              </a:rPr>
              <a:t>Capítulo 4. Herramientas y plataformas digitales</a:t>
            </a:r>
            <a:endParaRPr sz="2000" dirty="0">
              <a:solidFill>
                <a:schemeClr val="dk1"/>
              </a:solidFill>
            </a:endParaRPr>
          </a:p>
        </p:txBody>
      </p:sp>
      <p:sp>
        <p:nvSpPr>
          <p:cNvPr id="7" name="Google Shape;115;p2">
            <a:extLst>
              <a:ext uri="{FF2B5EF4-FFF2-40B4-BE49-F238E27FC236}">
                <a16:creationId xmlns:a16="http://schemas.microsoft.com/office/drawing/2014/main" id="{3C54E3DA-2C43-1BA4-4A82-3BB80AA28C3F}"/>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s" sz="2000" b="1" dirty="0">
                <a:solidFill>
                  <a:schemeClr val="dk1"/>
                </a:solidFill>
                <a:sym typeface="Calibri"/>
              </a:rPr>
              <a:t>Riesgos y desafíos</a:t>
            </a:r>
            <a:endParaRPr lang="es-ES" sz="2000" b="1" dirty="0">
              <a:solidFill>
                <a:schemeClr val="dk1"/>
              </a:solidFill>
            </a:endParaRPr>
          </a:p>
        </p:txBody>
      </p:sp>
    </p:spTree>
    <p:extLst>
      <p:ext uri="{BB962C8B-B14F-4D97-AF65-F5344CB8AC3E}">
        <p14:creationId xmlns:p14="http://schemas.microsoft.com/office/powerpoint/2010/main" val="821953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344" y="2201592"/>
            <a:ext cx="7304966" cy="391592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es" sz="2800" dirty="0">
                <a:solidFill>
                  <a:schemeClr val="dk1"/>
                </a:solidFill>
              </a:rPr>
              <a:t>Empoderar a las personas con DI a través de la tecnología</a:t>
            </a:r>
            <a:endParaRPr lang="es-ES" sz="2800" dirty="0">
              <a:solidFill>
                <a:schemeClr val="dk1"/>
              </a:solidFill>
            </a:endParaRPr>
          </a:p>
          <a:p>
            <a:pPr>
              <a:buChar char="•"/>
            </a:pPr>
            <a:endParaRPr lang="en-US" sz="2800" dirty="0">
              <a:solidFill>
                <a:schemeClr val="dk1"/>
              </a:solidFill>
            </a:endParaRPr>
          </a:p>
          <a:p>
            <a:pPr>
              <a:buChar char="•"/>
            </a:pPr>
            <a:r>
              <a:rPr lang="es" sz="2800" dirty="0">
                <a:solidFill>
                  <a:schemeClr val="dk1"/>
                </a:solidFill>
              </a:rPr>
              <a:t>Uso de aplicaciones de comunicación aumentativa y alternativa.</a:t>
            </a:r>
            <a:endParaRPr lang="en-US" dirty="0">
              <a:solidFill>
                <a:schemeClr val="dk1"/>
              </a:solidFill>
            </a:endParaRPr>
          </a:p>
          <a:p>
            <a:pPr>
              <a:buChar char="•"/>
            </a:pPr>
            <a:endParaRPr lang="en-US" sz="2800" dirty="0">
              <a:solidFill>
                <a:schemeClr val="dk1"/>
              </a:solidFill>
            </a:endParaRPr>
          </a:p>
          <a:p>
            <a:pPr>
              <a:buChar char="•"/>
            </a:pPr>
            <a:r>
              <a:rPr lang="es" sz="2800" dirty="0">
                <a:solidFill>
                  <a:schemeClr val="dk1"/>
                </a:solidFill>
              </a:rPr>
              <a:t>Ejemplos: Proloquo2Go, Siri, texto predictivo, iPads y teléfonos inteligentes</a:t>
            </a:r>
            <a:endParaRPr lang="en-US" dirty="0">
              <a:solidFill>
                <a:schemeClr val="dk1"/>
              </a:solidFill>
            </a:endParaRPr>
          </a:p>
        </p:txBody>
      </p:sp>
      <p:sp>
        <p:nvSpPr>
          <p:cNvPr id="4" name="Google Shape;131;p3">
            <a:extLst>
              <a:ext uri="{FF2B5EF4-FFF2-40B4-BE49-F238E27FC236}">
                <a16:creationId xmlns:a16="http://schemas.microsoft.com/office/drawing/2014/main" id="{EBC1E03A-22E5-5ED3-91B5-DADE821F667F}"/>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Medios de comunicación complejos</a:t>
            </a:r>
            <a:endParaRPr lang="es-ES" sz="2400"/>
          </a:p>
          <a:p>
            <a:pPr marL="0" marR="0" lvl="0" indent="0" algn="l" rtl="0">
              <a:spcBef>
                <a:spcPts val="0"/>
              </a:spcBef>
              <a:spcAft>
                <a:spcPts val="0"/>
              </a:spcAft>
              <a:buNone/>
            </a:pPr>
            <a:r>
              <a:rPr lang="es" sz="2000" b="1" dirty="0">
                <a:solidFill>
                  <a:schemeClr val="dk1"/>
                </a:solidFill>
                <a:latin typeface="Calibri"/>
                <a:ea typeface="Calibri"/>
                <a:cs typeface="Calibri"/>
                <a:sym typeface="Calibri"/>
              </a:rPr>
              <a:t>Capítulo 4. Herramientas y plataformas digitales</a:t>
            </a:r>
            <a:endParaRPr sz="2000" dirty="0">
              <a:solidFill>
                <a:schemeClr val="dk1"/>
              </a:solidFill>
            </a:endParaRPr>
          </a:p>
        </p:txBody>
      </p:sp>
      <p:sp>
        <p:nvSpPr>
          <p:cNvPr id="7" name="Google Shape;115;p2">
            <a:extLst>
              <a:ext uri="{FF2B5EF4-FFF2-40B4-BE49-F238E27FC236}">
                <a16:creationId xmlns:a16="http://schemas.microsoft.com/office/drawing/2014/main" id="{522E782E-9625-B57D-0871-47D1B3EDB982}"/>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s" sz="2000" b="1" dirty="0">
                <a:solidFill>
                  <a:schemeClr val="dk1"/>
                </a:solidFill>
                <a:sym typeface="Calibri"/>
              </a:rPr>
              <a:t>Enseñar habilidades digitales básicas</a:t>
            </a:r>
            <a:endParaRPr lang="es-ES" sz="2000" b="1" dirty="0">
              <a:solidFill>
                <a:schemeClr val="dk1"/>
              </a:solidFill>
            </a:endParaRPr>
          </a:p>
        </p:txBody>
      </p:sp>
    </p:spTree>
    <p:extLst>
      <p:ext uri="{BB962C8B-B14F-4D97-AF65-F5344CB8AC3E}">
        <p14:creationId xmlns:p14="http://schemas.microsoft.com/office/powerpoint/2010/main" val="3922390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344" y="2156099"/>
            <a:ext cx="7304966" cy="391592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es" sz="2800" dirty="0">
                <a:solidFill>
                  <a:schemeClr val="dk1"/>
                </a:solidFill>
              </a:rPr>
              <a:t>Respeto por los demás en línea</a:t>
            </a:r>
            <a:endParaRPr lang="es-ES" sz="2800" dirty="0">
              <a:solidFill>
                <a:schemeClr val="dk1"/>
              </a:solidFill>
            </a:endParaRPr>
          </a:p>
          <a:p>
            <a:pPr>
              <a:buChar char="•"/>
            </a:pPr>
            <a:endParaRPr lang="en-US" sz="2800" dirty="0">
              <a:solidFill>
                <a:schemeClr val="dk1"/>
              </a:solidFill>
            </a:endParaRPr>
          </a:p>
          <a:p>
            <a:pPr>
              <a:buChar char="•"/>
            </a:pPr>
            <a:r>
              <a:rPr lang="es" sz="2800" dirty="0">
                <a:solidFill>
                  <a:schemeClr val="dk1"/>
                </a:solidFill>
              </a:rPr>
              <a:t>Comprender y obtener el consentimiento</a:t>
            </a:r>
            <a:endParaRPr lang="en-US" dirty="0">
              <a:solidFill>
                <a:schemeClr val="dk1"/>
              </a:solidFill>
            </a:endParaRPr>
          </a:p>
          <a:p>
            <a:pPr>
              <a:buChar char="•"/>
            </a:pPr>
            <a:endParaRPr lang="en-US" sz="2800" dirty="0">
              <a:solidFill>
                <a:schemeClr val="dk1"/>
              </a:solidFill>
            </a:endParaRPr>
          </a:p>
          <a:p>
            <a:pPr>
              <a:buChar char="•"/>
            </a:pPr>
            <a:r>
              <a:rPr lang="es" sz="2800" dirty="0">
                <a:solidFill>
                  <a:schemeClr val="dk1"/>
                </a:solidFill>
              </a:rPr>
              <a:t>Interactuar de forma segura en línea</a:t>
            </a:r>
            <a:endParaRPr lang="en-US">
              <a:solidFill>
                <a:schemeClr val="dk1"/>
              </a:solidFill>
            </a:endParaRPr>
          </a:p>
          <a:p>
            <a:pPr>
              <a:buChar char="•"/>
            </a:pPr>
            <a:endParaRPr lang="en-US" sz="2800" dirty="0">
              <a:solidFill>
                <a:schemeClr val="dk1"/>
              </a:solidFill>
            </a:endParaRPr>
          </a:p>
          <a:p>
            <a:pPr>
              <a:buChar char="•"/>
            </a:pPr>
            <a:r>
              <a:rPr lang="es" sz="2800" dirty="0">
                <a:solidFill>
                  <a:schemeClr val="dk1"/>
                </a:solidFill>
              </a:rPr>
              <a:t>Fomentar la comunicación sólo con personas conocidas.</a:t>
            </a:r>
            <a:endParaRPr lang="en-US" dirty="0">
              <a:solidFill>
                <a:schemeClr val="dk1"/>
              </a:solidFill>
            </a:endParaRPr>
          </a:p>
        </p:txBody>
      </p:sp>
      <p:sp>
        <p:nvSpPr>
          <p:cNvPr id="4" name="Google Shape;131;p3">
            <a:extLst>
              <a:ext uri="{FF2B5EF4-FFF2-40B4-BE49-F238E27FC236}">
                <a16:creationId xmlns:a16="http://schemas.microsoft.com/office/drawing/2014/main" id="{891CF37E-CFD0-ED5B-6A48-17895BB7C6B8}"/>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Medios de comunicación complejos</a:t>
            </a:r>
            <a:endParaRPr lang="es-ES" sz="2400"/>
          </a:p>
          <a:p>
            <a:pPr marL="0" marR="0" lvl="0" indent="0" algn="l" rtl="0">
              <a:spcBef>
                <a:spcPts val="0"/>
              </a:spcBef>
              <a:spcAft>
                <a:spcPts val="0"/>
              </a:spcAft>
              <a:buNone/>
            </a:pPr>
            <a:r>
              <a:rPr lang="es" sz="2000" b="1" dirty="0">
                <a:solidFill>
                  <a:schemeClr val="dk1"/>
                </a:solidFill>
                <a:latin typeface="Calibri"/>
                <a:ea typeface="Calibri"/>
                <a:cs typeface="Calibri"/>
                <a:sym typeface="Calibri"/>
              </a:rPr>
              <a:t>Capítulo 4. Herramientas y plataformas digitales</a:t>
            </a:r>
            <a:endParaRPr sz="2000" dirty="0">
              <a:solidFill>
                <a:schemeClr val="dk1"/>
              </a:solidFill>
            </a:endParaRPr>
          </a:p>
        </p:txBody>
      </p:sp>
      <p:sp>
        <p:nvSpPr>
          <p:cNvPr id="7" name="Google Shape;115;p2">
            <a:extLst>
              <a:ext uri="{FF2B5EF4-FFF2-40B4-BE49-F238E27FC236}">
                <a16:creationId xmlns:a16="http://schemas.microsoft.com/office/drawing/2014/main" id="{99EA8F98-BBDA-EC73-50E7-EDECF3C6AEF8}"/>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s" sz="2000" b="1" dirty="0" err="1">
                <a:solidFill>
                  <a:schemeClr val="dk1"/>
                </a:solidFill>
                <a:sym typeface="Calibri"/>
              </a:rPr>
              <a:t>Comportamiento </a:t>
            </a:r>
            <a:endParaRPr lang="es-ES" sz="2000" b="1" dirty="0" err="1">
              <a:solidFill>
                <a:schemeClr val="dk1"/>
              </a:solidFill>
            </a:endParaRPr>
          </a:p>
        </p:txBody>
      </p:sp>
    </p:spTree>
    <p:extLst>
      <p:ext uri="{BB962C8B-B14F-4D97-AF65-F5344CB8AC3E}">
        <p14:creationId xmlns:p14="http://schemas.microsoft.com/office/powerpoint/2010/main" val="2693861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344" y="2258323"/>
            <a:ext cx="7304966" cy="377971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es" sz="2400" b="1" dirty="0">
                <a:solidFill>
                  <a:schemeClr val="dk1"/>
                </a:solidFill>
              </a:rPr>
              <a:t>Identificar la desinformación</a:t>
            </a:r>
            <a:r>
              <a:rPr lang="es" sz="2400" dirty="0">
                <a:solidFill>
                  <a:schemeClr val="dk1"/>
                </a:solidFill>
              </a:rPr>
              <a:t>: titulares sensacionalistas, lenguaje emocional, imágenes manipuladas, falta de fuentes creíbles.</a:t>
            </a:r>
          </a:p>
          <a:p>
            <a:pPr>
              <a:buChar char="•"/>
            </a:pPr>
            <a:endParaRPr lang="en-US" sz="2400" dirty="0">
              <a:solidFill>
                <a:schemeClr val="dk1"/>
              </a:solidFill>
            </a:endParaRPr>
          </a:p>
          <a:p>
            <a:pPr>
              <a:buChar char="•"/>
            </a:pPr>
            <a:r>
              <a:rPr lang="es" sz="2400" b="1" dirty="0">
                <a:solidFill>
                  <a:schemeClr val="dk1"/>
                </a:solidFill>
              </a:rPr>
              <a:t>Verificación de hechos</a:t>
            </a:r>
            <a:r>
              <a:rPr lang="es" sz="2400" dirty="0">
                <a:solidFill>
                  <a:schemeClr val="dk1"/>
                </a:solidFill>
              </a:rPr>
              <a:t>: verificar fuentes, comprobar si hay sesgos, utilizar sitios web de verificación de hechos</a:t>
            </a:r>
          </a:p>
          <a:p>
            <a:pPr>
              <a:buChar char="•"/>
            </a:pPr>
            <a:endParaRPr lang="en-US" sz="2400" dirty="0">
              <a:solidFill>
                <a:schemeClr val="dk1"/>
              </a:solidFill>
            </a:endParaRPr>
          </a:p>
          <a:p>
            <a:pPr>
              <a:buChar char="•"/>
            </a:pPr>
            <a:r>
              <a:rPr lang="es" sz="2400" b="1" dirty="0">
                <a:solidFill>
                  <a:schemeClr val="dk1"/>
                </a:solidFill>
              </a:rPr>
              <a:t>Construir el pensamiento crítico</a:t>
            </a:r>
          </a:p>
        </p:txBody>
      </p:sp>
      <p:sp>
        <p:nvSpPr>
          <p:cNvPr id="4" name="Google Shape;131;p3">
            <a:extLst>
              <a:ext uri="{FF2B5EF4-FFF2-40B4-BE49-F238E27FC236}">
                <a16:creationId xmlns:a16="http://schemas.microsoft.com/office/drawing/2014/main" id="{1FD4EE3C-128B-7DA9-E9A0-984CF1DC7D35}"/>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Medios de comunicación complejos</a:t>
            </a:r>
            <a:endParaRPr lang="es-ES" sz="2400"/>
          </a:p>
          <a:p>
            <a:pPr marL="0" marR="0" lvl="0" indent="0" algn="l" rtl="0">
              <a:spcBef>
                <a:spcPts val="0"/>
              </a:spcBef>
              <a:spcAft>
                <a:spcPts val="0"/>
              </a:spcAft>
              <a:buNone/>
            </a:pPr>
            <a:r>
              <a:rPr lang="es" sz="2000" b="1" dirty="0">
                <a:solidFill>
                  <a:schemeClr val="dk1"/>
                </a:solidFill>
                <a:latin typeface="Calibri"/>
                <a:ea typeface="Calibri"/>
                <a:cs typeface="Calibri"/>
                <a:sym typeface="Calibri"/>
              </a:rPr>
              <a:t>Capítulo 4. Herramientas y plataformas digitales</a:t>
            </a:r>
            <a:endParaRPr sz="2000" dirty="0">
              <a:solidFill>
                <a:schemeClr val="dk1"/>
              </a:solidFill>
            </a:endParaRPr>
          </a:p>
        </p:txBody>
      </p:sp>
      <p:sp>
        <p:nvSpPr>
          <p:cNvPr id="7" name="Google Shape;115;p2">
            <a:extLst>
              <a:ext uri="{FF2B5EF4-FFF2-40B4-BE49-F238E27FC236}">
                <a16:creationId xmlns:a16="http://schemas.microsoft.com/office/drawing/2014/main" id="{828E026F-A700-59A0-13E6-C29EFE0F4E17}"/>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s" sz="2000" b="1" dirty="0">
                <a:solidFill>
                  <a:schemeClr val="dk1"/>
                </a:solidFill>
                <a:sym typeface="Calibri"/>
              </a:rPr>
              <a:t>Desinformación y verificación de hechos</a:t>
            </a:r>
            <a:endParaRPr lang="en-US" sz="2000" b="1" dirty="0">
              <a:solidFill>
                <a:schemeClr val="dk1"/>
              </a:solidFill>
            </a:endParaRPr>
          </a:p>
        </p:txBody>
      </p:sp>
    </p:spTree>
    <p:extLst>
      <p:ext uri="{BB962C8B-B14F-4D97-AF65-F5344CB8AC3E}">
        <p14:creationId xmlns:p14="http://schemas.microsoft.com/office/powerpoint/2010/main" val="3172557283"/>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Props1.xml><?xml version="1.0" encoding="utf-8"?>
<ds:datastoreItem xmlns:ds="http://schemas.openxmlformats.org/officeDocument/2006/customXml" ds:itemID="{E286DF33-91E6-4509-836B-3788DFB2E374}"/>
</file>

<file path=customXml/itemProps2.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3.xml><?xml version="1.0" encoding="utf-8"?>
<ds:datastoreItem xmlns:ds="http://schemas.openxmlformats.org/officeDocument/2006/customXml" ds:itemID="{152B3263-EF49-4234-9689-D9203774EBA0}">
  <ds:schemaRefs>
    <ds:schemaRef ds:uri="http://schemas.microsoft.com/office/2006/metadata/properties"/>
    <ds:schemaRef ds:uri="http://schemas.microsoft.com/office/infopath/2007/PartnerControls"/>
    <ds:schemaRef ds:uri="833f7f52-ca37-4ad5-a460-7ba203df2864"/>
    <ds:schemaRef ds:uri="7a866126-7c09-4654-844e-0d48a974f41d"/>
  </ds:schemaRefs>
</ds:datastoreItem>
</file>

<file path=docProps/app.xml><?xml version="1.0" encoding="utf-8"?>
<Properties xmlns="http://schemas.openxmlformats.org/officeDocument/2006/extended-properties" xmlns:vt="http://schemas.openxmlformats.org/officeDocument/2006/docPropsVTypes">
  <TotalTime>38</TotalTime>
  <Words>3807</Words>
  <Application>Microsoft Office PowerPoint</Application>
  <PresentationFormat>Panorámica</PresentationFormat>
  <Paragraphs>432</Paragraphs>
  <Slides>17</Slides>
  <Notes>17</Notes>
  <HiddenSlides>0</HiddenSlides>
  <MMClips>0</MMClips>
  <ScaleCrop>false</ScaleCrop>
  <HeadingPairs>
    <vt:vector size="4" baseType="variant">
      <vt:variant>
        <vt:lpstr>Tema</vt:lpstr>
      </vt:variant>
      <vt:variant>
        <vt:i4>1</vt:i4>
      </vt:variant>
      <vt:variant>
        <vt:lpstr>Títulos de diapositiva</vt:lpstr>
      </vt:variant>
      <vt:variant>
        <vt:i4>17</vt:i4>
      </vt:variant>
    </vt:vector>
  </HeadingPairs>
  <TitlesOfParts>
    <vt:vector size="18" baseType="lpstr">
      <vt:lpstr>AdornVTI</vt:lpstr>
      <vt:lpst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Lluis Valenti</cp:lastModifiedBy>
  <cp:revision>616</cp:revision>
  <dcterms:created xsi:type="dcterms:W3CDTF">2023-11-23T08:37:25Z</dcterms:created>
  <dcterms:modified xsi:type="dcterms:W3CDTF">2024-11-29T09:03:23Z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