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308" r:id="rId6"/>
    <p:sldId id="261" r:id="rId7"/>
    <p:sldId id="263" r:id="rId8"/>
    <p:sldId id="295" r:id="rId9"/>
    <p:sldId id="287" r:id="rId10"/>
    <p:sldId id="305" r:id="rId11"/>
    <p:sldId id="306" r:id="rId12"/>
    <p:sldId id="307" r:id="rId13"/>
    <p:sldId id="304"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308"/>
            <p14:sldId id="261"/>
            <p14:sldId id="263"/>
          </p14:sldIdLst>
        </p14:section>
        <p14:section name="Section sans titre" id="{3BF96D62-0261-4BD7-9F14-3FBCCEE910C5}">
          <p14:sldIdLst>
            <p14:sldId id="295"/>
            <p14:sldId id="287"/>
            <p14:sldId id="305"/>
            <p14:sldId id="306"/>
            <p14:sldId id="307"/>
            <p14:sldId id="304"/>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D92948-DA44-EDA4-61B5-2F62067898C4}" v="1" dt="2024-11-29T09:00:05.33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18"/>
    <p:restoredTop sz="54771" autoAdjust="0"/>
  </p:normalViewPr>
  <p:slideViewPr>
    <p:cSldViewPr snapToGrid="0">
      <p:cViewPr varScale="1">
        <p:scale>
          <a:sx n="45" d="100"/>
          <a:sy n="45" d="100"/>
        </p:scale>
        <p:origin x="2232" y="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F896E3BA-F4F7-9941-9DCF-F3DDFEFDFFC8}"/>
    <pc:docChg chg="modSld">
      <pc:chgData name="Comblain Annick" userId="0ff4da1e-1371-4eaf-8c34-52bef2e4889c" providerId="ADAL" clId="{F896E3BA-F4F7-9941-9DCF-F3DDFEFDFFC8}" dt="2024-07-22T07:31:22.394" v="9" actId="20577"/>
      <pc:docMkLst>
        <pc:docMk/>
      </pc:docMkLst>
      <pc:sldChg chg="modSp mod">
        <pc:chgData name="Comblain Annick" userId="0ff4da1e-1371-4eaf-8c34-52bef2e4889c" providerId="ADAL" clId="{F896E3BA-F4F7-9941-9DCF-F3DDFEFDFFC8}" dt="2024-07-22T07:31:22.394" v="9" actId="20577"/>
        <pc:sldMkLst>
          <pc:docMk/>
          <pc:sldMk cId="4137831345" sldId="295"/>
        </pc:sldMkLst>
        <pc:spChg chg="mod">
          <ac:chgData name="Comblain Annick" userId="0ff4da1e-1371-4eaf-8c34-52bef2e4889c" providerId="ADAL" clId="{F896E3BA-F4F7-9941-9DCF-F3DDFEFDFFC8}" dt="2024-07-22T07:31:22.394" v="9" actId="20577"/>
          <ac:spMkLst>
            <pc:docMk/>
            <pc:sldMk cId="4137831345" sldId="295"/>
            <ac:spMk id="11" creationId="{2601BB95-4E14-D1F1-47FE-C5B85220668C}"/>
          </ac:spMkLst>
        </pc:spChg>
      </pc:sldChg>
    </pc:docChg>
  </pc:docChgLst>
  <pc:docChgLst>
    <pc:chgData name="miguel" userId="S::miguel_campusarnau.org#ext#@univreimsfr.onmicrosoft.com::ab5a12d6-76db-44b6-aa55-46fc0e013e13" providerId="AD" clId="Web-{DAD92948-DA44-EDA4-61B5-2F62067898C4}"/>
    <pc:docChg chg="modSld">
      <pc:chgData name="miguel" userId="S::miguel_campusarnau.org#ext#@univreimsfr.onmicrosoft.com::ab5a12d6-76db-44b6-aa55-46fc0e013e13" providerId="AD" clId="Web-{DAD92948-DA44-EDA4-61B5-2F62067898C4}" dt="2024-11-29T09:00:05.339" v="0"/>
      <pc:docMkLst>
        <pc:docMk/>
      </pc:docMkLst>
      <pc:sldChg chg="addSp">
        <pc:chgData name="miguel" userId="S::miguel_campusarnau.org#ext#@univreimsfr.onmicrosoft.com::ab5a12d6-76db-44b6-aa55-46fc0e013e13" providerId="AD" clId="Web-{DAD92948-DA44-EDA4-61B5-2F62067898C4}" dt="2024-11-29T09:00:05.339" v="0"/>
        <pc:sldMkLst>
          <pc:docMk/>
          <pc:sldMk cId="0" sldId="256"/>
        </pc:sldMkLst>
        <pc:grpChg chg="add">
          <ac:chgData name="miguel" userId="S::miguel_campusarnau.org#ext#@univreimsfr.onmicrosoft.com::ab5a12d6-76db-44b6-aa55-46fc0e013e13" providerId="AD" clId="Web-{DAD92948-DA44-EDA4-61B5-2F62067898C4}" dt="2024-11-29T09:00:05.339" v="0"/>
          <ac:grpSpMkLst>
            <pc:docMk/>
            <pc:sldMk cId="0" sldId="256"/>
            <ac:grpSpMk id="3" creationId="{4229B552-2F87-8114-0034-01FFB7F2A80C}"/>
          </ac:grpSpMkLst>
        </pc:grpChg>
        <pc:picChg chg="add">
          <ac:chgData name="miguel" userId="S::miguel_campusarnau.org#ext#@univreimsfr.onmicrosoft.com::ab5a12d6-76db-44b6-aa55-46fc0e013e13" providerId="AD" clId="Web-{DAD92948-DA44-EDA4-61B5-2F62067898C4}" dt="2024-11-29T09:00:05.339" v="0"/>
          <ac:picMkLst>
            <pc:docMk/>
            <pc:sldMk cId="0" sldId="256"/>
            <ac:picMk id="5" creationId="{38A8B76C-F81F-E6F6-7605-E77DEDBF55E9}"/>
          </ac:picMkLst>
        </pc:picChg>
        <pc:picChg chg="add">
          <ac:chgData name="miguel" userId="S::miguel_campusarnau.org#ext#@univreimsfr.onmicrosoft.com::ab5a12d6-76db-44b6-aa55-46fc0e013e13" providerId="AD" clId="Web-{DAD92948-DA44-EDA4-61B5-2F62067898C4}" dt="2024-11-29T09:00:05.339" v="0"/>
          <ac:picMkLst>
            <pc:docMk/>
            <pc:sldMk cId="0" sldId="256"/>
            <ac:picMk id="6" creationId="{435F5988-E7B3-BDD8-1AD1-048C7E47309B}"/>
          </ac:picMkLst>
        </pc:picChg>
      </pc:sldChg>
    </pc:docChg>
  </pc:docChgLst>
  <pc:docChgLst>
    <pc:chgData name="CHRISTELLE DECLERCQ" userId="6105ae43-a600-46e8-812e-1762419aa502" providerId="ADAL" clId="{12F0365B-00E4-4770-A75D-E8396E74352E}"/>
    <pc:docChg chg="modSld">
      <pc:chgData name="CHRISTELLE DECLERCQ" userId="6105ae43-a600-46e8-812e-1762419aa502" providerId="ADAL" clId="{12F0365B-00E4-4770-A75D-E8396E74352E}" dt="2024-07-24T11:21:41.310" v="2" actId="113"/>
      <pc:docMkLst>
        <pc:docMk/>
      </pc:docMkLst>
      <pc:sldChg chg="addSp modSp mod">
        <pc:chgData name="CHRISTELLE DECLERCQ" userId="6105ae43-a600-46e8-812e-1762419aa502" providerId="ADAL" clId="{12F0365B-00E4-4770-A75D-E8396E74352E}" dt="2024-07-24T11:21:41.310" v="2" actId="113"/>
        <pc:sldMkLst>
          <pc:docMk/>
          <pc:sldMk cId="2515680649" sldId="308"/>
        </pc:sldMkLst>
        <pc:spChg chg="add mod">
          <ac:chgData name="CHRISTELLE DECLERCQ" userId="6105ae43-a600-46e8-812e-1762419aa502" providerId="ADAL" clId="{12F0365B-00E4-4770-A75D-E8396E74352E}" dt="2024-07-24T11:21:27.491" v="0"/>
          <ac:spMkLst>
            <pc:docMk/>
            <pc:sldMk cId="2515680649" sldId="308"/>
            <ac:spMk id="4" creationId="{94D26B86-863F-4B19-B6D6-D1A628A5CEF8}"/>
          </ac:spMkLst>
        </pc:spChg>
        <pc:spChg chg="add mod">
          <ac:chgData name="CHRISTELLE DECLERCQ" userId="6105ae43-a600-46e8-812e-1762419aa502" providerId="ADAL" clId="{12F0365B-00E4-4770-A75D-E8396E74352E}" dt="2024-07-24T11:21:27.491" v="0"/>
          <ac:spMkLst>
            <pc:docMk/>
            <pc:sldMk cId="2515680649" sldId="308"/>
            <ac:spMk id="5" creationId="{ACBC40BB-F08E-4E78-8B18-2AB83B293408}"/>
          </ac:spMkLst>
        </pc:spChg>
        <pc:spChg chg="add mod">
          <ac:chgData name="CHRISTELLE DECLERCQ" userId="6105ae43-a600-46e8-812e-1762419aa502" providerId="ADAL" clId="{12F0365B-00E4-4770-A75D-E8396E74352E}" dt="2024-07-24T11:21:41.310" v="2" actId="113"/>
          <ac:spMkLst>
            <pc:docMk/>
            <pc:sldMk cId="2515680649" sldId="308"/>
            <ac:spMk id="6" creationId="{BBE1908F-4DC9-419D-BF39-969ADA0F91DF}"/>
          </ac:spMkLst>
        </pc:spChg>
        <pc:picChg chg="add mod">
          <ac:chgData name="CHRISTELLE DECLERCQ" userId="6105ae43-a600-46e8-812e-1762419aa502" providerId="ADAL" clId="{12F0365B-00E4-4770-A75D-E8396E74352E}" dt="2024-07-24T11:21:27.491" v="0"/>
          <ac:picMkLst>
            <pc:docMk/>
            <pc:sldMk cId="2515680649" sldId="308"/>
            <ac:picMk id="2" creationId="{07D928AC-664B-4772-936D-CB01B239D14A}"/>
          </ac:picMkLst>
        </pc:picChg>
        <pc:picChg chg="add mod">
          <ac:chgData name="CHRISTELLE DECLERCQ" userId="6105ae43-a600-46e8-812e-1762419aa502" providerId="ADAL" clId="{12F0365B-00E4-4770-A75D-E8396E74352E}" dt="2024-07-24T11:21:27.491" v="0"/>
          <ac:picMkLst>
            <pc:docMk/>
            <pc:sldMk cId="2515680649" sldId="308"/>
            <ac:picMk id="3" creationId="{C08FA873-2774-4595-8104-4443CA2B67BC}"/>
          </ac:picMkLst>
        </pc:picChg>
      </pc:sldChg>
    </pc:docChg>
  </pc:docChgLst>
  <pc:docChgLst>
    <pc:chgData name="CHRISTELLE DECLERCQ" userId="S::christelle.declercq@univ-reims.fr::6105ae43-a600-46e8-812e-1762419aa502" providerId="AD" clId="Web-{508C88C7-E4A0-4836-A48D-F5B3B9BEE108}"/>
    <pc:docChg chg="addSld modSld modSection">
      <pc:chgData name="CHRISTELLE DECLERCQ" userId="S::christelle.declercq@univ-reims.fr::6105ae43-a600-46e8-812e-1762419aa502" providerId="AD" clId="Web-{508C88C7-E4A0-4836-A48D-F5B3B9BEE108}" dt="2024-07-24T11:20:51.375" v="4"/>
      <pc:docMkLst>
        <pc:docMk/>
      </pc:docMkLst>
      <pc:sldChg chg="addSp delSp modSp new">
        <pc:chgData name="CHRISTELLE DECLERCQ" userId="S::christelle.declercq@univ-reims.fr::6105ae43-a600-46e8-812e-1762419aa502" providerId="AD" clId="Web-{508C88C7-E4A0-4836-A48D-F5B3B9BEE108}" dt="2024-07-24T11:20:51.375" v="4"/>
        <pc:sldMkLst>
          <pc:docMk/>
          <pc:sldMk cId="2515680649" sldId="308"/>
        </pc:sldMkLst>
        <pc:spChg chg="del">
          <ac:chgData name="CHRISTELLE DECLERCQ" userId="S::christelle.declercq@univ-reims.fr::6105ae43-a600-46e8-812e-1762419aa502" providerId="AD" clId="Web-{508C88C7-E4A0-4836-A48D-F5B3B9BEE108}" dt="2024-07-24T11:20:44.922" v="1"/>
          <ac:spMkLst>
            <pc:docMk/>
            <pc:sldMk cId="2515680649" sldId="308"/>
            <ac:spMk id="2" creationId="{D44028AE-D7B1-6051-7DAB-01EC20C08216}"/>
          </ac:spMkLst>
        </pc:spChg>
        <pc:spChg chg="del">
          <ac:chgData name="CHRISTELLE DECLERCQ" userId="S::christelle.declercq@univ-reims.fr::6105ae43-a600-46e8-812e-1762419aa502" providerId="AD" clId="Web-{508C88C7-E4A0-4836-A48D-F5B3B9BEE108}" dt="2024-07-24T11:20:46.844" v="2"/>
          <ac:spMkLst>
            <pc:docMk/>
            <pc:sldMk cId="2515680649" sldId="308"/>
            <ac:spMk id="3" creationId="{2F1E1479-451F-0E49-CCE2-8008D0D4A400}"/>
          </ac:spMkLst>
        </pc:spChg>
        <pc:picChg chg="add del mod">
          <ac:chgData name="CHRISTELLE DECLERCQ" userId="S::christelle.declercq@univ-reims.fr::6105ae43-a600-46e8-812e-1762419aa502" providerId="AD" clId="Web-{508C88C7-E4A0-4836-A48D-F5B3B9BEE108}" dt="2024-07-24T11:20:51.375" v="4"/>
          <ac:picMkLst>
            <pc:docMk/>
            <pc:sldMk cId="2515680649" sldId="308"/>
            <ac:picMk id="4" creationId="{A6F75703-0796-1FC0-B5DA-08344BAD899F}"/>
          </ac:picMkLst>
        </pc:picChg>
      </pc:sldChg>
    </pc:docChg>
  </pc:docChgLst>
  <pc:docChgLst>
    <pc:chgData name="miguel" userId="S::miguel_campusarnau.org#ext#@univreimsfr.onmicrosoft.com::ab5a12d6-76db-44b6-aa55-46fc0e013e13" providerId="AD" clId="Web-{03908EDF-D6F2-12D8-085D-CEFD93A25A8F}"/>
    <pc:docChg chg="modSld">
      <pc:chgData name="miguel" userId="S::miguel_campusarnau.org#ext#@univreimsfr.onmicrosoft.com::ab5a12d6-76db-44b6-aa55-46fc0e013e13" providerId="AD" clId="Web-{03908EDF-D6F2-12D8-085D-CEFD93A25A8F}" dt="2024-11-12T12:11:35.786" v="1"/>
      <pc:docMkLst>
        <pc:docMk/>
      </pc:docMkLst>
      <pc:sldChg chg="addSp delSp">
        <pc:chgData name="miguel" userId="S::miguel_campusarnau.org#ext#@univreimsfr.onmicrosoft.com::ab5a12d6-76db-44b6-aa55-46fc0e013e13" providerId="AD" clId="Web-{03908EDF-D6F2-12D8-085D-CEFD93A25A8F}" dt="2024-11-12T12:11:35.786" v="1"/>
        <pc:sldMkLst>
          <pc:docMk/>
          <pc:sldMk cId="0" sldId="256"/>
        </pc:sldMkLst>
        <pc:spChg chg="add">
          <ac:chgData name="miguel" userId="S::miguel_campusarnau.org#ext#@univreimsfr.onmicrosoft.com::ab5a12d6-76db-44b6-aa55-46fc0e013e13" providerId="AD" clId="Web-{03908EDF-D6F2-12D8-085D-CEFD93A25A8F}" dt="2024-11-12T12:11:35.786" v="1"/>
          <ac:spMkLst>
            <pc:docMk/>
            <pc:sldMk cId="0" sldId="256"/>
            <ac:spMk id="2" creationId="{F7B2BE18-E817-7FB6-04A1-35A486257369}"/>
          </ac:spMkLst>
        </pc:spChg>
        <pc:spChg chg="del">
          <ac:chgData name="miguel" userId="S::miguel_campusarnau.org#ext#@univreimsfr.onmicrosoft.com::ab5a12d6-76db-44b6-aa55-46fc0e013e13" providerId="AD" clId="Web-{03908EDF-D6F2-12D8-085D-CEFD93A25A8F}" dt="2024-11-12T12:11:34.942" v="0"/>
          <ac:spMkLst>
            <pc:docMk/>
            <pc:sldMk cId="0" sldId="256"/>
            <ac:spMk id="105" creationId="{00000000-0000-0000-0000-000000000000}"/>
          </ac:spMkLst>
        </pc:spChg>
      </pc:sldChg>
    </pc:docChg>
  </pc:docChgLst>
  <pc:docChgLst>
    <pc:chgData name="Comblain Annick" userId="S::a.comblain_uliege.be#ext#@univreimsfr.onmicrosoft.com::63cd3b0e-86f2-4cef-93da-9afedf29e0a1" providerId="AD" clId="Web-{172083E4-F973-AD0F-1F12-A2BA4DE2839F}"/>
    <pc:docChg chg="modSld">
      <pc:chgData name="Comblain Annick" userId="S::a.comblain_uliege.be#ext#@univreimsfr.onmicrosoft.com::63cd3b0e-86f2-4cef-93da-9afedf29e0a1" providerId="AD" clId="Web-{172083E4-F973-AD0F-1F12-A2BA4DE2839F}" dt="2024-07-18T12:20:03.467" v="0" actId="20577"/>
      <pc:docMkLst>
        <pc:docMk/>
      </pc:docMkLst>
      <pc:sldChg chg="modSp">
        <pc:chgData name="Comblain Annick" userId="S::a.comblain_uliege.be#ext#@univreimsfr.onmicrosoft.com::63cd3b0e-86f2-4cef-93da-9afedf29e0a1" providerId="AD" clId="Web-{172083E4-F973-AD0F-1F12-A2BA4DE2839F}" dt="2024-07-18T12:20:03.467" v="0" actId="20577"/>
        <pc:sldMkLst>
          <pc:docMk/>
          <pc:sldMk cId="4137831345" sldId="295"/>
        </pc:sldMkLst>
        <pc:spChg chg="mod">
          <ac:chgData name="Comblain Annick" userId="S::a.comblain_uliege.be#ext#@univreimsfr.onmicrosoft.com::63cd3b0e-86f2-4cef-93da-9afedf29e0a1" providerId="AD" clId="Web-{172083E4-F973-AD0F-1F12-A2BA4DE2839F}" dt="2024-07-18T12:20:03.467" v="0" actId="20577"/>
          <ac:spMkLst>
            <pc:docMk/>
            <pc:sldMk cId="4137831345" sldId="295"/>
            <ac:spMk id="21" creationId="{CC016589-D512-F601-E002-10808484ED9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Cuando examinamos el desarrollo del lenguaje oral de una persona, más elementos deben ser considerados individualmente y como una relación con los demás.</a:t>
            </a:r>
          </a:p>
          <a:p>
            <a:pPr marL="158750" indent="0" algn="just">
              <a:lnSpc>
                <a:spcPct val="150000"/>
              </a:lnSpc>
              <a:spcBef>
                <a:spcPts val="600"/>
              </a:spcBef>
              <a:buFontTx/>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En el cuadro de problemas del desarrollo intelectual, la chacuna de sus componentes está alterada.</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El desarrollo del niño está retrasado por la relación con un niño neurotípico, pero también está prestado y generalmente incompleto.</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 sz="1800" dirty="0" err="1">
                <a:effectLst/>
                <a:latin typeface="Calibri" panose="020F0502020204030204" pitchFamily="34" charset="0"/>
                <a:ea typeface="Calibri" panose="020F0502020204030204" pitchFamily="34" charset="0"/>
                <a:cs typeface="Times New Roman" panose="02020603050405020304" pitchFamily="18" charset="0"/>
              </a:rPr>
              <a:t>Además </a:t>
            </a:r>
            <a:r>
              <a:rPr lang="es" sz="1800" dirty="0">
                <a:effectLst/>
                <a:latin typeface="Calibri" panose="020F0502020204030204" pitchFamily="34" charset="0"/>
                <a:ea typeface="Calibri" panose="020F0502020204030204" pitchFamily="34" charset="0"/>
                <a:cs typeface="Times New Roman" panose="02020603050405020304" pitchFamily="18" charset="0"/>
              </a:rPr>
              <a:t>, en la mayoría de los síndromes genéticos de deficiencia intelectual, los déficits específicos de producción del lenguaje se observan par la relación con los niños neurotípicos aparecidos en la base de la edad mental no verbal (Chapman, 2006; Chapman et al., 1990; </a:t>
            </a:r>
            <a:r>
              <a:rPr lang="es" sz="1800" dirty="0" err="1">
                <a:effectLst/>
                <a:latin typeface="Calibri" panose="020F0502020204030204" pitchFamily="34" charset="0"/>
                <a:ea typeface="Calibri" panose="020F0502020204030204" pitchFamily="34" charset="0"/>
                <a:cs typeface="Times New Roman" panose="02020603050405020304" pitchFamily="18" charset="0"/>
              </a:rPr>
              <a:t>Miolo</a:t>
            </a:r>
            <a:r>
              <a:rPr lang="es" sz="1800" dirty="0">
                <a:effectLst/>
                <a:latin typeface="Calibri" panose="020F0502020204030204" pitchFamily="34" charset="0"/>
                <a:ea typeface="Calibri" panose="020F0502020204030204" pitchFamily="34" charset="0"/>
                <a:cs typeface="Times New Roman" panose="02020603050405020304" pitchFamily="18" charset="0"/>
              </a:rPr>
              <a:t> </a:t>
            </a:r>
            <a:r>
              <a:rPr lang="es" sz="1800" dirty="0" err="1">
                <a:effectLst/>
                <a:latin typeface="Calibri" panose="020F0502020204030204" pitchFamily="34" charset="0"/>
                <a:ea typeface="Calibri" panose="020F0502020204030204" pitchFamily="34" charset="0"/>
                <a:cs typeface="Times New Roman" panose="02020603050405020304" pitchFamily="18" charset="0"/>
              </a:rPr>
              <a:t>Giuliana </a:t>
            </a:r>
            <a:r>
              <a:rPr lang="es" sz="1800" dirty="0">
                <a:effectLst/>
                <a:latin typeface="Calibri" panose="020F0502020204030204" pitchFamily="34" charset="0"/>
                <a:ea typeface="Calibri" panose="020F0502020204030204" pitchFamily="34" charset="0"/>
                <a:cs typeface="Times New Roman" panose="02020603050405020304" pitchFamily="18" charset="0"/>
              </a:rPr>
              <a:t>y colaboradores, 2005; Comblain y Thibaut, 2009, 2020; Comblain et al., 2023).</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9921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5958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0532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es-ES" sz="1800" kern="100" dirty="0">
                <a:effectLst/>
                <a:latin typeface="Calibri" panose="020F0502020204030204" pitchFamily="34" charset="0"/>
                <a:ea typeface="Calibri" panose="020F0502020204030204" pitchFamily="34" charset="0"/>
                <a:cs typeface="Times New Roman" panose="02020603050405020304" pitchFamily="18" charset="0"/>
              </a:rPr>
              <a:t>Como se puede observar, las discrepancias con los niños neurotípicos comienzan a aparecer ya en el primer mes de vida. Estas brechas iniciales tendrán un impacto importante en el desarrollo posterior del lenguaje y la comunicación, en el que la brecha con los niños neurotípicos se ampliará gradualmente tanto en términos de producción como de comprensión. Observemos que, si los rasgos autistas se asocian a la condición de DI, la brecha entre la conducta comunicativa de la persona con DI-autista y la conducta comunicativa del niño neurotípico es mucho más importante.</a:t>
            </a:r>
          </a:p>
          <a:p>
            <a:pPr marL="158750" indent="0" algn="just">
              <a:lnSpc>
                <a:spcPct val="150000"/>
              </a:lnSpc>
              <a:spcBef>
                <a:spcPts val="600"/>
              </a:spcBef>
              <a:buFontTx/>
              <a:buNone/>
            </a:pPr>
            <a:endParaRPr lang="es-E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es-E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es-E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ES" sz="1800" kern="100" dirty="0">
                <a:effectLst/>
                <a:latin typeface="Calibri" panose="020F0502020204030204" pitchFamily="34" charset="0"/>
                <a:ea typeface="Calibri" panose="020F0502020204030204" pitchFamily="34" charset="0"/>
                <a:cs typeface="Times New Roman" panose="02020603050405020304" pitchFamily="18" charset="0"/>
              </a:rPr>
              <a:t>Además del inicio tardío del habla y el lenguaje, el resultado de los pacientes con DI a menudo se caracteriza por una falta de inteligibilidad, especialmente cuando hay anomalías orofaciales, como es el caso del síndrome de Down y de muchos síndromes genéticos.</a:t>
            </a:r>
          </a:p>
          <a:p>
            <a:pPr marL="158750" indent="0" algn="just">
              <a:lnSpc>
                <a:spcPct val="150000"/>
              </a:lnSpc>
              <a:spcBef>
                <a:spcPts val="600"/>
              </a:spcBef>
              <a:buFontTx/>
              <a:buNone/>
            </a:pPr>
            <a:endParaRPr lang="es-E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s-ES" sz="1800" kern="100" dirty="0">
                <a:effectLst/>
                <a:latin typeface="Calibri" panose="020F0502020204030204" pitchFamily="34" charset="0"/>
                <a:ea typeface="Calibri" panose="020F0502020204030204" pitchFamily="34" charset="0"/>
                <a:cs typeface="Times New Roman" panose="02020603050405020304" pitchFamily="18" charset="0"/>
              </a:rPr>
              <a:t>​</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3903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4" name="Google Shape;99;p1">
            <a:extLst>
              <a:ext uri="{FF2B5EF4-FFF2-40B4-BE49-F238E27FC236}">
                <a16:creationId xmlns:a16="http://schemas.microsoft.com/office/drawing/2014/main" id="{F767A69A-2320-7A69-4A94-F8F1E2EE4610}"/>
              </a:ext>
            </a:extLst>
          </p:cNvPr>
          <p:cNvSpPr txBox="1">
            <a:spLocks noGrp="1"/>
          </p:cNvSpPr>
          <p:nvPr/>
        </p:nvSpPr>
        <p:spPr>
          <a:xfrm>
            <a:off x="7367631" y="2532510"/>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ctr" rtl="0">
              <a:lnSpc>
                <a:spcPct val="110000"/>
              </a:lnSpc>
              <a:spcBef>
                <a:spcPts val="500"/>
              </a:spcBef>
              <a:spcAft>
                <a:spcPts val="0"/>
              </a:spcAft>
              <a:buClr>
                <a:schemeClr val="dk2"/>
              </a:buClr>
              <a:buSzPts val="1700"/>
              <a:buFont typeface="Arial"/>
              <a:buNone/>
              <a:defRPr sz="2000" b="0" i="0" u="none" strike="noStrike" cap="none">
                <a:solidFill>
                  <a:schemeClr val="dk2"/>
                </a:solidFill>
                <a:latin typeface="Arial"/>
                <a:ea typeface="Arial"/>
                <a:cs typeface="Arial"/>
                <a:sym typeface="Arial"/>
              </a:defRPr>
            </a:lvl2pPr>
            <a:lvl3pPr marL="1371600" marR="0" lvl="2" indent="-228600" algn="ctr" rtl="0">
              <a:lnSpc>
                <a:spcPct val="110000"/>
              </a:lnSpc>
              <a:spcBef>
                <a:spcPts val="5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3pPr>
            <a:lvl4pPr marL="1828800" marR="0" lvl="3" indent="-3175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4pPr>
            <a:lvl5pPr marL="2286000" marR="0" lvl="4" indent="-2286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lvl="0" indent="0" algn="ctr" rtl="0">
              <a:lnSpc>
                <a:spcPct val="100000"/>
              </a:lnSpc>
              <a:spcBef>
                <a:spcPts val="0"/>
              </a:spcBef>
              <a:spcAft>
                <a:spcPts val="0"/>
              </a:spcAft>
              <a:buClr>
                <a:srgbClr val="674EA7"/>
              </a:buClr>
              <a:buSzPts val="6000"/>
              <a:buFont typeface="Calibri"/>
              <a:buNone/>
            </a:pPr>
            <a:r>
              <a:rPr lang="es" sz="6000" b="1" dirty="0">
                <a:solidFill>
                  <a:srgbClr val="674EA7"/>
                </a:solidFill>
                <a:latin typeface="Calibri"/>
                <a:ea typeface="Calibri"/>
                <a:cs typeface="Calibri"/>
                <a:sym typeface="Calibri"/>
              </a:rPr>
              <a:t>Módulo 6</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Herramientas de Comunicación Complejas</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sp>
        <p:nvSpPr>
          <p:cNvPr id="2" name="Google Shape;105;p1">
            <a:extLst>
              <a:ext uri="{FF2B5EF4-FFF2-40B4-BE49-F238E27FC236}">
                <a16:creationId xmlns:a16="http://schemas.microsoft.com/office/drawing/2014/main" id="{F7B2BE18-E817-7FB6-04A1-35A486257369}"/>
              </a:ext>
            </a:extLst>
          </p:cNvPr>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rtl="0" fontAlgn="base"/>
            <a:r>
              <a:rPr lang="es-ES" sz="1800" b="0" i="0" u="none" strike="noStrike" dirty="0">
                <a:solidFill>
                  <a:srgbClr val="000000"/>
                </a:solidFill>
                <a:effectLst/>
                <a:latin typeface="Calibri" panose="020F0502020204030204" pitchFamily="34" charset="0"/>
              </a:rPr>
              <a:t>Formación dedicada a profesionales que trabajan con personas con DI para apoyar el desarrollo de</a:t>
            </a:r>
            <a:r>
              <a:rPr lang="es-ES" sz="1800" b="0" i="0" dirty="0">
                <a:solidFill>
                  <a:srgbClr val="000000"/>
                </a:solidFill>
                <a:effectLst/>
                <a:latin typeface="Calibri" panose="020F0502020204030204" pitchFamily="34" charset="0"/>
              </a:rPr>
              <a:t>​</a:t>
            </a:r>
            <a:endParaRPr lang="es-ES" sz="2400" b="0" i="0" dirty="0">
              <a:solidFill>
                <a:srgbClr val="000000"/>
              </a:solidFill>
              <a:effectLst/>
              <a:latin typeface="Segoe UI" panose="020B0502040204020203" pitchFamily="34" charset="0"/>
            </a:endParaRPr>
          </a:p>
          <a:p>
            <a:pPr algn="ctr" rtl="0" fontAlgn="base"/>
            <a:r>
              <a:rPr lang="es-ES" sz="1800" b="1" i="0" u="none" strike="noStrike" dirty="0">
                <a:solidFill>
                  <a:srgbClr val="000000"/>
                </a:solidFill>
                <a:effectLst/>
                <a:latin typeface="Calibri" panose="020F0502020204030204" pitchFamily="34" charset="0"/>
              </a:rPr>
              <a:t>Habilidades de comunicación social</a:t>
            </a:r>
            <a:endParaRPr lang="es-ES" sz="2400" b="0" i="0" dirty="0">
              <a:solidFill>
                <a:srgbClr val="000000"/>
              </a:solidFill>
              <a:effectLst/>
              <a:latin typeface="Segoe UI" panose="020B0502040204020203" pitchFamily="34" charset="0"/>
            </a:endParaRPr>
          </a:p>
        </p:txBody>
      </p:sp>
      <p:grpSp>
        <p:nvGrpSpPr>
          <p:cNvPr id="3" name="Grupo 2">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5" name="Imagen 4"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6" name="Imagen 5"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s" sz="2800" b="1" dirty="0">
                <a:solidFill>
                  <a:schemeClr val="accent1"/>
                </a:solidFill>
              </a:rPr>
              <a:t>Bibliografía</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785926"/>
          </a:xfrm>
          <a:prstGeom prst="rect">
            <a:avLst/>
          </a:prstGeom>
          <a:noFill/>
        </p:spPr>
        <p:txBody>
          <a:bodyPr wrap="square">
            <a:spAutoFit/>
          </a:bodyPr>
          <a:lstStyle/>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Barrett, MD y </a:t>
            </a:r>
            <a:r>
              <a:rPr lang="es" sz="1300" kern="100" dirty="0" err="1">
                <a:effectLst/>
                <a:latin typeface="Calibri" panose="020F0502020204030204" pitchFamily="34" charset="0"/>
                <a:ea typeface="Calibri" panose="020F0502020204030204" pitchFamily="34" charset="0"/>
                <a:cs typeface="Calibri" panose="020F0502020204030204" pitchFamily="34" charset="0"/>
              </a:rPr>
              <a:t>Diniz </a:t>
            </a:r>
            <a:r>
              <a:rPr lang="es" sz="1300" kern="100" dirty="0">
                <a:effectLst/>
                <a:latin typeface="Calibri" panose="020F0502020204030204" pitchFamily="34" charset="0"/>
                <a:ea typeface="Calibri" panose="020F0502020204030204" pitchFamily="34" charset="0"/>
                <a:cs typeface="Calibri" panose="020F0502020204030204" pitchFamily="34" charset="0"/>
              </a:rPr>
              <a:t>, FA (1989). Desarrollo léxico chez les enfants handicapés mentaux. </a:t>
            </a:r>
            <a:r>
              <a:rPr lang="es" sz="1300" i="1" kern="100" dirty="0">
                <a:effectLst/>
                <a:latin typeface="Calibri" panose="020F0502020204030204" pitchFamily="34" charset="0"/>
                <a:ea typeface="Calibri" panose="020F0502020204030204" pitchFamily="34" charset="0"/>
                <a:cs typeface="Calibri" panose="020F0502020204030204" pitchFamily="34" charset="0"/>
              </a:rPr>
              <a:t>Langage et Communication chez les personnes handicapées mentales </a:t>
            </a:r>
            <a:r>
              <a:rPr lang="es" sz="1300" kern="100" dirty="0">
                <a:effectLst/>
                <a:latin typeface="Calibri" panose="020F0502020204030204" pitchFamily="34" charset="0"/>
                <a:ea typeface="Calibri" panose="020F0502020204030204" pitchFamily="34" charset="0"/>
                <a:cs typeface="Calibri" panose="020F0502020204030204" pitchFamily="34" charset="0"/>
              </a:rPr>
              <a:t>, 3 </a:t>
            </a:r>
            <a:r>
              <a:rPr lang="es"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s" sz="1300" kern="100" dirty="0">
                <a:effectLst/>
                <a:latin typeface="Calibri" panose="020F0502020204030204" pitchFamily="34" charset="0"/>
                <a:ea typeface="Calibri" panose="020F0502020204030204" pitchFamily="34" charset="0"/>
                <a:cs typeface="Calibri" panose="020F0502020204030204" pitchFamily="34" charset="0"/>
              </a:rPr>
              <a:t>32.</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Bassano, D. (2000). Desarrollo previo a los nombres y verbos en francés: Explorer l'interface entre lexique et grammaire. </a:t>
            </a:r>
            <a:r>
              <a:rPr lang="es" sz="1300" kern="100" dirty="0" err="1">
                <a:effectLst/>
                <a:latin typeface="Calibri" panose="020F0502020204030204" pitchFamily="34" charset="0"/>
                <a:ea typeface="Calibri" panose="020F0502020204030204" pitchFamily="34" charset="0"/>
                <a:cs typeface="Calibri" panose="020F0502020204030204" pitchFamily="34" charset="0"/>
              </a:rPr>
              <a:t>Revista </a:t>
            </a:r>
            <a:r>
              <a:rPr lang="es" sz="1300" i="1" kern="100" dirty="0">
                <a:effectLst/>
                <a:latin typeface="Calibri" panose="020F0502020204030204" pitchFamily="34" charset="0"/>
                <a:ea typeface="Calibri" panose="020F0502020204030204" pitchFamily="34" charset="0"/>
                <a:cs typeface="Calibri" panose="020F0502020204030204" pitchFamily="34" charset="0"/>
              </a:rPr>
              <a:t>de Lenguaje Infantil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r>
              <a:rPr lang="es" sz="1300" i="1" kern="100" dirty="0">
                <a:effectLst/>
                <a:latin typeface="Calibri" panose="020F0502020204030204" pitchFamily="34" charset="0"/>
                <a:ea typeface="Calibri" panose="020F0502020204030204" pitchFamily="34" charset="0"/>
                <a:cs typeface="Calibri" panose="020F0502020204030204" pitchFamily="34" charset="0"/>
              </a:rPr>
              <a:t>27 </a:t>
            </a:r>
            <a:r>
              <a:rPr lang="es" sz="1300" kern="100" dirty="0">
                <a:effectLst/>
                <a:latin typeface="Calibri" panose="020F0502020204030204" pitchFamily="34" charset="0"/>
                <a:ea typeface="Calibri" panose="020F0502020204030204" pitchFamily="34" charset="0"/>
                <a:cs typeface="Calibri" panose="020F0502020204030204" pitchFamily="34" charset="0"/>
              </a:rPr>
              <a:t>(3), 521 - </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Berglund, E., Eriksson, M. y Johansson, I. (2001). Rapports parentaux sur les compétences en langage parlé chez les enfants atteints du síndrome de Down. </a:t>
            </a:r>
            <a:r>
              <a:rPr lang="es" sz="1300" i="1" kern="100" dirty="0">
                <a:effectLst/>
                <a:latin typeface="Calibri" panose="020F0502020204030204" pitchFamily="34" charset="0"/>
                <a:ea typeface="Calibri" panose="020F0502020204030204" pitchFamily="34" charset="0"/>
                <a:cs typeface="Calibri" panose="020F0502020204030204" pitchFamily="34" charset="0"/>
              </a:rPr>
              <a:t>Journal de recherche sur la parole, le langage et l'audition </a:t>
            </a:r>
            <a:r>
              <a:rPr lang="es" sz="1300" kern="100" dirty="0">
                <a:effectLst/>
                <a:latin typeface="Calibri" panose="020F0502020204030204" pitchFamily="34" charset="0"/>
                <a:ea typeface="Calibri" panose="020F0502020204030204" pitchFamily="34" charset="0"/>
                <a:cs typeface="Calibri" panose="020F0502020204030204" pitchFamily="34" charset="0"/>
              </a:rPr>
              <a:t>.</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Chapman, R. (2006). Aprendizaje de lenguas en el síndrome de Down: el perfil de la palabra y el lenguaje se compara con los adolescentes presentes en problemas cognitivos de origen desconocido. </a:t>
            </a:r>
            <a:r>
              <a:rPr lang="es" sz="1300" i="1" kern="100" dirty="0">
                <a:effectLst/>
                <a:latin typeface="Calibri" panose="020F0502020204030204" pitchFamily="34" charset="0"/>
                <a:ea typeface="Calibri" panose="020F0502020204030204" pitchFamily="34" charset="0"/>
                <a:cs typeface="Calibri" panose="020F0502020204030204" pitchFamily="34" charset="0"/>
              </a:rPr>
              <a:t>Investigación y práctica sobre el síndrome de Down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r>
              <a:rPr lang="es" sz="1300" i="1" kern="100" dirty="0">
                <a:effectLst/>
                <a:latin typeface="Calibri" panose="020F0502020204030204" pitchFamily="34" charset="0"/>
                <a:ea typeface="Calibri" panose="020F0502020204030204" pitchFamily="34" charset="0"/>
                <a:cs typeface="Calibri" panose="020F0502020204030204" pitchFamily="34" charset="0"/>
              </a:rPr>
              <a:t>10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Chapman Robin S., Bird Elizabeth Kay-Raining y Schwartz Scott E. (1990). Cartografía rápida de palabras en contextos sucesos de niños trisomicos. </a:t>
            </a:r>
            <a:r>
              <a:rPr lang="es" sz="1300" i="1" kern="100" dirty="0">
                <a:effectLst/>
                <a:latin typeface="Calibri" panose="020F0502020204030204" pitchFamily="34" charset="0"/>
                <a:ea typeface="Calibri" panose="020F0502020204030204" pitchFamily="34" charset="0"/>
                <a:cs typeface="Calibri" panose="020F0502020204030204" pitchFamily="34" charset="0"/>
              </a:rPr>
              <a:t>Revista de trastornos del habla y la audición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r>
              <a:rPr lang="es" sz="1300" i="1" kern="100" dirty="0">
                <a:effectLst/>
                <a:latin typeface="Calibri" panose="020F0502020204030204" pitchFamily="34" charset="0"/>
                <a:ea typeface="Calibri" panose="020F0502020204030204" pitchFamily="34" charset="0"/>
                <a:cs typeface="Calibri" panose="020F0502020204030204" pitchFamily="34" charset="0"/>
              </a:rPr>
              <a:t>55 </a:t>
            </a:r>
            <a:r>
              <a:rPr lang="es" sz="1300" kern="100" dirty="0">
                <a:effectLst/>
                <a:latin typeface="Calibri" panose="020F0502020204030204" pitchFamily="34" charset="0"/>
                <a:ea typeface="Calibri" panose="020F0502020204030204" pitchFamily="34" charset="0"/>
                <a:cs typeface="Calibri" panose="020F0502020204030204" pitchFamily="34" charset="0"/>
              </a:rPr>
              <a:t>(4), </a:t>
            </a:r>
            <a:r>
              <a:rPr lang="es" sz="1300" kern="100" dirty="0" err="1">
                <a:effectLst/>
                <a:latin typeface="Calibri" panose="020F0502020204030204" pitchFamily="34" charset="0"/>
                <a:ea typeface="Calibri" panose="020F0502020204030204" pitchFamily="34" charset="0"/>
                <a:cs typeface="Calibri" panose="020F0502020204030204" pitchFamily="34" charset="0"/>
              </a:rPr>
              <a:t>761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Comblain, A. y Thibaut, J.-P. (2009). Aproximación neuropsicológica al síndrome de Down. </a:t>
            </a:r>
            <a:r>
              <a:rPr lang="es" sz="1300" i="1" kern="100" dirty="0">
                <a:effectLst/>
                <a:latin typeface="Calibri" panose="020F0502020204030204" pitchFamily="34" charset="0"/>
                <a:ea typeface="Calibri" panose="020F0502020204030204" pitchFamily="34" charset="0"/>
                <a:cs typeface="Calibri" panose="020F0502020204030204" pitchFamily="34" charset="0"/>
              </a:rPr>
              <a:t>Manuel de Neuropsicología del desarrollo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r>
              <a:rPr lang="es" sz="1300" kern="100" dirty="0">
                <a:effectLst/>
                <a:latin typeface="Cambria Math" panose="02040503050406030204" pitchFamily="18" charset="0"/>
                <a:ea typeface="Calibri" panose="020F0502020204030204" pitchFamily="34" charset="0"/>
                <a:cs typeface="Cambria Math" panose="02040503050406030204" pitchFamily="18" charset="0"/>
              </a:rPr>
              <a:t>491-522 </a:t>
            </a:r>
            <a:r>
              <a:rPr lang="es" sz="1300" kern="100" dirty="0">
                <a:effectLst/>
                <a:latin typeface="Calibri" panose="020F0502020204030204" pitchFamily="34" charset="0"/>
                <a:ea typeface="Calibri" panose="020F0502020204030204" pitchFamily="34" charset="0"/>
                <a:cs typeface="Calibri" panose="020F0502020204030204" pitchFamily="34" charset="0"/>
              </a:rPr>
              <a:t>.</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Comblain, A. y Thibaut, J.-P. (2020). El síndrome de Down. En </a:t>
            </a:r>
            <a:r>
              <a:rPr lang="es" sz="1300" i="1" kern="100" dirty="0">
                <a:effectLst/>
                <a:latin typeface="Calibri" panose="020F0502020204030204" pitchFamily="34" charset="0"/>
                <a:ea typeface="Calibri" panose="020F0502020204030204" pitchFamily="34" charset="0"/>
                <a:cs typeface="Calibri" panose="020F0502020204030204" pitchFamily="34" charset="0"/>
              </a:rPr>
              <a:t>Traité de Neuropsychologie de l'enfant </a:t>
            </a:r>
            <a:r>
              <a:rPr lang="es" sz="1300" kern="100" dirty="0">
                <a:effectLst/>
                <a:latin typeface="Calibri" panose="020F0502020204030204" pitchFamily="34" charset="0"/>
                <a:ea typeface="Calibri" panose="020F0502020204030204" pitchFamily="34" charset="0"/>
                <a:cs typeface="Calibri" panose="020F0502020204030204" pitchFamily="34" charset="0"/>
              </a:rPr>
              <a:t>(p. 378 </a:t>
            </a:r>
            <a:r>
              <a:rPr lang="es" sz="1300" kern="100" dirty="0">
                <a:effectLst/>
                <a:latin typeface="Cambria Math" panose="02040503050406030204" pitchFamily="18" charset="0"/>
                <a:ea typeface="Calibri" panose="020F0502020204030204" pitchFamily="34" charset="0"/>
                <a:cs typeface="Cambria Math" panose="02040503050406030204" pitchFamily="18" charset="0"/>
              </a:rPr>
              <a:t>- </a:t>
            </a:r>
            <a:r>
              <a:rPr lang="es" sz="1300" kern="100" dirty="0">
                <a:effectLst/>
                <a:latin typeface="Calibri" panose="020F0502020204030204" pitchFamily="34" charset="0"/>
                <a:ea typeface="Calibri" panose="020F0502020204030204" pitchFamily="34" charset="0"/>
                <a:cs typeface="Calibri" panose="020F0502020204030204" pitchFamily="34" charset="0"/>
              </a:rPr>
              <a:t>400). De </a:t>
            </a:r>
            <a:r>
              <a:rPr lang="es" sz="1300" kern="100" dirty="0" err="1">
                <a:effectLst/>
                <a:latin typeface="Calibri" panose="020F0502020204030204" pitchFamily="34" charset="0"/>
                <a:ea typeface="Calibri" panose="020F0502020204030204" pitchFamily="34" charset="0"/>
                <a:cs typeface="Calibri" panose="020F0502020204030204" pitchFamily="34" charset="0"/>
              </a:rPr>
              <a:t>Libro </a:t>
            </a:r>
            <a:r>
              <a:rPr lang="es" sz="1300" kern="100" dirty="0">
                <a:effectLst/>
                <a:latin typeface="Calibri" panose="020F0502020204030204" pitchFamily="34" charset="0"/>
                <a:ea typeface="Calibri" panose="020F0502020204030204" pitchFamily="34" charset="0"/>
                <a:cs typeface="Calibri" panose="020F0502020204030204" pitchFamily="34" charset="0"/>
              </a:rPr>
              <a:t>.</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a:effectLst/>
                <a:latin typeface="Calibri" panose="020F0502020204030204" pitchFamily="34" charset="0"/>
                <a:ea typeface="Calibri" panose="020F0502020204030204" pitchFamily="34" charset="0"/>
                <a:cs typeface="Calibri" panose="020F0502020204030204" pitchFamily="34" charset="0"/>
              </a:rPr>
              <a:t>Comblain, A., Witt, A. y Thibaut, J.-P. (2023). Développement lexical dans le cadre d'une déficience intellectuelle: Le point sur la question. </a:t>
            </a:r>
            <a:r>
              <a:rPr lang="es" sz="1300" i="1" kern="100" dirty="0" err="1">
                <a:effectLst/>
                <a:latin typeface="Calibri" panose="020F0502020204030204" pitchFamily="34" charset="0"/>
                <a:ea typeface="Calibri" panose="020F0502020204030204" pitchFamily="34" charset="0"/>
                <a:cs typeface="Calibri" panose="020F0502020204030204" pitchFamily="34" charset="0"/>
              </a:rPr>
              <a:t>Psicología </a:t>
            </a:r>
            <a:r>
              <a:rPr lang="es" sz="1300" i="1" kern="100" dirty="0">
                <a:effectLst/>
                <a:latin typeface="Calibri" panose="020F0502020204030204" pitchFamily="34" charset="0"/>
                <a:ea typeface="Calibri" panose="020F0502020204030204" pitchFamily="34" charset="0"/>
                <a:cs typeface="Calibri" panose="020F0502020204030204" pitchFamily="34" charset="0"/>
              </a:rPr>
              <a:t>francesa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r>
              <a:rPr lang="es" sz="1300" i="1" kern="100" dirty="0">
                <a:effectLst/>
                <a:latin typeface="Calibri" panose="020F0502020204030204" pitchFamily="34" charset="0"/>
                <a:ea typeface="Calibri" panose="020F0502020204030204" pitchFamily="34" charset="0"/>
                <a:cs typeface="Calibri" panose="020F0502020204030204" pitchFamily="34" charset="0"/>
              </a:rPr>
              <a:t>68 ( </a:t>
            </a:r>
            <a:r>
              <a:rPr lang="es" sz="1300" kern="100" dirty="0" err="1">
                <a:effectLst/>
                <a:latin typeface="Calibri" panose="020F0502020204030204" pitchFamily="34" charset="0"/>
                <a:ea typeface="Calibri" panose="020F0502020204030204" pitchFamily="34" charset="0"/>
                <a:cs typeface="Calibri" panose="020F0502020204030204" pitchFamily="34" charset="0"/>
              </a:rPr>
              <a:t>1 </a:t>
            </a:r>
            <a:r>
              <a:rPr lang="es" sz="1300" kern="100" dirty="0">
                <a:effectLst/>
                <a:latin typeface="Calibri" panose="020F0502020204030204" pitchFamily="34" charset="0"/>
                <a:ea typeface="Calibri" panose="020F0502020204030204" pitchFamily="34" charset="0"/>
                <a:cs typeface="Calibri" panose="020F0502020204030204" pitchFamily="34" charset="0"/>
              </a:rPr>
              <a:t>), 91 - </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err="1">
                <a:effectLst/>
                <a:latin typeface="Calibri" panose="020F0502020204030204" pitchFamily="34" charset="0"/>
                <a:ea typeface="Calibri" panose="020F0502020204030204" pitchFamily="34" charset="0"/>
                <a:cs typeface="Calibri" panose="020F0502020204030204" pitchFamily="34" charset="0"/>
              </a:rPr>
              <a:t>Miolo </a:t>
            </a:r>
            <a:r>
              <a:rPr lang="es" sz="1300" kern="100" dirty="0">
                <a:effectLst/>
                <a:latin typeface="Calibri" panose="020F0502020204030204" pitchFamily="34" charset="0"/>
                <a:ea typeface="Calibri" panose="020F0502020204030204" pitchFamily="34" charset="0"/>
                <a:cs typeface="Calibri" panose="020F0502020204030204" pitchFamily="34" charset="0"/>
              </a:rPr>
              <a:t>Giuliana, Chapman Robin S. y </a:t>
            </a:r>
            <a:r>
              <a:rPr lang="es" sz="1300" kern="100" dirty="0" err="1">
                <a:effectLst/>
                <a:latin typeface="Calibri" panose="020F0502020204030204" pitchFamily="34" charset="0"/>
                <a:ea typeface="Calibri" panose="020F0502020204030204" pitchFamily="34" charset="0"/>
                <a:cs typeface="Calibri" panose="020F0502020204030204" pitchFamily="34" charset="0"/>
              </a:rPr>
              <a:t>Sindberg </a:t>
            </a:r>
            <a:r>
              <a:rPr lang="es" sz="1300" kern="100" dirty="0">
                <a:effectLst/>
                <a:latin typeface="Calibri" panose="020F0502020204030204" pitchFamily="34" charset="0"/>
                <a:ea typeface="Calibri" panose="020F0502020204030204" pitchFamily="34" charset="0"/>
                <a:cs typeface="Calibri" panose="020F0502020204030204" pitchFamily="34" charset="0"/>
              </a:rPr>
              <a:t>Heidi A. (2005). Comprensión de frases en los adolescentes trisomicos y en los niños con desarrollo típico. </a:t>
            </a:r>
            <a:r>
              <a:rPr lang="es" sz="1300" i="1" kern="100" dirty="0">
                <a:effectLst/>
                <a:latin typeface="Calibri" panose="020F0502020204030204" pitchFamily="34" charset="0"/>
                <a:ea typeface="Calibri" panose="020F0502020204030204" pitchFamily="34" charset="0"/>
                <a:cs typeface="Calibri" panose="020F0502020204030204" pitchFamily="34" charset="0"/>
              </a:rPr>
              <a:t>Revista de investigación del habla, el lenguaje y la audición </a:t>
            </a:r>
            <a:r>
              <a:rPr lang="es" sz="1300" kern="100" dirty="0">
                <a:effectLst/>
                <a:latin typeface="Calibri" panose="020F0502020204030204" pitchFamily="34" charset="0"/>
                <a:ea typeface="Calibri" panose="020F0502020204030204" pitchFamily="34" charset="0"/>
                <a:cs typeface="Calibri" panose="020F0502020204030204" pitchFamily="34" charset="0"/>
              </a:rPr>
              <a:t>, </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s" sz="1300" kern="100" dirty="0" err="1">
                <a:effectLst/>
                <a:latin typeface="Calibri" panose="020F0502020204030204" pitchFamily="34" charset="0"/>
                <a:ea typeface="Calibri" panose="020F0502020204030204" pitchFamily="34" charset="0"/>
                <a:cs typeface="Calibri" panose="020F0502020204030204" pitchFamily="34" charset="0"/>
              </a:rPr>
              <a:t>Rondal </a:t>
            </a:r>
            <a:r>
              <a:rPr lang="es" sz="1300" kern="100" dirty="0">
                <a:effectLst/>
                <a:latin typeface="Calibri" panose="020F0502020204030204" pitchFamily="34" charset="0"/>
                <a:ea typeface="Calibri" panose="020F0502020204030204" pitchFamily="34" charset="0"/>
                <a:cs typeface="Calibri" panose="020F0502020204030204" pitchFamily="34" charset="0"/>
              </a:rPr>
              <a:t>, J.-A. y Comblain, A. (1999). Perspectives actuelles sur </a:t>
            </a:r>
            <a:r>
              <a:rPr lang="es" sz="1300" kern="100" dirty="0" err="1">
                <a:effectLst/>
                <a:latin typeface="Calibri" panose="020F0502020204030204" pitchFamily="34" charset="0"/>
                <a:ea typeface="Calibri" panose="020F0502020204030204" pitchFamily="34" charset="0"/>
                <a:cs typeface="Calibri" panose="020F0502020204030204" pitchFamily="34" charset="0"/>
              </a:rPr>
              <a:t>les disfasies développementales </a:t>
            </a:r>
            <a:r>
              <a:rPr lang="es" sz="1300" kern="100" dirty="0">
                <a:effectLst/>
                <a:latin typeface="Calibri" panose="020F0502020204030204" pitchFamily="34" charset="0"/>
                <a:ea typeface="Calibri" panose="020F0502020204030204" pitchFamily="34" charset="0"/>
                <a:cs typeface="Calibri" panose="020F0502020204030204" pitchFamily="34" charset="0"/>
              </a:rPr>
              <a:t>. Revista </a:t>
            </a:r>
            <a:endParaRPr lang="fr-BE" sz="13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s" sz="1300" dirty="0" err="1">
                <a:effectLst/>
                <a:latin typeface="Calibri" panose="020F0502020204030204" pitchFamily="34" charset="0"/>
                <a:ea typeface="Calibri" panose="020F0502020204030204" pitchFamily="34" charset="0"/>
              </a:rPr>
              <a:t>Zampini </a:t>
            </a:r>
            <a:r>
              <a:rPr lang="es" sz="1300" dirty="0">
                <a:effectLst/>
                <a:latin typeface="Calibri" panose="020F0502020204030204" pitchFamily="34" charset="0"/>
                <a:ea typeface="Calibri" panose="020F0502020204030204" pitchFamily="34" charset="0"/>
              </a:rPr>
              <a:t>, L. y </a:t>
            </a:r>
            <a:r>
              <a:rPr lang="es" sz="1300" dirty="0" err="1">
                <a:effectLst/>
                <a:latin typeface="Calibri" panose="020F0502020204030204" pitchFamily="34" charset="0"/>
                <a:ea typeface="Calibri" panose="020F0502020204030204" pitchFamily="34" charset="0"/>
              </a:rPr>
              <a:t>D'Odorico </a:t>
            </a:r>
            <a:r>
              <a:rPr lang="es" sz="1300" dirty="0">
                <a:effectLst/>
                <a:latin typeface="Calibri" panose="020F0502020204030204" pitchFamily="34" charset="0"/>
                <a:ea typeface="Calibri" panose="020F0502020204030204" pitchFamily="34" charset="0"/>
              </a:rPr>
              <a:t>, L. (2011). </a:t>
            </a:r>
            <a:r>
              <a:rPr lang="es" sz="1300" dirty="0" err="1">
                <a:effectLst/>
                <a:latin typeface="Calibri" panose="020F0502020204030204" pitchFamily="34" charset="0"/>
                <a:ea typeface="Calibri" panose="020F0502020204030204" pitchFamily="34" charset="0"/>
              </a:rPr>
              <a:t>Léxico</a:t>
            </a:r>
            <a:r>
              <a:rPr lang="es" sz="1300" dirty="0">
                <a:effectLst/>
                <a:latin typeface="Calibri" panose="020F0502020204030204" pitchFamily="34" charset="0"/>
                <a:ea typeface="Calibri" panose="020F0502020204030204" pitchFamily="34" charset="0"/>
              </a:rPr>
              <a:t> </a:t>
            </a:r>
            <a:r>
              <a:rPr lang="es" sz="1300" dirty="0" err="1">
                <a:effectLst/>
                <a:latin typeface="Calibri" panose="020F0502020204030204" pitchFamily="34" charset="0"/>
                <a:ea typeface="Calibri" panose="020F0502020204030204" pitchFamily="34" charset="0"/>
              </a:rPr>
              <a:t>y </a:t>
            </a:r>
            <a:r>
              <a:rPr lang="es" sz="1300" dirty="0">
                <a:effectLst/>
                <a:latin typeface="Calibri" panose="020F0502020204030204" pitchFamily="34" charset="0"/>
                <a:ea typeface="Calibri" panose="020F0502020204030204" pitchFamily="34" charset="0"/>
              </a:rPr>
              <a:t>desarrollo </a:t>
            </a:r>
            <a:r>
              <a:rPr lang="es" sz="1300" dirty="0" err="1">
                <a:effectLst/>
                <a:latin typeface="Calibri" panose="020F0502020204030204" pitchFamily="34" charset="0"/>
                <a:ea typeface="Calibri" panose="020F0502020204030204" pitchFamily="34" charset="0"/>
              </a:rPr>
              <a:t>sintáctico </a:t>
            </a:r>
            <a:r>
              <a:rPr lang="es" sz="1300" dirty="0">
                <a:effectLst/>
                <a:latin typeface="Calibri" panose="020F0502020204030204" pitchFamily="34" charset="0"/>
                <a:ea typeface="Calibri" panose="020F0502020204030204" pitchFamily="34" charset="0"/>
              </a:rPr>
              <a:t>en </a:t>
            </a:r>
            <a:r>
              <a:rPr lang="es" sz="1300" dirty="0" err="1">
                <a:effectLst/>
                <a:latin typeface="Calibri" panose="020F0502020204030204" pitchFamily="34" charset="0"/>
                <a:ea typeface="Calibri" panose="020F0502020204030204" pitchFamily="34" charset="0"/>
              </a:rPr>
              <a:t>italiano</a:t>
            </a:r>
            <a:r>
              <a:rPr lang="es" sz="1300" dirty="0">
                <a:effectLst/>
                <a:latin typeface="Calibri" panose="020F0502020204030204" pitchFamily="34" charset="0"/>
                <a:ea typeface="Calibri" panose="020F0502020204030204" pitchFamily="34" charset="0"/>
              </a:rPr>
              <a:t> </a:t>
            </a:r>
            <a:r>
              <a:rPr lang="es" sz="1300" dirty="0" err="1">
                <a:effectLst/>
                <a:latin typeface="Calibri" panose="020F0502020204030204" pitchFamily="34" charset="0"/>
                <a:ea typeface="Calibri" panose="020F0502020204030204" pitchFamily="34" charset="0"/>
              </a:rPr>
              <a:t>niños</a:t>
            </a:r>
            <a:r>
              <a:rPr lang="es" sz="1300" dirty="0">
                <a:effectLst/>
                <a:latin typeface="Calibri" panose="020F0502020204030204" pitchFamily="34" charset="0"/>
                <a:ea typeface="Calibri" panose="020F0502020204030204" pitchFamily="34" charset="0"/>
              </a:rPr>
              <a:t> </a:t>
            </a:r>
            <a:r>
              <a:rPr lang="es" sz="1300" dirty="0" err="1">
                <a:effectLst/>
                <a:latin typeface="Calibri" panose="020F0502020204030204" pitchFamily="34" charset="0"/>
                <a:ea typeface="Calibri" panose="020F0502020204030204" pitchFamily="34" charset="0"/>
              </a:rPr>
              <a:t>con el síndrome </a:t>
            </a:r>
            <a:r>
              <a:rPr lang="es" sz="1300" dirty="0">
                <a:effectLst/>
                <a:latin typeface="Calibri" panose="020F0502020204030204" pitchFamily="34" charset="0"/>
                <a:ea typeface="Calibri" panose="020F0502020204030204" pitchFamily="34" charset="0"/>
              </a:rPr>
              <a:t>de Down. </a:t>
            </a:r>
            <a:r>
              <a:rPr lang="es" sz="1300" i="1" dirty="0">
                <a:effectLst/>
                <a:latin typeface="Calibri" panose="020F0502020204030204" pitchFamily="34" charset="0"/>
                <a:ea typeface="Calibri" panose="020F0502020204030204" pitchFamily="34" charset="0"/>
              </a:rPr>
              <a:t>Revue internationale des problemas del lenguaje y de la comunicación </a:t>
            </a:r>
            <a:r>
              <a:rPr lang="es" sz="1300" dirty="0">
                <a:effectLst/>
                <a:latin typeface="Calibri" panose="020F0502020204030204" pitchFamily="34" charset="0"/>
                <a:ea typeface="Calibri" panose="020F0502020204030204" pitchFamily="34" charset="0"/>
              </a:rPr>
              <a:t>, </a:t>
            </a:r>
            <a:r>
              <a:rPr lang="es" sz="1300" i="1" dirty="0">
                <a:effectLst/>
                <a:latin typeface="Calibri" panose="020F0502020204030204" pitchFamily="34" charset="0"/>
                <a:ea typeface="Calibri" panose="020F0502020204030204" pitchFamily="34" charset="0"/>
              </a:rPr>
              <a:t>46 </a:t>
            </a:r>
            <a:r>
              <a:rPr lang="es" sz="1300" dirty="0">
                <a:effectLst/>
                <a:latin typeface="Calibri" panose="020F0502020204030204" pitchFamily="34" charset="0"/>
                <a:ea typeface="Calibri" panose="020F0502020204030204" pitchFamily="34" charset="0"/>
              </a:rPr>
              <a:t>(4), 386 </a:t>
            </a:r>
            <a:r>
              <a:rPr lang="es" sz="1300" dirty="0">
                <a:effectLst/>
                <a:latin typeface="Cambria Math" panose="02040503050406030204" pitchFamily="18" charset="0"/>
                <a:ea typeface="Calibri" panose="020F0502020204030204" pitchFamily="34" charset="0"/>
                <a:cs typeface="Cambria Math" panose="02040503050406030204" pitchFamily="18" charset="0"/>
              </a:rPr>
              <a:t>- </a:t>
            </a:r>
            <a:r>
              <a:rPr lang="es" sz="1300" dirty="0">
                <a:effectLst/>
                <a:latin typeface="Calibri" panose="020F0502020204030204" pitchFamily="34" charset="0"/>
                <a:ea typeface="Calibri" panose="020F0502020204030204" pitchFamily="34" charset="0"/>
              </a:rPr>
              <a:t>396.</a:t>
            </a:r>
            <a:r>
              <a:rPr lang="es" sz="1300" dirty="0">
                <a:effectLst/>
              </a:rPr>
              <a:t> </a:t>
            </a:r>
            <a:endParaRPr lang="fr-FR" sz="1300" dirty="0">
              <a:latin typeface="+mn-lt"/>
            </a:endParaRPr>
          </a:p>
        </p:txBody>
      </p:sp>
    </p:spTree>
    <p:extLst>
      <p:ext uri="{BB962C8B-B14F-4D97-AF65-F5344CB8AC3E}">
        <p14:creationId xmlns:p14="http://schemas.microsoft.com/office/powerpoint/2010/main" val="3268034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111;p2" descr="A blue and yellow logo&#10;&#10;Description automatically generated">
            <a:extLst>
              <a:ext uri="{FF2B5EF4-FFF2-40B4-BE49-F238E27FC236}">
                <a16:creationId xmlns:a16="http://schemas.microsoft.com/office/drawing/2014/main" id="{07D928AC-664B-4772-936D-CB01B239D14A}"/>
              </a:ext>
            </a:extLst>
          </p:cNvPr>
          <p:cNvPicPr preferRelativeResize="0">
            <a:picLocks noGrp="1"/>
          </p:cNvPicPr>
          <p:nvPr>
            <p:ph type="body" idx="1"/>
          </p:nvPr>
        </p:nvPicPr>
        <p:blipFill rotWithShape="1">
          <a:blip r:embed="rId2">
            <a:alphaModFix/>
          </a:blip>
          <a:srcRect/>
          <a:stretch/>
        </p:blipFill>
        <p:spPr>
          <a:xfrm>
            <a:off x="9727200" y="173414"/>
            <a:ext cx="2295525" cy="1285875"/>
          </a:xfrm>
          <a:prstGeom prst="rect">
            <a:avLst/>
          </a:prstGeom>
          <a:noFill/>
          <a:ln>
            <a:noFill/>
          </a:ln>
        </p:spPr>
      </p:pic>
      <p:pic>
        <p:nvPicPr>
          <p:cNvPr id="3" name="Google Shape;112;p2" descr="A group of people with a infinity symbol&#10;&#10;Description automatically generated">
            <a:extLst>
              <a:ext uri="{FF2B5EF4-FFF2-40B4-BE49-F238E27FC236}">
                <a16:creationId xmlns:a16="http://schemas.microsoft.com/office/drawing/2014/main" id="{C08FA873-2774-4595-8104-4443CA2B67BC}"/>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4" name="Google Shape;113;p2">
            <a:extLst>
              <a:ext uri="{FF2B5EF4-FFF2-40B4-BE49-F238E27FC236}">
                <a16:creationId xmlns:a16="http://schemas.microsoft.com/office/drawing/2014/main" id="{94D26B86-863F-4B19-B6D6-D1A628A5CEF8}"/>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6" name="Google Shape;115;p2">
            <a:extLst>
              <a:ext uri="{FF2B5EF4-FFF2-40B4-BE49-F238E27FC236}">
                <a16:creationId xmlns:a16="http://schemas.microsoft.com/office/drawing/2014/main" id="{BBE1908F-4DC9-419D-BF39-969ADA0F91DF}"/>
              </a:ext>
            </a:extLst>
          </p:cNvPr>
          <p:cNvSpPr/>
          <p:nvPr/>
        </p:nvSpPr>
        <p:spPr>
          <a:xfrm>
            <a:off x="2950648" y="2030940"/>
            <a:ext cx="8351336" cy="33710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s" sz="3200" b="1" i="0" u="none" strike="noStrike" cap="none" dirty="0">
                <a:solidFill>
                  <a:schemeClr val="dk1"/>
                </a:solidFill>
                <a:latin typeface="Calibri"/>
                <a:ea typeface="Calibri"/>
                <a:cs typeface="Calibri"/>
                <a:sym typeface="Calibri"/>
              </a:rPr>
              <a:t>Capítulo 1: </a:t>
            </a:r>
            <a:r>
              <a:rPr lang="es" sz="3200" i="0" u="none" strike="noStrike" cap="none" dirty="0">
                <a:solidFill>
                  <a:schemeClr val="dk1"/>
                </a:solidFill>
                <a:latin typeface="Calibri"/>
                <a:ea typeface="Calibri"/>
                <a:cs typeface="Calibri"/>
                <a:sym typeface="Calibri"/>
              </a:rPr>
              <a:t>CAA – Uso de imágenes y símbolos</a:t>
            </a:r>
            <a:endParaRPr lang="es-ES" sz="1200" dirty="0">
              <a:solidFill>
                <a:schemeClr val="dk1"/>
              </a:solidFill>
            </a:endParaRPr>
          </a:p>
          <a:p>
            <a:pPr marL="0" marR="0" lvl="0" indent="0" rtl="0">
              <a:spcBef>
                <a:spcPts val="0"/>
              </a:spcBef>
              <a:spcAft>
                <a:spcPts val="0"/>
              </a:spcAft>
              <a:buNone/>
            </a:pPr>
            <a:r>
              <a:rPr lang="es" sz="3200" b="1" dirty="0">
                <a:solidFill>
                  <a:schemeClr val="dk1"/>
                </a:solidFill>
                <a:latin typeface="Calibri"/>
                <a:ea typeface="Calibri"/>
                <a:cs typeface="Calibri"/>
                <a:sym typeface="Calibri"/>
              </a:rPr>
              <a:t>Capítulo 2 </a:t>
            </a:r>
            <a:r>
              <a:rPr lang="es" sz="3200" dirty="0">
                <a:solidFill>
                  <a:schemeClr val="dk1"/>
                </a:solidFill>
                <a:latin typeface="Calibri"/>
                <a:ea typeface="Calibri"/>
                <a:cs typeface="Calibri"/>
                <a:sym typeface="Calibri"/>
              </a:rPr>
              <a:t>: </a:t>
            </a:r>
            <a:r>
              <a:rPr lang="es" sz="3200" b="1" dirty="0">
                <a:solidFill>
                  <a:schemeClr val="dk1"/>
                </a:solidFill>
                <a:latin typeface="Calibri"/>
                <a:ea typeface="Calibri"/>
                <a:cs typeface="Calibri"/>
                <a:sym typeface="Calibri"/>
              </a:rPr>
              <a:t>Lenguaje oral</a:t>
            </a:r>
            <a:endParaRPr sz="1200" b="1" dirty="0">
              <a:solidFill>
                <a:schemeClr val="dk1"/>
              </a:solidFill>
            </a:endParaRPr>
          </a:p>
          <a:p>
            <a:r>
              <a:rPr lang="es" sz="3200" b="1" dirty="0">
                <a:solidFill>
                  <a:schemeClr val="dk1"/>
                </a:solidFill>
                <a:latin typeface="Calibri"/>
                <a:cs typeface="Calibri"/>
              </a:rPr>
              <a:t>Capítulo 3 </a:t>
            </a:r>
            <a:r>
              <a:rPr lang="es" sz="3200" dirty="0">
                <a:solidFill>
                  <a:schemeClr val="dk1"/>
                </a:solidFill>
                <a:latin typeface="Calibri"/>
                <a:cs typeface="Calibri"/>
              </a:rPr>
              <a:t>: Lengua escrita</a:t>
            </a:r>
          </a:p>
          <a:p>
            <a:r>
              <a:rPr lang="es" sz="3200" b="1" dirty="0">
                <a:solidFill>
                  <a:schemeClr val="dk1"/>
                </a:solidFill>
                <a:latin typeface="Calibri"/>
                <a:cs typeface="Calibri"/>
              </a:rPr>
              <a:t>Capítulo 4 </a:t>
            </a:r>
            <a:r>
              <a:rPr lang="es" sz="3200" dirty="0">
                <a:solidFill>
                  <a:schemeClr val="dk1"/>
                </a:solidFill>
                <a:latin typeface="Calibri"/>
                <a:cs typeface="Calibri"/>
              </a:rPr>
              <a:t>: </a:t>
            </a:r>
            <a:r>
              <a:rPr lang="es" sz="3200" dirty="0">
                <a:solidFill>
                  <a:schemeClr val="dk1"/>
                </a:solidFill>
                <a:latin typeface="Calibri" panose="020F0502020204030204" pitchFamily="34" charset="0"/>
                <a:cs typeface="Calibri" panose="020F0502020204030204" pitchFamily="34" charset="0"/>
              </a:rPr>
              <a:t>Herramientas y plataformas digitales</a:t>
            </a:r>
          </a:p>
          <a:p>
            <a:r>
              <a:rPr lang="es" sz="3200" b="1" dirty="0" err="1">
                <a:solidFill>
                  <a:schemeClr val="dk1"/>
                </a:solidFill>
                <a:latin typeface="Calibri" panose="020F0502020204030204" pitchFamily="34" charset="0"/>
                <a:ea typeface="Arial"/>
                <a:cs typeface="Calibri" panose="020F0502020204030204" pitchFamily="34" charset="0"/>
                <a:sym typeface="Arial"/>
              </a:rPr>
              <a:t>Capítulo </a:t>
            </a:r>
            <a:r>
              <a:rPr lang="es" sz="3200" b="1" dirty="0">
                <a:solidFill>
                  <a:schemeClr val="dk1"/>
                </a:solidFill>
                <a:latin typeface="Calibri" panose="020F0502020204030204" pitchFamily="34" charset="0"/>
                <a:ea typeface="Arial"/>
                <a:cs typeface="Calibri" panose="020F0502020204030204" pitchFamily="34" charset="0"/>
                <a:sym typeface="Arial"/>
              </a:rPr>
              <a:t>5: </a:t>
            </a:r>
            <a:r>
              <a:rPr lang="es" sz="3200" dirty="0">
                <a:solidFill>
                  <a:schemeClr val="dk1"/>
                </a:solidFill>
                <a:latin typeface="Calibri" panose="020F0502020204030204" pitchFamily="34" charset="0"/>
                <a:ea typeface="Arial"/>
                <a:cs typeface="Calibri" panose="020F0502020204030204" pitchFamily="34" charset="0"/>
                <a:sym typeface="Arial"/>
              </a:rPr>
              <a:t>Interacciones sociales</a:t>
            </a:r>
            <a:endParaRPr sz="1600" dirty="0">
              <a:solidFill>
                <a:schemeClr val="dk1"/>
              </a:solidFill>
              <a:latin typeface="Arial"/>
              <a:ea typeface="Arial"/>
              <a:cs typeface="Arial"/>
              <a:sym typeface="Arial"/>
            </a:endParaRPr>
          </a:p>
        </p:txBody>
      </p:sp>
      <p:sp>
        <p:nvSpPr>
          <p:cNvPr id="7" name="Google Shape;131;p3">
            <a:extLst>
              <a:ext uri="{FF2B5EF4-FFF2-40B4-BE49-F238E27FC236}">
                <a16:creationId xmlns:a16="http://schemas.microsoft.com/office/drawing/2014/main" id="{D23E3EB0-F33B-801A-F697-DD6D2A65013E}"/>
              </a:ext>
            </a:extLst>
          </p:cNvPr>
          <p:cNvSpPr/>
          <p:nvPr/>
        </p:nvSpPr>
        <p:spPr>
          <a:xfrm>
            <a:off x="2153182" y="497436"/>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endParaRPr sz="3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5156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526647"/>
            <a:ext cx="11088914" cy="180470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800" b="1" dirty="0">
                <a:solidFill>
                  <a:schemeClr val="dk1"/>
                </a:solidFill>
                <a:latin typeface="Calibri"/>
                <a:cs typeface="Calibri"/>
                <a:sym typeface="Calibri"/>
              </a:rPr>
              <a:t>Objetivos de aprendizaje</a:t>
            </a:r>
          </a:p>
          <a:p>
            <a:pPr marL="457200" lvl="4" indent="-7938">
              <a:buFont typeface="Arial" panose="020B0604020202020204" pitchFamily="34" charset="0"/>
              <a:buChar char="•"/>
            </a:pPr>
            <a:r>
              <a:rPr lang="es-ES" sz="2400" dirty="0">
                <a:solidFill>
                  <a:schemeClr val="dk1"/>
                </a:solidFill>
                <a:latin typeface="Calibri"/>
                <a:cs typeface="Calibri"/>
              </a:rPr>
              <a:t>Cómo se desarrollan las lenguas orales en las personas con DI</a:t>
            </a:r>
          </a:p>
          <a:p>
            <a:pPr marL="457200" lvl="4" indent="-7938">
              <a:buFont typeface="Arial" panose="020B0604020202020204" pitchFamily="34" charset="0"/>
              <a:buChar char="•"/>
            </a:pPr>
            <a:r>
              <a:rPr lang="es" sz="2400" dirty="0">
                <a:solidFill>
                  <a:schemeClr val="dk1"/>
                </a:solidFill>
                <a:latin typeface="Calibri"/>
                <a:cs typeface="Calibri"/>
              </a:rPr>
              <a:t>¿Cuáles son las principales dificultades encontradas por las personas DI en la comunicación oral?</a:t>
            </a:r>
          </a:p>
        </p:txBody>
      </p:sp>
      <p:sp>
        <p:nvSpPr>
          <p:cNvPr id="2" name="Google Shape;131;p3">
            <a:extLst>
              <a:ext uri="{FF2B5EF4-FFF2-40B4-BE49-F238E27FC236}">
                <a16:creationId xmlns:a16="http://schemas.microsoft.com/office/drawing/2014/main" id="{228C2B85-4914-6AC1-1755-6EA4B1DE4983}"/>
              </a:ext>
            </a:extLst>
          </p:cNvPr>
          <p:cNvSpPr/>
          <p:nvPr/>
        </p:nvSpPr>
        <p:spPr>
          <a:xfrm>
            <a:off x="2143775"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2. </a:t>
            </a:r>
            <a:r>
              <a:rPr lang="es-ES" sz="2000" b="1" i="0" u="none" strike="noStrike" cap="none" dirty="0">
                <a:solidFill>
                  <a:schemeClr val="dk1"/>
                </a:solidFill>
                <a:latin typeface="Calibri"/>
                <a:ea typeface="Calibri"/>
                <a:cs typeface="Calibri"/>
                <a:sym typeface="Calibri"/>
              </a:rPr>
              <a:t>Lenguaje oral</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59538" y="2801712"/>
            <a:ext cx="8176697" cy="27070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sym typeface="Calibri"/>
              </a:rPr>
              <a:t>Secciones</a:t>
            </a:r>
          </a:p>
          <a:p>
            <a:r>
              <a:rPr lang="es" sz="2000" b="1" dirty="0">
                <a:solidFill>
                  <a:schemeClr val="dk1"/>
                </a:solidFill>
              </a:rPr>
              <a:t>6.2.1 Introducción</a:t>
            </a:r>
          </a:p>
          <a:p>
            <a:r>
              <a:rPr lang="es" sz="2000" dirty="0">
                <a:solidFill>
                  <a:schemeClr val="dk1"/>
                </a:solidFill>
              </a:rPr>
              <a:t>6.2.2 Fonología y articulación</a:t>
            </a:r>
          </a:p>
          <a:p>
            <a:r>
              <a:rPr lang="es" sz="2000" dirty="0">
                <a:solidFill>
                  <a:schemeClr val="dk1"/>
                </a:solidFill>
              </a:rPr>
              <a:t>6.2.3 Vocabulario</a:t>
            </a:r>
          </a:p>
          <a:p>
            <a:r>
              <a:rPr lang="es" sz="2000" dirty="0">
                <a:solidFill>
                  <a:schemeClr val="dk1"/>
                </a:solidFill>
              </a:rPr>
              <a:t>6.2.4 Morfosintaxis</a:t>
            </a:r>
          </a:p>
          <a:p>
            <a:r>
              <a:rPr lang="es" sz="2000" dirty="0">
                <a:solidFill>
                  <a:schemeClr val="dk1"/>
                </a:solidFill>
              </a:rPr>
              <a:t>6.2.5 Pragmática</a:t>
            </a:r>
          </a:p>
          <a:p>
            <a:endParaRPr lang="en-US" sz="2000" dirty="0">
              <a:solidFill>
                <a:schemeClr val="dk1"/>
              </a:solidFill>
            </a:endParaRPr>
          </a:p>
        </p:txBody>
      </p:sp>
      <p:sp>
        <p:nvSpPr>
          <p:cNvPr id="3" name="Google Shape;131;p3">
            <a:extLst>
              <a:ext uri="{FF2B5EF4-FFF2-40B4-BE49-F238E27FC236}">
                <a16:creationId xmlns:a16="http://schemas.microsoft.com/office/drawing/2014/main" id="{36D98577-A2D5-BC3B-6AFF-D148E7381C73}"/>
              </a:ext>
            </a:extLst>
          </p:cNvPr>
          <p:cNvSpPr/>
          <p:nvPr/>
        </p:nvSpPr>
        <p:spPr>
          <a:xfrm>
            <a:off x="2143775"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2. </a:t>
            </a:r>
            <a:r>
              <a:rPr lang="es-ES" sz="2000" b="1" i="0" u="none" strike="noStrike" cap="none" dirty="0">
                <a:solidFill>
                  <a:schemeClr val="dk1"/>
                </a:solidFill>
                <a:latin typeface="Calibri"/>
                <a:ea typeface="Calibri"/>
                <a:cs typeface="Calibri"/>
                <a:sym typeface="Calibri"/>
              </a:rPr>
              <a:t>Lenguaje oral</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lIns="91440" tIns="45720" rIns="91440" bIns="45720" anchor="t">
            <a:spAutoFit/>
          </a:bodyPr>
          <a:lstStyle/>
          <a:p>
            <a:pPr algn="ctr">
              <a:lnSpc>
                <a:spcPct val="120000"/>
              </a:lnSpc>
              <a:buClr>
                <a:srgbClr val="674EA7"/>
              </a:buClr>
              <a:buSzPts val="4000"/>
            </a:pPr>
            <a:r>
              <a:rPr lang="es" sz="2800" b="1" dirty="0">
                <a:solidFill>
                  <a:schemeClr val="accent1"/>
                </a:solidFill>
              </a:rPr>
              <a:t>6.2.1 Introducción</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2" name="Rectangle : coins arrondis 1">
            <a:extLst>
              <a:ext uri="{FF2B5EF4-FFF2-40B4-BE49-F238E27FC236}">
                <a16:creationId xmlns:a16="http://schemas.microsoft.com/office/drawing/2014/main" id="{E5FF4A41-67E5-BA03-8939-03A0BB057560}"/>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t>Nivel de sonido </a:t>
            </a:r>
            <a:endParaRPr lang="fr-FR" sz="2000" dirty="0"/>
          </a:p>
        </p:txBody>
      </p:sp>
      <p:sp>
        <p:nvSpPr>
          <p:cNvPr id="3" name="Rectangle : coins arrondis 2">
            <a:extLst>
              <a:ext uri="{FF2B5EF4-FFF2-40B4-BE49-F238E27FC236}">
                <a16:creationId xmlns:a16="http://schemas.microsoft.com/office/drawing/2014/main" id="{8907BD3A-4CAF-597E-EFC6-271BB2D3D407}"/>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t>Nivel de significado</a:t>
            </a:r>
            <a:endParaRPr lang="fr-FR" sz="2000" dirty="0"/>
          </a:p>
        </p:txBody>
      </p:sp>
      <p:sp>
        <p:nvSpPr>
          <p:cNvPr id="5" name="Rectangle : coins arrondis 4">
            <a:extLst>
              <a:ext uri="{FF2B5EF4-FFF2-40B4-BE49-F238E27FC236}">
                <a16:creationId xmlns:a16="http://schemas.microsoft.com/office/drawing/2014/main" id="{2FF776B2-3487-2548-EBF9-08D7EFDBEFF6}"/>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t>Nivel de contexto</a:t>
            </a:r>
            <a:endParaRPr lang="fr-FR" sz="2000" dirty="0"/>
          </a:p>
        </p:txBody>
      </p:sp>
      <p:sp>
        <p:nvSpPr>
          <p:cNvPr id="6" name="Rectangle : coins arrondis 5">
            <a:extLst>
              <a:ext uri="{FF2B5EF4-FFF2-40B4-BE49-F238E27FC236}">
                <a16:creationId xmlns:a16="http://schemas.microsoft.com/office/drawing/2014/main" id="{FA16F50E-82AF-4C5E-25AC-DE338141F63E}"/>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solidFill>
                  <a:schemeClr val="tx1">
                    <a:lumMod val="85000"/>
                    <a:lumOff val="15000"/>
                  </a:schemeClr>
                </a:solidFill>
              </a:rPr>
              <a:t>Fonética</a:t>
            </a:r>
            <a:endParaRPr lang="fr-FR" sz="2000" dirty="0">
              <a:solidFill>
                <a:schemeClr val="tx1">
                  <a:lumMod val="85000"/>
                  <a:lumOff val="15000"/>
                </a:schemeClr>
              </a:solidFill>
            </a:endParaRPr>
          </a:p>
        </p:txBody>
      </p:sp>
      <p:sp>
        <p:nvSpPr>
          <p:cNvPr id="7" name="Rectangle : coins arrondis 6">
            <a:extLst>
              <a:ext uri="{FF2B5EF4-FFF2-40B4-BE49-F238E27FC236}">
                <a16:creationId xmlns:a16="http://schemas.microsoft.com/office/drawing/2014/main" id="{B8C6AB80-FA38-FFD7-F2A6-07122A644B08}"/>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Fonología</a:t>
            </a:r>
            <a:endParaRPr lang="fr-FR" sz="2000" dirty="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8732B77A-EC9A-3656-C510-27A8AC6FC131}"/>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Lexico</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D9C0B252-3C58-FD4F-07BC-0EDE47D80A8D}"/>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Morfología</a:t>
            </a:r>
            <a:endParaRPr lang="fr-FR" sz="2000" dirty="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4D8DCAF6-3EE0-44D2-0BC5-3C5D4B97CFF7}"/>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err="1">
                <a:solidFill>
                  <a:schemeClr val="tx1">
                    <a:lumMod val="85000"/>
                    <a:lumOff val="15000"/>
                  </a:schemeClr>
                </a:solidFill>
              </a:rPr>
              <a:t>Sintaxis</a:t>
            </a:r>
            <a:endParaRPr lang="fr-FR" sz="2000" dirty="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2601BB95-4E14-D1F1-47FE-C5B85220668C}"/>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 sz="2000" dirty="0">
                <a:solidFill>
                  <a:schemeClr val="tx1">
                    <a:lumMod val="85000"/>
                    <a:lumOff val="15000"/>
                  </a:schemeClr>
                </a:solidFill>
              </a:rPr>
              <a:t>Pragmático</a:t>
            </a:r>
            <a:endParaRPr lang="fr-FR" sz="2000" dirty="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EB217A01-4AD2-91A9-E6BC-CE5B27620032}"/>
              </a:ext>
            </a:extLst>
          </p:cNvPr>
          <p:cNvCxnSpPr>
            <a:endCxn id="6"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6FA7D1D3-4025-4D38-BA5F-76E0E9E2BEA5}"/>
              </a:ext>
            </a:extLst>
          </p:cNvPr>
          <p:cNvCxnSpPr>
            <a:cxnSpLocks/>
            <a:stCxn id="2" idx="3"/>
            <a:endCxn id="7"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8296FBA9-6FCB-E6CC-FA2F-5A144D88B48B}"/>
              </a:ext>
            </a:extLst>
          </p:cNvPr>
          <p:cNvCxnSpPr>
            <a:cxnSpLocks/>
            <a:endCxn id="10"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BBDCA639-1F27-F325-E6DF-113CC6AE31E9}"/>
              </a:ext>
            </a:extLst>
          </p:cNvPr>
          <p:cNvCxnSpPr>
            <a:cxnSpLocks/>
            <a:endCxn id="8"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870C8250-92F6-9618-1320-21B843811BC5}"/>
              </a:ext>
            </a:extLst>
          </p:cNvPr>
          <p:cNvCxnSpPr>
            <a:cxnSpLocks/>
            <a:endCxn id="9"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2559405-C3EE-2218-3BB7-28CC59F6EF29}"/>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75CBE5B1-DBDD-7108-E7F5-B372E052B6B2}"/>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45340ED7-3A60-897E-247B-75EC64A78BD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36B9FAE7-3379-2F60-C793-32BA1BA89C95}"/>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3A6169CD-35D9-DCC4-8D49-9D45BD71834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10D12046-E102-DE0E-E41D-25F1C3F20A6D}"/>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B79305E6-CD56-3241-4320-8DC3C8B9C25F}"/>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681234E7-850B-3BD0-22B5-168C028377ED}"/>
              </a:ext>
            </a:extLst>
          </p:cNvPr>
          <p:cNvSpPr txBox="1"/>
          <p:nvPr/>
        </p:nvSpPr>
        <p:spPr>
          <a:xfrm>
            <a:off x="6999887" y="1687055"/>
            <a:ext cx="2467342" cy="369332"/>
          </a:xfrm>
          <a:prstGeom prst="rect">
            <a:avLst/>
          </a:prstGeom>
          <a:noFill/>
        </p:spPr>
        <p:txBody>
          <a:bodyPr wrap="none" rtlCol="0">
            <a:spAutoFit/>
          </a:bodyPr>
          <a:lstStyle/>
          <a:p>
            <a:r>
              <a:rPr lang="es" sz="1800" dirty="0">
                <a:solidFill>
                  <a:schemeClr val="tx1">
                    <a:lumMod val="85000"/>
                    <a:lumOff val="15000"/>
                  </a:schemeClr>
                </a:solidFill>
              </a:rPr>
              <a:t>estudio de los sonidos</a:t>
            </a:r>
            <a:endParaRPr lang="fr-FR" sz="1800" dirty="0">
              <a:solidFill>
                <a:schemeClr val="tx1">
                  <a:lumMod val="85000"/>
                  <a:lumOff val="15000"/>
                </a:schemeClr>
              </a:solidFill>
            </a:endParaRPr>
          </a:p>
        </p:txBody>
      </p:sp>
      <p:sp>
        <p:nvSpPr>
          <p:cNvPr id="33" name="ZoneTexte 32">
            <a:extLst>
              <a:ext uri="{FF2B5EF4-FFF2-40B4-BE49-F238E27FC236}">
                <a16:creationId xmlns:a16="http://schemas.microsoft.com/office/drawing/2014/main" id="{7C12D119-364E-6DAA-8F86-0C6351EE7FB9}"/>
              </a:ext>
            </a:extLst>
          </p:cNvPr>
          <p:cNvSpPr txBox="1"/>
          <p:nvPr/>
        </p:nvSpPr>
        <p:spPr>
          <a:xfrm>
            <a:off x="6999887" y="2493004"/>
            <a:ext cx="4262705" cy="369332"/>
          </a:xfrm>
          <a:prstGeom prst="rect">
            <a:avLst/>
          </a:prstGeom>
          <a:noFill/>
        </p:spPr>
        <p:txBody>
          <a:bodyPr wrap="none" rtlCol="0">
            <a:spAutoFit/>
          </a:bodyPr>
          <a:lstStyle/>
          <a:p>
            <a:r>
              <a:rPr lang="es" sz="1800" dirty="0">
                <a:solidFill>
                  <a:schemeClr val="tx1">
                    <a:lumMod val="85000"/>
                    <a:lumOff val="15000"/>
                  </a:schemeClr>
                </a:solidFill>
              </a:rPr>
              <a:t>Organización y combinación de sonidos</a:t>
            </a:r>
          </a:p>
        </p:txBody>
      </p:sp>
      <p:sp>
        <p:nvSpPr>
          <p:cNvPr id="34" name="ZoneTexte 33">
            <a:extLst>
              <a:ext uri="{FF2B5EF4-FFF2-40B4-BE49-F238E27FC236}">
                <a16:creationId xmlns:a16="http://schemas.microsoft.com/office/drawing/2014/main" id="{35C6C502-8534-C6E8-BC59-0723A92E73E2}"/>
              </a:ext>
            </a:extLst>
          </p:cNvPr>
          <p:cNvSpPr txBox="1"/>
          <p:nvPr/>
        </p:nvSpPr>
        <p:spPr>
          <a:xfrm>
            <a:off x="6953825" y="3479452"/>
            <a:ext cx="1338828" cy="369332"/>
          </a:xfrm>
          <a:prstGeom prst="rect">
            <a:avLst/>
          </a:prstGeom>
          <a:noFill/>
        </p:spPr>
        <p:txBody>
          <a:bodyPr wrap="none" rtlCol="0">
            <a:spAutoFit/>
          </a:bodyPr>
          <a:lstStyle/>
          <a:p>
            <a:r>
              <a:rPr lang="es" sz="1800" dirty="0" err="1">
                <a:solidFill>
                  <a:schemeClr val="tx1">
                    <a:lumMod val="85000"/>
                    <a:lumOff val="15000"/>
                  </a:schemeClr>
                </a:solidFill>
              </a:rPr>
              <a:t>Vocabulario</a:t>
            </a:r>
            <a:endParaRPr lang="fr-FR" sz="1800" dirty="0">
              <a:solidFill>
                <a:schemeClr val="tx1">
                  <a:lumMod val="85000"/>
                  <a:lumOff val="15000"/>
                </a:schemeClr>
              </a:solidFill>
            </a:endParaRPr>
          </a:p>
        </p:txBody>
      </p:sp>
      <p:sp>
        <p:nvSpPr>
          <p:cNvPr id="35" name="ZoneTexte 34">
            <a:extLst>
              <a:ext uri="{FF2B5EF4-FFF2-40B4-BE49-F238E27FC236}">
                <a16:creationId xmlns:a16="http://schemas.microsoft.com/office/drawing/2014/main" id="{6F061FAF-9914-EDA1-B4BD-5E4EA7A63490}"/>
              </a:ext>
            </a:extLst>
          </p:cNvPr>
          <p:cNvSpPr txBox="1"/>
          <p:nvPr/>
        </p:nvSpPr>
        <p:spPr>
          <a:xfrm>
            <a:off x="6999887" y="4110917"/>
            <a:ext cx="2557110" cy="369332"/>
          </a:xfrm>
          <a:prstGeom prst="rect">
            <a:avLst/>
          </a:prstGeom>
          <a:noFill/>
        </p:spPr>
        <p:txBody>
          <a:bodyPr wrap="none" rtlCol="0">
            <a:spAutoFit/>
          </a:bodyPr>
          <a:lstStyle/>
          <a:p>
            <a:r>
              <a:rPr lang="es" sz="1800" dirty="0">
                <a:solidFill>
                  <a:schemeClr val="tx1">
                    <a:lumMod val="85000"/>
                    <a:lumOff val="15000"/>
                  </a:schemeClr>
                </a:solidFill>
              </a:rPr>
              <a:t>Tipos y </a:t>
            </a:r>
            <a:r>
              <a:rPr lang="es" sz="1800" dirty="0" err="1">
                <a:solidFill>
                  <a:schemeClr val="tx1">
                    <a:lumMod val="85000"/>
                    <a:lumOff val="15000"/>
                  </a:schemeClr>
                </a:solidFill>
              </a:rPr>
              <a:t>formas </a:t>
            </a:r>
            <a:endParaRPr lang="fr-FR" sz="1800" dirty="0">
              <a:solidFill>
                <a:schemeClr val="tx1">
                  <a:lumMod val="85000"/>
                  <a:lumOff val="15000"/>
                </a:schemeClr>
              </a:solidFill>
            </a:endParaRPr>
          </a:p>
        </p:txBody>
      </p:sp>
      <p:sp>
        <p:nvSpPr>
          <p:cNvPr id="36" name="ZoneTexte 35">
            <a:extLst>
              <a:ext uri="{FF2B5EF4-FFF2-40B4-BE49-F238E27FC236}">
                <a16:creationId xmlns:a16="http://schemas.microsoft.com/office/drawing/2014/main" id="{914A7303-7B4A-1B20-7E17-A9C1BC40F2E8}"/>
              </a:ext>
            </a:extLst>
          </p:cNvPr>
          <p:cNvSpPr txBox="1"/>
          <p:nvPr/>
        </p:nvSpPr>
        <p:spPr>
          <a:xfrm>
            <a:off x="6953825" y="4707677"/>
            <a:ext cx="2121093" cy="369332"/>
          </a:xfrm>
          <a:prstGeom prst="rect">
            <a:avLst/>
          </a:prstGeom>
          <a:noFill/>
        </p:spPr>
        <p:txBody>
          <a:bodyPr wrap="none" rtlCol="0">
            <a:spAutoFit/>
          </a:bodyPr>
          <a:lstStyle/>
          <a:p>
            <a:r>
              <a:rPr lang="es" sz="1800" dirty="0">
                <a:solidFill>
                  <a:schemeClr val="tx1">
                    <a:lumMod val="85000"/>
                    <a:lumOff val="15000"/>
                  </a:schemeClr>
                </a:solidFill>
              </a:rPr>
              <a:t>Estructura de frase</a:t>
            </a:r>
          </a:p>
        </p:txBody>
      </p:sp>
      <p:sp>
        <p:nvSpPr>
          <p:cNvPr id="37" name="ZoneTexte 36">
            <a:extLst>
              <a:ext uri="{FF2B5EF4-FFF2-40B4-BE49-F238E27FC236}">
                <a16:creationId xmlns:a16="http://schemas.microsoft.com/office/drawing/2014/main" id="{C6A4DD57-F014-05A5-F39A-A4ECFB93D6B6}"/>
              </a:ext>
            </a:extLst>
          </p:cNvPr>
          <p:cNvSpPr txBox="1"/>
          <p:nvPr/>
        </p:nvSpPr>
        <p:spPr>
          <a:xfrm>
            <a:off x="7045949" y="5789023"/>
            <a:ext cx="2121093" cy="369332"/>
          </a:xfrm>
          <a:prstGeom prst="rect">
            <a:avLst/>
          </a:prstGeom>
          <a:noFill/>
        </p:spPr>
        <p:txBody>
          <a:bodyPr wrap="none" rtlCol="0">
            <a:spAutoFit/>
          </a:bodyPr>
          <a:lstStyle/>
          <a:p>
            <a:r>
              <a:rPr lang="es" sz="1800" dirty="0" err="1">
                <a:solidFill>
                  <a:schemeClr val="tx1">
                    <a:lumMod val="85000"/>
                    <a:lumOff val="15000"/>
                  </a:schemeClr>
                </a:solidFill>
              </a:rPr>
              <a:t>Significado </a:t>
            </a:r>
            <a:r>
              <a:rPr lang="es" sz="1800" dirty="0">
                <a:solidFill>
                  <a:schemeClr val="tx1">
                    <a:lumMod val="85000"/>
                    <a:lumOff val="15000"/>
                  </a:schemeClr>
                </a:solidFill>
              </a:rPr>
              <a:t>en </a:t>
            </a:r>
            <a:r>
              <a:rPr lang="es" sz="1800" dirty="0" err="1">
                <a:solidFill>
                  <a:schemeClr val="tx1">
                    <a:lumMod val="85000"/>
                    <a:lumOff val="15000"/>
                  </a:schemeClr>
                </a:solidFill>
              </a:rPr>
              <a:t>el contexto</a:t>
            </a:r>
            <a:endParaRPr lang="fr-FR" sz="1800" dirty="0">
              <a:solidFill>
                <a:schemeClr val="tx1">
                  <a:lumMod val="85000"/>
                  <a:lumOff val="15000"/>
                </a:schemeClr>
              </a:solidFill>
            </a:endParaRPr>
          </a:p>
        </p:txBody>
      </p:sp>
      <p:sp>
        <p:nvSpPr>
          <p:cNvPr id="40" name="Bulle rectangulaire à coins arrondis 39">
            <a:extLst>
              <a:ext uri="{FF2B5EF4-FFF2-40B4-BE49-F238E27FC236}">
                <a16:creationId xmlns:a16="http://schemas.microsoft.com/office/drawing/2014/main" id="{7BA794CD-4AAF-7023-C47B-E05D4494A4B8}"/>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ZoneTexte 40">
            <a:extLst>
              <a:ext uri="{FF2B5EF4-FFF2-40B4-BE49-F238E27FC236}">
                <a16:creationId xmlns:a16="http://schemas.microsoft.com/office/drawing/2014/main" id="{E2F3E036-3B4D-74FF-5E1E-1D679771784F}"/>
              </a:ext>
            </a:extLst>
          </p:cNvPr>
          <p:cNvSpPr txBox="1"/>
          <p:nvPr/>
        </p:nvSpPr>
        <p:spPr>
          <a:xfrm>
            <a:off x="9984037" y="3670178"/>
            <a:ext cx="1159292" cy="369332"/>
          </a:xfrm>
          <a:prstGeom prst="rect">
            <a:avLst/>
          </a:prstGeom>
          <a:noFill/>
        </p:spPr>
        <p:txBody>
          <a:bodyPr wrap="none" rtlCol="0">
            <a:spAutoFit/>
          </a:bodyPr>
          <a:lstStyle/>
          <a:p>
            <a:r>
              <a:rPr lang="es" sz="1800" dirty="0" err="1">
                <a:solidFill>
                  <a:schemeClr val="tx1">
                    <a:lumMod val="85000"/>
                    <a:lumOff val="15000"/>
                  </a:schemeClr>
                </a:solidFill>
              </a:rPr>
              <a:t>Gramática</a:t>
            </a:r>
            <a:endParaRPr lang="fr-FR" sz="1800" dirty="0">
              <a:solidFill>
                <a:schemeClr val="tx1">
                  <a:lumMod val="85000"/>
                  <a:lumOff val="15000"/>
                </a:schemeClr>
              </a:solidFill>
            </a:endParaRPr>
          </a:p>
        </p:txBody>
      </p:sp>
    </p:spTree>
    <p:extLst>
      <p:ext uri="{BB962C8B-B14F-4D97-AF65-F5344CB8AC3E}">
        <p14:creationId xmlns:p14="http://schemas.microsoft.com/office/powerpoint/2010/main" val="4137831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2313586158"/>
              </p:ext>
            </p:extLst>
          </p:nvPr>
        </p:nvGraphicFramePr>
        <p:xfrm>
          <a:off x="404350" y="1667738"/>
          <a:ext cx="11362930" cy="4185666"/>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es" sz="1800" dirty="0"/>
                        <a:t>Componente lingüístico</a:t>
                      </a:r>
                    </a:p>
                    <a:p>
                      <a:pPr algn="ctr">
                        <a:lnSpc>
                          <a:spcPct val="120000"/>
                        </a:lnSpc>
                        <a:spcBef>
                          <a:spcPts val="600"/>
                        </a:spcBef>
                      </a:pPr>
                      <a:endParaRPr lang="fr-FR" sz="1800" dirty="0"/>
                    </a:p>
                  </a:txBody>
                  <a:tcPr/>
                </a:tc>
                <a:tc>
                  <a:txBody>
                    <a:bodyPr/>
                    <a:lstStyle/>
                    <a:p>
                      <a:pPr algn="ctr">
                        <a:lnSpc>
                          <a:spcPct val="120000"/>
                        </a:lnSpc>
                        <a:spcBef>
                          <a:spcPts val="600"/>
                        </a:spcBef>
                      </a:pPr>
                      <a:r>
                        <a:rPr lang="es" sz="1800" dirty="0" err="1"/>
                        <a:t>Sintomatología</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es" sz="1800" dirty="0"/>
                        <a:t>Articulación y discriminación auditiva.</a:t>
                      </a:r>
                    </a:p>
                    <a:p>
                      <a:pPr algn="ctr">
                        <a:lnSpc>
                          <a:spcPct val="120000"/>
                        </a:lnSpc>
                        <a:spcBef>
                          <a:spcPts val="600"/>
                        </a:spcBef>
                      </a:pPr>
                      <a:r>
                        <a:rPr lang="es" sz="1800" dirty="0"/>
                        <a:t>↓</a:t>
                      </a:r>
                    </a:p>
                    <a:p>
                      <a:pPr algn="ctr">
                        <a:lnSpc>
                          <a:spcPct val="120000"/>
                        </a:lnSpc>
                        <a:spcBef>
                          <a:spcPts val="600"/>
                        </a:spcBef>
                        <a:spcAft>
                          <a:spcPts val="0"/>
                        </a:spcAft>
                      </a:pPr>
                      <a:r>
                        <a:rPr lang="es" sz="1800" b="1" dirty="0">
                          <a:solidFill>
                            <a:schemeClr val="bg2">
                              <a:lumMod val="90000"/>
                              <a:lumOff val="10000"/>
                            </a:schemeClr>
                          </a:solidFill>
                        </a:rPr>
                        <a:t>Nivel de sonido</a:t>
                      </a: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s-ES" sz="1800" b="0" i="0" u="none" strike="noStrike" cap="none" dirty="0">
                          <a:solidFill>
                            <a:schemeClr val="dk1"/>
                          </a:solidFill>
                          <a:effectLst/>
                          <a:latin typeface="+mn-lt"/>
                          <a:ea typeface="+mn-ea"/>
                          <a:cs typeface="+mn-cs"/>
                          <a:sym typeface="Arial"/>
                        </a:rPr>
                        <a:t>Dificultades articulatorias y </a:t>
                      </a:r>
                      <a:r>
                        <a:rPr lang="es-ES" sz="1800" b="0" i="0" u="none" strike="noStrike" cap="none" dirty="0" err="1">
                          <a:solidFill>
                            <a:schemeClr val="dk1"/>
                          </a:solidFill>
                          <a:effectLst/>
                          <a:latin typeface="+mn-lt"/>
                          <a:ea typeface="+mn-ea"/>
                          <a:cs typeface="+mn-cs"/>
                          <a:sym typeface="Arial"/>
                        </a:rPr>
                        <a:t>coarticulatorias</a:t>
                      </a:r>
                      <a:r>
                        <a:rPr lang="es-ES" sz="1800" b="0" i="0" u="none" strike="noStrike" cap="none" dirty="0">
                          <a:solidFill>
                            <a:schemeClr val="dk1"/>
                          </a:solidFill>
                          <a:effectLst/>
                          <a:latin typeface="+mn-lt"/>
                          <a:ea typeface="+mn-ea"/>
                          <a:cs typeface="+mn-cs"/>
                          <a:sym typeface="Arial"/>
                        </a:rPr>
                        <a:t> con los fonemas más complejos (por ejemplo, consonantes constrictivas como /f/, /s/, etc. que requieren dominio y control de los músculos orofaciales)</a:t>
                      </a:r>
                    </a:p>
                    <a:p>
                      <a:pPr>
                        <a:lnSpc>
                          <a:spcPct val="120000"/>
                        </a:lnSpc>
                        <a:spcBef>
                          <a:spcPts val="600"/>
                        </a:spcBef>
                      </a:pPr>
                      <a:r>
                        <a:rPr lang="es" sz="1800" b="0" i="0" u="none" strike="noStrike" cap="none" dirty="0">
                          <a:solidFill>
                            <a:schemeClr val="dk1"/>
                          </a:solidFill>
                          <a:effectLst/>
                          <a:latin typeface="+mn-lt"/>
                          <a:ea typeface="+mn-ea"/>
                          <a:cs typeface="+mn-cs"/>
                          <a:sym typeface="Arial"/>
                        </a:rPr>
                        <a:t>Desarrollo prestado y partes incompletas de la discriminación auditiva.</a:t>
                      </a:r>
                      <a:r>
                        <a:rPr lang="es" sz="1800" dirty="0">
                          <a:effectLst/>
                        </a:rPr>
                        <a:t> </a:t>
                      </a:r>
                      <a:endParaRPr lang="fr-FR" sz="1800" dirty="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es" sz="1800" dirty="0" err="1"/>
                        <a:t>Léxico </a:t>
                      </a:r>
                      <a:r>
                        <a:rPr lang="es" sz="1800" dirty="0"/>
                        <a:t>y </a:t>
                      </a:r>
                      <a:r>
                        <a:rPr lang="es" sz="1800" dirty="0" err="1"/>
                        <a:t>sémántica</a:t>
                      </a:r>
                      <a:endParaRPr lang="fr-FR" sz="1800" dirty="0"/>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s" sz="1800" dirty="0"/>
                        <a:t>↓</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s" sz="1800" b="1" dirty="0">
                          <a:solidFill>
                            <a:schemeClr val="bg2">
                              <a:lumMod val="90000"/>
                              <a:lumOff val="10000"/>
                            </a:schemeClr>
                          </a:solidFill>
                        </a:rPr>
                        <a:t>Nivel de significado</a:t>
                      </a:r>
                      <a:endParaRPr lang="fr-FR" sz="1800" b="1" dirty="0">
                        <a:solidFill>
                          <a:schemeClr val="bg2">
                            <a:lumMod val="90000"/>
                            <a:lumOff val="10000"/>
                          </a:schemeClr>
                        </a:solidFill>
                      </a:endParaRPr>
                    </a:p>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s-ES" sz="1800" b="0" i="0" u="none" strike="noStrike" cap="none" dirty="0">
                          <a:solidFill>
                            <a:schemeClr val="dk1"/>
                          </a:solidFill>
                          <a:effectLst/>
                          <a:latin typeface="+mn-lt"/>
                          <a:ea typeface="+mn-ea"/>
                          <a:cs typeface="+mn-cs"/>
                          <a:sym typeface="Arial"/>
                        </a:rPr>
                        <a:t>Léxico reducido en términos tanto de número de palabras como de características semánticas asociadas a estas palabras (por ejemplo, problemas en la construcción de categorías o generalización de nombres a elementos similares en una misma categoría)</a:t>
                      </a:r>
                      <a:endParaRPr lang="fr-FR" sz="1800" dirty="0"/>
                    </a:p>
                  </a:txBody>
                  <a:tcPr/>
                </a:tc>
                <a:extLst>
                  <a:ext uri="{0D108BD9-81ED-4DB2-BD59-A6C34878D82A}">
                    <a16:rowId xmlns:a16="http://schemas.microsoft.com/office/drawing/2014/main" val="3199580143"/>
                  </a:ext>
                </a:extLst>
              </a:tr>
            </a:tbl>
          </a:graphicData>
        </a:graphic>
      </p:graphicFrame>
      <p:sp>
        <p:nvSpPr>
          <p:cNvPr id="2" name="Google Shape;131;p3">
            <a:extLst>
              <a:ext uri="{FF2B5EF4-FFF2-40B4-BE49-F238E27FC236}">
                <a16:creationId xmlns:a16="http://schemas.microsoft.com/office/drawing/2014/main" id="{A5FD6CC3-5E16-554A-E3E6-2F12FCD72BBC}"/>
              </a:ext>
            </a:extLst>
          </p:cNvPr>
          <p:cNvSpPr/>
          <p:nvPr/>
        </p:nvSpPr>
        <p:spPr>
          <a:xfrm>
            <a:off x="2143775"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2. </a:t>
            </a:r>
            <a:r>
              <a:rPr lang="es-ES" sz="2000" b="1" i="0" u="none" strike="noStrike" cap="none" dirty="0">
                <a:solidFill>
                  <a:schemeClr val="dk1"/>
                </a:solidFill>
                <a:latin typeface="Calibri"/>
                <a:ea typeface="Calibri"/>
                <a:cs typeface="Calibri"/>
                <a:sym typeface="Calibri"/>
              </a:rPr>
              <a:t>Lenguaje oral. </a:t>
            </a:r>
          </a:p>
          <a:p>
            <a:pPr>
              <a:lnSpc>
                <a:spcPct val="110000"/>
              </a:lnSpc>
              <a:buClr>
                <a:srgbClr val="674EA7"/>
              </a:buClr>
              <a:buSzPts val="4000"/>
            </a:pPr>
            <a:r>
              <a:rPr lang="es-ES" sz="2000" b="1" i="0" u="none" strike="noStrike" cap="none" dirty="0">
                <a:solidFill>
                  <a:schemeClr val="dk1"/>
                </a:solidFill>
                <a:latin typeface="Calibri"/>
                <a:ea typeface="Calibri"/>
                <a:cs typeface="Calibri"/>
                <a:sym typeface="Calibri"/>
              </a:rPr>
              <a:t>6.2.1. </a:t>
            </a:r>
            <a:r>
              <a:rPr lang="es-ES" sz="2000" b="1" dirty="0">
                <a:solidFill>
                  <a:schemeClr val="dk1"/>
                </a:solidFill>
                <a:latin typeface="Calibri"/>
                <a:ea typeface="Calibri"/>
                <a:cs typeface="Calibri"/>
                <a:sym typeface="Calibri"/>
              </a:rPr>
              <a:t>Introducción</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2660627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2341464007"/>
              </p:ext>
            </p:extLst>
          </p:nvPr>
        </p:nvGraphicFramePr>
        <p:xfrm>
          <a:off x="404350" y="2063273"/>
          <a:ext cx="11362930" cy="3466084"/>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es" sz="1800" dirty="0"/>
                        <a:t>Componente lingüístico</a:t>
                      </a:r>
                    </a:p>
                    <a:p>
                      <a:pPr algn="ctr">
                        <a:lnSpc>
                          <a:spcPct val="120000"/>
                        </a:lnSpc>
                        <a:spcBef>
                          <a:spcPts val="600"/>
                        </a:spcBef>
                      </a:pPr>
                      <a:endParaRPr lang="fr-FR" sz="1800" dirty="0"/>
                    </a:p>
                  </a:txBody>
                  <a:tcPr/>
                </a:tc>
                <a:tc>
                  <a:txBody>
                    <a:bodyPr/>
                    <a:lstStyle/>
                    <a:p>
                      <a:pPr algn="ctr">
                        <a:lnSpc>
                          <a:spcPct val="120000"/>
                        </a:lnSpc>
                        <a:spcBef>
                          <a:spcPts val="600"/>
                        </a:spcBef>
                      </a:pPr>
                      <a:r>
                        <a:rPr lang="es" sz="1800" dirty="0" err="1"/>
                        <a:t>Sintomatología</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es" sz="1800" dirty="0" err="1"/>
                        <a:t>Morfosintaxis</a:t>
                      </a:r>
                      <a:endParaRPr lang="fr-FR" sz="1800" dirty="0"/>
                    </a:p>
                    <a:p>
                      <a:pPr algn="ctr">
                        <a:lnSpc>
                          <a:spcPct val="120000"/>
                        </a:lnSpc>
                        <a:spcBef>
                          <a:spcPts val="600"/>
                        </a:spcBef>
                      </a:pPr>
                      <a:r>
                        <a:rPr lang="es" sz="1800" dirty="0"/>
                        <a:t>↓</a:t>
                      </a:r>
                    </a:p>
                    <a:p>
                      <a:pPr algn="ctr">
                        <a:lnSpc>
                          <a:spcPct val="120000"/>
                        </a:lnSpc>
                        <a:spcBef>
                          <a:spcPts val="600"/>
                        </a:spcBef>
                        <a:spcAft>
                          <a:spcPts val="0"/>
                        </a:spcAft>
                      </a:pPr>
                      <a:r>
                        <a:rPr lang="es" sz="1800" b="1" dirty="0">
                          <a:solidFill>
                            <a:schemeClr val="bg2">
                              <a:lumMod val="90000"/>
                              <a:lumOff val="10000"/>
                            </a:schemeClr>
                          </a:solidFill>
                        </a:rPr>
                        <a:t>Nivel de significado</a:t>
                      </a:r>
                      <a:endParaRPr lang="fr-FR" sz="1800" b="1" dirty="0">
                        <a:solidFill>
                          <a:schemeClr val="bg2">
                            <a:lumMod val="90000"/>
                            <a:lumOff val="10000"/>
                          </a:schemeClr>
                        </a:solidFill>
                      </a:endParaRPr>
                    </a:p>
                  </a:txBody>
                  <a:tcPr/>
                </a:tc>
                <a:tc>
                  <a:txBody>
                    <a:bodyPr/>
                    <a:lstStyle/>
                    <a:p>
                      <a:pPr>
                        <a:lnSpc>
                          <a:spcPct val="120000"/>
                        </a:lnSpc>
                        <a:spcBef>
                          <a:spcPts val="600"/>
                        </a:spcBef>
                      </a:pPr>
                      <a:r>
                        <a:rPr lang="es-ES" sz="1800" b="0" i="0" u="none" strike="noStrike" cap="none" dirty="0">
                          <a:solidFill>
                            <a:schemeClr val="dk1"/>
                          </a:solidFill>
                          <a:effectLst/>
                          <a:latin typeface="+mn-lt"/>
                          <a:ea typeface="+mn-ea"/>
                          <a:cs typeface="+mn-cs"/>
                          <a:sym typeface="Arial"/>
                        </a:rPr>
                        <a:t>Reducción de la longitud y la complejidad estructural de los enunciados</a:t>
                      </a:r>
                    </a:p>
                    <a:p>
                      <a:pPr>
                        <a:lnSpc>
                          <a:spcPct val="120000"/>
                        </a:lnSpc>
                        <a:spcBef>
                          <a:spcPts val="600"/>
                        </a:spcBef>
                      </a:pPr>
                      <a:endParaRPr lang="es-ES" sz="1800" b="0" i="0" u="none" strike="noStrike" cap="none" dirty="0">
                        <a:solidFill>
                          <a:schemeClr val="dk1"/>
                        </a:solidFill>
                        <a:effectLst/>
                        <a:latin typeface="+mn-lt"/>
                        <a:ea typeface="+mn-ea"/>
                        <a:cs typeface="+mn-cs"/>
                        <a:sym typeface="Arial"/>
                      </a:endParaRPr>
                    </a:p>
                    <a:p>
                      <a:pPr>
                        <a:lnSpc>
                          <a:spcPct val="120000"/>
                        </a:lnSpc>
                        <a:spcBef>
                          <a:spcPts val="600"/>
                        </a:spcBef>
                      </a:pPr>
                      <a:r>
                        <a:rPr lang="es-ES" sz="1800" b="0" i="0" u="none" strike="noStrike" cap="none" dirty="0">
                          <a:solidFill>
                            <a:schemeClr val="dk1"/>
                          </a:solidFill>
                          <a:effectLst/>
                          <a:latin typeface="+mn-lt"/>
                          <a:ea typeface="+mn-ea"/>
                          <a:cs typeface="+mn-cs"/>
                          <a:sym typeface="Arial"/>
                        </a:rPr>
                        <a:t>Déficit en la morfología flexiva (p. ej., marcación del plural en sustantivos y verbos, marcación del tiempo en verbos, etc.)</a:t>
                      </a:r>
                    </a:p>
                    <a:p>
                      <a:pPr>
                        <a:lnSpc>
                          <a:spcPct val="120000"/>
                        </a:lnSpc>
                        <a:spcBef>
                          <a:spcPts val="600"/>
                        </a:spcBef>
                      </a:pPr>
                      <a:endParaRPr lang="es-ES" sz="1800" b="0" i="0" u="none" strike="noStrike" cap="none" dirty="0">
                        <a:solidFill>
                          <a:schemeClr val="dk1"/>
                        </a:solidFill>
                        <a:effectLst/>
                        <a:latin typeface="+mn-lt"/>
                        <a:ea typeface="+mn-ea"/>
                        <a:cs typeface="+mn-cs"/>
                        <a:sym typeface="Arial"/>
                      </a:endParaRPr>
                    </a:p>
                    <a:p>
                      <a:pPr>
                        <a:lnSpc>
                          <a:spcPct val="120000"/>
                        </a:lnSpc>
                        <a:spcBef>
                          <a:spcPts val="600"/>
                        </a:spcBef>
                      </a:pPr>
                      <a:r>
                        <a:rPr lang="es-ES" sz="1800" b="0" i="0" u="none" strike="noStrike" cap="none" dirty="0">
                          <a:solidFill>
                            <a:schemeClr val="dk1"/>
                          </a:solidFill>
                          <a:effectLst/>
                          <a:latin typeface="+mn-lt"/>
                          <a:ea typeface="+mn-ea"/>
                          <a:cs typeface="+mn-cs"/>
                          <a:sym typeface="Arial"/>
                        </a:rPr>
                        <a:t>Comprensión y producción deficientes de oraciones complejas y compuestas</a:t>
                      </a:r>
                      <a:r>
                        <a:rPr lang="es" sz="1800" dirty="0">
                          <a:effectLst/>
                        </a:rPr>
                        <a:t>  </a:t>
                      </a:r>
                      <a:endParaRPr lang="fr-FR" sz="1800" dirty="0"/>
                    </a:p>
                  </a:txBody>
                  <a:tcPr/>
                </a:tc>
                <a:extLst>
                  <a:ext uri="{0D108BD9-81ED-4DB2-BD59-A6C34878D82A}">
                    <a16:rowId xmlns:a16="http://schemas.microsoft.com/office/drawing/2014/main" val="3377094984"/>
                  </a:ext>
                </a:extLst>
              </a:tr>
            </a:tbl>
          </a:graphicData>
        </a:graphic>
      </p:graphicFrame>
      <p:sp>
        <p:nvSpPr>
          <p:cNvPr id="3" name="Google Shape;131;p3">
            <a:extLst>
              <a:ext uri="{FF2B5EF4-FFF2-40B4-BE49-F238E27FC236}">
                <a16:creationId xmlns:a16="http://schemas.microsoft.com/office/drawing/2014/main" id="{5D09F03C-C41C-FC70-2DE1-0C8C2FE756F7}"/>
              </a:ext>
            </a:extLst>
          </p:cNvPr>
          <p:cNvSpPr/>
          <p:nvPr/>
        </p:nvSpPr>
        <p:spPr>
          <a:xfrm>
            <a:off x="2143775"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2. </a:t>
            </a:r>
            <a:r>
              <a:rPr lang="es-ES" sz="2000" b="1" i="0" u="none" strike="noStrike" cap="none" dirty="0">
                <a:solidFill>
                  <a:schemeClr val="dk1"/>
                </a:solidFill>
                <a:latin typeface="Calibri"/>
                <a:ea typeface="Calibri"/>
                <a:cs typeface="Calibri"/>
                <a:sym typeface="Calibri"/>
              </a:rPr>
              <a:t>Lenguaje oral. </a:t>
            </a:r>
          </a:p>
          <a:p>
            <a:pPr>
              <a:lnSpc>
                <a:spcPct val="110000"/>
              </a:lnSpc>
              <a:buClr>
                <a:srgbClr val="674EA7"/>
              </a:buClr>
              <a:buSzPts val="4000"/>
            </a:pPr>
            <a:r>
              <a:rPr lang="es-ES" sz="2000" b="1" i="0" u="none" strike="noStrike" cap="none" dirty="0">
                <a:solidFill>
                  <a:schemeClr val="dk1"/>
                </a:solidFill>
                <a:latin typeface="Calibri"/>
                <a:ea typeface="Calibri"/>
                <a:cs typeface="Calibri"/>
                <a:sym typeface="Calibri"/>
              </a:rPr>
              <a:t>6.2.1. </a:t>
            </a:r>
            <a:r>
              <a:rPr lang="es-ES" sz="2000" b="1" dirty="0">
                <a:solidFill>
                  <a:schemeClr val="dk1"/>
                </a:solidFill>
                <a:latin typeface="Calibri"/>
                <a:ea typeface="Calibri"/>
                <a:cs typeface="Calibri"/>
                <a:sym typeface="Calibri"/>
              </a:rPr>
              <a:t>Introducción</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2436879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3908193385"/>
              </p:ext>
            </p:extLst>
          </p:nvPr>
        </p:nvGraphicFramePr>
        <p:xfrm>
          <a:off x="404350" y="1667738"/>
          <a:ext cx="11362930" cy="3856482"/>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es" sz="1800" dirty="0"/>
                        <a:t>Componente lingüístico</a:t>
                      </a:r>
                    </a:p>
                    <a:p>
                      <a:pPr algn="ctr">
                        <a:lnSpc>
                          <a:spcPct val="120000"/>
                        </a:lnSpc>
                        <a:spcBef>
                          <a:spcPts val="600"/>
                        </a:spcBef>
                      </a:pPr>
                      <a:endParaRPr lang="fr-FR" sz="1800" dirty="0"/>
                    </a:p>
                  </a:txBody>
                  <a:tcPr/>
                </a:tc>
                <a:tc>
                  <a:txBody>
                    <a:bodyPr/>
                    <a:lstStyle/>
                    <a:p>
                      <a:pPr algn="ctr">
                        <a:lnSpc>
                          <a:spcPct val="120000"/>
                        </a:lnSpc>
                        <a:spcBef>
                          <a:spcPts val="600"/>
                        </a:spcBef>
                      </a:pPr>
                      <a:r>
                        <a:rPr lang="es" sz="1800" dirty="0" err="1"/>
                        <a:t>Sintomatología</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es" sz="1800" dirty="0"/>
                        <a:t>Pragmática</a:t>
                      </a:r>
                      <a:endParaRPr lang="fr-FR" sz="1800" dirty="0"/>
                    </a:p>
                    <a:p>
                      <a:pPr algn="ctr">
                        <a:lnSpc>
                          <a:spcPct val="120000"/>
                        </a:lnSpc>
                        <a:spcBef>
                          <a:spcPts val="600"/>
                        </a:spcBef>
                      </a:pPr>
                      <a:r>
                        <a:rPr lang="es" sz="1800" dirty="0"/>
                        <a:t>↓</a:t>
                      </a:r>
                    </a:p>
                    <a:p>
                      <a:pPr algn="ctr">
                        <a:lnSpc>
                          <a:spcPct val="120000"/>
                        </a:lnSpc>
                        <a:spcBef>
                          <a:spcPts val="600"/>
                        </a:spcBef>
                        <a:spcAft>
                          <a:spcPts val="0"/>
                        </a:spcAft>
                      </a:pPr>
                      <a:r>
                        <a:rPr lang="es" sz="1800" b="1" dirty="0">
                          <a:solidFill>
                            <a:schemeClr val="bg2">
                              <a:lumMod val="90000"/>
                              <a:lumOff val="10000"/>
                            </a:schemeClr>
                          </a:solidFill>
                        </a:rPr>
                        <a:t>Nivel de sonido</a:t>
                      </a: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es-ES" sz="1800" b="0" i="0" u="none" strike="noStrike" cap="none" dirty="0">
                          <a:solidFill>
                            <a:schemeClr val="dk1"/>
                          </a:solidFill>
                          <a:effectLst/>
                          <a:latin typeface="+mn-lt"/>
                          <a:ea typeface="+mn-ea"/>
                          <a:cs typeface="+mn-cs"/>
                          <a:sym typeface="Arial"/>
                        </a:rPr>
                        <a:t>Desarrollo lento de habilidades pragmáticas avanzadas (por ejemplo, desarrollar un tema de conversación, participar en una conversación, solicitudes interpersonales, monitorear interacciones verbales con otras personas, comunicación referencial).</a:t>
                      </a:r>
                      <a:endParaRPr lang="fr-FR" sz="1800" dirty="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es" sz="1800" dirty="0"/>
                        <a:t>Organización discursiva</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s" sz="1800" dirty="0"/>
                        <a:t>↓</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es" sz="1800" b="1" dirty="0">
                          <a:solidFill>
                            <a:schemeClr val="bg2">
                              <a:lumMod val="90000"/>
                              <a:lumOff val="10000"/>
                            </a:schemeClr>
                          </a:solidFill>
                        </a:rPr>
                        <a:t>Nivel de contexto</a:t>
                      </a:r>
                      <a:endParaRPr lang="fr-FR" sz="1800" b="1" dirty="0">
                        <a:solidFill>
                          <a:schemeClr val="bg2">
                            <a:lumMod val="90000"/>
                            <a:lumOff val="10000"/>
                          </a:schemeClr>
                        </a:solidFill>
                      </a:endParaRPr>
                    </a:p>
                  </a:txBody>
                  <a:tcPr/>
                </a:tc>
                <a:tc>
                  <a:txBody>
                    <a:bodyPr/>
                    <a:lstStyle/>
                    <a:p>
                      <a:pPr>
                        <a:lnSpc>
                          <a:spcPct val="120000"/>
                        </a:lnSpc>
                        <a:spcBef>
                          <a:spcPts val="600"/>
                        </a:spcBef>
                      </a:pPr>
                      <a:r>
                        <a:rPr lang="es-ES" sz="1800" b="0" i="0" u="none" strike="noStrike" cap="none" dirty="0">
                          <a:solidFill>
                            <a:schemeClr val="dk1"/>
                          </a:solidFill>
                          <a:effectLst/>
                          <a:latin typeface="+mn-lt"/>
                          <a:ea typeface="+mn-ea"/>
                          <a:cs typeface="+mn-cs"/>
                          <a:sym typeface="Arial"/>
                        </a:rPr>
                        <a:t>Macroestructuras del lenguaje poco desarrolladas</a:t>
                      </a:r>
                    </a:p>
                    <a:p>
                      <a:pPr>
                        <a:lnSpc>
                          <a:spcPct val="120000"/>
                        </a:lnSpc>
                        <a:spcBef>
                          <a:spcPts val="600"/>
                        </a:spcBef>
                      </a:pPr>
                      <a:endParaRPr lang="es-ES" sz="1800" b="0" i="0" u="none" strike="noStrike" cap="none" dirty="0">
                        <a:solidFill>
                          <a:schemeClr val="dk1"/>
                        </a:solidFill>
                        <a:effectLst/>
                        <a:latin typeface="+mn-lt"/>
                        <a:ea typeface="+mn-ea"/>
                        <a:cs typeface="+mn-cs"/>
                        <a:sym typeface="Arial"/>
                      </a:endParaRPr>
                    </a:p>
                    <a:p>
                      <a:pPr>
                        <a:lnSpc>
                          <a:spcPct val="120000"/>
                        </a:lnSpc>
                        <a:spcBef>
                          <a:spcPts val="600"/>
                        </a:spcBef>
                      </a:pPr>
                      <a:r>
                        <a:rPr lang="es-ES" sz="1800" b="0" i="0" u="none" strike="noStrike" cap="none" dirty="0">
                          <a:solidFill>
                            <a:schemeClr val="dk1"/>
                          </a:solidFill>
                          <a:effectLst/>
                          <a:latin typeface="+mn-lt"/>
                          <a:ea typeface="+mn-ea"/>
                          <a:cs typeface="+mn-cs"/>
                          <a:sym typeface="Arial"/>
                        </a:rPr>
                        <a:t>El discurso carece de coherencia y cohesión, con dificultad para relacionar ideas</a:t>
                      </a:r>
                      <a:endParaRPr lang="fr-FR" sz="1800" dirty="0"/>
                    </a:p>
                  </a:txBody>
                  <a:tcPr/>
                </a:tc>
                <a:extLst>
                  <a:ext uri="{0D108BD9-81ED-4DB2-BD59-A6C34878D82A}">
                    <a16:rowId xmlns:a16="http://schemas.microsoft.com/office/drawing/2014/main" val="3199580143"/>
                  </a:ext>
                </a:extLst>
              </a:tr>
            </a:tbl>
          </a:graphicData>
        </a:graphic>
      </p:graphicFrame>
      <p:sp>
        <p:nvSpPr>
          <p:cNvPr id="3" name="Google Shape;131;p3">
            <a:extLst>
              <a:ext uri="{FF2B5EF4-FFF2-40B4-BE49-F238E27FC236}">
                <a16:creationId xmlns:a16="http://schemas.microsoft.com/office/drawing/2014/main" id="{021622D1-7F25-6156-1D5D-91EC8A3AF0B0}"/>
              </a:ext>
            </a:extLst>
          </p:cNvPr>
          <p:cNvSpPr/>
          <p:nvPr/>
        </p:nvSpPr>
        <p:spPr>
          <a:xfrm>
            <a:off x="2143775"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2. </a:t>
            </a:r>
            <a:r>
              <a:rPr lang="es-ES" sz="2000" b="1" i="0" u="none" strike="noStrike" cap="none" dirty="0">
                <a:solidFill>
                  <a:schemeClr val="dk1"/>
                </a:solidFill>
                <a:latin typeface="Calibri"/>
                <a:ea typeface="Calibri"/>
                <a:cs typeface="Calibri"/>
                <a:sym typeface="Calibri"/>
              </a:rPr>
              <a:t>Lenguaje oral. </a:t>
            </a:r>
          </a:p>
          <a:p>
            <a:pPr>
              <a:lnSpc>
                <a:spcPct val="110000"/>
              </a:lnSpc>
              <a:buClr>
                <a:srgbClr val="674EA7"/>
              </a:buClr>
              <a:buSzPts val="4000"/>
            </a:pPr>
            <a:r>
              <a:rPr lang="es-ES" sz="2000" b="1" i="0" u="none" strike="noStrike" cap="none" dirty="0">
                <a:solidFill>
                  <a:schemeClr val="dk1"/>
                </a:solidFill>
                <a:latin typeface="Calibri"/>
                <a:ea typeface="Calibri"/>
                <a:cs typeface="Calibri"/>
                <a:sym typeface="Calibri"/>
              </a:rPr>
              <a:t>6.2.1. </a:t>
            </a:r>
            <a:r>
              <a:rPr lang="es-ES" sz="2000" b="1" dirty="0">
                <a:solidFill>
                  <a:schemeClr val="dk1"/>
                </a:solidFill>
                <a:latin typeface="Calibri"/>
                <a:ea typeface="Calibri"/>
                <a:cs typeface="Calibri"/>
                <a:sym typeface="Calibri"/>
              </a:rPr>
              <a:t>Introducción</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3950438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5" name="ZoneTexte 4">
            <a:extLst>
              <a:ext uri="{FF2B5EF4-FFF2-40B4-BE49-F238E27FC236}">
                <a16:creationId xmlns:a16="http://schemas.microsoft.com/office/drawing/2014/main" id="{414BEC74-7E29-2737-BEC2-A8A9810AEAFA}"/>
              </a:ext>
            </a:extLst>
          </p:cNvPr>
          <p:cNvSpPr txBox="1"/>
          <p:nvPr/>
        </p:nvSpPr>
        <p:spPr>
          <a:xfrm>
            <a:off x="2116490" y="1606326"/>
            <a:ext cx="7337685" cy="923330"/>
          </a:xfrm>
          <a:prstGeom prst="rect">
            <a:avLst/>
          </a:prstGeom>
          <a:noFill/>
        </p:spPr>
        <p:txBody>
          <a:bodyPr wrap="square">
            <a:spAutoFit/>
          </a:bodyPr>
          <a:lstStyle/>
          <a:p>
            <a:r>
              <a:rPr lang="es-ES" sz="1800" dirty="0">
                <a:solidFill>
                  <a:schemeClr val="bg2">
                    <a:lumMod val="90000"/>
                    <a:lumOff val="10000"/>
                  </a:schemeClr>
                </a:solidFill>
                <a:effectLst/>
                <a:latin typeface="+mn-lt"/>
                <a:ea typeface="Calibri" panose="020F0502020204030204" pitchFamily="34" charset="0"/>
                <a:cs typeface="Times New Roman" panose="02020603050405020304" pitchFamily="18" charset="0"/>
              </a:rPr>
              <a:t>Las discrepancias con el desarrollo de los niños neurotípicos se pueden observar ya en el período preverbal, es decir, en el primer año de vida del niño, antes de que aparezcan las primeras palabras.</a:t>
            </a:r>
            <a:endParaRPr lang="fr-FR" sz="1800" dirty="0">
              <a:solidFill>
                <a:schemeClr val="bg2">
                  <a:lumMod val="90000"/>
                  <a:lumOff val="10000"/>
                </a:schemeClr>
              </a:solidFill>
              <a:latin typeface="+mn-lt"/>
            </a:endParaRPr>
          </a:p>
        </p:txBody>
      </p:sp>
      <p:sp>
        <p:nvSpPr>
          <p:cNvPr id="4" name="Google Shape;131;p3">
            <a:extLst>
              <a:ext uri="{FF2B5EF4-FFF2-40B4-BE49-F238E27FC236}">
                <a16:creationId xmlns:a16="http://schemas.microsoft.com/office/drawing/2014/main" id="{790410B9-A907-DD9F-92C4-D8335CB38036}"/>
              </a:ext>
            </a:extLst>
          </p:cNvPr>
          <p:cNvSpPr/>
          <p:nvPr/>
        </p:nvSpPr>
        <p:spPr>
          <a:xfrm>
            <a:off x="2143775"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2. </a:t>
            </a:r>
            <a:r>
              <a:rPr lang="es-ES" sz="2000" b="1" i="0" u="none" strike="noStrike" cap="none" dirty="0">
                <a:solidFill>
                  <a:schemeClr val="dk1"/>
                </a:solidFill>
                <a:latin typeface="Calibri"/>
                <a:ea typeface="Calibri"/>
                <a:cs typeface="Calibri"/>
                <a:sym typeface="Calibri"/>
              </a:rPr>
              <a:t>Lenguaje oral. </a:t>
            </a:r>
          </a:p>
          <a:p>
            <a:pPr>
              <a:lnSpc>
                <a:spcPct val="110000"/>
              </a:lnSpc>
              <a:buClr>
                <a:srgbClr val="674EA7"/>
              </a:buClr>
              <a:buSzPts val="4000"/>
            </a:pPr>
            <a:r>
              <a:rPr lang="es-ES" sz="2000" b="1" i="0" u="none" strike="noStrike" cap="none" dirty="0">
                <a:solidFill>
                  <a:schemeClr val="dk1"/>
                </a:solidFill>
                <a:latin typeface="Calibri"/>
                <a:ea typeface="Calibri"/>
                <a:cs typeface="Calibri"/>
                <a:sym typeface="Calibri"/>
              </a:rPr>
              <a:t>6.2.1. </a:t>
            </a:r>
            <a:r>
              <a:rPr lang="es-ES" sz="2000" b="1" dirty="0">
                <a:solidFill>
                  <a:schemeClr val="dk1"/>
                </a:solidFill>
                <a:latin typeface="Calibri"/>
                <a:ea typeface="Calibri"/>
                <a:cs typeface="Calibri"/>
                <a:sym typeface="Calibri"/>
              </a:rPr>
              <a:t>Introducción</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pic>
        <p:nvPicPr>
          <p:cNvPr id="7" name="Imagen 6" descr="Escala de tiempo&#10;&#10;Descripción generada automáticamente">
            <a:extLst>
              <a:ext uri="{FF2B5EF4-FFF2-40B4-BE49-F238E27FC236}">
                <a16:creationId xmlns:a16="http://schemas.microsoft.com/office/drawing/2014/main" id="{AD1B1A6F-397F-3E71-D129-D36D2EC52AA7}"/>
              </a:ext>
            </a:extLst>
          </p:cNvPr>
          <p:cNvPicPr>
            <a:picLocks noChangeAspect="1"/>
          </p:cNvPicPr>
          <p:nvPr/>
        </p:nvPicPr>
        <p:blipFill>
          <a:blip r:embed="rId5"/>
          <a:stretch>
            <a:fillRect/>
          </a:stretch>
        </p:blipFill>
        <p:spPr>
          <a:xfrm>
            <a:off x="500115" y="2587412"/>
            <a:ext cx="11505235" cy="3746869"/>
          </a:xfrm>
          <a:prstGeom prst="rect">
            <a:avLst/>
          </a:prstGeom>
        </p:spPr>
      </p:pic>
    </p:spTree>
    <p:extLst>
      <p:ext uri="{BB962C8B-B14F-4D97-AF65-F5344CB8AC3E}">
        <p14:creationId xmlns:p14="http://schemas.microsoft.com/office/powerpoint/2010/main" val="126399829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F21503E3-DA28-43EE-A8C3-B4DB6DD34F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2B3263-EF49-4234-9689-D9203774EBA0}">
  <ds:schemaRefs>
    <ds:schemaRef ds:uri="http://schemas.microsoft.com/office/2006/documentManagement/types"/>
    <ds:schemaRef ds:uri="7a866126-7c09-4654-844e-0d48a974f41d"/>
    <ds:schemaRef ds:uri="http://schemas.microsoft.com/office/2006/metadata/properties"/>
    <ds:schemaRef ds:uri="http://www.w3.org/XML/1998/namespace"/>
    <ds:schemaRef ds:uri="http://purl.org/dc/dcmitype/"/>
    <ds:schemaRef ds:uri="http://purl.org/dc/elements/1.1/"/>
    <ds:schemaRef ds:uri="http://schemas.microsoft.com/office/infopath/2007/PartnerControls"/>
    <ds:schemaRef ds:uri="http://schemas.openxmlformats.org/package/2006/metadata/core-properties"/>
    <ds:schemaRef ds:uri="833f7f52-ca37-4ad5-a460-7ba203df2864"/>
    <ds:schemaRef ds:uri="http://purl.org/dc/terms/"/>
  </ds:schemaRefs>
</ds:datastoreItem>
</file>

<file path=docProps/app.xml><?xml version="1.0" encoding="utf-8"?>
<Properties xmlns="http://schemas.openxmlformats.org/officeDocument/2006/extended-properties" xmlns:vt="http://schemas.openxmlformats.org/officeDocument/2006/docPropsVTypes">
  <TotalTime>6983</TotalTime>
  <Words>1223</Words>
  <Application>Microsoft Office PowerPoint</Application>
  <PresentationFormat>Panorámica</PresentationFormat>
  <Paragraphs>132</Paragraphs>
  <Slides>10</Slides>
  <Notes>9</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Miguel Fernandez Campus Arnau</cp:lastModifiedBy>
  <cp:revision>35</cp:revision>
  <dcterms:created xsi:type="dcterms:W3CDTF">2023-11-23T08:37:25Z</dcterms:created>
  <dcterms:modified xsi:type="dcterms:W3CDTF">2024-11-29T09:00:05Z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