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64" r:id="rId7"/>
    <p:sldId id="263" r:id="rId8"/>
    <p:sldId id="271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862F29-95CF-9D43-9995-5DC01543DCAC}" v="1" dt="2024-03-24T10:08:29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3"/>
    <p:restoredTop sz="71249"/>
  </p:normalViewPr>
  <p:slideViewPr>
    <p:cSldViewPr snapToGrid="0">
      <p:cViewPr varScale="1">
        <p:scale>
          <a:sx n="57" d="100"/>
          <a:sy n="57" d="100"/>
        </p:scale>
        <p:origin x="7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mblain Annick" userId="0ff4da1e-1371-4eaf-8c34-52bef2e4889c" providerId="ADAL" clId="{8F862F29-95CF-9D43-9995-5DC01543DCAC}"/>
    <pc:docChg chg="custSel modSld">
      <pc:chgData name="Comblain Annick" userId="0ff4da1e-1371-4eaf-8c34-52bef2e4889c" providerId="ADAL" clId="{8F862F29-95CF-9D43-9995-5DC01543DCAC}" dt="2024-03-24T10:14:40.742" v="86"/>
      <pc:docMkLst>
        <pc:docMk/>
      </pc:docMkLst>
      <pc:sldChg chg="modSp mod modNotesTx">
        <pc:chgData name="Comblain Annick" userId="0ff4da1e-1371-4eaf-8c34-52bef2e4889c" providerId="ADAL" clId="{8F862F29-95CF-9D43-9995-5DC01543DCAC}" dt="2024-03-24T10:13:45.673" v="80" actId="20577"/>
        <pc:sldMkLst>
          <pc:docMk/>
          <pc:sldMk cId="3028920679" sldId="275"/>
        </pc:sldMkLst>
        <pc:spChg chg="mod">
          <ac:chgData name="Comblain Annick" userId="0ff4da1e-1371-4eaf-8c34-52bef2e4889c" providerId="ADAL" clId="{8F862F29-95CF-9D43-9995-5DC01543DCAC}" dt="2024-03-24T10:00:09.546" v="57" actId="20577"/>
          <ac:spMkLst>
            <pc:docMk/>
            <pc:sldMk cId="3028920679" sldId="275"/>
            <ac:spMk id="122" creationId="{55B1ADD4-E336-D008-07D9-F1B13AF4C956}"/>
          </ac:spMkLst>
        </pc:spChg>
      </pc:sldChg>
      <pc:sldChg chg="modNotesTx">
        <pc:chgData name="Comblain Annick" userId="0ff4da1e-1371-4eaf-8c34-52bef2e4889c" providerId="ADAL" clId="{8F862F29-95CF-9D43-9995-5DC01543DCAC}" dt="2024-03-24T10:14:40.742" v="86"/>
        <pc:sldMkLst>
          <pc:docMk/>
          <pc:sldMk cId="2552856185" sldId="276"/>
        </pc:sldMkLst>
      </pc:sldChg>
      <pc:sldChg chg="modNotesTx">
        <pc:chgData name="Comblain Annick" userId="0ff4da1e-1371-4eaf-8c34-52bef2e4889c" providerId="ADAL" clId="{8F862F29-95CF-9D43-9995-5DC01543DCAC}" dt="2024-03-24T09:46:40.726" v="19"/>
        <pc:sldMkLst>
          <pc:docMk/>
          <pc:sldMk cId="2202459377" sldId="277"/>
        </pc:sldMkLst>
      </pc:sldChg>
    </pc:docChg>
  </pc:docChgLst>
  <pc:docChgLst>
    <pc:chgData name="Comblain Annick" userId="S::a.comblain_uliege.be#ext#@univreimsfr.onmicrosoft.com::63cd3b0e-86f2-4cef-93da-9afedf29e0a1" providerId="AD" clId="Web-{0C141246-1190-D24A-41F4-F0EC7FCC1D2B}"/>
    <pc:docChg chg="modSld">
      <pc:chgData name="Comblain Annick" userId="S::a.comblain_uliege.be#ext#@univreimsfr.onmicrosoft.com::63cd3b0e-86f2-4cef-93da-9afedf29e0a1" providerId="AD" clId="Web-{0C141246-1190-D24A-41F4-F0EC7FCC1D2B}" dt="2024-03-22T14:26:03.995" v="93"/>
      <pc:docMkLst>
        <pc:docMk/>
      </pc:docMkLst>
      <pc:sldChg chg="modNotes">
        <pc:chgData name="Comblain Annick" userId="S::a.comblain_uliege.be#ext#@univreimsfr.onmicrosoft.com::63cd3b0e-86f2-4cef-93da-9afedf29e0a1" providerId="AD" clId="Web-{0C141246-1190-D24A-41F4-F0EC7FCC1D2B}" dt="2024-03-22T13:59:10.744" v="58"/>
        <pc:sldMkLst>
          <pc:docMk/>
          <pc:sldMk cId="2462292404" sldId="271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00:21.352" v="63"/>
        <pc:sldMkLst>
          <pc:docMk/>
          <pc:sldMk cId="596600512" sldId="274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01:22.555" v="65"/>
        <pc:sldMkLst>
          <pc:docMk/>
          <pc:sldMk cId="2552856185" sldId="276"/>
        </pc:sldMkLst>
      </pc:sldChg>
      <pc:sldChg chg="modNotes">
        <pc:chgData name="Comblain Annick" userId="S::a.comblain_uliege.be#ext#@univreimsfr.onmicrosoft.com::63cd3b0e-86f2-4cef-93da-9afedf29e0a1" providerId="AD" clId="Web-{0C141246-1190-D24A-41F4-F0EC7FCC1D2B}" dt="2024-03-22T14:26:03.995" v="93"/>
        <pc:sldMkLst>
          <pc:docMk/>
          <pc:sldMk cId="2202459377" sldId="277"/>
        </pc:sldMkLst>
      </pc:sldChg>
    </pc:docChg>
  </pc:docChgLst>
  <pc:docChgLst>
    <pc:chgData name="CHRISTELLE DECLERCQ" userId="6105ae43-a600-46e8-812e-1762419aa502" providerId="ADAL" clId="{C05AE9AA-E628-4F2C-9ADC-4ADC7FA345D9}"/>
    <pc:docChg chg="addSld modSld">
      <pc:chgData name="CHRISTELLE DECLERCQ" userId="6105ae43-a600-46e8-812e-1762419aa502" providerId="ADAL" clId="{C05AE9AA-E628-4F2C-9ADC-4ADC7FA345D9}" dt="2024-02-07T20:51:01.491" v="3" actId="113"/>
      <pc:docMkLst>
        <pc:docMk/>
      </pc:docMkLst>
      <pc:sldChg chg="modSp add">
        <pc:chgData name="CHRISTELLE DECLERCQ" userId="6105ae43-a600-46e8-812e-1762419aa502" providerId="ADAL" clId="{C05AE9AA-E628-4F2C-9ADC-4ADC7FA345D9}" dt="2024-02-07T20:51:01.491" v="3" actId="113"/>
        <pc:sldMkLst>
          <pc:docMk/>
          <pc:sldMk cId="0" sldId="257"/>
        </pc:sldMkLst>
        <pc:spChg chg="mod">
          <ac:chgData name="CHRISTELLE DECLERCQ" userId="6105ae43-a600-46e8-812e-1762419aa502" providerId="ADAL" clId="{C05AE9AA-E628-4F2C-9ADC-4ADC7FA345D9}" dt="2024-02-07T20:51:01.491" v="3" actId="113"/>
          <ac:spMkLst>
            <pc:docMk/>
            <pc:sldMk cId="0" sldId="257"/>
            <ac:spMk id="115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E53DD-FF90-DC4A-AF3F-7482AF92D80C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5913DD5-565C-F24B-AC59-B6621E828222}">
      <dgm:prSet phldrT="[Texte]"/>
      <dgm:spPr/>
      <dgm:t>
        <a:bodyPr/>
        <a:lstStyle/>
        <a:p>
          <a:r>
            <a:rPr lang="fr-FR" dirty="0"/>
            <a:t>Eficaz </a:t>
          </a:r>
          <a:r>
            <a:rPr lang="fr-FR" dirty="0" err="1"/>
            <a:t>con </a:t>
          </a:r>
          <a:r>
            <a:rPr lang="fr-FR" dirty="0"/>
            <a:t>todos los </a:t>
          </a:r>
          <a:r>
            <a:rPr lang="fr-FR" dirty="0" err="1"/>
            <a:t>socios</a:t>
          </a:r>
          <a:endParaRPr lang="fr-FR" dirty="0"/>
        </a:p>
      </dgm:t>
    </dgm:pt>
    <dgm:pt modelId="{40F83E92-E497-DB44-B375-4B15B7F3E32A}" type="parTrans" cxnId="{6EB56980-7BC9-6742-8C3C-4C75A3CC700D}">
      <dgm:prSet/>
      <dgm:spPr/>
      <dgm:t>
        <a:bodyPr/>
        <a:lstStyle/>
        <a:p>
          <a:endParaRPr lang="fr-FR"/>
        </a:p>
      </dgm:t>
    </dgm:pt>
    <dgm:pt modelId="{7B1D37BF-1D21-8147-9BD7-A099DD8582F2}" type="sibTrans" cxnId="{6EB56980-7BC9-6742-8C3C-4C75A3CC700D}">
      <dgm:prSet/>
      <dgm:spPr/>
      <dgm:t>
        <a:bodyPr/>
        <a:lstStyle/>
        <a:p>
          <a:endParaRPr lang="fr-FR"/>
        </a:p>
      </dgm:t>
    </dgm:pt>
    <dgm:pt modelId="{AF486336-C306-3645-B15B-5DCE6A313C12}">
      <dgm:prSet phldrT="[Texte]"/>
      <dgm:spPr/>
      <dgm:t>
        <a:bodyPr/>
        <a:lstStyle/>
        <a:p>
          <a:r>
            <a:rPr lang="fr-FR" dirty="0" err="1"/>
            <a:t>Moderadamente </a:t>
          </a:r>
          <a:r>
            <a:rPr lang="fr-FR" dirty="0"/>
            <a:t>eficaz </a:t>
          </a:r>
          <a:r>
            <a:rPr lang="fr-FR" dirty="0" err="1"/>
            <a:t>con </a:t>
          </a:r>
          <a:r>
            <a:rPr lang="fr-FR" dirty="0"/>
            <a:t>todos los socios </a:t>
          </a:r>
        </a:p>
      </dgm:t>
    </dgm:pt>
    <dgm:pt modelId="{BC657923-DD9A-814F-A531-9959E6EB418F}" type="parTrans" cxnId="{01C67FC8-AC7F-1B4D-8FC9-8C26ACF2CAA8}">
      <dgm:prSet/>
      <dgm:spPr/>
      <dgm:t>
        <a:bodyPr/>
        <a:lstStyle/>
        <a:p>
          <a:endParaRPr lang="fr-FR"/>
        </a:p>
      </dgm:t>
    </dgm:pt>
    <dgm:pt modelId="{C5A82CD5-9F00-9749-87E4-6FB5687EFA0A}" type="sibTrans" cxnId="{01C67FC8-AC7F-1B4D-8FC9-8C26ACF2CAA8}">
      <dgm:prSet/>
      <dgm:spPr/>
      <dgm:t>
        <a:bodyPr/>
        <a:lstStyle/>
        <a:p>
          <a:endParaRPr lang="fr-FR"/>
        </a:p>
      </dgm:t>
    </dgm:pt>
    <dgm:pt modelId="{7E963C66-F8B2-364C-9EB5-5E4BF3E6A93A}">
      <dgm:prSet phldrT="[Texte]"/>
      <dgm:spPr/>
      <dgm:t>
        <a:bodyPr/>
        <a:lstStyle/>
        <a:p>
          <a:r>
            <a:rPr lang="fr-FR" dirty="0"/>
            <a:t>Eficaz </a:t>
          </a:r>
          <a:r>
            <a:rPr lang="fr-FR" dirty="0" err="1"/>
            <a:t>con socios conocidos</a:t>
          </a:r>
          <a:endParaRPr lang="fr-FR" dirty="0"/>
        </a:p>
      </dgm:t>
    </dgm:pt>
    <dgm:pt modelId="{9E782789-EB2F-7544-8D0B-0F2955852ECC}" type="parTrans" cxnId="{C1A0CBFA-1DDD-9142-B139-FF2F5EF9CFA3}">
      <dgm:prSet/>
      <dgm:spPr/>
      <dgm:t>
        <a:bodyPr/>
        <a:lstStyle/>
        <a:p>
          <a:endParaRPr lang="fr-FR"/>
        </a:p>
      </dgm:t>
    </dgm:pt>
    <dgm:pt modelId="{017BA867-79F1-1E46-8BC7-FF16C1B57DF0}" type="sibTrans" cxnId="{C1A0CBFA-1DDD-9142-B139-FF2F5EF9CFA3}">
      <dgm:prSet/>
      <dgm:spPr/>
      <dgm:t>
        <a:bodyPr/>
        <a:lstStyle/>
        <a:p>
          <a:endParaRPr lang="fr-FR"/>
        </a:p>
      </dgm:t>
    </dgm:pt>
    <dgm:pt modelId="{28E99051-2A82-EE49-8F3D-0C9396770BB0}">
      <dgm:prSet/>
      <dgm:spPr/>
      <dgm:t>
        <a:bodyPr/>
        <a:lstStyle/>
        <a:p>
          <a:r>
            <a:rPr lang="fr-FR" dirty="0" err="1"/>
            <a:t>Moderadamente </a:t>
          </a:r>
          <a:r>
            <a:rPr lang="fr-FR" dirty="0"/>
            <a:t>eficaz </a:t>
          </a:r>
          <a:r>
            <a:rPr lang="fr-FR" dirty="0" err="1"/>
            <a:t>con un compañero conocido</a:t>
          </a:r>
          <a:endParaRPr lang="fr-FR" dirty="0"/>
        </a:p>
      </dgm:t>
    </dgm:pt>
    <dgm:pt modelId="{14B03F5F-1BC0-8140-89B2-4CD3BA9CA647}" type="parTrans" cxnId="{8F614366-B3CA-164B-B853-EA88DBA72523}">
      <dgm:prSet/>
      <dgm:spPr/>
      <dgm:t>
        <a:bodyPr/>
        <a:lstStyle/>
        <a:p>
          <a:endParaRPr lang="fr-FR"/>
        </a:p>
      </dgm:t>
    </dgm:pt>
    <dgm:pt modelId="{D60B2595-2C94-BC41-A88A-9F79964AAEC4}" type="sibTrans" cxnId="{8F614366-B3CA-164B-B853-EA88DBA72523}">
      <dgm:prSet/>
      <dgm:spPr/>
      <dgm:t>
        <a:bodyPr/>
        <a:lstStyle/>
        <a:p>
          <a:endParaRPr lang="fr-FR"/>
        </a:p>
      </dgm:t>
    </dgm:pt>
    <dgm:pt modelId="{3833E6EA-5E9C-0048-9270-DC1592AA7CBE}">
      <dgm:prSet/>
      <dgm:spPr/>
      <dgm:t>
        <a:bodyPr/>
        <a:lstStyle/>
        <a:p>
          <a:r>
            <a:rPr lang="fr-FR" dirty="0" err="1"/>
            <a:t>Ineficaz con </a:t>
          </a:r>
          <a:r>
            <a:rPr lang="fr-FR" dirty="0"/>
            <a:t>todos los </a:t>
          </a:r>
          <a:r>
            <a:rPr lang="fr-FR" dirty="0" err="1"/>
            <a:t>socios</a:t>
          </a:r>
          <a:endParaRPr lang="fr-FR" dirty="0"/>
        </a:p>
      </dgm:t>
    </dgm:pt>
    <dgm:pt modelId="{FFD7518B-7A79-404B-AC4B-B043D15992EA}" type="parTrans" cxnId="{5025C8A1-0B1E-B44A-A16B-BA16C5BFC7AB}">
      <dgm:prSet/>
      <dgm:spPr/>
      <dgm:t>
        <a:bodyPr/>
        <a:lstStyle/>
        <a:p>
          <a:endParaRPr lang="fr-FR"/>
        </a:p>
      </dgm:t>
    </dgm:pt>
    <dgm:pt modelId="{59CDEC87-896F-C943-A9CE-0147DEF9873E}" type="sibTrans" cxnId="{5025C8A1-0B1E-B44A-A16B-BA16C5BFC7AB}">
      <dgm:prSet/>
      <dgm:spPr/>
      <dgm:t>
        <a:bodyPr/>
        <a:lstStyle/>
        <a:p>
          <a:endParaRPr lang="fr-FR"/>
        </a:p>
      </dgm:t>
    </dgm:pt>
    <dgm:pt modelId="{5DD77D8F-9C82-CE4F-9079-D8C60D0C0BC6}" type="pres">
      <dgm:prSet presAssocID="{694E53DD-FF90-DC4A-AF3F-7482AF92D80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2399A5C5-FC00-3D4A-AFB6-C8BEB42D78E3}" type="pres">
      <dgm:prSet presAssocID="{694E53DD-FF90-DC4A-AF3F-7482AF92D80C}" presName="Name1" presStyleCnt="0"/>
      <dgm:spPr/>
    </dgm:pt>
    <dgm:pt modelId="{E1DCC8A5-E69D-2940-864F-68C66F8AE2CA}" type="pres">
      <dgm:prSet presAssocID="{694E53DD-FF90-DC4A-AF3F-7482AF92D80C}" presName="cycle" presStyleCnt="0"/>
      <dgm:spPr/>
    </dgm:pt>
    <dgm:pt modelId="{9D691791-F48B-E942-8F11-B4CE26CE2DC9}" type="pres">
      <dgm:prSet presAssocID="{694E53DD-FF90-DC4A-AF3F-7482AF92D80C}" presName="srcNode" presStyleLbl="node1" presStyleIdx="0" presStyleCnt="5"/>
      <dgm:spPr/>
    </dgm:pt>
    <dgm:pt modelId="{888818A0-4951-1B43-AF8E-C21BEF5C6073}" type="pres">
      <dgm:prSet presAssocID="{694E53DD-FF90-DC4A-AF3F-7482AF92D80C}" presName="conn" presStyleLbl="parChTrans1D2" presStyleIdx="0" presStyleCnt="1"/>
      <dgm:spPr/>
      <dgm:t>
        <a:bodyPr/>
        <a:lstStyle/>
        <a:p>
          <a:endParaRPr lang="es-ES"/>
        </a:p>
      </dgm:t>
    </dgm:pt>
    <dgm:pt modelId="{23C31CE2-3CAC-2E47-B511-20293421BA65}" type="pres">
      <dgm:prSet presAssocID="{694E53DD-FF90-DC4A-AF3F-7482AF92D80C}" presName="extraNode" presStyleLbl="node1" presStyleIdx="0" presStyleCnt="5"/>
      <dgm:spPr/>
    </dgm:pt>
    <dgm:pt modelId="{2A0873F0-E61C-604D-BB8B-7F64F1A6C7C2}" type="pres">
      <dgm:prSet presAssocID="{694E53DD-FF90-DC4A-AF3F-7482AF92D80C}" presName="dstNode" presStyleLbl="node1" presStyleIdx="0" presStyleCnt="5"/>
      <dgm:spPr/>
    </dgm:pt>
    <dgm:pt modelId="{A17900D7-0520-6F45-A797-CDF946F47E4B}" type="pres">
      <dgm:prSet presAssocID="{85913DD5-565C-F24B-AC59-B6621E82822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C2DA0A-CB99-8E40-9387-AFB5C43D7DDB}" type="pres">
      <dgm:prSet presAssocID="{85913DD5-565C-F24B-AC59-B6621E828222}" presName="accent_1" presStyleCnt="0"/>
      <dgm:spPr/>
    </dgm:pt>
    <dgm:pt modelId="{1FC937B4-913F-294E-857F-604177F4D903}" type="pres">
      <dgm:prSet presAssocID="{85913DD5-565C-F24B-AC59-B6621E828222}" presName="accentRepeatNode" presStyleLbl="solidFgAcc1" presStyleIdx="0" presStyleCnt="5"/>
      <dgm:spPr/>
    </dgm:pt>
    <dgm:pt modelId="{710449F8-9CDB-AD4E-99F3-9E9782B1D3DD}" type="pres">
      <dgm:prSet presAssocID="{AF486336-C306-3645-B15B-5DCE6A313C1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F02B87-1294-414A-BFE3-89C74AD86EC7}" type="pres">
      <dgm:prSet presAssocID="{AF486336-C306-3645-B15B-5DCE6A313C12}" presName="accent_2" presStyleCnt="0"/>
      <dgm:spPr/>
    </dgm:pt>
    <dgm:pt modelId="{9C18AF9D-DA65-F44F-A671-C6B2ADEE5C23}" type="pres">
      <dgm:prSet presAssocID="{AF486336-C306-3645-B15B-5DCE6A313C12}" presName="accentRepeatNode" presStyleLbl="solidFgAcc1" presStyleIdx="1" presStyleCnt="5"/>
      <dgm:spPr/>
    </dgm:pt>
    <dgm:pt modelId="{648F7416-D570-5846-B09E-6E1741BC8C21}" type="pres">
      <dgm:prSet presAssocID="{7E963C66-F8B2-364C-9EB5-5E4BF3E6A93A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AA1D87-3F27-E74C-B1EF-D54CB3FE075E}" type="pres">
      <dgm:prSet presAssocID="{7E963C66-F8B2-364C-9EB5-5E4BF3E6A93A}" presName="accent_3" presStyleCnt="0"/>
      <dgm:spPr/>
    </dgm:pt>
    <dgm:pt modelId="{5E435ACF-609B-6C46-A8F2-EC3E3AEE8BB2}" type="pres">
      <dgm:prSet presAssocID="{7E963C66-F8B2-364C-9EB5-5E4BF3E6A93A}" presName="accentRepeatNode" presStyleLbl="solidFgAcc1" presStyleIdx="2" presStyleCnt="5"/>
      <dgm:spPr/>
    </dgm:pt>
    <dgm:pt modelId="{1F2DEE89-0A72-4446-BEC0-3D3DA8786171}" type="pres">
      <dgm:prSet presAssocID="{28E99051-2A82-EE49-8F3D-0C9396770BB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FA7A1E-0E01-494A-939E-EB9C6D9E9586}" type="pres">
      <dgm:prSet presAssocID="{28E99051-2A82-EE49-8F3D-0C9396770BB0}" presName="accent_4" presStyleCnt="0"/>
      <dgm:spPr/>
    </dgm:pt>
    <dgm:pt modelId="{658AED24-3D13-2047-8482-1B98A9403CA6}" type="pres">
      <dgm:prSet presAssocID="{28E99051-2A82-EE49-8F3D-0C9396770BB0}" presName="accentRepeatNode" presStyleLbl="solidFgAcc1" presStyleIdx="3" presStyleCnt="5"/>
      <dgm:spPr/>
    </dgm:pt>
    <dgm:pt modelId="{6BA13EFE-6313-0346-909F-C6BDFE2CAA45}" type="pres">
      <dgm:prSet presAssocID="{3833E6EA-5E9C-0048-9270-DC1592AA7CB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81E1A5-1357-D740-BFD1-A34EA8CC396F}" type="pres">
      <dgm:prSet presAssocID="{3833E6EA-5E9C-0048-9270-DC1592AA7CBE}" presName="accent_5" presStyleCnt="0"/>
      <dgm:spPr/>
    </dgm:pt>
    <dgm:pt modelId="{3F0B6B5E-7300-654A-AB8C-43DEBB973AF8}" type="pres">
      <dgm:prSet presAssocID="{3833E6EA-5E9C-0048-9270-DC1592AA7CBE}" presName="accentRepeatNode" presStyleLbl="solidFgAcc1" presStyleIdx="4" presStyleCnt="5"/>
      <dgm:spPr/>
    </dgm:pt>
  </dgm:ptLst>
  <dgm:cxnLst>
    <dgm:cxn modelId="{7AA7A8AB-DD21-0F44-8B37-3FA8E3754577}" type="presOf" srcId="{28E99051-2A82-EE49-8F3D-0C9396770BB0}" destId="{1F2DEE89-0A72-4446-BEC0-3D3DA8786171}" srcOrd="0" destOrd="0" presId="urn:microsoft.com/office/officeart/2008/layout/VerticalCurvedList"/>
    <dgm:cxn modelId="{5025C8A1-0B1E-B44A-A16B-BA16C5BFC7AB}" srcId="{694E53DD-FF90-DC4A-AF3F-7482AF92D80C}" destId="{3833E6EA-5E9C-0048-9270-DC1592AA7CBE}" srcOrd="4" destOrd="0" parTransId="{FFD7518B-7A79-404B-AC4B-B043D15992EA}" sibTransId="{59CDEC87-896F-C943-A9CE-0147DEF9873E}"/>
    <dgm:cxn modelId="{7599283E-D47E-F64E-B072-C51166DC3C1F}" type="presOf" srcId="{85913DD5-565C-F24B-AC59-B6621E828222}" destId="{A17900D7-0520-6F45-A797-CDF946F47E4B}" srcOrd="0" destOrd="0" presId="urn:microsoft.com/office/officeart/2008/layout/VerticalCurvedList"/>
    <dgm:cxn modelId="{0A12CD24-37B6-C44A-B5E0-BB74A80277C8}" type="presOf" srcId="{AF486336-C306-3645-B15B-5DCE6A313C12}" destId="{710449F8-9CDB-AD4E-99F3-9E9782B1D3DD}" srcOrd="0" destOrd="0" presId="urn:microsoft.com/office/officeart/2008/layout/VerticalCurvedList"/>
    <dgm:cxn modelId="{5DE70536-D846-9541-B6CA-BF96B69E22FE}" type="presOf" srcId="{7B1D37BF-1D21-8147-9BD7-A099DD8582F2}" destId="{888818A0-4951-1B43-AF8E-C21BEF5C6073}" srcOrd="0" destOrd="0" presId="urn:microsoft.com/office/officeart/2008/layout/VerticalCurvedList"/>
    <dgm:cxn modelId="{5B3FB2C7-F9AA-9C40-84F9-F4649E537448}" type="presOf" srcId="{694E53DD-FF90-DC4A-AF3F-7482AF92D80C}" destId="{5DD77D8F-9C82-CE4F-9079-D8C60D0C0BC6}" srcOrd="0" destOrd="0" presId="urn:microsoft.com/office/officeart/2008/layout/VerticalCurvedList"/>
    <dgm:cxn modelId="{C1A0CBFA-1DDD-9142-B139-FF2F5EF9CFA3}" srcId="{694E53DD-FF90-DC4A-AF3F-7482AF92D80C}" destId="{7E963C66-F8B2-364C-9EB5-5E4BF3E6A93A}" srcOrd="2" destOrd="0" parTransId="{9E782789-EB2F-7544-8D0B-0F2955852ECC}" sibTransId="{017BA867-79F1-1E46-8BC7-FF16C1B57DF0}"/>
    <dgm:cxn modelId="{6EB56980-7BC9-6742-8C3C-4C75A3CC700D}" srcId="{694E53DD-FF90-DC4A-AF3F-7482AF92D80C}" destId="{85913DD5-565C-F24B-AC59-B6621E828222}" srcOrd="0" destOrd="0" parTransId="{40F83E92-E497-DB44-B375-4B15B7F3E32A}" sibTransId="{7B1D37BF-1D21-8147-9BD7-A099DD8582F2}"/>
    <dgm:cxn modelId="{4160877D-49C9-3848-9E40-7E297B68511D}" type="presOf" srcId="{7E963C66-F8B2-364C-9EB5-5E4BF3E6A93A}" destId="{648F7416-D570-5846-B09E-6E1741BC8C21}" srcOrd="0" destOrd="0" presId="urn:microsoft.com/office/officeart/2008/layout/VerticalCurvedList"/>
    <dgm:cxn modelId="{8F614366-B3CA-164B-B853-EA88DBA72523}" srcId="{694E53DD-FF90-DC4A-AF3F-7482AF92D80C}" destId="{28E99051-2A82-EE49-8F3D-0C9396770BB0}" srcOrd="3" destOrd="0" parTransId="{14B03F5F-1BC0-8140-89B2-4CD3BA9CA647}" sibTransId="{D60B2595-2C94-BC41-A88A-9F79964AAEC4}"/>
    <dgm:cxn modelId="{7CBA1062-1C54-D348-A76A-82C73089A9E0}" type="presOf" srcId="{3833E6EA-5E9C-0048-9270-DC1592AA7CBE}" destId="{6BA13EFE-6313-0346-909F-C6BDFE2CAA45}" srcOrd="0" destOrd="0" presId="urn:microsoft.com/office/officeart/2008/layout/VerticalCurvedList"/>
    <dgm:cxn modelId="{01C67FC8-AC7F-1B4D-8FC9-8C26ACF2CAA8}" srcId="{694E53DD-FF90-DC4A-AF3F-7482AF92D80C}" destId="{AF486336-C306-3645-B15B-5DCE6A313C12}" srcOrd="1" destOrd="0" parTransId="{BC657923-DD9A-814F-A531-9959E6EB418F}" sibTransId="{C5A82CD5-9F00-9749-87E4-6FB5687EFA0A}"/>
    <dgm:cxn modelId="{D018CCDC-0EE1-3F47-AA89-159E189C9D55}" type="presParOf" srcId="{5DD77D8F-9C82-CE4F-9079-D8C60D0C0BC6}" destId="{2399A5C5-FC00-3D4A-AFB6-C8BEB42D78E3}" srcOrd="0" destOrd="0" presId="urn:microsoft.com/office/officeart/2008/layout/VerticalCurvedList"/>
    <dgm:cxn modelId="{5ACAD022-1F1B-594C-B959-DA85DC31BAE8}" type="presParOf" srcId="{2399A5C5-FC00-3D4A-AFB6-C8BEB42D78E3}" destId="{E1DCC8A5-E69D-2940-864F-68C66F8AE2CA}" srcOrd="0" destOrd="0" presId="urn:microsoft.com/office/officeart/2008/layout/VerticalCurvedList"/>
    <dgm:cxn modelId="{D8DB1ECE-E805-FA45-8726-BB941C5E1B84}" type="presParOf" srcId="{E1DCC8A5-E69D-2940-864F-68C66F8AE2CA}" destId="{9D691791-F48B-E942-8F11-B4CE26CE2DC9}" srcOrd="0" destOrd="0" presId="urn:microsoft.com/office/officeart/2008/layout/VerticalCurvedList"/>
    <dgm:cxn modelId="{1EAC6209-0068-834B-A935-1FADD9E106BC}" type="presParOf" srcId="{E1DCC8A5-E69D-2940-864F-68C66F8AE2CA}" destId="{888818A0-4951-1B43-AF8E-C21BEF5C6073}" srcOrd="1" destOrd="0" presId="urn:microsoft.com/office/officeart/2008/layout/VerticalCurvedList"/>
    <dgm:cxn modelId="{2F6A0E46-95F1-E04A-980B-3DCE2165A1D9}" type="presParOf" srcId="{E1DCC8A5-E69D-2940-864F-68C66F8AE2CA}" destId="{23C31CE2-3CAC-2E47-B511-20293421BA65}" srcOrd="2" destOrd="0" presId="urn:microsoft.com/office/officeart/2008/layout/VerticalCurvedList"/>
    <dgm:cxn modelId="{DD70851E-7078-0D4C-8908-295B9566DAA1}" type="presParOf" srcId="{E1DCC8A5-E69D-2940-864F-68C66F8AE2CA}" destId="{2A0873F0-E61C-604D-BB8B-7F64F1A6C7C2}" srcOrd="3" destOrd="0" presId="urn:microsoft.com/office/officeart/2008/layout/VerticalCurvedList"/>
    <dgm:cxn modelId="{70F23C44-2B6E-4649-AA9F-263005DDC389}" type="presParOf" srcId="{2399A5C5-FC00-3D4A-AFB6-C8BEB42D78E3}" destId="{A17900D7-0520-6F45-A797-CDF946F47E4B}" srcOrd="1" destOrd="0" presId="urn:microsoft.com/office/officeart/2008/layout/VerticalCurvedList"/>
    <dgm:cxn modelId="{7A773AA1-AC7D-5E4B-91B0-2C14F69EAB7D}" type="presParOf" srcId="{2399A5C5-FC00-3D4A-AFB6-C8BEB42D78E3}" destId="{6AC2DA0A-CB99-8E40-9387-AFB5C43D7DDB}" srcOrd="2" destOrd="0" presId="urn:microsoft.com/office/officeart/2008/layout/VerticalCurvedList"/>
    <dgm:cxn modelId="{F479BBD7-43C3-E442-854F-A29339EB6713}" type="presParOf" srcId="{6AC2DA0A-CB99-8E40-9387-AFB5C43D7DDB}" destId="{1FC937B4-913F-294E-857F-604177F4D903}" srcOrd="0" destOrd="0" presId="urn:microsoft.com/office/officeart/2008/layout/VerticalCurvedList"/>
    <dgm:cxn modelId="{20DAC4F7-14EB-EF49-8A2B-C3D0C9CF4973}" type="presParOf" srcId="{2399A5C5-FC00-3D4A-AFB6-C8BEB42D78E3}" destId="{710449F8-9CDB-AD4E-99F3-9E9782B1D3DD}" srcOrd="3" destOrd="0" presId="urn:microsoft.com/office/officeart/2008/layout/VerticalCurvedList"/>
    <dgm:cxn modelId="{158A372F-A7E6-FE48-97C7-82553DF24103}" type="presParOf" srcId="{2399A5C5-FC00-3D4A-AFB6-C8BEB42D78E3}" destId="{42F02B87-1294-414A-BFE3-89C74AD86EC7}" srcOrd="4" destOrd="0" presId="urn:microsoft.com/office/officeart/2008/layout/VerticalCurvedList"/>
    <dgm:cxn modelId="{A2CF47CA-E8D1-5748-9076-1A456D8F400C}" type="presParOf" srcId="{42F02B87-1294-414A-BFE3-89C74AD86EC7}" destId="{9C18AF9D-DA65-F44F-A671-C6B2ADEE5C23}" srcOrd="0" destOrd="0" presId="urn:microsoft.com/office/officeart/2008/layout/VerticalCurvedList"/>
    <dgm:cxn modelId="{7510F746-C91D-8F43-B9C9-140438335EEE}" type="presParOf" srcId="{2399A5C5-FC00-3D4A-AFB6-C8BEB42D78E3}" destId="{648F7416-D570-5846-B09E-6E1741BC8C21}" srcOrd="5" destOrd="0" presId="urn:microsoft.com/office/officeart/2008/layout/VerticalCurvedList"/>
    <dgm:cxn modelId="{507A630F-AC41-D54D-8119-11207C363D53}" type="presParOf" srcId="{2399A5C5-FC00-3D4A-AFB6-C8BEB42D78E3}" destId="{B4AA1D87-3F27-E74C-B1EF-D54CB3FE075E}" srcOrd="6" destOrd="0" presId="urn:microsoft.com/office/officeart/2008/layout/VerticalCurvedList"/>
    <dgm:cxn modelId="{2B3DB9C0-912F-BB40-9ED2-50D66A14A3D7}" type="presParOf" srcId="{B4AA1D87-3F27-E74C-B1EF-D54CB3FE075E}" destId="{5E435ACF-609B-6C46-A8F2-EC3E3AEE8BB2}" srcOrd="0" destOrd="0" presId="urn:microsoft.com/office/officeart/2008/layout/VerticalCurvedList"/>
    <dgm:cxn modelId="{2C34B592-1F1D-9941-BB0A-8598E5C58587}" type="presParOf" srcId="{2399A5C5-FC00-3D4A-AFB6-C8BEB42D78E3}" destId="{1F2DEE89-0A72-4446-BEC0-3D3DA8786171}" srcOrd="7" destOrd="0" presId="urn:microsoft.com/office/officeart/2008/layout/VerticalCurvedList"/>
    <dgm:cxn modelId="{D0A9C00E-0902-A246-97CB-2C9B9468618A}" type="presParOf" srcId="{2399A5C5-FC00-3D4A-AFB6-C8BEB42D78E3}" destId="{75FA7A1E-0E01-494A-939E-EB9C6D9E9586}" srcOrd="8" destOrd="0" presId="urn:microsoft.com/office/officeart/2008/layout/VerticalCurvedList"/>
    <dgm:cxn modelId="{B443F59E-DFD1-0244-9CF9-FCB7BB054A71}" type="presParOf" srcId="{75FA7A1E-0E01-494A-939E-EB9C6D9E9586}" destId="{658AED24-3D13-2047-8482-1B98A9403CA6}" srcOrd="0" destOrd="0" presId="urn:microsoft.com/office/officeart/2008/layout/VerticalCurvedList"/>
    <dgm:cxn modelId="{7A5F4F06-DD88-B949-AB2F-9D2B2EFC9B2B}" type="presParOf" srcId="{2399A5C5-FC00-3D4A-AFB6-C8BEB42D78E3}" destId="{6BA13EFE-6313-0346-909F-C6BDFE2CAA45}" srcOrd="9" destOrd="0" presId="urn:microsoft.com/office/officeart/2008/layout/VerticalCurvedList"/>
    <dgm:cxn modelId="{F19110E9-CE4E-C749-9D07-F61D12592E46}" type="presParOf" srcId="{2399A5C5-FC00-3D4A-AFB6-C8BEB42D78E3}" destId="{C381E1A5-1357-D740-BFD1-A34EA8CC396F}" srcOrd="10" destOrd="0" presId="urn:microsoft.com/office/officeart/2008/layout/VerticalCurvedList"/>
    <dgm:cxn modelId="{4561CC04-8F02-264E-BE53-17983D6D0636}" type="presParOf" srcId="{C381E1A5-1357-D740-BFD1-A34EA8CC396F}" destId="{3F0B6B5E-7300-654A-AB8C-43DEBB973AF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818A0-4951-1B43-AF8E-C21BEF5C6073}">
      <dsp:nvSpPr>
        <dsp:cNvPr id="0" name=""/>
        <dsp:cNvSpPr/>
      </dsp:nvSpPr>
      <dsp:spPr>
        <a:xfrm>
          <a:off x="-5086629" y="-779249"/>
          <a:ext cx="6057625" cy="6057625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7900D7-0520-6F45-A797-CDF946F47E4B}">
      <dsp:nvSpPr>
        <dsp:cNvPr id="0" name=""/>
        <dsp:cNvSpPr/>
      </dsp:nvSpPr>
      <dsp:spPr>
        <a:xfrm>
          <a:off x="424746" y="281105"/>
          <a:ext cx="7076075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Eficaz </a:t>
          </a:r>
          <a:r>
            <a:rPr lang="fr-FR" sz="2100" kern="1200" dirty="0" err="1"/>
            <a:t>con </a:t>
          </a:r>
          <a:r>
            <a:rPr lang="fr-FR" sz="2100" kern="1200" dirty="0"/>
            <a:t>todos los </a:t>
          </a:r>
          <a:r>
            <a:rPr lang="fr-FR" sz="2100" kern="1200" dirty="0" err="1"/>
            <a:t>socios</a:t>
          </a:r>
          <a:endParaRPr lang="fr-FR" sz="2100" kern="1200" dirty="0"/>
        </a:p>
      </dsp:txBody>
      <dsp:txXfrm>
        <a:off x="424746" y="281105"/>
        <a:ext cx="7076075" cy="562570"/>
      </dsp:txXfrm>
    </dsp:sp>
    <dsp:sp modelId="{1FC937B4-913F-294E-857F-604177F4D903}">
      <dsp:nvSpPr>
        <dsp:cNvPr id="0" name=""/>
        <dsp:cNvSpPr/>
      </dsp:nvSpPr>
      <dsp:spPr>
        <a:xfrm>
          <a:off x="73139" y="210784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0449F8-9CDB-AD4E-99F3-9E9782B1D3DD}">
      <dsp:nvSpPr>
        <dsp:cNvPr id="0" name=""/>
        <dsp:cNvSpPr/>
      </dsp:nvSpPr>
      <dsp:spPr>
        <a:xfrm>
          <a:off x="827868" y="1124691"/>
          <a:ext cx="6672953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Moderadamente </a:t>
          </a:r>
          <a:r>
            <a:rPr lang="fr-FR" sz="2100" kern="1200" dirty="0"/>
            <a:t>eficaz </a:t>
          </a:r>
          <a:r>
            <a:rPr lang="fr-FR" sz="2100" kern="1200" dirty="0" err="1"/>
            <a:t>con </a:t>
          </a:r>
          <a:r>
            <a:rPr lang="fr-FR" sz="2100" kern="1200" dirty="0"/>
            <a:t>todos los socios </a:t>
          </a:r>
        </a:p>
      </dsp:txBody>
      <dsp:txXfrm>
        <a:off x="827868" y="1124691"/>
        <a:ext cx="6672953" cy="562570"/>
      </dsp:txXfrm>
    </dsp:sp>
    <dsp:sp modelId="{9C18AF9D-DA65-F44F-A671-C6B2ADEE5C23}">
      <dsp:nvSpPr>
        <dsp:cNvPr id="0" name=""/>
        <dsp:cNvSpPr/>
      </dsp:nvSpPr>
      <dsp:spPr>
        <a:xfrm>
          <a:off x="476261" y="1054370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8F7416-D570-5846-B09E-6E1741BC8C21}">
      <dsp:nvSpPr>
        <dsp:cNvPr id="0" name=""/>
        <dsp:cNvSpPr/>
      </dsp:nvSpPr>
      <dsp:spPr>
        <a:xfrm>
          <a:off x="951594" y="1968277"/>
          <a:ext cx="6549227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Eficaz </a:t>
          </a:r>
          <a:r>
            <a:rPr lang="fr-FR" sz="2100" kern="1200" dirty="0" err="1"/>
            <a:t>con socios conocidos</a:t>
          </a:r>
          <a:endParaRPr lang="fr-FR" sz="2100" kern="1200" dirty="0"/>
        </a:p>
      </dsp:txBody>
      <dsp:txXfrm>
        <a:off x="951594" y="1968277"/>
        <a:ext cx="6549227" cy="562570"/>
      </dsp:txXfrm>
    </dsp:sp>
    <dsp:sp modelId="{5E435ACF-609B-6C46-A8F2-EC3E3AEE8BB2}">
      <dsp:nvSpPr>
        <dsp:cNvPr id="0" name=""/>
        <dsp:cNvSpPr/>
      </dsp:nvSpPr>
      <dsp:spPr>
        <a:xfrm>
          <a:off x="599987" y="1897956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DEE89-0A72-4446-BEC0-3D3DA8786171}">
      <dsp:nvSpPr>
        <dsp:cNvPr id="0" name=""/>
        <dsp:cNvSpPr/>
      </dsp:nvSpPr>
      <dsp:spPr>
        <a:xfrm>
          <a:off x="827868" y="2811863"/>
          <a:ext cx="6672953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Moderadamente </a:t>
          </a:r>
          <a:r>
            <a:rPr lang="fr-FR" sz="2100" kern="1200" dirty="0"/>
            <a:t>eficaz </a:t>
          </a:r>
          <a:r>
            <a:rPr lang="fr-FR" sz="2100" kern="1200" dirty="0" err="1"/>
            <a:t>con un compañero conocido</a:t>
          </a:r>
          <a:endParaRPr lang="fr-FR" sz="2100" kern="1200" dirty="0"/>
        </a:p>
      </dsp:txBody>
      <dsp:txXfrm>
        <a:off x="827868" y="2811863"/>
        <a:ext cx="6672953" cy="562570"/>
      </dsp:txXfrm>
    </dsp:sp>
    <dsp:sp modelId="{658AED24-3D13-2047-8482-1B98A9403CA6}">
      <dsp:nvSpPr>
        <dsp:cNvPr id="0" name=""/>
        <dsp:cNvSpPr/>
      </dsp:nvSpPr>
      <dsp:spPr>
        <a:xfrm>
          <a:off x="476261" y="2741542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A13EFE-6313-0346-909F-C6BDFE2CAA45}">
      <dsp:nvSpPr>
        <dsp:cNvPr id="0" name=""/>
        <dsp:cNvSpPr/>
      </dsp:nvSpPr>
      <dsp:spPr>
        <a:xfrm>
          <a:off x="424746" y="3655449"/>
          <a:ext cx="7076075" cy="5625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541" tIns="53340" rIns="53340" bIns="5334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err="1"/>
            <a:t>Ineficaz con </a:t>
          </a:r>
          <a:r>
            <a:rPr lang="fr-FR" sz="2100" kern="1200" dirty="0"/>
            <a:t>todos los </a:t>
          </a:r>
          <a:r>
            <a:rPr lang="fr-FR" sz="2100" kern="1200" dirty="0" err="1"/>
            <a:t>socios</a:t>
          </a:r>
          <a:endParaRPr lang="fr-FR" sz="2100" kern="1200" dirty="0"/>
        </a:p>
      </dsp:txBody>
      <dsp:txXfrm>
        <a:off x="424746" y="3655449"/>
        <a:ext cx="7076075" cy="562570"/>
      </dsp:txXfrm>
    </dsp:sp>
    <dsp:sp modelId="{3F0B6B5E-7300-654A-AB8C-43DEBB973AF8}">
      <dsp:nvSpPr>
        <dsp:cNvPr id="0" name=""/>
        <dsp:cNvSpPr/>
      </dsp:nvSpPr>
      <dsp:spPr>
        <a:xfrm>
          <a:off x="73139" y="3585128"/>
          <a:ext cx="703213" cy="7032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>
          <a:extLst>
            <a:ext uri="{FF2B5EF4-FFF2-40B4-BE49-F238E27FC236}">
              <a16:creationId xmlns:a16="http://schemas.microsoft.com/office/drawing/2014/main" id="{87E83B06-E17C-3A1E-84B8-3BBBB13EF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>
            <a:extLst>
              <a:ext uri="{FF2B5EF4-FFF2-40B4-BE49-F238E27FC236}">
                <a16:creationId xmlns:a16="http://schemas.microsoft.com/office/drawing/2014/main" id="{EAC43C14-C7B9-5A15-3895-0D5F34D158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>
            <a:extLst>
              <a:ext uri="{FF2B5EF4-FFF2-40B4-BE49-F238E27FC236}">
                <a16:creationId xmlns:a16="http://schemas.microsoft.com/office/drawing/2014/main" id="{B40A0515-59FB-DF34-31F7-21006504BB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90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337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43DE1C7-5BB1-9CFB-4B91-0147F2A88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CD373A6E-8ECC-1283-CF8C-ED099809B6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None/>
            </a:pPr>
            <a:r>
              <a:rPr lang="en-GB" dirty="0"/>
              <a:t>"El éxito de la interacción comunicativa depende de las habilidades comunicativas de cada individuo que participa en el intercambio". </a:t>
            </a:r>
          </a:p>
          <a:p>
            <a:pPr marL="0" indent="0">
              <a:buNone/>
            </a:pPr>
            <a:r>
              <a:rPr lang="en-US" dirty="0"/>
              <a:t>Para ser eficaz en una situación de comunicación hay que ser: (1) un buen </a:t>
            </a:r>
            <a:r>
              <a:rPr lang="en-US" err="1"/>
              <a:t>emisor </a:t>
            </a:r>
            <a:r>
              <a:rPr lang="en-US" dirty="0"/>
              <a:t>y (2) un buen receptor, ya sea con interlocutores conocidos o con interlocutores </a:t>
            </a:r>
            <a:r>
              <a:rPr lang="en-US" err="1"/>
              <a:t>desconocidos.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Un interlocutor comunicativo es la persona o personas que envían y reciben mensajes entre sí. La expresión ¨communication partners¨ se utiliza para referirse a todas las personas que participan directa o indirectamente en la comunicación con otras personas, y especialmente a las personas con necesidades de comunicación. Los interlocutores tienen un papel fundamental en el apoyo a las personas con discapacidad intelectual. Interactúan con el individuo en diferentes papeles y en diferentes entornos.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E5994EF9-D0FB-D9CC-4CB9-0DE170F16D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447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5C24AE78-971D-91A0-D1AC-708D1F3C4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F9A95C1-8C08-D1D9-9C50-FE3CCC789A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indent="0">
              <a:buSzPts val="1400"/>
              <a:buNone/>
            </a:pPr>
            <a:r>
              <a:rPr lang="en-GB"/>
              <a:t>Una buena forma de apreciar la calidad de la comunicación es recurrir al sistema de clasificación de las funciones de comunicación (CFCS) (</a:t>
            </a:r>
            <a:r>
              <a:rPr lang="en-GB" err="1"/>
              <a:t>Hidecker </a:t>
            </a:r>
            <a:r>
              <a:rPr lang="en-GB"/>
              <a:t>et al., 2011).</a:t>
            </a:r>
            <a:endParaRPr lang="en-US" sz="1050" dirty="0">
              <a:latin typeface="Calibri"/>
              <a:cs typeface="Calibri"/>
            </a:endParaRPr>
          </a:p>
          <a:p>
            <a:pPr marL="0" indent="0">
              <a:buSzPts val="1400"/>
              <a:buNone/>
            </a:pPr>
            <a:r>
              <a:rPr lang="en-GB" dirty="0"/>
              <a:t>En la CFCS se describen cinco niveles de comunicación centrados en el nivel de participación de la persona. Se basan en la Clasificación Internacional del Funcionamiento, de la Discapacidad y de la Salud (Organización Mundial de la Salud - OMS).</a:t>
            </a:r>
            <a:endParaRPr lang="en-US" sz="105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GB" dirty="0"/>
              <a:t>El objetivo principal es evaluar la eficacia global del rendimiento comunicativo basándose en la forma en que la persona se desenvuelve en situaciones de comunicación de la vida cotidiana.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B7C1094E-D278-CABF-3936-3DE0D2293D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918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460429AE-7EF9-D573-B850-45A13FE7B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5385EF2F-4067-827F-455B-B26EAF7E5F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/>
              <a:t>El sistema de clasificación de la comunicación </a:t>
            </a:r>
            <a:r>
              <a:rPr lang="fr-BE" dirty="0" err="1"/>
              <a:t>propuesto </a:t>
            </a:r>
            <a:r>
              <a:rPr lang="fr-BE" dirty="0"/>
              <a:t>por </a:t>
            </a:r>
            <a:r>
              <a:rPr lang="fr-BE" dirty="0" err="1"/>
              <a:t>Hidecker </a:t>
            </a:r>
            <a:r>
              <a:rPr lang="fr-BE" dirty="0"/>
              <a:t>et al (2011) no es una prueba y no sustituye a las </a:t>
            </a:r>
            <a:r>
              <a:rPr lang="fr-BE" dirty="0" err="1"/>
              <a:t>evaluaciones estandarizadas de </a:t>
            </a:r>
            <a:r>
              <a:rPr lang="fr-BE" dirty="0"/>
              <a:t>la comunicación.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B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 err="1"/>
              <a:t>Por tanto, </a:t>
            </a:r>
            <a:r>
              <a:rPr lang="fr-BE" dirty="0"/>
              <a:t>el sistema de clasificación de las </a:t>
            </a:r>
            <a:r>
              <a:rPr lang="fr-BE" dirty="0" err="1"/>
              <a:t>funciones de </a:t>
            </a:r>
            <a:r>
              <a:rPr lang="fr-BE" dirty="0"/>
              <a:t>comunicación no </a:t>
            </a:r>
            <a:r>
              <a:rPr lang="fr-BE" dirty="0" err="1"/>
              <a:t>evalúa el potencial de </a:t>
            </a:r>
            <a:r>
              <a:rPr lang="fr-BE" dirty="0"/>
              <a:t>comunicación </a:t>
            </a:r>
            <a:r>
              <a:rPr lang="fr-BE" dirty="0" err="1"/>
              <a:t>de la persona </a:t>
            </a:r>
            <a:r>
              <a:rPr lang="fr-BE" dirty="0"/>
              <a:t>ni </a:t>
            </a:r>
            <a:r>
              <a:rPr lang="fr-BE" dirty="0" err="1"/>
              <a:t>aborda </a:t>
            </a:r>
            <a:r>
              <a:rPr lang="fr-BE" dirty="0"/>
              <a:t>las </a:t>
            </a:r>
            <a:r>
              <a:rPr lang="fr-BE" dirty="0" err="1"/>
              <a:t>razones subyacentes del déficit de </a:t>
            </a:r>
            <a:r>
              <a:rPr lang="fr-BE" dirty="0"/>
              <a:t>comunicación.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B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fr-BE" dirty="0"/>
              <a:t>Esta </a:t>
            </a:r>
            <a:r>
              <a:rPr lang="fr-BE" dirty="0" err="1"/>
              <a:t>herramienta</a:t>
            </a:r>
            <a:r>
              <a:rPr lang="fr-BE" dirty="0"/>
              <a:t>, </a:t>
            </a:r>
            <a:r>
              <a:rPr lang="fr-BE" dirty="0" err="1"/>
              <a:t>que se diseñó originalmente </a:t>
            </a:r>
            <a:r>
              <a:rPr lang="fr-BE" dirty="0"/>
              <a:t>para </a:t>
            </a:r>
            <a:r>
              <a:rPr lang="fr-BE" dirty="0" err="1"/>
              <a:t>evaluar la eficacia </a:t>
            </a:r>
            <a:r>
              <a:rPr lang="fr-BE" dirty="0"/>
              <a:t>comunicativa de las personas </a:t>
            </a:r>
            <a:r>
              <a:rPr lang="fr-BE" dirty="0" err="1"/>
              <a:t>con parálisis cerebral</a:t>
            </a:r>
            <a:r>
              <a:rPr lang="fr-BE" dirty="0"/>
              <a:t>, </a:t>
            </a:r>
            <a:r>
              <a:rPr lang="fr-BE" dirty="0" err="1"/>
              <a:t>proporciona </a:t>
            </a:r>
            <a:r>
              <a:rPr lang="fr-BE" dirty="0"/>
              <a:t>un </a:t>
            </a:r>
            <a:r>
              <a:rPr lang="fr-BE" dirty="0" err="1"/>
              <a:t>medio </a:t>
            </a:r>
            <a:r>
              <a:rPr lang="fr-BE" dirty="0"/>
              <a:t>para </a:t>
            </a:r>
            <a:r>
              <a:rPr lang="fr-BE" dirty="0" err="1"/>
              <a:t>comprender </a:t>
            </a:r>
            <a:r>
              <a:rPr lang="fr-BE" dirty="0"/>
              <a:t>la </a:t>
            </a:r>
            <a:r>
              <a:rPr lang="fr-BE" dirty="0" err="1"/>
              <a:t>eficacia </a:t>
            </a:r>
            <a:r>
              <a:rPr lang="fr-BE" dirty="0"/>
              <a:t>de la comunicación </a:t>
            </a:r>
            <a:r>
              <a:rPr lang="fr-BE" dirty="0" err="1"/>
              <a:t>con distintos interlocutores </a:t>
            </a:r>
            <a:r>
              <a:rPr lang="fr-BE" dirty="0"/>
              <a:t>(</a:t>
            </a:r>
            <a:r>
              <a:rPr lang="fr-BE" dirty="0" err="1"/>
              <a:t>conocidos </a:t>
            </a:r>
            <a:r>
              <a:rPr lang="fr-BE" dirty="0"/>
              <a:t>y </a:t>
            </a:r>
            <a:r>
              <a:rPr lang="fr-BE" dirty="0" err="1"/>
              <a:t>desconocidos</a:t>
            </a:r>
            <a:r>
              <a:rPr lang="fr-BE" dirty="0"/>
              <a:t>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B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 err="1"/>
              <a:t>Sin embargo</a:t>
            </a:r>
            <a:r>
              <a:rPr lang="fr-BE" dirty="0"/>
              <a:t>, </a:t>
            </a:r>
            <a:r>
              <a:rPr lang="fr-BE" dirty="0" err="1"/>
              <a:t>también </a:t>
            </a:r>
            <a:r>
              <a:rPr lang="fr-BE" dirty="0"/>
              <a:t>puede </a:t>
            </a:r>
            <a:r>
              <a:rPr lang="fr-BE" dirty="0" err="1"/>
              <a:t>ser útil </a:t>
            </a:r>
            <a:r>
              <a:rPr lang="fr-BE" dirty="0"/>
              <a:t>para </a:t>
            </a:r>
            <a:r>
              <a:rPr lang="fr-BE" dirty="0" err="1"/>
              <a:t>otras </a:t>
            </a:r>
            <a:r>
              <a:rPr lang="fr-BE" dirty="0"/>
              <a:t>patologías, </a:t>
            </a:r>
            <a:r>
              <a:rPr lang="fr-BE" dirty="0" err="1"/>
              <a:t>así como para establecer </a:t>
            </a:r>
            <a:r>
              <a:rPr lang="fr-BE" dirty="0"/>
              <a:t>un plan </a:t>
            </a:r>
            <a:r>
              <a:rPr lang="fr-BE" dirty="0" err="1"/>
              <a:t>individualizado de </a:t>
            </a:r>
            <a:r>
              <a:rPr lang="fr-BE" dirty="0"/>
              <a:t>apoyo y </a:t>
            </a:r>
            <a:r>
              <a:rPr lang="fr-BE" dirty="0" err="1"/>
              <a:t>prestación de </a:t>
            </a:r>
            <a:r>
              <a:rPr lang="fr-BE" dirty="0"/>
              <a:t>servicios. Por </a:t>
            </a:r>
            <a:r>
              <a:rPr lang="fr-BE" dirty="0" err="1"/>
              <a:t>ejemplo</a:t>
            </a:r>
            <a:r>
              <a:rPr lang="fr-BE" dirty="0"/>
              <a:t>, para 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describir el </a:t>
            </a:r>
            <a:r>
              <a:rPr lang="fr-BE" dirty="0"/>
              <a:t>funcionamiento de la comunicación </a:t>
            </a:r>
            <a:r>
              <a:rPr lang="fr-BE" dirty="0" err="1"/>
              <a:t>utilizando </a:t>
            </a:r>
            <a:r>
              <a:rPr lang="fr-BE" dirty="0"/>
              <a:t>un </a:t>
            </a:r>
            <a:r>
              <a:rPr lang="fr-BE" dirty="0" err="1"/>
              <a:t>lenguaje común entre los profesionales </a:t>
            </a:r>
            <a:r>
              <a:rPr lang="fr-BE" dirty="0"/>
              <a:t>y los </a:t>
            </a:r>
            <a:r>
              <a:rPr lang="fr-BE" dirty="0" err="1"/>
              <a:t>familiares </a:t>
            </a:r>
            <a:r>
              <a:rPr lang="fr-BE" dirty="0"/>
              <a:t>y </a:t>
            </a:r>
            <a:r>
              <a:rPr lang="fr-BE" dirty="0" err="1"/>
              <a:t>amigos de </a:t>
            </a:r>
            <a:r>
              <a:rPr lang="fr-BE" dirty="0"/>
              <a:t>la </a:t>
            </a:r>
            <a:r>
              <a:rPr lang="fr-BE" dirty="0" err="1"/>
              <a:t>persona</a:t>
            </a:r>
            <a:r>
              <a:rPr lang="fr-BE" dirty="0"/>
              <a:t>,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reconocer el </a:t>
            </a:r>
            <a:r>
              <a:rPr lang="fr-BE" dirty="0"/>
              <a:t>uso de todos los </a:t>
            </a:r>
            <a:r>
              <a:rPr lang="fr-BE" dirty="0" err="1"/>
              <a:t>métodos de </a:t>
            </a:r>
            <a:r>
              <a:rPr lang="fr-BE" dirty="0"/>
              <a:t>comunicación eficaces, </a:t>
            </a:r>
            <a:r>
              <a:rPr lang="fr-BE" dirty="0" err="1"/>
              <a:t>incluida </a:t>
            </a:r>
            <a:r>
              <a:rPr lang="fr-BE" dirty="0"/>
              <a:t>la CAA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/>
              <a:t>comparar el </a:t>
            </a:r>
            <a:r>
              <a:rPr lang="fr-BE" dirty="0" err="1"/>
              <a:t>modo </a:t>
            </a:r>
            <a:r>
              <a:rPr lang="fr-BE" dirty="0"/>
              <a:t>en </a:t>
            </a:r>
            <a:r>
              <a:rPr lang="fr-BE" dirty="0" err="1"/>
              <a:t>que diferentes entornos de </a:t>
            </a:r>
            <a:r>
              <a:rPr lang="fr-BE" dirty="0"/>
              <a:t>comunicación y/o </a:t>
            </a:r>
            <a:r>
              <a:rPr lang="fr-BE" dirty="0" err="1"/>
              <a:t>diferentes interlocutores </a:t>
            </a:r>
            <a:r>
              <a:rPr lang="fr-BE" dirty="0"/>
              <a:t>afectan a la </a:t>
            </a:r>
            <a:r>
              <a:rPr lang="fr-BE" dirty="0" err="1"/>
              <a:t>eficacia de la </a:t>
            </a:r>
            <a:r>
              <a:rPr lang="fr-BE" dirty="0"/>
              <a:t>comunicación </a:t>
            </a:r>
            <a:r>
              <a:rPr lang="fr-BE" dirty="0" err="1"/>
              <a:t>de </a:t>
            </a:r>
            <a:r>
              <a:rPr lang="fr-BE" dirty="0"/>
              <a:t>la </a:t>
            </a:r>
            <a:r>
              <a:rPr lang="fr-BE" dirty="0" err="1"/>
              <a:t>persona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dirty="0" err="1"/>
              <a:t>elegir </a:t>
            </a:r>
            <a:r>
              <a:rPr lang="fr-BE" dirty="0"/>
              <a:t>objetivos para </a:t>
            </a:r>
            <a:r>
              <a:rPr lang="fr-BE" dirty="0" err="1"/>
              <a:t>mejorar la eficacia </a:t>
            </a:r>
            <a:r>
              <a:rPr lang="fr-BE" dirty="0"/>
              <a:t>comunicativa </a:t>
            </a:r>
            <a:r>
              <a:rPr lang="fr-BE" dirty="0" err="1"/>
              <a:t>de la persona</a:t>
            </a:r>
            <a:r>
              <a:rPr lang="fr-BE" dirty="0"/>
              <a:t>, etc.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06020B50-74AF-1AF5-9890-FB48C26CC4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7651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D762D6CB-8795-7F7C-3BB8-6CB6C5479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520D8B4-32D9-EE3F-702C-C032B25F30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None/>
            </a:pPr>
            <a:r>
              <a:rPr lang="en-GB" dirty="0"/>
              <a:t>Una discapacidad comunicativa afecta directamente no sólo a las personas afectadas, sino también indirectamente a sus familias, así como a otros interlocutores comunicativos más "amplios", como compañeros de vida/amigos, profesionales y miembros de la comunidad.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Como la naturaleza de cada discapacidad es diferente, la calidad de vida de las personas con discapacidad depende de la interacción de las características personales y los factores ambientales </a:t>
            </a:r>
          </a:p>
          <a:p>
            <a:pPr marL="0" indent="0">
              <a:buNone/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bienestar de los ciudadanos de una sociedad está en función de las decisiones políticas y los acuerdos legislativos que reconocen el derecho de cada ciudadano de la sociedad a mantener el control sobre su vida cotidiana y a poder satisfacer necesidades básicas como las psicológicas, morales y biológicas. </a:t>
            </a:r>
            <a:endParaRPr dirty="0"/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69D08948-C841-32FF-071B-08357CFCE7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725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B98F8656-8261-E385-2B55-9C61B6A99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>
            <a:extLst>
              <a:ext uri="{FF2B5EF4-FFF2-40B4-BE49-F238E27FC236}">
                <a16:creationId xmlns:a16="http://schemas.microsoft.com/office/drawing/2014/main" id="{2D607797-B882-C099-8900-04E34D1303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05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CONTENIDO DE LAS DIAPOSITIVAS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10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None/>
            </a:pPr>
            <a:r>
              <a:rPr lang="en-GB" dirty="0"/>
              <a:t>El entorno suele describirse en términos de círculos que corresponden a distintos tipos de relaciones (véase más adelante). Esto está relacionado con la concepción desarrollada por el psicólogo Bronfenbrenner (2005), que propuso una visión </a:t>
            </a:r>
            <a:r>
              <a:rPr lang="en-GB" dirty="0" err="1"/>
              <a:t>ecosistémica </a:t>
            </a:r>
            <a:r>
              <a:rPr lang="en-GB" dirty="0"/>
              <a:t>del desarrollo infantil </a:t>
            </a:r>
            <a:endParaRPr lang="fr-BE" dirty="0"/>
          </a:p>
          <a:p>
            <a:pPr>
              <a:buNone/>
            </a:pPr>
            <a:r>
              <a:rPr lang="en-GB" dirty="0"/>
              <a:t>La discapacidad comunicativa está inextricablemente ligada al nivel individual de comunicación. Sin embargo, también afecta al nivel de los proveedores de servicios y al de las autoridades.</a:t>
            </a:r>
            <a:endParaRPr lang="fr-BE" dirty="0"/>
          </a:p>
          <a:p>
            <a:pPr marL="0" indent="0">
              <a:buSzPts val="1400"/>
              <a:buNone/>
            </a:pPr>
            <a:endParaRPr lang="en-US" sz="1050" dirty="0"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1: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compañeros comunicativos cercanos y permanentes (padres, hermanos, etc.)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Son los interlocutores de la persona durante toda su vida.</a:t>
            </a:r>
          </a:p>
          <a:p>
            <a:pPr algn="just">
              <a:buNone/>
            </a:pPr>
            <a:r>
              <a:rPr lang="en-US" dirty="0"/>
              <a:t>familiares</a:t>
            </a:r>
          </a:p>
          <a:p>
            <a:pPr algn="just">
              <a:buNone/>
            </a:pPr>
            <a:r>
              <a:rPr lang="en-US" dirty="0"/>
              <a:t>personas con las que el individuo vive o tiene lazos familiares</a:t>
            </a:r>
          </a:p>
          <a:p>
            <a:pPr algn="just">
              <a:buNone/>
            </a:pPr>
            <a:r>
              <a:rPr lang="en-US" dirty="0"/>
              <a:t>➝ 1er círculo de hijos: padres/tutores, hermanos y hermanas</a:t>
            </a:r>
          </a:p>
          <a:p>
            <a:pPr algn="just">
              <a:buNone/>
            </a:pPr>
            <a:r>
              <a:rPr lang="en-US" dirty="0"/>
              <a:t> ➝ 1er círculo de adultos: padres, cónyuge, hijos</a:t>
            </a:r>
          </a:p>
          <a:p>
            <a:pPr algn="just">
              <a:buNone/>
            </a:pPr>
            <a:endParaRPr lang="en-US" dirty="0"/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2: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Amistades íntimas/familiares ➝ relaciones estrechas y familiares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las que el individuo participa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actividades de ocio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comparte intereses comunes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juega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que hace confidencias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el 2º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niños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amigos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colegio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el 2º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adultos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familiares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amigos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(pero de larga data)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3: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conocidas pero no amigos íntimos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personas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las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conoce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pero no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con 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regularidad</a:t>
            </a:r>
          </a:p>
          <a:p>
            <a:pPr marL="0" lvl="0" indent="0" algn="just">
              <a:lnSpc>
                <a:spcPct val="150000"/>
              </a:lnSpc>
              <a:buFontTx/>
              <a:buNone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vecinos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compañeros de clase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trabajo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conductores de autobús,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tenderos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etc.</a:t>
            </a:r>
            <a:endParaRPr lang="en-US" sz="1800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buFontTx/>
              <a:buNone/>
            </a:pP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4: 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profesionales (médicos, psicólogos, educadores, profesores, logopedas, etc.).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Salarios profesionales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incluyen a personas que reciben un salario por actuar como facilitadores para el individuo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terapeutas, médicos, profesores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➝ aunque algunas de estas personas pueden llegar a ser amigos, permanecen en este círculo mientras se les pague por sus servicios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endParaRPr lang="en-US" sz="1800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US" sz="1800" b="1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Círculo 5: </a:t>
            </a:r>
            <a:r>
              <a:rPr lang="fr-BE" dirty="0">
                <a:effectLst/>
              </a:rPr>
              <a:t>socios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desconocidos </a:t>
            </a:r>
          </a:p>
          <a:p>
            <a:pPr marL="0" lvl="0" indent="0" algn="just">
              <a:lnSpc>
                <a:spcPct val="150000"/>
              </a:lnSpc>
              <a:spcAft>
                <a:spcPts val="800"/>
              </a:spcAft>
              <a:buFontTx/>
              <a:buNone/>
            </a:pPr>
            <a:r>
              <a:rPr lang="fr-BE" dirty="0">
                <a:effectLst/>
              </a:rPr>
              <a:t>todas las </a:t>
            </a:r>
            <a:r>
              <a:rPr lang="fr-BE" dirty="0" err="1">
                <a:effectLst/>
              </a:rPr>
              <a:t>demás </a:t>
            </a:r>
            <a:r>
              <a:rPr lang="fr-BE" dirty="0">
                <a:effectLst/>
              </a:rPr>
              <a:t>personas no </a:t>
            </a:r>
            <a:r>
              <a:rPr lang="fr-BE" dirty="0" err="1">
                <a:effectLst/>
              </a:rPr>
              <a:t>identificadas específicamente </a:t>
            </a:r>
            <a:r>
              <a:rPr lang="fr-BE" dirty="0">
                <a:effectLst/>
              </a:rPr>
              <a:t>por la </a:t>
            </a:r>
            <a:r>
              <a:rPr lang="fr-BE" dirty="0" err="1">
                <a:effectLst/>
              </a:rPr>
              <a:t>persona que cumplimenta </a:t>
            </a:r>
            <a:r>
              <a:rPr lang="fr-BE" dirty="0">
                <a:effectLst/>
              </a:rPr>
              <a:t>el cuestionario 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endParaRPr lang="fr-BE" dirty="0">
              <a:effectLst/>
              <a:ea typeface="Calibri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Font typeface="Calibri" panose="020F0502020204030204" pitchFamily="34" charset="0"/>
              <a:buNone/>
            </a:pPr>
            <a:endParaRPr lang="fr-BE" dirty="0">
              <a:ea typeface="Calibri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endParaRPr lang="en-US" dirty="0">
              <a:ea typeface="Calibri"/>
            </a:endParaRPr>
          </a:p>
        </p:txBody>
      </p:sp>
      <p:sp>
        <p:nvSpPr>
          <p:cNvPr id="118" name="Google Shape;118;p3:notes">
            <a:extLst>
              <a:ext uri="{FF2B5EF4-FFF2-40B4-BE49-F238E27FC236}">
                <a16:creationId xmlns:a16="http://schemas.microsoft.com/office/drawing/2014/main" id="{AE7DE03E-EE59-3894-2C6E-FDDCAB03AC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62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cap="none"/>
              <a:t>	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en-US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 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Comunicación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: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necesidades </a:t>
            </a:r>
            <a:r>
              <a:rPr lang="es-ES" sz="3200" b="1" dirty="0">
                <a:solidFill>
                  <a:srgbClr val="674EA7"/>
                </a:solidFill>
                <a:latin typeface="Calibri"/>
                <a:cs typeface="Calibri"/>
              </a:rPr>
              <a:t>e </a:t>
            </a:r>
            <a:r>
              <a:rPr lang="es-ES" sz="3200" b="1" dirty="0" err="1">
                <a:solidFill>
                  <a:srgbClr val="674EA7"/>
                </a:solidFill>
                <a:latin typeface="Calibri"/>
                <a:cs typeface="Calibri"/>
              </a:rPr>
              <a:t>importancia</a:t>
            </a:r>
            <a:endParaRPr lang="es-ES" sz="32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21406" y="1034814"/>
            <a:ext cx="409222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Formación dedicada a profesionales en IDD para apoyar el desarrollo de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comunicativas sociales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AutoShape 2" descr="C:\Users\Smartinez\AppData\Local\Microsoft\Windows\INetCache\Content.MSO\8F4D705C.tmp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AutoShape 4" descr="C:\Users\Smartinez\AppData\Local\Microsoft\Windows\INetCache\Content.MSO\8F4D705C.tmp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" name="Imagen 14" descr="C:\Users\Smartinez\AppData\Local\Microsoft\Windows\INetCache\Content.MSO\8F4D705C.tm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4" y="5826452"/>
            <a:ext cx="1247775" cy="69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 descr="C:\Users\Smartinez\AppData\Local\Microsoft\Windows\INetCache\Content.MSO\46B9A2CA.tmp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1" t="-2777" b="-1"/>
          <a:stretch/>
        </p:blipFill>
        <p:spPr bwMode="auto">
          <a:xfrm>
            <a:off x="1853419" y="5995679"/>
            <a:ext cx="4419600" cy="352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442976" y="2473612"/>
            <a:ext cx="11009327" cy="248574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1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Comunicación y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funciones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comunicativas</a:t>
            </a:r>
            <a:endParaRPr lang="es-ES" sz="1100" dirty="0">
              <a:solidFill>
                <a:schemeClr val="dk1"/>
              </a:solidFill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Los interlocutores de la comunicación y sus funciones </a:t>
            </a:r>
            <a:endParaRPr lang="en-US"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2800" b="1" dirty="0">
                <a:solidFill>
                  <a:schemeClr val="dk1"/>
                </a:solidFill>
                <a:latin typeface="Calibri"/>
                <a:cs typeface="Calibri"/>
              </a:rPr>
              <a:t>Capítulo 3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: Impacto de la IDD en las funciones comunicativas -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Necesidades de apoyo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cs typeface="Calibri"/>
              </a:rPr>
              <a:t>Capítulo 4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Qué es la comunicación inclusiva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r>
              <a:rPr lang="en-US" sz="2800" b="1" dirty="0">
                <a:solidFill>
                  <a:schemeClr val="dk1"/>
                </a:solidFill>
                <a:latin typeface="Calibri"/>
                <a:ea typeface="Calibri"/>
                <a:cs typeface="Calibri"/>
              </a:rPr>
              <a:t>Capítulo 5: </a:t>
            </a: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</a:rPr>
              <a:t>Apoyar la toma de decisiones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C2A08571-DAD0-4340-A5D4-409AA8F96667}"/>
              </a:ext>
            </a:extLst>
          </p:cNvPr>
          <p:cNvSpPr/>
          <p:nvPr/>
        </p:nvSpPr>
        <p:spPr>
          <a:xfrm>
            <a:off x="1968575" y="460215"/>
            <a:ext cx="7660799" cy="677108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Necesidades e importancia de la comunicación</a:t>
            </a:r>
            <a:endParaRPr sz="4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>
          <a:extLst>
            <a:ext uri="{FF2B5EF4-FFF2-40B4-BE49-F238E27FC236}">
              <a16:creationId xmlns:a16="http://schemas.microsoft.com/office/drawing/2014/main" id="{BDF1A10C-B56A-2109-D7AB-7387152C6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>
            <a:extLst>
              <a:ext uri="{FF2B5EF4-FFF2-40B4-BE49-F238E27FC236}">
                <a16:creationId xmlns:a16="http://schemas.microsoft.com/office/drawing/2014/main" id="{B1F2A9D6-D9C8-B733-017D-5F6890AD687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D9831E36-55EA-1F20-9794-7AD36F6F400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>
            <a:extLst>
              <a:ext uri="{FF2B5EF4-FFF2-40B4-BE49-F238E27FC236}">
                <a16:creationId xmlns:a16="http://schemas.microsoft.com/office/drawing/2014/main" id="{1D652E57-35B2-8EC6-3327-66A0582C29B0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>
            <a:extLst>
              <a:ext uri="{FF2B5EF4-FFF2-40B4-BE49-F238E27FC236}">
                <a16:creationId xmlns:a16="http://schemas.microsoft.com/office/drawing/2014/main" id="{727EBF62-B067-DBD8-921E-A937B9E074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27B56B03-2F51-DAEF-45D9-A929277E9EED}"/>
              </a:ext>
            </a:extLst>
          </p:cNvPr>
          <p:cNvSpPr/>
          <p:nvPr/>
        </p:nvSpPr>
        <p:spPr>
          <a:xfrm>
            <a:off x="2024359" y="361514"/>
            <a:ext cx="7564186" cy="10977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Comunicación Comunicación: necesidades e importancia</a:t>
            </a:r>
            <a:endParaRPr lang="en-US"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963B4023-37B6-DE9C-0B4E-36A50CA2D9B0}"/>
              </a:ext>
            </a:extLst>
          </p:cNvPr>
          <p:cNvSpPr/>
          <p:nvPr/>
        </p:nvSpPr>
        <p:spPr>
          <a:xfrm>
            <a:off x="3315997" y="1703765"/>
            <a:ext cx="4980910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2: Interlocutores de comunicación</a:t>
            </a:r>
            <a:endParaRPr lang="en-US" sz="24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  <p:sp>
        <p:nvSpPr>
          <p:cNvPr id="4" name="Google Shape;115;p2">
            <a:extLst>
              <a:ext uri="{FF2B5EF4-FFF2-40B4-BE49-F238E27FC236}">
                <a16:creationId xmlns:a16="http://schemas.microsoft.com/office/drawing/2014/main" id="{2295E068-1D18-72E4-5D36-885B3DB21FBE}"/>
              </a:ext>
            </a:extLst>
          </p:cNvPr>
          <p:cNvSpPr/>
          <p:nvPr/>
        </p:nvSpPr>
        <p:spPr>
          <a:xfrm>
            <a:off x="3038483" y="3201653"/>
            <a:ext cx="5768050" cy="168552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Objetivos de aprendizaje</a:t>
            </a:r>
          </a:p>
          <a:p>
            <a:pPr marL="342900" indent="-342900">
              <a:buChar char="•"/>
            </a:pPr>
            <a:r>
              <a:rPr lang="en-US" sz="2000" dirty="0">
                <a:solidFill>
                  <a:schemeClr val="dk1"/>
                </a:solidFill>
              </a:rPr>
              <a:t>Cómo las personas adoptan un papel de socios en la comunicación</a:t>
            </a:r>
          </a:p>
          <a:p>
            <a:pPr marL="342900" indent="-342900">
              <a:buChar char="•"/>
            </a:pPr>
            <a:r>
              <a:rPr lang="en-US" sz="2000" dirty="0">
                <a:solidFill>
                  <a:schemeClr val="dk1"/>
                </a:solidFill>
              </a:rPr>
              <a:t>Cómo varían los roles comunicativos</a:t>
            </a:r>
          </a:p>
        </p:txBody>
      </p:sp>
    </p:spTree>
    <p:extLst>
      <p:ext uri="{BB962C8B-B14F-4D97-AF65-F5344CB8AC3E}">
        <p14:creationId xmlns:p14="http://schemas.microsoft.com/office/powerpoint/2010/main" val="3338224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3" y="349012"/>
            <a:ext cx="7303715" cy="10977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US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Módulo 2. Comunicación Comunicación: necesidades e importancia</a:t>
            </a:r>
            <a:endParaRPr lang="en-US"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2922427" y="3294833"/>
            <a:ext cx="5768050" cy="168552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Secciones</a:t>
            </a:r>
          </a:p>
          <a:p>
            <a:r>
              <a:rPr lang="en-US" sz="2000">
                <a:solidFill>
                  <a:schemeClr val="dk1"/>
                </a:solidFill>
              </a:rPr>
              <a:t>2.1</a:t>
            </a:r>
            <a:r>
              <a:rPr lang="en-US" sz="2000" dirty="0">
                <a:solidFill>
                  <a:schemeClr val="dk1"/>
                </a:solidFill>
              </a:rPr>
              <a:t>. Interlocutores y entorno comunicativo</a:t>
            </a:r>
          </a:p>
          <a:p>
            <a:r>
              <a:rPr lang="en-US" sz="2000" dirty="0">
                <a:solidFill>
                  <a:schemeClr val="dk1"/>
                </a:solidFill>
              </a:rPr>
              <a:t>2.2. Los interlocutores de la comunicación y sus funciones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2" name="Google Shape;115;p2">
            <a:extLst>
              <a:ext uri="{FF2B5EF4-FFF2-40B4-BE49-F238E27FC236}">
                <a16:creationId xmlns:a16="http://schemas.microsoft.com/office/drawing/2014/main" id="{964FEA35-5DC0-9965-479B-F3A7E0C7DE78}"/>
              </a:ext>
            </a:extLst>
          </p:cNvPr>
          <p:cNvSpPr/>
          <p:nvPr/>
        </p:nvSpPr>
        <p:spPr>
          <a:xfrm>
            <a:off x="3291283" y="1774788"/>
            <a:ext cx="5030337" cy="5107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Capítulo 2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Socios de comunicación</a:t>
            </a:r>
            <a:endParaRPr lang="en-US" sz="2400" dirty="0">
              <a:solidFill>
                <a:schemeClr val="dk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17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7A636955-CAAE-6ADD-71F8-F91903749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C6BE2884-889A-AD9D-D23A-8C822D6EC7D2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6AB86049-4097-B912-53EC-8884E7D76B1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3CC58422-6807-E7F3-23BD-37632C80E8F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ACB872BE-BFB7-D573-74D7-C05C96FBF7EE}"/>
              </a:ext>
            </a:extLst>
          </p:cNvPr>
          <p:cNvSpPr txBox="1"/>
          <p:nvPr/>
        </p:nvSpPr>
        <p:spPr>
          <a:xfrm>
            <a:off x="2245599" y="30153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Socio de comunicación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E6F0EBE7-3D0A-AAD9-AFA0-85A0745F4EB9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7C9CCB19-A95F-57BA-448A-C0554CE96FE7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D4822155-6EC1-1517-825C-82D908CE25FB}"/>
              </a:ext>
            </a:extLst>
          </p:cNvPr>
          <p:cNvSpPr txBox="1"/>
          <p:nvPr/>
        </p:nvSpPr>
        <p:spPr>
          <a:xfrm>
            <a:off x="2245599" y="1341161"/>
            <a:ext cx="7961082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para ser eficaz en una situación comunicativa hay que ser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E074F3E-38B5-46C3-55FB-3B6B46D98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105" y="2994093"/>
            <a:ext cx="2351429" cy="159285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47C6153-1860-DF53-414D-CCE5D67F3A3E}"/>
              </a:ext>
            </a:extLst>
          </p:cNvPr>
          <p:cNvSpPr txBox="1"/>
          <p:nvPr/>
        </p:nvSpPr>
        <p:spPr>
          <a:xfrm>
            <a:off x="1624920" y="2491547"/>
            <a:ext cx="2276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Un buen transmisor</a:t>
            </a:r>
            <a:endParaRPr lang="en-GB" sz="2000" b="1" dirty="0">
              <a:solidFill>
                <a:schemeClr val="tx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244817D-039D-C1AE-26E2-C8E9C07A82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7283" y="2837843"/>
            <a:ext cx="1376530" cy="178346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81FC39D-6ECD-9DC6-1732-D683CCC5E781}"/>
              </a:ext>
            </a:extLst>
          </p:cNvPr>
          <p:cNvSpPr txBox="1"/>
          <p:nvPr/>
        </p:nvSpPr>
        <p:spPr>
          <a:xfrm>
            <a:off x="8285301" y="236605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Un buen receptor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3139121-4421-C0C4-FE6E-FE57635A1CA5}"/>
              </a:ext>
            </a:extLst>
          </p:cNvPr>
          <p:cNvSpPr txBox="1"/>
          <p:nvPr/>
        </p:nvSpPr>
        <p:spPr>
          <a:xfrm>
            <a:off x="5557037" y="4156058"/>
            <a:ext cx="7505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>
                <a:solidFill>
                  <a:srgbClr val="7030A0"/>
                </a:solidFill>
              </a:rPr>
              <a:t>con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37B3187-4C90-307E-59DF-765419A2C1EA}"/>
              </a:ext>
            </a:extLst>
          </p:cNvPr>
          <p:cNvSpPr txBox="1"/>
          <p:nvPr/>
        </p:nvSpPr>
        <p:spPr>
          <a:xfrm>
            <a:off x="4649295" y="5131789"/>
            <a:ext cx="269657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Socios conocidos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Socios desconocidos</a:t>
            </a:r>
          </a:p>
        </p:txBody>
      </p:sp>
    </p:spTree>
    <p:extLst>
      <p:ext uri="{BB962C8B-B14F-4D97-AF65-F5344CB8AC3E}">
        <p14:creationId xmlns:p14="http://schemas.microsoft.com/office/powerpoint/2010/main" val="246229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BD382ED7-2AEF-6CD9-5738-5545B91DE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8F4CD3E6-7A82-8982-8F81-03F31C70AFD6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C6B5110D-7A90-1106-454A-8B3EC30728A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DE097EFE-041F-3FCA-5DF0-F9BFF0A2D6C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C063D899-B392-8454-81B1-EDBB4FE53F3D}"/>
              </a:ext>
            </a:extLst>
          </p:cNvPr>
          <p:cNvSpPr txBox="1"/>
          <p:nvPr/>
        </p:nvSpPr>
        <p:spPr>
          <a:xfrm>
            <a:off x="2491500" y="34601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Sistema de clasificación de las funciones de comunicación</a:t>
            </a:r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A30CE0EB-D8CD-F415-A4F8-07B9EB8399A8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A6113751-D325-5924-6B20-715511ECD669}"/>
              </a:ext>
            </a:extLst>
          </p:cNvPr>
          <p:cNvSpPr txBox="1"/>
          <p:nvPr/>
        </p:nvSpPr>
        <p:spPr>
          <a:xfrm>
            <a:off x="2115459" y="1316356"/>
            <a:ext cx="7961082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00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Basada en la Clasificación Internacional de las Funciones de Comunicación en Situaciones de Deficiencia (OMS)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67A1B486-D727-B8AB-1848-09471C74CF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3833442"/>
              </p:ext>
            </p:extLst>
          </p:nvPr>
        </p:nvGraphicFramePr>
        <p:xfrm>
          <a:off x="3830594" y="2068756"/>
          <a:ext cx="7562881" cy="4499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FBF6BDED-261F-5786-0477-2A63A2190442}"/>
              </a:ext>
            </a:extLst>
          </p:cNvPr>
          <p:cNvSpPr txBox="1"/>
          <p:nvPr/>
        </p:nvSpPr>
        <p:spPr>
          <a:xfrm>
            <a:off x="388360" y="3211698"/>
            <a:ext cx="3440944" cy="2118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800" b="1" dirty="0">
                <a:solidFill>
                  <a:schemeClr val="accent1"/>
                </a:solidFill>
              </a:rPr>
              <a:t>5 </a:t>
            </a:r>
            <a:r>
              <a:rPr lang="fr-FR" sz="1800" b="1" dirty="0" err="1">
                <a:solidFill>
                  <a:schemeClr val="accent1"/>
                </a:solidFill>
              </a:rPr>
              <a:t>niveles </a:t>
            </a:r>
            <a:r>
              <a:rPr lang="fr-FR" sz="1800" b="1" dirty="0">
                <a:solidFill>
                  <a:schemeClr val="accent1"/>
                </a:solidFill>
              </a:rPr>
              <a:t>de comunicación </a:t>
            </a:r>
            <a:r>
              <a:rPr lang="fr-FR" sz="1800" b="1" dirty="0" err="1">
                <a:solidFill>
                  <a:schemeClr val="accent1"/>
                </a:solidFill>
              </a:rPr>
              <a:t>centrados </a:t>
            </a:r>
            <a:r>
              <a:rPr lang="fr-FR" sz="1800" b="1" dirty="0">
                <a:solidFill>
                  <a:schemeClr val="accent1"/>
                </a:solidFill>
              </a:rPr>
              <a:t>en el </a:t>
            </a:r>
            <a:r>
              <a:rPr lang="fr-FR" sz="1800" b="1" dirty="0" err="1">
                <a:solidFill>
                  <a:schemeClr val="accent1"/>
                </a:solidFill>
              </a:rPr>
              <a:t>nivel </a:t>
            </a:r>
            <a:r>
              <a:rPr lang="fr-FR" sz="1800" b="1" dirty="0">
                <a:solidFill>
                  <a:schemeClr val="accent1"/>
                </a:solidFill>
              </a:rPr>
              <a:t>y la </a:t>
            </a:r>
            <a:r>
              <a:rPr lang="fr-FR" sz="1800" b="1" dirty="0" err="1">
                <a:solidFill>
                  <a:schemeClr val="accent1"/>
                </a:solidFill>
              </a:rPr>
              <a:t>eficacia de la </a:t>
            </a:r>
            <a:r>
              <a:rPr lang="fr-FR" sz="1800" b="1" dirty="0">
                <a:solidFill>
                  <a:schemeClr val="accent1"/>
                </a:solidFill>
              </a:rPr>
              <a:t>comunicación de la </a:t>
            </a:r>
            <a:r>
              <a:rPr lang="fr-FR" sz="1800" b="1" dirty="0" err="1">
                <a:solidFill>
                  <a:schemeClr val="accent1"/>
                </a:solidFill>
              </a:rPr>
              <a:t>persona </a:t>
            </a:r>
            <a:r>
              <a:rPr lang="fr-FR" sz="1800" b="1" dirty="0">
                <a:solidFill>
                  <a:schemeClr val="accent1"/>
                </a:solidFill>
              </a:rPr>
              <a:t>en la vida </a:t>
            </a:r>
            <a:r>
              <a:rPr lang="fr-FR" sz="1800" b="1" dirty="0" err="1">
                <a:solidFill>
                  <a:schemeClr val="accent1"/>
                </a:solidFill>
              </a:rPr>
              <a:t>cotidiana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DD3C21-4C11-8811-A20F-234EC69B636B}"/>
              </a:ext>
            </a:extLst>
          </p:cNvPr>
          <p:cNvSpPr txBox="1"/>
          <p:nvPr/>
        </p:nvSpPr>
        <p:spPr>
          <a:xfrm>
            <a:off x="4085520" y="2438118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CA811C7-DA9B-1E26-3E78-79CDF5176661}"/>
              </a:ext>
            </a:extLst>
          </p:cNvPr>
          <p:cNvSpPr txBox="1"/>
          <p:nvPr/>
        </p:nvSpPr>
        <p:spPr>
          <a:xfrm>
            <a:off x="4501752" y="3238864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E89C61-BF0E-B51E-10C4-6A6F343E98F1}"/>
              </a:ext>
            </a:extLst>
          </p:cNvPr>
          <p:cNvSpPr txBox="1"/>
          <p:nvPr/>
        </p:nvSpPr>
        <p:spPr>
          <a:xfrm>
            <a:off x="4600603" y="4087895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F37DB4-06D7-DD0F-946E-7B15A91D48F4}"/>
              </a:ext>
            </a:extLst>
          </p:cNvPr>
          <p:cNvSpPr txBox="1"/>
          <p:nvPr/>
        </p:nvSpPr>
        <p:spPr>
          <a:xfrm>
            <a:off x="4477038" y="4936926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5A9039-4B6E-2E9E-EF63-181F51E13374}"/>
              </a:ext>
            </a:extLst>
          </p:cNvPr>
          <p:cNvSpPr txBox="1"/>
          <p:nvPr/>
        </p:nvSpPr>
        <p:spPr>
          <a:xfrm>
            <a:off x="4085520" y="5769699"/>
            <a:ext cx="362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96600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27FE1A6D-02C5-D3A8-7E36-A62191201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BC75420-1969-EB5A-F483-0A3B9F86E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75" y="605483"/>
            <a:ext cx="11853450" cy="5713690"/>
          </a:xfrm>
          <a:prstGeom prst="rect">
            <a:avLst/>
          </a:prstGeom>
        </p:spPr>
      </p:pic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A2E738C6-501C-CB5C-2E8D-7D85FE40F7AB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79A42DD0-18DF-ACE6-989C-B2603B3B5E2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D84BD0A8-0D70-C77A-C8A7-8C8335A9B0B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55B1ADD4-E336-D008-07D9-F1B13AF4C95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Adaptación de </a:t>
            </a:r>
            <a:r>
              <a:rPr lang="en-GB" dirty="0" err="1"/>
              <a:t>Hidecker </a:t>
            </a:r>
            <a:r>
              <a:rPr lang="en-GB" dirty="0"/>
              <a:t>et al. (2011)</a:t>
            </a:r>
          </a:p>
        </p:txBody>
      </p:sp>
    </p:spTree>
    <p:extLst>
      <p:ext uri="{BB962C8B-B14F-4D97-AF65-F5344CB8AC3E}">
        <p14:creationId xmlns:p14="http://schemas.microsoft.com/office/powerpoint/2010/main" val="3028920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AA7BE13C-1BB0-42FC-B94E-D487C88C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98D9115A-33DB-73C7-1843-16AD65A8474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F8902350-E9C8-E07F-D5AC-5D6474EE4E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125FFF13-C95F-41F4-9EB4-F8CEC2B3742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  <p:sp>
        <p:nvSpPr>
          <p:cNvPr id="124" name="Google Shape;124;p3">
            <a:extLst>
              <a:ext uri="{FF2B5EF4-FFF2-40B4-BE49-F238E27FC236}">
                <a16:creationId xmlns:a16="http://schemas.microsoft.com/office/drawing/2014/main" id="{3B36CD26-C3E7-BE1C-ACAD-D75C5CFB1884}"/>
              </a:ext>
            </a:extLst>
          </p:cNvPr>
          <p:cNvSpPr txBox="1"/>
          <p:nvPr/>
        </p:nvSpPr>
        <p:spPr>
          <a:xfrm>
            <a:off x="2245599" y="301531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cap="none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Interlocutor de comunicación y su papel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>
            <a:extLst>
              <a:ext uri="{FF2B5EF4-FFF2-40B4-BE49-F238E27FC236}">
                <a16:creationId xmlns:a16="http://schemas.microsoft.com/office/drawing/2014/main" id="{3AB15437-C7D9-4714-5149-C776E898623C}"/>
              </a:ext>
            </a:extLst>
          </p:cNvPr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37A52318-3678-0D5F-E2EA-43163DC7EE7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0DEC17-3959-5FC8-0969-E1C7806A20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46787" y="2265549"/>
            <a:ext cx="3091736" cy="3082775"/>
          </a:xfrm>
          <a:prstGeom prst="rect">
            <a:avLst/>
          </a:prstGeom>
        </p:spPr>
      </p:pic>
      <p:sp>
        <p:nvSpPr>
          <p:cNvPr id="5" name="Arc 4">
            <a:extLst>
              <a:ext uri="{FF2B5EF4-FFF2-40B4-BE49-F238E27FC236}">
                <a16:creationId xmlns:a16="http://schemas.microsoft.com/office/drawing/2014/main" id="{1AF121F8-DF53-D6EB-4E7C-BA4D179F6146}"/>
              </a:ext>
            </a:extLst>
          </p:cNvPr>
          <p:cNvSpPr/>
          <p:nvPr/>
        </p:nvSpPr>
        <p:spPr>
          <a:xfrm flipH="1">
            <a:off x="6964438" y="3035983"/>
            <a:ext cx="2598821" cy="654518"/>
          </a:xfrm>
          <a:prstGeom prst="arc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31656A1-DA65-DB34-AE38-4AFCEFA0B576}"/>
              </a:ext>
            </a:extLst>
          </p:cNvPr>
          <p:cNvSpPr txBox="1"/>
          <p:nvPr/>
        </p:nvSpPr>
        <p:spPr>
          <a:xfrm>
            <a:off x="8376930" y="2533328"/>
            <a:ext cx="2700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Persona con necesidades especiales de comunicación</a:t>
            </a:r>
            <a:endParaRPr lang="en-GB" sz="1800" b="1" dirty="0">
              <a:solidFill>
                <a:srgbClr val="7030A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446FF7-93B5-F2B2-703E-2F3D22A45AC6}"/>
              </a:ext>
            </a:extLst>
          </p:cNvPr>
          <p:cNvSpPr txBox="1"/>
          <p:nvPr/>
        </p:nvSpPr>
        <p:spPr>
          <a:xfrm>
            <a:off x="388360" y="2306671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7030A0"/>
                </a:solidFill>
              </a:rPr>
              <a:t>Socios de comunicación</a:t>
            </a:r>
            <a:endParaRPr lang="en-GB" sz="1800" b="1" dirty="0">
              <a:solidFill>
                <a:srgbClr val="7030A0"/>
              </a:solidFill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DD13CE2D-ADA8-2774-0699-599CAA9C8768}"/>
              </a:ext>
            </a:extLst>
          </p:cNvPr>
          <p:cNvSpPr/>
          <p:nvPr/>
        </p:nvSpPr>
        <p:spPr>
          <a:xfrm>
            <a:off x="1741097" y="2396546"/>
            <a:ext cx="2598821" cy="654518"/>
          </a:xfrm>
          <a:prstGeom prst="arc">
            <a:avLst/>
          </a:prstGeom>
          <a:ln w="28575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1D10AA8-565D-4DC3-2B3A-6438FB595FBF}"/>
              </a:ext>
            </a:extLst>
          </p:cNvPr>
          <p:cNvSpPr txBox="1"/>
          <p:nvPr/>
        </p:nvSpPr>
        <p:spPr>
          <a:xfrm>
            <a:off x="2883271" y="1140502"/>
            <a:ext cx="6098058" cy="1013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El éxito de la interacción comunicativa depende de las habilidades comunicativas de cada individuo que participa en el </a:t>
            </a:r>
            <a:r>
              <a:rPr lang="fr-BE" sz="1800" dirty="0">
                <a:effectLst/>
                <a:latin typeface="+mn-lt"/>
              </a:rPr>
              <a:t>intercambio </a:t>
            </a:r>
            <a:endParaRPr lang="fr-FR" sz="1800" dirty="0">
              <a:latin typeface="+mn-lt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0C1C358-23E7-13FD-38CD-3056E51B5D09}"/>
              </a:ext>
            </a:extLst>
          </p:cNvPr>
          <p:cNvSpPr txBox="1"/>
          <p:nvPr/>
        </p:nvSpPr>
        <p:spPr>
          <a:xfrm>
            <a:off x="272744" y="5296508"/>
            <a:ext cx="10441459" cy="1329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Una discapacidad comunicativa repercute :</a:t>
            </a:r>
          </a:p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directamente a los interesados </a:t>
            </a:r>
          </a:p>
          <a:p>
            <a:pPr>
              <a:lnSpc>
                <a:spcPct val="114000"/>
              </a:lnSpc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indirectamente a sus familias más socios de comunicación "ampliados", como compañeros de vida/amigos, profesionales y miembros de la comunidad. </a:t>
            </a:r>
            <a:endParaRPr lang="fr-F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285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>
          <a:extLst>
            <a:ext uri="{FF2B5EF4-FFF2-40B4-BE49-F238E27FC236}">
              <a16:creationId xmlns:a16="http://schemas.microsoft.com/office/drawing/2014/main" id="{805D49C3-63E7-0CFC-D683-A2BBCDBAA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CD9A0BCD-B198-6D7B-9B2B-A96934040305}"/>
              </a:ext>
            </a:extLst>
          </p:cNvPr>
          <p:cNvSpPr/>
          <p:nvPr/>
        </p:nvSpPr>
        <p:spPr>
          <a:xfrm>
            <a:off x="260387" y="1285103"/>
            <a:ext cx="5312509" cy="532505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0" name="Google Shape;120;p3" descr="A blue and yellow logo&#10;&#10;Description automatically generated">
            <a:extLst>
              <a:ext uri="{FF2B5EF4-FFF2-40B4-BE49-F238E27FC236}">
                <a16:creationId xmlns:a16="http://schemas.microsoft.com/office/drawing/2014/main" id="{EFA033F2-FE35-66FA-9386-AA48603B1BE6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>
            <a:extLst>
              <a:ext uri="{FF2B5EF4-FFF2-40B4-BE49-F238E27FC236}">
                <a16:creationId xmlns:a16="http://schemas.microsoft.com/office/drawing/2014/main" id="{845EC993-31A1-E071-A23A-BD51C146CB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3">
            <a:extLst>
              <a:ext uri="{FF2B5EF4-FFF2-40B4-BE49-F238E27FC236}">
                <a16:creationId xmlns:a16="http://schemas.microsoft.com/office/drawing/2014/main" id="{4BC0B0E3-A364-D22C-912F-4EC5CCA4D2A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122" name="Google Shape;122;p3">
            <a:extLst>
              <a:ext uri="{FF2B5EF4-FFF2-40B4-BE49-F238E27FC236}">
                <a16:creationId xmlns:a16="http://schemas.microsoft.com/office/drawing/2014/main" id="{CEB4C327-892D-B537-D812-8CF17521B4B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Erasmus+ 2021-1-FR01-KA220-VET-000033251</a:t>
            </a:r>
          </a:p>
        </p:txBody>
      </p:sp>
      <p:sp>
        <p:nvSpPr>
          <p:cNvPr id="6" name="Google Shape;124;p3">
            <a:extLst>
              <a:ext uri="{FF2B5EF4-FFF2-40B4-BE49-F238E27FC236}">
                <a16:creationId xmlns:a16="http://schemas.microsoft.com/office/drawing/2014/main" id="{612D0524-00F6-4103-9FB0-7B0ADED4540C}"/>
              </a:ext>
            </a:extLst>
          </p:cNvPr>
          <p:cNvSpPr txBox="1"/>
          <p:nvPr/>
        </p:nvSpPr>
        <p:spPr>
          <a:xfrm>
            <a:off x="1951759" y="366128"/>
            <a:ext cx="7961082" cy="1164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en-GB" sz="32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 Redes de comunicación: una herramienta interesante para inventariar los interlocutores de una persona con necesidades especiales</a:t>
            </a:r>
            <a:endParaRPr lang="en-GB" sz="3200" b="1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9AC6FAC2-783B-D880-CC2C-8D0C7FC25195}"/>
              </a:ext>
            </a:extLst>
          </p:cNvPr>
          <p:cNvSpPr/>
          <p:nvPr/>
        </p:nvSpPr>
        <p:spPr>
          <a:xfrm>
            <a:off x="605481" y="1723678"/>
            <a:ext cx="4616277" cy="452135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FC33452-4376-2487-774D-F521D07F75B9}"/>
              </a:ext>
            </a:extLst>
          </p:cNvPr>
          <p:cNvSpPr/>
          <p:nvPr/>
        </p:nvSpPr>
        <p:spPr>
          <a:xfrm>
            <a:off x="1072462" y="2195669"/>
            <a:ext cx="3682314" cy="357737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FDC5E1A-DDB7-52F3-C03D-14A0FB04917C}"/>
              </a:ext>
            </a:extLst>
          </p:cNvPr>
          <p:cNvSpPr/>
          <p:nvPr/>
        </p:nvSpPr>
        <p:spPr>
          <a:xfrm>
            <a:off x="1535840" y="2629229"/>
            <a:ext cx="2755557" cy="271024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C3DA13B2-58EE-4B88-0287-ED3F17A29E3E}"/>
              </a:ext>
            </a:extLst>
          </p:cNvPr>
          <p:cNvSpPr/>
          <p:nvPr/>
        </p:nvSpPr>
        <p:spPr>
          <a:xfrm>
            <a:off x="1951759" y="2990335"/>
            <a:ext cx="1977690" cy="19894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E497E0-487B-7955-3A01-6AE681575B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75652" y1="40552" x2="74783" y2="58721"/>
                        <a14:foregroundMark x1="77681" y1="36047" x2="77826" y2="38081"/>
                        <a14:foregroundMark x1="72029" y1="35756" x2="71449" y2="42587"/>
                        <a14:foregroundMark x1="70000" y1="40552" x2="70580" y2="40552"/>
                        <a14:backgroundMark x1="55942" y1="15988" x2="54203" y2="39971"/>
                        <a14:backgroundMark x1="54203" y1="39971" x2="46377" y2="31541"/>
                        <a14:backgroundMark x1="46377" y1="31541" x2="42319" y2="18750"/>
                        <a14:backgroundMark x1="27971" y1="16570" x2="49565" y2="45640"/>
                        <a14:backgroundMark x1="49565" y1="45640" x2="50000" y2="47384"/>
                        <a14:backgroundMark x1="79565" y1="17151" x2="78406" y2="21076"/>
                        <a14:backgroundMark x1="67246" y1="21948" x2="67246" y2="21948"/>
                        <a14:backgroundMark x1="11594" y1="26744" x2="17826" y2="58140"/>
                        <a14:backgroundMark x1="13913" y1="51308" x2="16087" y2="67733"/>
                        <a14:backgroundMark x1="22029" y1="31831" x2="22029" y2="31831"/>
                        <a14:backgroundMark x1="22029" y1="29215" x2="21159" y2="38663"/>
                        <a14:backgroundMark x1="70000" y1="30378" x2="69710" y2="32413"/>
                        <a14:backgroundMark x1="81014" y1="30087" x2="81014" y2="31541"/>
                        <a14:backgroundMark x1="80725" y1="31831" x2="80725" y2="32703"/>
                        <a14:backgroundMark x1="80725" y1="33285" x2="80725" y2="3328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7663" y="2725589"/>
            <a:ext cx="1933846" cy="1928241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6E06B84-C8FE-44D8-CDCB-E12C9862719A}"/>
              </a:ext>
            </a:extLst>
          </p:cNvPr>
          <p:cNvSpPr txBox="1"/>
          <p:nvPr/>
        </p:nvSpPr>
        <p:spPr>
          <a:xfrm>
            <a:off x="3481509" y="445377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1️⃣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4C81E3C-70C4-991D-86D2-3B219EAFD9B7}"/>
              </a:ext>
            </a:extLst>
          </p:cNvPr>
          <p:cNvSpPr txBox="1"/>
          <p:nvPr/>
        </p:nvSpPr>
        <p:spPr>
          <a:xfrm>
            <a:off x="4007286" y="397020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2️⃣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A95EE46-FEB1-76DD-122C-9716B4C0E101}"/>
              </a:ext>
            </a:extLst>
          </p:cNvPr>
          <p:cNvSpPr txBox="1"/>
          <p:nvPr/>
        </p:nvSpPr>
        <p:spPr>
          <a:xfrm>
            <a:off x="4486743" y="34290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3️⃣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B05DD49-A25A-4DD2-EF85-98FBD7F58A8B}"/>
              </a:ext>
            </a:extLst>
          </p:cNvPr>
          <p:cNvSpPr txBox="1"/>
          <p:nvPr/>
        </p:nvSpPr>
        <p:spPr>
          <a:xfrm>
            <a:off x="4819531" y="299033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4️⃣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747590B-3AB5-0884-93D3-75CCC143F508}"/>
              </a:ext>
            </a:extLst>
          </p:cNvPr>
          <p:cNvSpPr txBox="1"/>
          <p:nvPr/>
        </p:nvSpPr>
        <p:spPr>
          <a:xfrm>
            <a:off x="5024809" y="252569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5️⃣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F64442B-5B28-6809-2807-532104A3C8B1}"/>
              </a:ext>
            </a:extLst>
          </p:cNvPr>
          <p:cNvSpPr txBox="1"/>
          <p:nvPr/>
        </p:nvSpPr>
        <p:spPr>
          <a:xfrm>
            <a:off x="5957665" y="2016575"/>
            <a:ext cx="5959428" cy="1482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Identificación de: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socios de comunicación constantes y esenciales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compañeros de comunicación que podrían beneficiarse del apoyo para mejorar su interacción con la persona</a:t>
            </a:r>
            <a:endParaRPr lang="fr-FR" sz="1800" dirty="0">
              <a:latin typeface="+mn-lt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A8DE2CB-2CB8-93D0-DC51-1D35FBF98937}"/>
              </a:ext>
            </a:extLst>
          </p:cNvPr>
          <p:cNvSpPr txBox="1"/>
          <p:nvPr/>
        </p:nvSpPr>
        <p:spPr>
          <a:xfrm>
            <a:off x="4707316" y="6273706"/>
            <a:ext cx="337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Adaptado de Beukelman </a:t>
            </a:r>
            <a:r>
              <a:rPr lang="fr-FR" dirty="0"/>
              <a:t>&amp; Light (2020)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89D6E0E-DBDF-2AB5-FCC7-B1FD76940CE1}"/>
              </a:ext>
            </a:extLst>
          </p:cNvPr>
          <p:cNvSpPr txBox="1"/>
          <p:nvPr/>
        </p:nvSpPr>
        <p:spPr>
          <a:xfrm>
            <a:off x="5932300" y="4154574"/>
            <a:ext cx="5959428" cy="697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Determina para cada círculo el método de comunicación eficaz ➝ habla, gesto, pictograma, etc.</a:t>
            </a:r>
            <a:endParaRPr lang="fr-FR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2459377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Props1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E0E60A-ACAA-4B49-A705-F37272C58175}"/>
</file>

<file path=customXml/itemProps3.xml><?xml version="1.0" encoding="utf-8"?>
<ds:datastoreItem xmlns:ds="http://schemas.openxmlformats.org/officeDocument/2006/customXml" ds:itemID="{152B3263-EF49-4234-9689-D9203774EBA0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cae8c1b8-3cee-434b-8da9-32960356a7de"/>
    <ds:schemaRef ds:uri="http://schemas.microsoft.com/office/infopath/2007/PartnerControls"/>
    <ds:schemaRef ds:uri="0b4e6542-4a28-464b-916a-ac287e1e15e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3324</TotalTime>
  <Words>1334</Words>
  <Application>Microsoft Office PowerPoint</Application>
  <PresentationFormat>Panorámica</PresentationFormat>
  <Paragraphs>137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AdornVTI</vt:lpstr>
      <vt:lpstr>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keywords>, docId:51928E99FCE76F380168568BE91D5CDB</cp:keywords>
  <cp:lastModifiedBy>Sergi Martínez</cp:lastModifiedBy>
  <cp:revision>198</cp:revision>
  <dcterms:created xsi:type="dcterms:W3CDTF">2023-11-23T08:37:25Z</dcterms:created>
  <dcterms:modified xsi:type="dcterms:W3CDTF">2024-11-29T12:58:07Z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