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4"/>
  </p:sldMasterIdLst>
  <p:notesMasterIdLst>
    <p:notesMasterId r:id="rId15"/>
  </p:notesMasterIdLst>
  <p:sldIdLst>
    <p:sldId id="256" r:id="rId5"/>
    <p:sldId id="295" r:id="rId6"/>
    <p:sldId id="310" r:id="rId7"/>
    <p:sldId id="313" r:id="rId8"/>
    <p:sldId id="314" r:id="rId9"/>
    <p:sldId id="315" r:id="rId10"/>
    <p:sldId id="316" r:id="rId11"/>
    <p:sldId id="318" r:id="rId12"/>
    <p:sldId id="304" r:id="rId13"/>
    <p:sldId id="317" r:id="rId14"/>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521415D9-36F7-43E2-AB2F-B90AF26B5E84}">
      <p14:sectionLst xmlns:p14="http://schemas.microsoft.com/office/powerpoint/2010/main">
        <p14:section name="Section par défaut" id="{5C8A68AD-58F7-45B9-8596-745488C5561C}">
          <p14:sldIdLst>
            <p14:sldId id="256"/>
          </p14:sldIdLst>
        </p14:section>
        <p14:section name="Section sans titre" id="{3BF96D62-0261-4BD7-9F14-3FBCCEE910C5}">
          <p14:sldIdLst>
            <p14:sldId id="295"/>
            <p14:sldId id="310"/>
            <p14:sldId id="313"/>
            <p14:sldId id="314"/>
            <p14:sldId id="315"/>
            <p14:sldId id="316"/>
            <p14:sldId id="318"/>
            <p14:sldId id="304"/>
            <p14:sldId id="317"/>
          </p14:sldIdLst>
        </p14:section>
      </p14:sectionLst>
    </p:ext>
    <p:ext uri="{EFAFB233-063F-42B5-8137-9DF3F51BA10A}">
      <p15:sldGuideLst xmlns:p15="http://schemas.microsoft.com/office/powerpoint/2012/main"/>
    </p:ext>
    <p:ext uri="GoogleSlidesCustomDataVersion2">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r:id="rId31" roundtripDataSignature="AMtx7mgSpZHKFx2Csd60+kbM13+OyBKVu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54C55"/>
    <a:srgbClr val="346A8C"/>
    <a:srgbClr val="4184AD"/>
    <a:srgbClr val="5597BF"/>
    <a:srgbClr val="0B6F6F"/>
    <a:srgbClr val="468FA0"/>
    <a:srgbClr val="4F7CC5"/>
    <a:srgbClr val="60B484"/>
    <a:srgbClr val="235B4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97A3772-45E0-8773-AB9D-029FFB63ED53}" v="1" dt="2024-11-29T09:00:52.164"/>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ABFCF23-3B69-468F-B69F-88F6DE6A72F2}" styleName="Style moyen 1 - Accentuation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7DF18680-E054-41AD-8BC1-D1AEF772440D}" styleName="Style moyen 2 - Accentuation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2DE63D5-997A-4646-A377-4702673A728D}" styleName="Style léger 2 - Accentuation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AF606853-7671-496A-8E4F-DF71F8EC918B}" styleName="Style foncé 1 - Accentuation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2A488322-F2BA-4B5B-9748-0D474271808F}" styleName="Style moyen 3 - Accentuation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1E171933-4619-4E11-9A3F-F7608DF75F80}" styleName="Style moyen 1 - Accentuation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7059" autoAdjust="0"/>
  </p:normalViewPr>
  <p:slideViewPr>
    <p:cSldViewPr snapToGrid="0">
      <p:cViewPr varScale="1">
        <p:scale>
          <a:sx n="55" d="100"/>
          <a:sy n="55" d="100"/>
        </p:scale>
        <p:origin x="1714" y="4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3" Type="http://schemas.openxmlformats.org/officeDocument/2006/relationships/customXml" Target="../customXml/item3.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33"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32" Type="http://schemas.openxmlformats.org/officeDocument/2006/relationships/presProps" Target="presProps.xml"/><Relationship Id="rId37"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notesMaster" Target="notesMasters/notesMaster1.xml"/><Relationship Id="rId36" Type="http://schemas.microsoft.com/office/2016/11/relationships/changesInfo" Target="changesInfos/changesInfo1.xml"/><Relationship Id="rId10" Type="http://schemas.openxmlformats.org/officeDocument/2006/relationships/slide" Target="slides/slide6.xml"/><Relationship Id="rId31" Type="http://customschemas.google.com/relationships/presentationmetadata" Target="meta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35"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iguel" userId="S::miguel_campusarnau.org#ext#@univreimsfr.onmicrosoft.com::ab5a12d6-76db-44b6-aa55-46fc0e013e13" providerId="AD" clId="Web-{797A3772-45E0-8773-AB9D-029FFB63ED53}"/>
    <pc:docChg chg="modSld">
      <pc:chgData name="miguel" userId="S::miguel_campusarnau.org#ext#@univreimsfr.onmicrosoft.com::ab5a12d6-76db-44b6-aa55-46fc0e013e13" providerId="AD" clId="Web-{797A3772-45E0-8773-AB9D-029FFB63ED53}" dt="2024-11-29T09:00:52.164" v="0"/>
      <pc:docMkLst>
        <pc:docMk/>
      </pc:docMkLst>
      <pc:sldChg chg="addSp">
        <pc:chgData name="miguel" userId="S::miguel_campusarnau.org#ext#@univreimsfr.onmicrosoft.com::ab5a12d6-76db-44b6-aa55-46fc0e013e13" providerId="AD" clId="Web-{797A3772-45E0-8773-AB9D-029FFB63ED53}" dt="2024-11-29T09:00:52.164" v="0"/>
        <pc:sldMkLst>
          <pc:docMk/>
          <pc:sldMk cId="0" sldId="256"/>
        </pc:sldMkLst>
        <pc:grpChg chg="add">
          <ac:chgData name="miguel" userId="S::miguel_campusarnau.org#ext#@univreimsfr.onmicrosoft.com::ab5a12d6-76db-44b6-aa55-46fc0e013e13" providerId="AD" clId="Web-{797A3772-45E0-8773-AB9D-029FFB63ED53}" dt="2024-11-29T09:00:52.164" v="0"/>
          <ac:grpSpMkLst>
            <pc:docMk/>
            <pc:sldMk cId="0" sldId="256"/>
            <ac:grpSpMk id="3" creationId="{4229B552-2F87-8114-0034-01FFB7F2A80C}"/>
          </ac:grpSpMkLst>
        </pc:grpChg>
        <pc:picChg chg="add">
          <ac:chgData name="miguel" userId="S::miguel_campusarnau.org#ext#@univreimsfr.onmicrosoft.com::ab5a12d6-76db-44b6-aa55-46fc0e013e13" providerId="AD" clId="Web-{797A3772-45E0-8773-AB9D-029FFB63ED53}" dt="2024-11-29T09:00:52.164" v="0"/>
          <ac:picMkLst>
            <pc:docMk/>
            <pc:sldMk cId="0" sldId="256"/>
            <ac:picMk id="4" creationId="{38A8B76C-F81F-E6F6-7605-E77DEDBF55E9}"/>
          </ac:picMkLst>
        </pc:picChg>
        <pc:picChg chg="add">
          <ac:chgData name="miguel" userId="S::miguel_campusarnau.org#ext#@univreimsfr.onmicrosoft.com::ab5a12d6-76db-44b6-aa55-46fc0e013e13" providerId="AD" clId="Web-{797A3772-45E0-8773-AB9D-029FFB63ED53}" dt="2024-11-29T09:00:52.164" v="0"/>
          <ac:picMkLst>
            <pc:docMk/>
            <pc:sldMk cId="0" sldId="256"/>
            <ac:picMk id="6" creationId="{435F5988-E7B3-BDD8-1AD1-048C7E47309B}"/>
          </ac:picMkLst>
        </pc:pic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s-ES" dirty="0"/>
              <a:t>Evolución de la longitud media del enunciado (MLU)</a:t>
            </a:r>
            <a:endParaRPr lang="fr-FR" dirty="0"/>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fr-FR"/>
        </a:p>
      </c:txPr>
    </c:title>
    <c:autoTitleDeleted val="0"/>
    <c:plotArea>
      <c:layout/>
      <c:lineChart>
        <c:grouping val="standard"/>
        <c:varyColors val="0"/>
        <c:ser>
          <c:idx val="0"/>
          <c:order val="0"/>
          <c:tx>
            <c:strRef>
              <c:f>Feuil1!$A$2</c:f>
              <c:strCache>
                <c:ptCount val="1"/>
                <c:pt idx="0">
                  <c:v>Typical child</c:v>
                </c:pt>
              </c:strCache>
            </c:strRef>
          </c:tx>
          <c:spPr>
            <a:ln w="38100" cap="rnd">
              <a:solidFill>
                <a:schemeClr val="tx2">
                  <a:lumMod val="50000"/>
                </a:schemeClr>
              </a:solidFill>
              <a:round/>
            </a:ln>
            <a:effectLst/>
          </c:spPr>
          <c:marker>
            <c:symbol val="none"/>
          </c:marker>
          <c:cat>
            <c:strRef>
              <c:f>Feuil1!$B$1:$M$1</c:f>
              <c:strCache>
                <c:ptCount val="12"/>
                <c:pt idx="0">
                  <c:v>0</c:v>
                </c:pt>
                <c:pt idx="1">
                  <c:v>10</c:v>
                </c:pt>
                <c:pt idx="2">
                  <c:v>15</c:v>
                </c:pt>
                <c:pt idx="3">
                  <c:v>20</c:v>
                </c:pt>
                <c:pt idx="4">
                  <c:v>25</c:v>
                </c:pt>
                <c:pt idx="5">
                  <c:v>30</c:v>
                </c:pt>
                <c:pt idx="6">
                  <c:v>35</c:v>
                </c:pt>
                <c:pt idx="7">
                  <c:v>40</c:v>
                </c:pt>
                <c:pt idx="8">
                  <c:v>45</c:v>
                </c:pt>
                <c:pt idx="9">
                  <c:v>50</c:v>
                </c:pt>
                <c:pt idx="10">
                  <c:v>55</c:v>
                </c:pt>
                <c:pt idx="11">
                  <c:v>60</c:v>
                </c:pt>
              </c:strCache>
            </c:strRef>
          </c:cat>
          <c:val>
            <c:numRef>
              <c:f>Feuil1!$B$2:$M$2</c:f>
              <c:numCache>
                <c:formatCode>General</c:formatCode>
                <c:ptCount val="12"/>
                <c:pt idx="2">
                  <c:v>1</c:v>
                </c:pt>
                <c:pt idx="3">
                  <c:v>2</c:v>
                </c:pt>
                <c:pt idx="4">
                  <c:v>4</c:v>
                </c:pt>
              </c:numCache>
            </c:numRef>
          </c:val>
          <c:smooth val="0"/>
          <c:extLst>
            <c:ext xmlns:c16="http://schemas.microsoft.com/office/drawing/2014/chart" uri="{C3380CC4-5D6E-409C-BE32-E72D297353CC}">
              <c16:uniqueId val="{00000000-132D-974F-B692-558C2D7BBEFD}"/>
            </c:ext>
          </c:extLst>
        </c:ser>
        <c:ser>
          <c:idx val="1"/>
          <c:order val="1"/>
          <c:tx>
            <c:strRef>
              <c:f>Feuil1!$A$3</c:f>
              <c:strCache>
                <c:ptCount val="1"/>
                <c:pt idx="0">
                  <c:v>IDD child</c:v>
                </c:pt>
              </c:strCache>
            </c:strRef>
          </c:tx>
          <c:spPr>
            <a:ln w="34925" cap="rnd">
              <a:solidFill>
                <a:schemeClr val="accent3">
                  <a:lumMod val="75000"/>
                </a:schemeClr>
              </a:solidFill>
              <a:round/>
            </a:ln>
            <a:effectLst/>
          </c:spPr>
          <c:marker>
            <c:symbol val="none"/>
          </c:marker>
          <c:cat>
            <c:strRef>
              <c:f>Feuil1!$B$1:$M$1</c:f>
              <c:strCache>
                <c:ptCount val="12"/>
                <c:pt idx="0">
                  <c:v>0</c:v>
                </c:pt>
                <c:pt idx="1">
                  <c:v>10</c:v>
                </c:pt>
                <c:pt idx="2">
                  <c:v>15</c:v>
                </c:pt>
                <c:pt idx="3">
                  <c:v>20</c:v>
                </c:pt>
                <c:pt idx="4">
                  <c:v>25</c:v>
                </c:pt>
                <c:pt idx="5">
                  <c:v>30</c:v>
                </c:pt>
                <c:pt idx="6">
                  <c:v>35</c:v>
                </c:pt>
                <c:pt idx="7">
                  <c:v>40</c:v>
                </c:pt>
                <c:pt idx="8">
                  <c:v>45</c:v>
                </c:pt>
                <c:pt idx="9">
                  <c:v>50</c:v>
                </c:pt>
                <c:pt idx="10">
                  <c:v>55</c:v>
                </c:pt>
                <c:pt idx="11">
                  <c:v>60</c:v>
                </c:pt>
              </c:strCache>
            </c:strRef>
          </c:cat>
          <c:val>
            <c:numRef>
              <c:f>Feuil1!$B$3:$M$3</c:f>
              <c:numCache>
                <c:formatCode>General</c:formatCode>
                <c:ptCount val="12"/>
                <c:pt idx="6">
                  <c:v>1</c:v>
                </c:pt>
                <c:pt idx="7">
                  <c:v>1.25</c:v>
                </c:pt>
                <c:pt idx="8">
                  <c:v>1.5</c:v>
                </c:pt>
                <c:pt idx="9">
                  <c:v>2</c:v>
                </c:pt>
                <c:pt idx="10">
                  <c:v>3</c:v>
                </c:pt>
                <c:pt idx="11">
                  <c:v>4</c:v>
                </c:pt>
              </c:numCache>
            </c:numRef>
          </c:val>
          <c:smooth val="0"/>
          <c:extLst>
            <c:ext xmlns:c16="http://schemas.microsoft.com/office/drawing/2014/chart" uri="{C3380CC4-5D6E-409C-BE32-E72D297353CC}">
              <c16:uniqueId val="{00000001-132D-974F-B692-558C2D7BBEFD}"/>
            </c:ext>
          </c:extLst>
        </c:ser>
        <c:dLbls>
          <c:showLegendKey val="0"/>
          <c:showVal val="0"/>
          <c:showCatName val="0"/>
          <c:showSerName val="0"/>
          <c:showPercent val="0"/>
          <c:showBubbleSize val="0"/>
        </c:dLbls>
        <c:smooth val="0"/>
        <c:axId val="1731159391"/>
        <c:axId val="1730371791"/>
      </c:lineChart>
      <c:catAx>
        <c:axId val="1731159391"/>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ES"/>
          </a:p>
        </c:txPr>
        <c:crossAx val="1730371791"/>
        <c:crosses val="autoZero"/>
        <c:auto val="0"/>
        <c:lblAlgn val="ctr"/>
        <c:lblOffset val="100"/>
        <c:noMultiLvlLbl val="0"/>
      </c:catAx>
      <c:valAx>
        <c:axId val="1730371791"/>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ES"/>
          </a:p>
        </c:txPr>
        <c:crossAx val="1731159391"/>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E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E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4808877587374167E-2"/>
          <c:y val="1.7560827894785615E-2"/>
          <c:w val="0.93857405771523394"/>
          <c:h val="0.79569434975708553"/>
        </c:manualLayout>
      </c:layout>
      <c:lineChart>
        <c:grouping val="standard"/>
        <c:varyColors val="0"/>
        <c:ser>
          <c:idx val="0"/>
          <c:order val="0"/>
          <c:tx>
            <c:strRef>
              <c:f>Feuil1!$B$1</c:f>
              <c:strCache>
                <c:ptCount val="1"/>
                <c:pt idx="0">
                  <c:v>IDD</c:v>
                </c:pt>
              </c:strCache>
            </c:strRef>
          </c:tx>
          <c:spPr>
            <a:ln w="28575" cap="rnd">
              <a:solidFill>
                <a:schemeClr val="accent1"/>
              </a:solidFill>
              <a:round/>
            </a:ln>
            <a:effectLst/>
          </c:spPr>
          <c:marker>
            <c:symbol val="none"/>
          </c:marker>
          <c:cat>
            <c:strRef>
              <c:f>Feuil1!$A$2:$A$9</c:f>
              <c:strCache>
                <c:ptCount val="8"/>
                <c:pt idx="0">
                  <c:v>Relatives sentenses</c:v>
                </c:pt>
                <c:pt idx="1">
                  <c:v>Sentence coordination</c:v>
                </c:pt>
                <c:pt idx="2">
                  <c:v>Passive sentences</c:v>
                </c:pt>
                <c:pt idx="3">
                  <c:v>Negative sentences</c:v>
                </c:pt>
                <c:pt idx="4">
                  <c:v>Pronouns</c:v>
                </c:pt>
                <c:pt idx="5">
                  <c:v>Sentence subordination</c:v>
                </c:pt>
                <c:pt idx="6">
                  <c:v>Temporal flexions</c:v>
                </c:pt>
                <c:pt idx="7">
                  <c:v>Articles</c:v>
                </c:pt>
              </c:strCache>
            </c:strRef>
          </c:cat>
          <c:val>
            <c:numRef>
              <c:f>Feuil1!$B$2:$B$9</c:f>
              <c:numCache>
                <c:formatCode>0%</c:formatCode>
                <c:ptCount val="8"/>
                <c:pt idx="0">
                  <c:v>0.72</c:v>
                </c:pt>
                <c:pt idx="1">
                  <c:v>0.61</c:v>
                </c:pt>
                <c:pt idx="2">
                  <c:v>0.57999999999999996</c:v>
                </c:pt>
                <c:pt idx="3">
                  <c:v>0.48</c:v>
                </c:pt>
                <c:pt idx="4">
                  <c:v>0.48</c:v>
                </c:pt>
                <c:pt idx="5">
                  <c:v>0.44</c:v>
                </c:pt>
                <c:pt idx="6">
                  <c:v>0.42</c:v>
                </c:pt>
                <c:pt idx="7">
                  <c:v>0.36</c:v>
                </c:pt>
              </c:numCache>
            </c:numRef>
          </c:val>
          <c:smooth val="0"/>
          <c:extLst>
            <c:ext xmlns:c16="http://schemas.microsoft.com/office/drawing/2014/chart" uri="{C3380CC4-5D6E-409C-BE32-E72D297353CC}">
              <c16:uniqueId val="{00000000-E4DF-F840-8FF2-81B259F80271}"/>
            </c:ext>
          </c:extLst>
        </c:ser>
        <c:ser>
          <c:idx val="1"/>
          <c:order val="1"/>
          <c:tx>
            <c:strRef>
              <c:f>Feuil1!$C$1</c:f>
              <c:strCache>
                <c:ptCount val="1"/>
                <c:pt idx="0">
                  <c:v>Typical child</c:v>
                </c:pt>
              </c:strCache>
            </c:strRef>
          </c:tx>
          <c:spPr>
            <a:ln w="28575" cap="rnd">
              <a:solidFill>
                <a:schemeClr val="accent3">
                  <a:lumMod val="75000"/>
                </a:schemeClr>
              </a:solidFill>
              <a:round/>
            </a:ln>
            <a:effectLst/>
          </c:spPr>
          <c:marker>
            <c:symbol val="none"/>
          </c:marker>
          <c:cat>
            <c:strRef>
              <c:f>Feuil1!$A$2:$A$9</c:f>
              <c:strCache>
                <c:ptCount val="8"/>
                <c:pt idx="0">
                  <c:v>Relatives sentenses</c:v>
                </c:pt>
                <c:pt idx="1">
                  <c:v>Sentence coordination</c:v>
                </c:pt>
                <c:pt idx="2">
                  <c:v>Passive sentences</c:v>
                </c:pt>
                <c:pt idx="3">
                  <c:v>Negative sentences</c:v>
                </c:pt>
                <c:pt idx="4">
                  <c:v>Pronouns</c:v>
                </c:pt>
                <c:pt idx="5">
                  <c:v>Sentence subordination</c:v>
                </c:pt>
                <c:pt idx="6">
                  <c:v>Temporal flexions</c:v>
                </c:pt>
                <c:pt idx="7">
                  <c:v>Articles</c:v>
                </c:pt>
              </c:strCache>
            </c:strRef>
          </c:cat>
          <c:val>
            <c:numRef>
              <c:f>Feuil1!$C$2:$C$9</c:f>
              <c:numCache>
                <c:formatCode>0%</c:formatCode>
                <c:ptCount val="8"/>
                <c:pt idx="0">
                  <c:v>0.82</c:v>
                </c:pt>
                <c:pt idx="1">
                  <c:v>0.79</c:v>
                </c:pt>
                <c:pt idx="2">
                  <c:v>0.69</c:v>
                </c:pt>
                <c:pt idx="3">
                  <c:v>0.67</c:v>
                </c:pt>
                <c:pt idx="4">
                  <c:v>0.62</c:v>
                </c:pt>
                <c:pt idx="5">
                  <c:v>0.61</c:v>
                </c:pt>
                <c:pt idx="6">
                  <c:v>0.48</c:v>
                </c:pt>
                <c:pt idx="7">
                  <c:v>0.47</c:v>
                </c:pt>
              </c:numCache>
            </c:numRef>
          </c:val>
          <c:smooth val="0"/>
          <c:extLst>
            <c:ext xmlns:c16="http://schemas.microsoft.com/office/drawing/2014/chart" uri="{C3380CC4-5D6E-409C-BE32-E72D297353CC}">
              <c16:uniqueId val="{00000001-E4DF-F840-8FF2-81B259F80271}"/>
            </c:ext>
          </c:extLst>
        </c:ser>
        <c:dLbls>
          <c:showLegendKey val="0"/>
          <c:showVal val="0"/>
          <c:showCatName val="0"/>
          <c:showSerName val="0"/>
          <c:showPercent val="0"/>
          <c:showBubbleSize val="0"/>
        </c:dLbls>
        <c:smooth val="0"/>
        <c:axId val="755095728"/>
        <c:axId val="755501888"/>
      </c:lineChart>
      <c:catAx>
        <c:axId val="75509572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ES"/>
          </a:p>
        </c:txPr>
        <c:crossAx val="755501888"/>
        <c:crosses val="autoZero"/>
        <c:auto val="1"/>
        <c:lblAlgn val="ctr"/>
        <c:lblOffset val="100"/>
        <c:noMultiLvlLbl val="0"/>
      </c:catAx>
      <c:valAx>
        <c:axId val="755501888"/>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ES"/>
          </a:p>
        </c:txPr>
        <c:crossAx val="75509572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E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E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0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6952977-11B1-0C42-8A56-54DEFF63867E}" type="doc">
      <dgm:prSet loTypeId="urn:microsoft.com/office/officeart/2005/8/layout/list1" loCatId="" qsTypeId="urn:microsoft.com/office/officeart/2005/8/quickstyle/simple1" qsCatId="simple" csTypeId="urn:microsoft.com/office/officeart/2005/8/colors/accent1_2" csCatId="accent1" phldr="1"/>
      <dgm:spPr/>
      <dgm:t>
        <a:bodyPr/>
        <a:lstStyle/>
        <a:p>
          <a:endParaRPr lang="fr-FR"/>
        </a:p>
      </dgm:t>
    </dgm:pt>
    <dgm:pt modelId="{84730677-D39A-EC4F-ADFB-6547283C60EB}">
      <dgm:prSet phldrT="[Texte]"/>
      <dgm:spPr/>
      <dgm:t>
        <a:bodyPr/>
        <a:lstStyle/>
        <a:p>
          <a:r>
            <a:rPr lang="es" dirty="0"/>
            <a:t>Orden  de las palabras</a:t>
          </a:r>
          <a:endParaRPr lang="fr-FR" dirty="0"/>
        </a:p>
      </dgm:t>
    </dgm:pt>
    <dgm:pt modelId="{E55006AB-BA0B-344C-9062-DB668BB9EAFF}" type="parTrans" cxnId="{46527E01-4F36-6A40-9B65-D37706BE3408}">
      <dgm:prSet/>
      <dgm:spPr/>
      <dgm:t>
        <a:bodyPr/>
        <a:lstStyle/>
        <a:p>
          <a:endParaRPr lang="fr-FR"/>
        </a:p>
      </dgm:t>
    </dgm:pt>
    <dgm:pt modelId="{AFC65A4E-0156-B646-A254-7A1078AE73DB}" type="sibTrans" cxnId="{46527E01-4F36-6A40-9B65-D37706BE3408}">
      <dgm:prSet/>
      <dgm:spPr/>
      <dgm:t>
        <a:bodyPr/>
        <a:lstStyle/>
        <a:p>
          <a:endParaRPr lang="fr-FR"/>
        </a:p>
      </dgm:t>
    </dgm:pt>
    <dgm:pt modelId="{F5DDC28B-9BCB-9247-A544-499A4BFCCC73}">
      <dgm:prSet phldrT="[Texte]"/>
      <dgm:spPr/>
      <dgm:t>
        <a:bodyPr/>
        <a:lstStyle/>
        <a:p>
          <a:r>
            <a:rPr lang="es" dirty="0"/>
            <a:t>Longitud de enunciados y complejidad sintáctica</a:t>
          </a:r>
          <a:endParaRPr lang="fr-FR" dirty="0"/>
        </a:p>
      </dgm:t>
    </dgm:pt>
    <dgm:pt modelId="{EBD46EED-13A1-B54D-970C-6716F8087E6E}" type="parTrans" cxnId="{64079C9A-2EFF-944C-8289-1D417AF8BDB4}">
      <dgm:prSet/>
      <dgm:spPr/>
      <dgm:t>
        <a:bodyPr/>
        <a:lstStyle/>
        <a:p>
          <a:endParaRPr lang="fr-FR"/>
        </a:p>
      </dgm:t>
    </dgm:pt>
    <dgm:pt modelId="{DC883DE7-DDA1-464C-9A1D-073C00BCE8D1}" type="sibTrans" cxnId="{64079C9A-2EFF-944C-8289-1D417AF8BDB4}">
      <dgm:prSet/>
      <dgm:spPr/>
      <dgm:t>
        <a:bodyPr/>
        <a:lstStyle/>
        <a:p>
          <a:endParaRPr lang="fr-FR"/>
        </a:p>
      </dgm:t>
    </dgm:pt>
    <dgm:pt modelId="{53FFFA87-1FBB-6045-94ED-53EC98E68629}">
      <dgm:prSet phldrT="[Texte]"/>
      <dgm:spPr/>
      <dgm:t>
        <a:bodyPr/>
        <a:lstStyle/>
        <a:p>
          <a:r>
            <a:rPr lang="es" dirty="0"/>
            <a:t>Morfología gramatical </a:t>
          </a:r>
          <a:endParaRPr lang="fr-FR" dirty="0"/>
        </a:p>
      </dgm:t>
    </dgm:pt>
    <dgm:pt modelId="{1A17D14C-94C9-5F4F-9E79-BEE70B0D95F4}" type="parTrans" cxnId="{B51B3EBF-A51B-5546-A403-A4E2E9726DE9}">
      <dgm:prSet/>
      <dgm:spPr/>
      <dgm:t>
        <a:bodyPr/>
        <a:lstStyle/>
        <a:p>
          <a:endParaRPr lang="fr-FR"/>
        </a:p>
      </dgm:t>
    </dgm:pt>
    <dgm:pt modelId="{2753A70D-9EDA-6646-9DA9-D463269E4B68}" type="sibTrans" cxnId="{B51B3EBF-A51B-5546-A403-A4E2E9726DE9}">
      <dgm:prSet/>
      <dgm:spPr/>
      <dgm:t>
        <a:bodyPr/>
        <a:lstStyle/>
        <a:p>
          <a:endParaRPr lang="fr-FR"/>
        </a:p>
      </dgm:t>
    </dgm:pt>
    <dgm:pt modelId="{5990E373-BF01-3544-98D3-F3BAA8D634F4}">
      <dgm:prSet/>
      <dgm:spPr/>
      <dgm:t>
        <a:bodyPr/>
        <a:lstStyle/>
        <a:p>
          <a:r>
            <a:rPr lang="es" dirty="0"/>
            <a:t>No es una dificultad particular en DI</a:t>
          </a:r>
        </a:p>
      </dgm:t>
    </dgm:pt>
    <dgm:pt modelId="{57954CCE-29BE-2A4A-80AB-1FD6A2D404F0}" type="parTrans" cxnId="{8666558E-CA4D-5847-9984-D4D30B065588}">
      <dgm:prSet/>
      <dgm:spPr/>
      <dgm:t>
        <a:bodyPr/>
        <a:lstStyle/>
        <a:p>
          <a:endParaRPr lang="fr-FR"/>
        </a:p>
      </dgm:t>
    </dgm:pt>
    <dgm:pt modelId="{28CB6495-FE60-CC4D-9131-B616A2FFE074}" type="sibTrans" cxnId="{8666558E-CA4D-5847-9984-D4D30B065588}">
      <dgm:prSet/>
      <dgm:spPr/>
      <dgm:t>
        <a:bodyPr/>
        <a:lstStyle/>
        <a:p>
          <a:endParaRPr lang="fr-FR"/>
        </a:p>
      </dgm:t>
    </dgm:pt>
    <dgm:pt modelId="{0BFB138F-9BAE-1E44-8AA3-0CD424FAA81A}">
      <dgm:prSet/>
      <dgm:spPr/>
      <dgm:t>
        <a:bodyPr/>
        <a:lstStyle/>
        <a:p>
          <a:r>
            <a:rPr lang="es" dirty="0"/>
            <a:t>Proceso de adquisición de estas reglas parecido a lo observado en niños típicos desde la etapa de los primeros enunciados</a:t>
          </a:r>
          <a:endParaRPr lang="fr-FR" dirty="0"/>
        </a:p>
      </dgm:t>
    </dgm:pt>
    <dgm:pt modelId="{3A48F0F5-DB8B-6247-BFE9-13D38B8A7D8A}" type="parTrans" cxnId="{C46F9148-FC84-A54F-B677-9CBDCC2C4F64}">
      <dgm:prSet/>
      <dgm:spPr/>
      <dgm:t>
        <a:bodyPr/>
        <a:lstStyle/>
        <a:p>
          <a:endParaRPr lang="fr-FR"/>
        </a:p>
      </dgm:t>
    </dgm:pt>
    <dgm:pt modelId="{4F709AD4-C631-134D-A4BC-33FB44E6F719}" type="sibTrans" cxnId="{C46F9148-FC84-A54F-B677-9CBDCC2C4F64}">
      <dgm:prSet/>
      <dgm:spPr/>
      <dgm:t>
        <a:bodyPr/>
        <a:lstStyle/>
        <a:p>
          <a:endParaRPr lang="fr-FR"/>
        </a:p>
      </dgm:t>
    </dgm:pt>
    <dgm:pt modelId="{3C9A3DE8-244D-EC4C-B2AD-6799F02EC81B}">
      <dgm:prSet phldrT="[Texte]"/>
      <dgm:spPr/>
      <dgm:t>
        <a:bodyPr/>
        <a:lstStyle/>
        <a:p>
          <a:r>
            <a:rPr lang="es" dirty="0"/>
            <a:t>Aumento estable en la longitud de los enunciados hasta la edad de 12 a 14 años, seguido de una importante desaceleración en el progreso o incluso estancamiento</a:t>
          </a:r>
        </a:p>
      </dgm:t>
    </dgm:pt>
    <dgm:pt modelId="{05C73D18-21AE-EE4D-B345-CBA101D82923}" type="parTrans" cxnId="{3E4A7378-4532-C543-B1AA-4D1C9E940946}">
      <dgm:prSet/>
      <dgm:spPr/>
      <dgm:t>
        <a:bodyPr/>
        <a:lstStyle/>
        <a:p>
          <a:endParaRPr lang="ca-ES"/>
        </a:p>
      </dgm:t>
    </dgm:pt>
    <dgm:pt modelId="{EFEEBE17-BAA6-AE44-916E-6EA723F7BBB7}" type="sibTrans" cxnId="{3E4A7378-4532-C543-B1AA-4D1C9E940946}">
      <dgm:prSet/>
      <dgm:spPr/>
      <dgm:t>
        <a:bodyPr/>
        <a:lstStyle/>
        <a:p>
          <a:endParaRPr lang="ca-ES"/>
        </a:p>
      </dgm:t>
    </dgm:pt>
    <dgm:pt modelId="{730E7537-24BF-E34E-9A48-70439244C0A5}">
      <dgm:prSet phldrT="[Texte]"/>
      <dgm:spPr/>
      <dgm:t>
        <a:bodyPr/>
        <a:lstStyle/>
        <a:p>
          <a:r>
            <a:rPr lang="es" dirty="0"/>
            <a:t>Estancamiento de las habilidades de comprensión entre la adolescencia y la edad adulta</a:t>
          </a:r>
          <a:endParaRPr lang="fr-FR" dirty="0"/>
        </a:p>
      </dgm:t>
    </dgm:pt>
    <dgm:pt modelId="{6C359502-2CF4-EA45-A922-1149E86C6781}" type="parTrans" cxnId="{23CFA1CD-CDD6-1B49-A0A0-C6BA1C1B2110}">
      <dgm:prSet/>
      <dgm:spPr/>
      <dgm:t>
        <a:bodyPr/>
        <a:lstStyle/>
        <a:p>
          <a:endParaRPr lang="ca-ES"/>
        </a:p>
      </dgm:t>
    </dgm:pt>
    <dgm:pt modelId="{E0C8EFF1-BCBE-5B4C-8BFA-3EFF3920A0CA}" type="sibTrans" cxnId="{23CFA1CD-CDD6-1B49-A0A0-C6BA1C1B2110}">
      <dgm:prSet/>
      <dgm:spPr/>
      <dgm:t>
        <a:bodyPr/>
        <a:lstStyle/>
        <a:p>
          <a:endParaRPr lang="ca-ES"/>
        </a:p>
      </dgm:t>
    </dgm:pt>
    <dgm:pt modelId="{430D54E5-770F-3443-AA78-A38B166FD44F}">
      <dgm:prSet/>
      <dgm:spPr/>
      <dgm:t>
        <a:bodyPr/>
        <a:lstStyle/>
        <a:p>
          <a:r>
            <a:rPr lang="es-ES" dirty="0"/>
            <a:t>Palabras deficientes independientemente de la edad cronológica.</a:t>
          </a:r>
          <a:endParaRPr lang="fr-FR" dirty="0"/>
        </a:p>
      </dgm:t>
    </dgm:pt>
    <dgm:pt modelId="{3C94CA54-CF32-C54D-9485-FE80406F5F23}" type="parTrans" cxnId="{BFF10111-C2F4-5243-B9B6-131665098234}">
      <dgm:prSet/>
      <dgm:spPr/>
      <dgm:t>
        <a:bodyPr/>
        <a:lstStyle/>
        <a:p>
          <a:endParaRPr lang="ca-ES"/>
        </a:p>
      </dgm:t>
    </dgm:pt>
    <dgm:pt modelId="{FFDEF994-10F2-9A4C-A62F-FF3C3E53F2B9}" type="sibTrans" cxnId="{BFF10111-C2F4-5243-B9B6-131665098234}">
      <dgm:prSet/>
      <dgm:spPr/>
      <dgm:t>
        <a:bodyPr/>
        <a:lstStyle/>
        <a:p>
          <a:endParaRPr lang="ca-ES"/>
        </a:p>
      </dgm:t>
    </dgm:pt>
    <dgm:pt modelId="{53C7375B-2CAF-4942-80C0-79609A7B8C1B}">
      <dgm:prSet/>
      <dgm:spPr/>
      <dgm:t>
        <a:bodyPr/>
        <a:lstStyle/>
        <a:p>
          <a:r>
            <a:rPr lang="es-ES" dirty="0"/>
            <a:t>Comprensión y producción por debajo de lo esperado según la edad mental no verbal</a:t>
          </a:r>
          <a:endParaRPr lang="fr-FR" dirty="0"/>
        </a:p>
      </dgm:t>
    </dgm:pt>
    <dgm:pt modelId="{4EA218F2-D3E1-724E-9C6F-3F9569D332A3}" type="parTrans" cxnId="{8AA920C9-370D-3D4C-9776-71460F02D686}">
      <dgm:prSet/>
      <dgm:spPr/>
      <dgm:t>
        <a:bodyPr/>
        <a:lstStyle/>
        <a:p>
          <a:endParaRPr lang="ca-ES"/>
        </a:p>
      </dgm:t>
    </dgm:pt>
    <dgm:pt modelId="{5314D350-D338-B748-A73F-D0B9ECDB9198}" type="sibTrans" cxnId="{8AA920C9-370D-3D4C-9776-71460F02D686}">
      <dgm:prSet/>
      <dgm:spPr/>
      <dgm:t>
        <a:bodyPr/>
        <a:lstStyle/>
        <a:p>
          <a:endParaRPr lang="ca-ES"/>
        </a:p>
      </dgm:t>
    </dgm:pt>
    <dgm:pt modelId="{2CAC2881-60FE-E54F-8214-BB0A2DC05722}" type="pres">
      <dgm:prSet presAssocID="{E6952977-11B1-0C42-8A56-54DEFF63867E}" presName="linear" presStyleCnt="0">
        <dgm:presLayoutVars>
          <dgm:dir/>
          <dgm:animLvl val="lvl"/>
          <dgm:resizeHandles val="exact"/>
        </dgm:presLayoutVars>
      </dgm:prSet>
      <dgm:spPr/>
    </dgm:pt>
    <dgm:pt modelId="{98FB5F38-0616-0D4D-B584-7EA6F81EC3D6}" type="pres">
      <dgm:prSet presAssocID="{84730677-D39A-EC4F-ADFB-6547283C60EB}" presName="parentLin" presStyleCnt="0"/>
      <dgm:spPr/>
    </dgm:pt>
    <dgm:pt modelId="{BBA22771-4C97-0646-9ED5-8A39283E9674}" type="pres">
      <dgm:prSet presAssocID="{84730677-D39A-EC4F-ADFB-6547283C60EB}" presName="parentLeftMargin" presStyleLbl="node1" presStyleIdx="0" presStyleCnt="3"/>
      <dgm:spPr/>
    </dgm:pt>
    <dgm:pt modelId="{6DB1BF1D-251F-4646-8E8C-F1D68F7FE045}" type="pres">
      <dgm:prSet presAssocID="{84730677-D39A-EC4F-ADFB-6547283C60EB}" presName="parentText" presStyleLbl="node1" presStyleIdx="0" presStyleCnt="3">
        <dgm:presLayoutVars>
          <dgm:chMax val="0"/>
          <dgm:bulletEnabled val="1"/>
        </dgm:presLayoutVars>
      </dgm:prSet>
      <dgm:spPr/>
    </dgm:pt>
    <dgm:pt modelId="{07F33872-3AED-334D-87C5-C2290A4F35F2}" type="pres">
      <dgm:prSet presAssocID="{84730677-D39A-EC4F-ADFB-6547283C60EB}" presName="negativeSpace" presStyleCnt="0"/>
      <dgm:spPr/>
    </dgm:pt>
    <dgm:pt modelId="{6E9FAC2C-83F1-B84A-A385-A66F88712B94}" type="pres">
      <dgm:prSet presAssocID="{84730677-D39A-EC4F-ADFB-6547283C60EB}" presName="childText" presStyleLbl="conFgAcc1" presStyleIdx="0" presStyleCnt="3">
        <dgm:presLayoutVars>
          <dgm:bulletEnabled val="1"/>
        </dgm:presLayoutVars>
      </dgm:prSet>
      <dgm:spPr/>
    </dgm:pt>
    <dgm:pt modelId="{7D8A2518-6D3F-8441-B4BC-5B51898E65A5}" type="pres">
      <dgm:prSet presAssocID="{AFC65A4E-0156-B646-A254-7A1078AE73DB}" presName="spaceBetweenRectangles" presStyleCnt="0"/>
      <dgm:spPr/>
    </dgm:pt>
    <dgm:pt modelId="{9F93DE95-DDC3-DF47-B4E3-73AC5C5282DA}" type="pres">
      <dgm:prSet presAssocID="{F5DDC28B-9BCB-9247-A544-499A4BFCCC73}" presName="parentLin" presStyleCnt="0"/>
      <dgm:spPr/>
    </dgm:pt>
    <dgm:pt modelId="{433BE2D8-826C-0A42-9591-9BEF0596D375}" type="pres">
      <dgm:prSet presAssocID="{F5DDC28B-9BCB-9247-A544-499A4BFCCC73}" presName="parentLeftMargin" presStyleLbl="node1" presStyleIdx="0" presStyleCnt="3"/>
      <dgm:spPr/>
    </dgm:pt>
    <dgm:pt modelId="{98038DE5-5CA4-9D43-9F86-4564A5538790}" type="pres">
      <dgm:prSet presAssocID="{F5DDC28B-9BCB-9247-A544-499A4BFCCC73}" presName="parentText" presStyleLbl="node1" presStyleIdx="1" presStyleCnt="3">
        <dgm:presLayoutVars>
          <dgm:chMax val="0"/>
          <dgm:bulletEnabled val="1"/>
        </dgm:presLayoutVars>
      </dgm:prSet>
      <dgm:spPr/>
    </dgm:pt>
    <dgm:pt modelId="{673ED2B6-6149-9E4C-A727-9D5536D4EFC5}" type="pres">
      <dgm:prSet presAssocID="{F5DDC28B-9BCB-9247-A544-499A4BFCCC73}" presName="negativeSpace" presStyleCnt="0"/>
      <dgm:spPr/>
    </dgm:pt>
    <dgm:pt modelId="{759C6F96-94ED-5342-9E93-A7BC11867AF9}" type="pres">
      <dgm:prSet presAssocID="{F5DDC28B-9BCB-9247-A544-499A4BFCCC73}" presName="childText" presStyleLbl="conFgAcc1" presStyleIdx="1" presStyleCnt="3">
        <dgm:presLayoutVars>
          <dgm:bulletEnabled val="1"/>
        </dgm:presLayoutVars>
      </dgm:prSet>
      <dgm:spPr/>
    </dgm:pt>
    <dgm:pt modelId="{E8864DB0-A787-C24A-8F59-D928ED38192D}" type="pres">
      <dgm:prSet presAssocID="{DC883DE7-DDA1-464C-9A1D-073C00BCE8D1}" presName="spaceBetweenRectangles" presStyleCnt="0"/>
      <dgm:spPr/>
    </dgm:pt>
    <dgm:pt modelId="{1D3A17FF-6694-4B46-AC60-D5129FD661E9}" type="pres">
      <dgm:prSet presAssocID="{53FFFA87-1FBB-6045-94ED-53EC98E68629}" presName="parentLin" presStyleCnt="0"/>
      <dgm:spPr/>
    </dgm:pt>
    <dgm:pt modelId="{9F97CD49-076A-6440-90A2-3688A7467294}" type="pres">
      <dgm:prSet presAssocID="{53FFFA87-1FBB-6045-94ED-53EC98E68629}" presName="parentLeftMargin" presStyleLbl="node1" presStyleIdx="1" presStyleCnt="3"/>
      <dgm:spPr/>
    </dgm:pt>
    <dgm:pt modelId="{64232A29-63A7-1D45-AE6E-DA7D582C08DE}" type="pres">
      <dgm:prSet presAssocID="{53FFFA87-1FBB-6045-94ED-53EC98E68629}" presName="parentText" presStyleLbl="node1" presStyleIdx="2" presStyleCnt="3">
        <dgm:presLayoutVars>
          <dgm:chMax val="0"/>
          <dgm:bulletEnabled val="1"/>
        </dgm:presLayoutVars>
      </dgm:prSet>
      <dgm:spPr/>
    </dgm:pt>
    <dgm:pt modelId="{9C8B8C67-375C-284D-9D24-BF031B71393F}" type="pres">
      <dgm:prSet presAssocID="{53FFFA87-1FBB-6045-94ED-53EC98E68629}" presName="negativeSpace" presStyleCnt="0"/>
      <dgm:spPr/>
    </dgm:pt>
    <dgm:pt modelId="{CE9F1BDD-5ADA-6C49-B84E-90F94A247CC5}" type="pres">
      <dgm:prSet presAssocID="{53FFFA87-1FBB-6045-94ED-53EC98E68629}" presName="childText" presStyleLbl="conFgAcc1" presStyleIdx="2" presStyleCnt="3">
        <dgm:presLayoutVars>
          <dgm:bulletEnabled val="1"/>
        </dgm:presLayoutVars>
      </dgm:prSet>
      <dgm:spPr/>
    </dgm:pt>
  </dgm:ptLst>
  <dgm:cxnLst>
    <dgm:cxn modelId="{46527E01-4F36-6A40-9B65-D37706BE3408}" srcId="{E6952977-11B1-0C42-8A56-54DEFF63867E}" destId="{84730677-D39A-EC4F-ADFB-6547283C60EB}" srcOrd="0" destOrd="0" parTransId="{E55006AB-BA0B-344C-9062-DB668BB9EAFF}" sibTransId="{AFC65A4E-0156-B646-A254-7A1078AE73DB}"/>
    <dgm:cxn modelId="{BFF10111-C2F4-5243-B9B6-131665098234}" srcId="{53FFFA87-1FBB-6045-94ED-53EC98E68629}" destId="{430D54E5-770F-3443-AA78-A38B166FD44F}" srcOrd="0" destOrd="0" parTransId="{3C94CA54-CF32-C54D-9485-FE80406F5F23}" sibTransId="{FFDEF994-10F2-9A4C-A62F-FF3C3E53F2B9}"/>
    <dgm:cxn modelId="{4612682D-EB96-2143-A4A9-A86A0CD284AA}" type="presOf" srcId="{84730677-D39A-EC4F-ADFB-6547283C60EB}" destId="{BBA22771-4C97-0646-9ED5-8A39283E9674}" srcOrd="0" destOrd="0" presId="urn:microsoft.com/office/officeart/2005/8/layout/list1"/>
    <dgm:cxn modelId="{BEE93E33-4CFD-CA47-AED7-93A32D95B158}" type="presOf" srcId="{F5DDC28B-9BCB-9247-A544-499A4BFCCC73}" destId="{433BE2D8-826C-0A42-9591-9BEF0596D375}" srcOrd="0" destOrd="0" presId="urn:microsoft.com/office/officeart/2005/8/layout/list1"/>
    <dgm:cxn modelId="{FD423F3A-2A44-CD41-9212-62B5B7EDFFC1}" type="presOf" srcId="{730E7537-24BF-E34E-9A48-70439244C0A5}" destId="{759C6F96-94ED-5342-9E93-A7BC11867AF9}" srcOrd="0" destOrd="1" presId="urn:microsoft.com/office/officeart/2005/8/layout/list1"/>
    <dgm:cxn modelId="{C46F9148-FC84-A54F-B677-9CBDCC2C4F64}" srcId="{84730677-D39A-EC4F-ADFB-6547283C60EB}" destId="{0BFB138F-9BAE-1E44-8AA3-0CD424FAA81A}" srcOrd="1" destOrd="0" parTransId="{3A48F0F5-DB8B-6247-BFE9-13D38B8A7D8A}" sibTransId="{4F709AD4-C631-134D-A4BC-33FB44E6F719}"/>
    <dgm:cxn modelId="{6C9A476E-B59E-B64C-B560-910220877592}" type="presOf" srcId="{F5DDC28B-9BCB-9247-A544-499A4BFCCC73}" destId="{98038DE5-5CA4-9D43-9F86-4564A5538790}" srcOrd="1" destOrd="0" presId="urn:microsoft.com/office/officeart/2005/8/layout/list1"/>
    <dgm:cxn modelId="{62A98770-84F5-5F4C-8F49-15E9642983EC}" type="presOf" srcId="{0BFB138F-9BAE-1E44-8AA3-0CD424FAA81A}" destId="{6E9FAC2C-83F1-B84A-A385-A66F88712B94}" srcOrd="0" destOrd="1" presId="urn:microsoft.com/office/officeart/2005/8/layout/list1"/>
    <dgm:cxn modelId="{3E4A7378-4532-C543-B1AA-4D1C9E940946}" srcId="{F5DDC28B-9BCB-9247-A544-499A4BFCCC73}" destId="{3C9A3DE8-244D-EC4C-B2AD-6799F02EC81B}" srcOrd="0" destOrd="0" parTransId="{05C73D18-21AE-EE4D-B345-CBA101D82923}" sibTransId="{EFEEBE17-BAA6-AE44-916E-6EA723F7BBB7}"/>
    <dgm:cxn modelId="{7FC2AF83-CF6B-F243-83B4-296A666C2CCB}" type="presOf" srcId="{E6952977-11B1-0C42-8A56-54DEFF63867E}" destId="{2CAC2881-60FE-E54F-8214-BB0A2DC05722}" srcOrd="0" destOrd="0" presId="urn:microsoft.com/office/officeart/2005/8/layout/list1"/>
    <dgm:cxn modelId="{8666558E-CA4D-5847-9984-D4D30B065588}" srcId="{84730677-D39A-EC4F-ADFB-6547283C60EB}" destId="{5990E373-BF01-3544-98D3-F3BAA8D634F4}" srcOrd="0" destOrd="0" parTransId="{57954CCE-29BE-2A4A-80AB-1FD6A2D404F0}" sibTransId="{28CB6495-FE60-CC4D-9131-B616A2FFE074}"/>
    <dgm:cxn modelId="{64079C9A-2EFF-944C-8289-1D417AF8BDB4}" srcId="{E6952977-11B1-0C42-8A56-54DEFF63867E}" destId="{F5DDC28B-9BCB-9247-A544-499A4BFCCC73}" srcOrd="1" destOrd="0" parTransId="{EBD46EED-13A1-B54D-970C-6716F8087E6E}" sibTransId="{DC883DE7-DDA1-464C-9A1D-073C00BCE8D1}"/>
    <dgm:cxn modelId="{E15CE09A-28E0-2943-9256-6BF4EEB7F66B}" type="presOf" srcId="{53C7375B-2CAF-4942-80C0-79609A7B8C1B}" destId="{CE9F1BDD-5ADA-6C49-B84E-90F94A247CC5}" srcOrd="0" destOrd="1" presId="urn:microsoft.com/office/officeart/2005/8/layout/list1"/>
    <dgm:cxn modelId="{9BC9F49F-16F5-3C41-B6B5-C96DF814F380}" type="presOf" srcId="{53FFFA87-1FBB-6045-94ED-53EC98E68629}" destId="{64232A29-63A7-1D45-AE6E-DA7D582C08DE}" srcOrd="1" destOrd="0" presId="urn:microsoft.com/office/officeart/2005/8/layout/list1"/>
    <dgm:cxn modelId="{25DA7EAD-E845-6F40-BC5B-84FE92104CFC}" type="presOf" srcId="{3C9A3DE8-244D-EC4C-B2AD-6799F02EC81B}" destId="{759C6F96-94ED-5342-9E93-A7BC11867AF9}" srcOrd="0" destOrd="0" presId="urn:microsoft.com/office/officeart/2005/8/layout/list1"/>
    <dgm:cxn modelId="{3B1EA1B6-C41C-804D-A6C4-EC5888869EE0}" type="presOf" srcId="{53FFFA87-1FBB-6045-94ED-53EC98E68629}" destId="{9F97CD49-076A-6440-90A2-3688A7467294}" srcOrd="0" destOrd="0" presId="urn:microsoft.com/office/officeart/2005/8/layout/list1"/>
    <dgm:cxn modelId="{B51B3EBF-A51B-5546-A403-A4E2E9726DE9}" srcId="{E6952977-11B1-0C42-8A56-54DEFF63867E}" destId="{53FFFA87-1FBB-6045-94ED-53EC98E68629}" srcOrd="2" destOrd="0" parTransId="{1A17D14C-94C9-5F4F-9E79-BEE70B0D95F4}" sibTransId="{2753A70D-9EDA-6646-9DA9-D463269E4B68}"/>
    <dgm:cxn modelId="{8AA920C9-370D-3D4C-9776-71460F02D686}" srcId="{53FFFA87-1FBB-6045-94ED-53EC98E68629}" destId="{53C7375B-2CAF-4942-80C0-79609A7B8C1B}" srcOrd="1" destOrd="0" parTransId="{4EA218F2-D3E1-724E-9C6F-3F9569D332A3}" sibTransId="{5314D350-D338-B748-A73F-D0B9ECDB9198}"/>
    <dgm:cxn modelId="{23CFA1CD-CDD6-1B49-A0A0-C6BA1C1B2110}" srcId="{F5DDC28B-9BCB-9247-A544-499A4BFCCC73}" destId="{730E7537-24BF-E34E-9A48-70439244C0A5}" srcOrd="1" destOrd="0" parTransId="{6C359502-2CF4-EA45-A922-1149E86C6781}" sibTransId="{E0C8EFF1-BCBE-5B4C-8BFA-3EFF3920A0CA}"/>
    <dgm:cxn modelId="{D10765CE-3368-CF4C-A7B8-C01C31134461}" type="presOf" srcId="{5990E373-BF01-3544-98D3-F3BAA8D634F4}" destId="{6E9FAC2C-83F1-B84A-A385-A66F88712B94}" srcOrd="0" destOrd="0" presId="urn:microsoft.com/office/officeart/2005/8/layout/list1"/>
    <dgm:cxn modelId="{A21462DA-C163-B444-9A1B-EE842BD8BFA7}" type="presOf" srcId="{430D54E5-770F-3443-AA78-A38B166FD44F}" destId="{CE9F1BDD-5ADA-6C49-B84E-90F94A247CC5}" srcOrd="0" destOrd="0" presId="urn:microsoft.com/office/officeart/2005/8/layout/list1"/>
    <dgm:cxn modelId="{78667AEE-969B-0140-948D-FD14BDF0179A}" type="presOf" srcId="{84730677-D39A-EC4F-ADFB-6547283C60EB}" destId="{6DB1BF1D-251F-4646-8E8C-F1D68F7FE045}" srcOrd="1" destOrd="0" presId="urn:microsoft.com/office/officeart/2005/8/layout/list1"/>
    <dgm:cxn modelId="{885CF788-D45A-474A-ADEB-FADB2324D26A}" type="presParOf" srcId="{2CAC2881-60FE-E54F-8214-BB0A2DC05722}" destId="{98FB5F38-0616-0D4D-B584-7EA6F81EC3D6}" srcOrd="0" destOrd="0" presId="urn:microsoft.com/office/officeart/2005/8/layout/list1"/>
    <dgm:cxn modelId="{BD0AF1E1-5364-F14E-804D-AC535EB7F90D}" type="presParOf" srcId="{98FB5F38-0616-0D4D-B584-7EA6F81EC3D6}" destId="{BBA22771-4C97-0646-9ED5-8A39283E9674}" srcOrd="0" destOrd="0" presId="urn:microsoft.com/office/officeart/2005/8/layout/list1"/>
    <dgm:cxn modelId="{B22743F6-D868-614B-8245-6BB387B5E3CD}" type="presParOf" srcId="{98FB5F38-0616-0D4D-B584-7EA6F81EC3D6}" destId="{6DB1BF1D-251F-4646-8E8C-F1D68F7FE045}" srcOrd="1" destOrd="0" presId="urn:microsoft.com/office/officeart/2005/8/layout/list1"/>
    <dgm:cxn modelId="{87BB190A-9DE6-F04F-B811-8C5F7D8BC455}" type="presParOf" srcId="{2CAC2881-60FE-E54F-8214-BB0A2DC05722}" destId="{07F33872-3AED-334D-87C5-C2290A4F35F2}" srcOrd="1" destOrd="0" presId="urn:microsoft.com/office/officeart/2005/8/layout/list1"/>
    <dgm:cxn modelId="{00F15B15-97C2-D64D-AA61-D8C08D9BC1C6}" type="presParOf" srcId="{2CAC2881-60FE-E54F-8214-BB0A2DC05722}" destId="{6E9FAC2C-83F1-B84A-A385-A66F88712B94}" srcOrd="2" destOrd="0" presId="urn:microsoft.com/office/officeart/2005/8/layout/list1"/>
    <dgm:cxn modelId="{8DC9184E-D16F-FE47-BE89-D3E02A6E64CF}" type="presParOf" srcId="{2CAC2881-60FE-E54F-8214-BB0A2DC05722}" destId="{7D8A2518-6D3F-8441-B4BC-5B51898E65A5}" srcOrd="3" destOrd="0" presId="urn:microsoft.com/office/officeart/2005/8/layout/list1"/>
    <dgm:cxn modelId="{46CDC818-D4BB-904F-9101-7428F0948F59}" type="presParOf" srcId="{2CAC2881-60FE-E54F-8214-BB0A2DC05722}" destId="{9F93DE95-DDC3-DF47-B4E3-73AC5C5282DA}" srcOrd="4" destOrd="0" presId="urn:microsoft.com/office/officeart/2005/8/layout/list1"/>
    <dgm:cxn modelId="{9A0EB0EA-8BAC-DD4B-BD03-2EBE4E1BD832}" type="presParOf" srcId="{9F93DE95-DDC3-DF47-B4E3-73AC5C5282DA}" destId="{433BE2D8-826C-0A42-9591-9BEF0596D375}" srcOrd="0" destOrd="0" presId="urn:microsoft.com/office/officeart/2005/8/layout/list1"/>
    <dgm:cxn modelId="{345C12C9-33A3-0C44-8D47-FF604ECF4C97}" type="presParOf" srcId="{9F93DE95-DDC3-DF47-B4E3-73AC5C5282DA}" destId="{98038DE5-5CA4-9D43-9F86-4564A5538790}" srcOrd="1" destOrd="0" presId="urn:microsoft.com/office/officeart/2005/8/layout/list1"/>
    <dgm:cxn modelId="{6EBAA92F-69DF-9042-9FF6-77A4200F3511}" type="presParOf" srcId="{2CAC2881-60FE-E54F-8214-BB0A2DC05722}" destId="{673ED2B6-6149-9E4C-A727-9D5536D4EFC5}" srcOrd="5" destOrd="0" presId="urn:microsoft.com/office/officeart/2005/8/layout/list1"/>
    <dgm:cxn modelId="{93D03CF8-9C24-A54A-8727-975BF18493F9}" type="presParOf" srcId="{2CAC2881-60FE-E54F-8214-BB0A2DC05722}" destId="{759C6F96-94ED-5342-9E93-A7BC11867AF9}" srcOrd="6" destOrd="0" presId="urn:microsoft.com/office/officeart/2005/8/layout/list1"/>
    <dgm:cxn modelId="{D3B8D0CE-A704-DC4A-8A61-F8365F4BD14B}" type="presParOf" srcId="{2CAC2881-60FE-E54F-8214-BB0A2DC05722}" destId="{E8864DB0-A787-C24A-8F59-D928ED38192D}" srcOrd="7" destOrd="0" presId="urn:microsoft.com/office/officeart/2005/8/layout/list1"/>
    <dgm:cxn modelId="{392F7A00-9635-D342-BCC1-BFC7BD3D22DB}" type="presParOf" srcId="{2CAC2881-60FE-E54F-8214-BB0A2DC05722}" destId="{1D3A17FF-6694-4B46-AC60-D5129FD661E9}" srcOrd="8" destOrd="0" presId="urn:microsoft.com/office/officeart/2005/8/layout/list1"/>
    <dgm:cxn modelId="{5DEB793C-6A1B-4B46-8CBD-C2881D202E4D}" type="presParOf" srcId="{1D3A17FF-6694-4B46-AC60-D5129FD661E9}" destId="{9F97CD49-076A-6440-90A2-3688A7467294}" srcOrd="0" destOrd="0" presId="urn:microsoft.com/office/officeart/2005/8/layout/list1"/>
    <dgm:cxn modelId="{DA2A2433-B48F-5A41-9346-FCF1026D8C77}" type="presParOf" srcId="{1D3A17FF-6694-4B46-AC60-D5129FD661E9}" destId="{64232A29-63A7-1D45-AE6E-DA7D582C08DE}" srcOrd="1" destOrd="0" presId="urn:microsoft.com/office/officeart/2005/8/layout/list1"/>
    <dgm:cxn modelId="{9A2EAE51-0E0E-354D-A163-115D0300350A}" type="presParOf" srcId="{2CAC2881-60FE-E54F-8214-BB0A2DC05722}" destId="{9C8B8C67-375C-284D-9D24-BF031B71393F}" srcOrd="9" destOrd="0" presId="urn:microsoft.com/office/officeart/2005/8/layout/list1"/>
    <dgm:cxn modelId="{ECD40A2F-E1BB-6D48-B1E5-F3D86A4BD7CC}" type="presParOf" srcId="{2CAC2881-60FE-E54F-8214-BB0A2DC05722}" destId="{CE9F1BDD-5ADA-6C49-B84E-90F94A247CC5}" srcOrd="10" destOrd="0" presId="urn:microsoft.com/office/officeart/2005/8/layout/list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249AF7A-D847-CA4F-B8AD-A8E823C8692C}" type="doc">
      <dgm:prSet loTypeId="urn:microsoft.com/office/officeart/2005/8/layout/default" loCatId="" qsTypeId="urn:microsoft.com/office/officeart/2005/8/quickstyle/simple1" qsCatId="simple" csTypeId="urn:microsoft.com/office/officeart/2005/8/colors/accent1_3" csCatId="accent1" phldr="1"/>
      <dgm:spPr/>
      <dgm:t>
        <a:bodyPr/>
        <a:lstStyle/>
        <a:p>
          <a:endParaRPr lang="fr-FR"/>
        </a:p>
      </dgm:t>
    </dgm:pt>
    <dgm:pt modelId="{AA791F49-A480-464E-93DA-8DFFD3D674E8}">
      <dgm:prSet phldrT="[Texte]"/>
      <dgm:spPr/>
      <dgm:t>
        <a:bodyPr/>
        <a:lstStyle/>
        <a:p>
          <a:r>
            <a:rPr lang="es-ES" dirty="0"/>
            <a:t>S</a:t>
          </a:r>
          <a:r>
            <a:rPr lang="es" dirty="0"/>
            <a:t>intaxis compleja y elaborada no adquirida</a:t>
          </a:r>
          <a:endParaRPr lang="fr-FR" dirty="0"/>
        </a:p>
      </dgm:t>
    </dgm:pt>
    <dgm:pt modelId="{1219A00B-5B35-3B4C-97B7-CC7E58E885A5}" type="parTrans" cxnId="{D2A88296-9CDE-464E-95C5-F5D412C5CD17}">
      <dgm:prSet/>
      <dgm:spPr/>
      <dgm:t>
        <a:bodyPr/>
        <a:lstStyle/>
        <a:p>
          <a:endParaRPr lang="fr-FR"/>
        </a:p>
      </dgm:t>
    </dgm:pt>
    <dgm:pt modelId="{D0508D33-D4D7-2043-9B4C-D70F217A12BA}" type="sibTrans" cxnId="{D2A88296-9CDE-464E-95C5-F5D412C5CD17}">
      <dgm:prSet/>
      <dgm:spPr/>
      <dgm:t>
        <a:bodyPr/>
        <a:lstStyle/>
        <a:p>
          <a:endParaRPr lang="fr-FR"/>
        </a:p>
      </dgm:t>
    </dgm:pt>
    <dgm:pt modelId="{DFA39E31-7A7D-7D4F-A83F-8BB72A0470B6}">
      <dgm:prSet phldrT="[Texte]"/>
      <dgm:spPr/>
      <dgm:t>
        <a:bodyPr/>
        <a:lstStyle/>
        <a:p>
          <a:r>
            <a:rPr lang="es"/>
            <a:t>Omisión de </a:t>
          </a:r>
          <a:r>
            <a:rPr lang="es" err="1"/>
            <a:t>morfemas gramaticales.</a:t>
          </a:r>
          <a:endParaRPr lang="fr-FR"/>
        </a:p>
      </dgm:t>
    </dgm:pt>
    <dgm:pt modelId="{5B642DA1-495A-1B4E-ABE8-F5CEA022806E}" type="parTrans" cxnId="{1ADB8DF6-1374-1246-9A61-156F15D6DDA8}">
      <dgm:prSet/>
      <dgm:spPr/>
      <dgm:t>
        <a:bodyPr/>
        <a:lstStyle/>
        <a:p>
          <a:endParaRPr lang="fr-FR"/>
        </a:p>
      </dgm:t>
    </dgm:pt>
    <dgm:pt modelId="{38C12D7E-3F66-324B-8ABD-61CEAAACA454}" type="sibTrans" cxnId="{1ADB8DF6-1374-1246-9A61-156F15D6DDA8}">
      <dgm:prSet/>
      <dgm:spPr/>
      <dgm:t>
        <a:bodyPr/>
        <a:lstStyle/>
        <a:p>
          <a:endParaRPr lang="fr-FR"/>
        </a:p>
      </dgm:t>
    </dgm:pt>
    <dgm:pt modelId="{E858CA52-CA3A-FE45-A25E-4B839D26039C}">
      <dgm:prSet phldrT="[Texte]"/>
      <dgm:spPr/>
      <dgm:t>
        <a:bodyPr/>
        <a:lstStyle/>
        <a:p>
          <a:r>
            <a:rPr lang="es" dirty="0"/>
            <a:t>Frecuente omisión de palabras funciónales. </a:t>
          </a:r>
          <a:endParaRPr lang="fr-FR" dirty="0"/>
        </a:p>
      </dgm:t>
    </dgm:pt>
    <dgm:pt modelId="{B683C7D6-CB0D-4148-B876-F52679548C3D}" type="parTrans" cxnId="{23BA9089-BC9A-5E4D-92AB-197E3FD34688}">
      <dgm:prSet/>
      <dgm:spPr/>
      <dgm:t>
        <a:bodyPr/>
        <a:lstStyle/>
        <a:p>
          <a:endParaRPr lang="fr-FR"/>
        </a:p>
      </dgm:t>
    </dgm:pt>
    <dgm:pt modelId="{9A7D8374-943E-7C43-8C2B-48F1DDB2CCA2}" type="sibTrans" cxnId="{23BA9089-BC9A-5E4D-92AB-197E3FD34688}">
      <dgm:prSet/>
      <dgm:spPr/>
      <dgm:t>
        <a:bodyPr/>
        <a:lstStyle/>
        <a:p>
          <a:endParaRPr lang="fr-FR"/>
        </a:p>
      </dgm:t>
    </dgm:pt>
    <dgm:pt modelId="{597B59D3-A71E-3A4C-B16E-FB20FC102039}">
      <dgm:prSet phldrT="[Texte]"/>
      <dgm:spPr/>
      <dgm:t>
        <a:bodyPr/>
        <a:lstStyle/>
        <a:p>
          <a:r>
            <a:rPr lang="es" dirty="0"/>
            <a:t>Nivel de producción por debajo de la comprensión</a:t>
          </a:r>
          <a:endParaRPr lang="fr-FR" dirty="0"/>
        </a:p>
      </dgm:t>
    </dgm:pt>
    <dgm:pt modelId="{B04CF1BE-7BDC-8344-B92E-FE90D8E1851F}" type="parTrans" cxnId="{BDD1C9CB-9F42-3341-ACB5-07056B275034}">
      <dgm:prSet/>
      <dgm:spPr/>
      <dgm:t>
        <a:bodyPr/>
        <a:lstStyle/>
        <a:p>
          <a:endParaRPr lang="fr-FR"/>
        </a:p>
      </dgm:t>
    </dgm:pt>
    <dgm:pt modelId="{9D38AC7E-EDC8-6345-AFC6-0E60594994E3}" type="sibTrans" cxnId="{BDD1C9CB-9F42-3341-ACB5-07056B275034}">
      <dgm:prSet/>
      <dgm:spPr/>
      <dgm:t>
        <a:bodyPr/>
        <a:lstStyle/>
        <a:p>
          <a:endParaRPr lang="fr-FR"/>
        </a:p>
      </dgm:t>
    </dgm:pt>
    <dgm:pt modelId="{677E3100-E3BB-3742-896C-55CA746A2536}">
      <dgm:prSet phldrT="[Texte]"/>
      <dgm:spPr/>
      <dgm:t>
        <a:bodyPr/>
        <a:lstStyle/>
        <a:p>
          <a:r>
            <a:rPr lang="es" err="1"/>
            <a:t>Tanto </a:t>
          </a:r>
          <a:r>
            <a:rPr lang="es"/>
            <a:t>en </a:t>
          </a:r>
          <a:r>
            <a:rPr lang="es" err="1"/>
            <a:t>sintaxis </a:t>
          </a:r>
          <a:r>
            <a:rPr lang="es"/>
            <a:t>como en </a:t>
          </a:r>
          <a:r>
            <a:rPr lang="es" err="1"/>
            <a:t>morfología.</a:t>
          </a:r>
          <a:endParaRPr lang="fr-FR"/>
        </a:p>
      </dgm:t>
    </dgm:pt>
    <dgm:pt modelId="{5EA47BFC-F68F-5146-8535-23CEB539979B}" type="parTrans" cxnId="{2F773375-A2A7-7E43-A6BE-DB13D7431033}">
      <dgm:prSet/>
      <dgm:spPr/>
      <dgm:t>
        <a:bodyPr/>
        <a:lstStyle/>
        <a:p>
          <a:endParaRPr lang="fr-FR"/>
        </a:p>
      </dgm:t>
    </dgm:pt>
    <dgm:pt modelId="{280D3A40-8CA8-E249-A8F0-B39154A3FA4E}" type="sibTrans" cxnId="{2F773375-A2A7-7E43-A6BE-DB13D7431033}">
      <dgm:prSet/>
      <dgm:spPr/>
      <dgm:t>
        <a:bodyPr/>
        <a:lstStyle/>
        <a:p>
          <a:endParaRPr lang="fr-FR"/>
        </a:p>
      </dgm:t>
    </dgm:pt>
    <dgm:pt modelId="{02880B52-875C-DB48-94BD-E684D69AF748}">
      <dgm:prSet/>
      <dgm:spPr/>
      <dgm:t>
        <a:bodyPr/>
        <a:lstStyle/>
        <a:p>
          <a:r>
            <a:rPr lang="es" err="1"/>
            <a:t>Falta </a:t>
          </a:r>
          <a:r>
            <a:rPr lang="es"/>
            <a:t>de coordinación y subordinación de las oraciones.</a:t>
          </a:r>
        </a:p>
      </dgm:t>
    </dgm:pt>
    <dgm:pt modelId="{5614C609-284E-4147-B89C-6DCBCA32E6EA}" type="parTrans" cxnId="{DC54E1C0-1E14-AE49-B960-EC5BD684747B}">
      <dgm:prSet/>
      <dgm:spPr/>
      <dgm:t>
        <a:bodyPr/>
        <a:lstStyle/>
        <a:p>
          <a:endParaRPr lang="fr-FR"/>
        </a:p>
      </dgm:t>
    </dgm:pt>
    <dgm:pt modelId="{DD7E847A-82DD-3240-9203-9EF2CD7EA236}" type="sibTrans" cxnId="{DC54E1C0-1E14-AE49-B960-EC5BD684747B}">
      <dgm:prSet/>
      <dgm:spPr/>
      <dgm:t>
        <a:bodyPr/>
        <a:lstStyle/>
        <a:p>
          <a:endParaRPr lang="fr-FR"/>
        </a:p>
      </dgm:t>
    </dgm:pt>
    <dgm:pt modelId="{9F9A143A-9695-8F48-BEBE-38898C2A5616}">
      <dgm:prSet/>
      <dgm:spPr/>
      <dgm:t>
        <a:bodyPr/>
        <a:lstStyle/>
        <a:p>
          <a:r>
            <a:rPr lang="es"/>
            <a:t>Pocas marcas </a:t>
          </a:r>
          <a:r>
            <a:rPr lang="es" err="1"/>
            <a:t>de género </a:t>
          </a:r>
          <a:r>
            <a:rPr lang="es"/>
            <a:t>y </a:t>
          </a:r>
          <a:r>
            <a:rPr lang="es" err="1"/>
            <a:t>número en sustantivos </a:t>
          </a:r>
          <a:r>
            <a:rPr lang="es"/>
            <a:t>y adjetivos</a:t>
          </a:r>
        </a:p>
      </dgm:t>
    </dgm:pt>
    <dgm:pt modelId="{14F9EAB0-B3E1-B74B-9832-81DD7F1FDA33}" type="parTrans" cxnId="{8EEED5E9-FE3D-024D-B14B-4851EE2484A5}">
      <dgm:prSet/>
      <dgm:spPr/>
      <dgm:t>
        <a:bodyPr/>
        <a:lstStyle/>
        <a:p>
          <a:endParaRPr lang="fr-FR"/>
        </a:p>
      </dgm:t>
    </dgm:pt>
    <dgm:pt modelId="{6623ACCD-9127-6744-8B50-D0494C856CB2}" type="sibTrans" cxnId="{8EEED5E9-FE3D-024D-B14B-4851EE2484A5}">
      <dgm:prSet/>
      <dgm:spPr/>
      <dgm:t>
        <a:bodyPr/>
        <a:lstStyle/>
        <a:p>
          <a:endParaRPr lang="fr-FR"/>
        </a:p>
      </dgm:t>
    </dgm:pt>
    <dgm:pt modelId="{81F83DC0-C2C2-AB43-811B-ABD99F8A3087}">
      <dgm:prSet/>
      <dgm:spPr/>
      <dgm:t>
        <a:bodyPr/>
        <a:lstStyle/>
        <a:p>
          <a:r>
            <a:rPr lang="es" dirty="0"/>
            <a:t>Pocas marcas numéricas y de tiempo en los verbos ➝ inadecuado verbo inflexiones</a:t>
          </a:r>
          <a:endParaRPr lang="fr-FR" dirty="0"/>
        </a:p>
      </dgm:t>
    </dgm:pt>
    <dgm:pt modelId="{D4AA0475-838F-4241-9D84-BE87F8F809E2}" type="parTrans" cxnId="{EC87C964-E130-1646-8810-C69CC07217F1}">
      <dgm:prSet/>
      <dgm:spPr/>
      <dgm:t>
        <a:bodyPr/>
        <a:lstStyle/>
        <a:p>
          <a:endParaRPr lang="fr-FR"/>
        </a:p>
      </dgm:t>
    </dgm:pt>
    <dgm:pt modelId="{E91DCE1D-222A-3B43-A16B-540D25ABAEC9}" type="sibTrans" cxnId="{EC87C964-E130-1646-8810-C69CC07217F1}">
      <dgm:prSet/>
      <dgm:spPr/>
      <dgm:t>
        <a:bodyPr/>
        <a:lstStyle/>
        <a:p>
          <a:endParaRPr lang="fr-FR"/>
        </a:p>
      </dgm:t>
    </dgm:pt>
    <dgm:pt modelId="{EE8EDE80-056A-1047-89D8-C237E12954B3}">
      <dgm:prSet/>
      <dgm:spPr/>
      <dgm:t>
        <a:bodyPr/>
        <a:lstStyle/>
        <a:p>
          <a:r>
            <a:rPr lang="es"/>
            <a:t>Artículos, </a:t>
          </a:r>
          <a:r>
            <a:rPr lang="es" err="1"/>
            <a:t>preposición </a:t>
          </a:r>
          <a:r>
            <a:rPr lang="es"/>
            <a:t>, </a:t>
          </a:r>
          <a:r>
            <a:rPr lang="es" err="1"/>
            <a:t>conjunciones </a:t>
          </a:r>
          <a:r>
            <a:rPr lang="es"/>
            <a:t>, etc.</a:t>
          </a:r>
        </a:p>
      </dgm:t>
    </dgm:pt>
    <dgm:pt modelId="{6A9F8AC8-A6E6-3942-9868-0878E5FA3BFC}" type="sibTrans" cxnId="{53B45D33-B325-BE48-B4E9-AB1D8D82AEDD}">
      <dgm:prSet/>
      <dgm:spPr/>
      <dgm:t>
        <a:bodyPr/>
        <a:lstStyle/>
        <a:p>
          <a:endParaRPr lang="fr-FR"/>
        </a:p>
      </dgm:t>
    </dgm:pt>
    <dgm:pt modelId="{391A91A1-618C-2747-A3B7-CB93CBC8EC7E}" type="parTrans" cxnId="{53B45D33-B325-BE48-B4E9-AB1D8D82AEDD}">
      <dgm:prSet/>
      <dgm:spPr/>
      <dgm:t>
        <a:bodyPr/>
        <a:lstStyle/>
        <a:p>
          <a:endParaRPr lang="fr-FR"/>
        </a:p>
      </dgm:t>
    </dgm:pt>
    <dgm:pt modelId="{9806E86E-C4D5-B148-919B-6ECC95DFA6D4}" type="pres">
      <dgm:prSet presAssocID="{F249AF7A-D847-CA4F-B8AD-A8E823C8692C}" presName="diagram" presStyleCnt="0">
        <dgm:presLayoutVars>
          <dgm:dir/>
          <dgm:resizeHandles val="exact"/>
        </dgm:presLayoutVars>
      </dgm:prSet>
      <dgm:spPr/>
    </dgm:pt>
    <dgm:pt modelId="{AC8C8A12-AF65-8F44-A1E2-8E898ED97691}" type="pres">
      <dgm:prSet presAssocID="{AA791F49-A480-464E-93DA-8DFFD3D674E8}" presName="node" presStyleLbl="node1" presStyleIdx="0" presStyleCnt="4">
        <dgm:presLayoutVars>
          <dgm:bulletEnabled val="1"/>
        </dgm:presLayoutVars>
      </dgm:prSet>
      <dgm:spPr/>
    </dgm:pt>
    <dgm:pt modelId="{63D72CB2-6415-8142-899C-5CA36FFB42D0}" type="pres">
      <dgm:prSet presAssocID="{D0508D33-D4D7-2043-9B4C-D70F217A12BA}" presName="sibTrans" presStyleCnt="0"/>
      <dgm:spPr/>
    </dgm:pt>
    <dgm:pt modelId="{5DD8350E-52D1-0944-92EF-4433C7B46E91}" type="pres">
      <dgm:prSet presAssocID="{DFA39E31-7A7D-7D4F-A83F-8BB72A0470B6}" presName="node" presStyleLbl="node1" presStyleIdx="1" presStyleCnt="4">
        <dgm:presLayoutVars>
          <dgm:bulletEnabled val="1"/>
        </dgm:presLayoutVars>
      </dgm:prSet>
      <dgm:spPr/>
    </dgm:pt>
    <dgm:pt modelId="{BDE6562F-805B-804F-89F1-0C8E247D3DCC}" type="pres">
      <dgm:prSet presAssocID="{38C12D7E-3F66-324B-8ABD-61CEAAACA454}" presName="sibTrans" presStyleCnt="0"/>
      <dgm:spPr/>
    </dgm:pt>
    <dgm:pt modelId="{0B254466-87D3-B145-80B4-226FCBD3A3C4}" type="pres">
      <dgm:prSet presAssocID="{E858CA52-CA3A-FE45-A25E-4B839D26039C}" presName="node" presStyleLbl="node1" presStyleIdx="2" presStyleCnt="4">
        <dgm:presLayoutVars>
          <dgm:bulletEnabled val="1"/>
        </dgm:presLayoutVars>
      </dgm:prSet>
      <dgm:spPr/>
    </dgm:pt>
    <dgm:pt modelId="{A56D1628-0F2D-C541-BA70-18022A9D2F14}" type="pres">
      <dgm:prSet presAssocID="{9A7D8374-943E-7C43-8C2B-48F1DDB2CCA2}" presName="sibTrans" presStyleCnt="0"/>
      <dgm:spPr/>
    </dgm:pt>
    <dgm:pt modelId="{5960FE89-EB2E-6442-802F-963594F0ADFE}" type="pres">
      <dgm:prSet presAssocID="{597B59D3-A71E-3A4C-B16E-FB20FC102039}" presName="node" presStyleLbl="node1" presStyleIdx="3" presStyleCnt="4">
        <dgm:presLayoutVars>
          <dgm:bulletEnabled val="1"/>
        </dgm:presLayoutVars>
      </dgm:prSet>
      <dgm:spPr/>
    </dgm:pt>
  </dgm:ptLst>
  <dgm:cxnLst>
    <dgm:cxn modelId="{40105127-8556-6A40-99A5-9F48EA8A3C7C}" type="presOf" srcId="{F249AF7A-D847-CA4F-B8AD-A8E823C8692C}" destId="{9806E86E-C4D5-B148-919B-6ECC95DFA6D4}" srcOrd="0" destOrd="0" presId="urn:microsoft.com/office/officeart/2005/8/layout/default"/>
    <dgm:cxn modelId="{C2B33D28-E061-BE4A-81D8-BD68F696C45A}" type="presOf" srcId="{81F83DC0-C2C2-AB43-811B-ABD99F8A3087}" destId="{5DD8350E-52D1-0944-92EF-4433C7B46E91}" srcOrd="0" destOrd="2" presId="urn:microsoft.com/office/officeart/2005/8/layout/default"/>
    <dgm:cxn modelId="{9A6CCD2B-6A1A-7543-87AC-1D1906CE6209}" type="presOf" srcId="{EE8EDE80-056A-1047-89D8-C237E12954B3}" destId="{0B254466-87D3-B145-80B4-226FCBD3A3C4}" srcOrd="0" destOrd="1" presId="urn:microsoft.com/office/officeart/2005/8/layout/default"/>
    <dgm:cxn modelId="{53B45D33-B325-BE48-B4E9-AB1D8D82AEDD}" srcId="{E858CA52-CA3A-FE45-A25E-4B839D26039C}" destId="{EE8EDE80-056A-1047-89D8-C237E12954B3}" srcOrd="0" destOrd="0" parTransId="{391A91A1-618C-2747-A3B7-CB93CBC8EC7E}" sibTransId="{6A9F8AC8-A6E6-3942-9868-0878E5FA3BFC}"/>
    <dgm:cxn modelId="{A002A75C-DAA5-1246-B2C3-398FBACC4000}" type="presOf" srcId="{597B59D3-A71E-3A4C-B16E-FB20FC102039}" destId="{5960FE89-EB2E-6442-802F-963594F0ADFE}" srcOrd="0" destOrd="0" presId="urn:microsoft.com/office/officeart/2005/8/layout/default"/>
    <dgm:cxn modelId="{EC87C964-E130-1646-8810-C69CC07217F1}" srcId="{DFA39E31-7A7D-7D4F-A83F-8BB72A0470B6}" destId="{81F83DC0-C2C2-AB43-811B-ABD99F8A3087}" srcOrd="1" destOrd="0" parTransId="{D4AA0475-838F-4241-9D84-BE87F8F809E2}" sibTransId="{E91DCE1D-222A-3B43-A16B-540D25ABAEC9}"/>
    <dgm:cxn modelId="{1C1AAE4F-B869-1E4A-BE75-515FCF54C8EE}" type="presOf" srcId="{DFA39E31-7A7D-7D4F-A83F-8BB72A0470B6}" destId="{5DD8350E-52D1-0944-92EF-4433C7B46E91}" srcOrd="0" destOrd="0" presId="urn:microsoft.com/office/officeart/2005/8/layout/default"/>
    <dgm:cxn modelId="{2F773375-A2A7-7E43-A6BE-DB13D7431033}" srcId="{597B59D3-A71E-3A4C-B16E-FB20FC102039}" destId="{677E3100-E3BB-3742-896C-55CA746A2536}" srcOrd="0" destOrd="0" parTransId="{5EA47BFC-F68F-5146-8535-23CEB539979B}" sibTransId="{280D3A40-8CA8-E249-A8F0-B39154A3FA4E}"/>
    <dgm:cxn modelId="{23BA9089-BC9A-5E4D-92AB-197E3FD34688}" srcId="{F249AF7A-D847-CA4F-B8AD-A8E823C8692C}" destId="{E858CA52-CA3A-FE45-A25E-4B839D26039C}" srcOrd="2" destOrd="0" parTransId="{B683C7D6-CB0D-4148-B876-F52679548C3D}" sibTransId="{9A7D8374-943E-7C43-8C2B-48F1DDB2CCA2}"/>
    <dgm:cxn modelId="{A8E9E28F-42A8-C54A-87AB-32B459C28AC4}" type="presOf" srcId="{AA791F49-A480-464E-93DA-8DFFD3D674E8}" destId="{AC8C8A12-AF65-8F44-A1E2-8E898ED97691}" srcOrd="0" destOrd="0" presId="urn:microsoft.com/office/officeart/2005/8/layout/default"/>
    <dgm:cxn modelId="{D2A88296-9CDE-464E-95C5-F5D412C5CD17}" srcId="{F249AF7A-D847-CA4F-B8AD-A8E823C8692C}" destId="{AA791F49-A480-464E-93DA-8DFFD3D674E8}" srcOrd="0" destOrd="0" parTransId="{1219A00B-5B35-3B4C-97B7-CC7E58E885A5}" sibTransId="{D0508D33-D4D7-2043-9B4C-D70F217A12BA}"/>
    <dgm:cxn modelId="{3BA08998-9B5A-084A-BC13-68D83034A0A1}" type="presOf" srcId="{9F9A143A-9695-8F48-BEBE-38898C2A5616}" destId="{5DD8350E-52D1-0944-92EF-4433C7B46E91}" srcOrd="0" destOrd="1" presId="urn:microsoft.com/office/officeart/2005/8/layout/default"/>
    <dgm:cxn modelId="{5FDFD8AE-AD91-A549-ABF7-1A226C58F602}" type="presOf" srcId="{02880B52-875C-DB48-94BD-E684D69AF748}" destId="{AC8C8A12-AF65-8F44-A1E2-8E898ED97691}" srcOrd="0" destOrd="1" presId="urn:microsoft.com/office/officeart/2005/8/layout/default"/>
    <dgm:cxn modelId="{DC54E1C0-1E14-AE49-B960-EC5BD684747B}" srcId="{AA791F49-A480-464E-93DA-8DFFD3D674E8}" destId="{02880B52-875C-DB48-94BD-E684D69AF748}" srcOrd="0" destOrd="0" parTransId="{5614C609-284E-4147-B89C-6DCBCA32E6EA}" sibTransId="{DD7E847A-82DD-3240-9203-9EF2CD7EA236}"/>
    <dgm:cxn modelId="{63D418C9-6B07-F14F-881A-DA0A058B4AE9}" type="presOf" srcId="{E858CA52-CA3A-FE45-A25E-4B839D26039C}" destId="{0B254466-87D3-B145-80B4-226FCBD3A3C4}" srcOrd="0" destOrd="0" presId="urn:microsoft.com/office/officeart/2005/8/layout/default"/>
    <dgm:cxn modelId="{BDD1C9CB-9F42-3341-ACB5-07056B275034}" srcId="{F249AF7A-D847-CA4F-B8AD-A8E823C8692C}" destId="{597B59D3-A71E-3A4C-B16E-FB20FC102039}" srcOrd="3" destOrd="0" parTransId="{B04CF1BE-7BDC-8344-B92E-FE90D8E1851F}" sibTransId="{9D38AC7E-EDC8-6345-AFC6-0E60594994E3}"/>
    <dgm:cxn modelId="{8EEED5E9-FE3D-024D-B14B-4851EE2484A5}" srcId="{DFA39E31-7A7D-7D4F-A83F-8BB72A0470B6}" destId="{9F9A143A-9695-8F48-BEBE-38898C2A5616}" srcOrd="0" destOrd="0" parTransId="{14F9EAB0-B3E1-B74B-9832-81DD7F1FDA33}" sibTransId="{6623ACCD-9127-6744-8B50-D0494C856CB2}"/>
    <dgm:cxn modelId="{1ADB8DF6-1374-1246-9A61-156F15D6DDA8}" srcId="{F249AF7A-D847-CA4F-B8AD-A8E823C8692C}" destId="{DFA39E31-7A7D-7D4F-A83F-8BB72A0470B6}" srcOrd="1" destOrd="0" parTransId="{5B642DA1-495A-1B4E-ABE8-F5CEA022806E}" sibTransId="{38C12D7E-3F66-324B-8ABD-61CEAAACA454}"/>
    <dgm:cxn modelId="{1135EAFF-F720-1049-8D76-BD6B2A869ED2}" type="presOf" srcId="{677E3100-E3BB-3742-896C-55CA746A2536}" destId="{5960FE89-EB2E-6442-802F-963594F0ADFE}" srcOrd="0" destOrd="1" presId="urn:microsoft.com/office/officeart/2005/8/layout/default"/>
    <dgm:cxn modelId="{E8FF73BB-EFEC-694D-B054-D2CBE4F342AB}" type="presParOf" srcId="{9806E86E-C4D5-B148-919B-6ECC95DFA6D4}" destId="{AC8C8A12-AF65-8F44-A1E2-8E898ED97691}" srcOrd="0" destOrd="0" presId="urn:microsoft.com/office/officeart/2005/8/layout/default"/>
    <dgm:cxn modelId="{6A22091C-EA32-8B47-B9FF-BFA4F742F13A}" type="presParOf" srcId="{9806E86E-C4D5-B148-919B-6ECC95DFA6D4}" destId="{63D72CB2-6415-8142-899C-5CA36FFB42D0}" srcOrd="1" destOrd="0" presId="urn:microsoft.com/office/officeart/2005/8/layout/default"/>
    <dgm:cxn modelId="{6F5B64FE-C301-374E-A933-6AA6A9B3D56E}" type="presParOf" srcId="{9806E86E-C4D5-B148-919B-6ECC95DFA6D4}" destId="{5DD8350E-52D1-0944-92EF-4433C7B46E91}" srcOrd="2" destOrd="0" presId="urn:microsoft.com/office/officeart/2005/8/layout/default"/>
    <dgm:cxn modelId="{9E5CA38A-9A9F-7144-931C-2031B54FBE5B}" type="presParOf" srcId="{9806E86E-C4D5-B148-919B-6ECC95DFA6D4}" destId="{BDE6562F-805B-804F-89F1-0C8E247D3DCC}" srcOrd="3" destOrd="0" presId="urn:microsoft.com/office/officeart/2005/8/layout/default"/>
    <dgm:cxn modelId="{E5715905-D91A-3C4F-8666-B3C6E3311C6B}" type="presParOf" srcId="{9806E86E-C4D5-B148-919B-6ECC95DFA6D4}" destId="{0B254466-87D3-B145-80B4-226FCBD3A3C4}" srcOrd="4" destOrd="0" presId="urn:microsoft.com/office/officeart/2005/8/layout/default"/>
    <dgm:cxn modelId="{D2A45238-A066-7644-872A-8ACC1AE3B3CF}" type="presParOf" srcId="{9806E86E-C4D5-B148-919B-6ECC95DFA6D4}" destId="{A56D1628-0F2D-C541-BA70-18022A9D2F14}" srcOrd="5" destOrd="0" presId="urn:microsoft.com/office/officeart/2005/8/layout/default"/>
    <dgm:cxn modelId="{6F538CAF-62D0-D74D-A8F1-FC9A581E44F6}" type="presParOf" srcId="{9806E86E-C4D5-B148-919B-6ECC95DFA6D4}" destId="{5960FE89-EB2E-6442-802F-963594F0ADFE}" srcOrd="6" destOrd="0" presId="urn:microsoft.com/office/officeart/2005/8/layout/defaul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E9FAC2C-83F1-B84A-A385-A66F88712B94}">
      <dsp:nvSpPr>
        <dsp:cNvPr id="0" name=""/>
        <dsp:cNvSpPr/>
      </dsp:nvSpPr>
      <dsp:spPr>
        <a:xfrm>
          <a:off x="0" y="369404"/>
          <a:ext cx="11273050" cy="12474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74914" tIns="374904" rIns="874914" bIns="128016" numCol="1" spcCol="1270" anchor="t" anchorCtr="0">
          <a:noAutofit/>
        </a:bodyPr>
        <a:lstStyle/>
        <a:p>
          <a:pPr marL="171450" lvl="1" indent="-171450" algn="l" defTabSz="800100">
            <a:lnSpc>
              <a:spcPct val="90000"/>
            </a:lnSpc>
            <a:spcBef>
              <a:spcPct val="0"/>
            </a:spcBef>
            <a:spcAft>
              <a:spcPct val="15000"/>
            </a:spcAft>
            <a:buChar char="•"/>
          </a:pPr>
          <a:r>
            <a:rPr lang="es" sz="1800" kern="1200" dirty="0"/>
            <a:t>No es una dificultad particular en DI</a:t>
          </a:r>
        </a:p>
        <a:p>
          <a:pPr marL="171450" lvl="1" indent="-171450" algn="l" defTabSz="800100">
            <a:lnSpc>
              <a:spcPct val="90000"/>
            </a:lnSpc>
            <a:spcBef>
              <a:spcPct val="0"/>
            </a:spcBef>
            <a:spcAft>
              <a:spcPct val="15000"/>
            </a:spcAft>
            <a:buChar char="•"/>
          </a:pPr>
          <a:r>
            <a:rPr lang="es" sz="1800" kern="1200" dirty="0"/>
            <a:t>Proceso de adquisición de estas reglas parecido a lo observado en niños típicos desde la etapa de los primeros enunciados</a:t>
          </a:r>
          <a:endParaRPr lang="fr-FR" sz="1800" kern="1200" dirty="0"/>
        </a:p>
      </dsp:txBody>
      <dsp:txXfrm>
        <a:off x="0" y="369404"/>
        <a:ext cx="11273050" cy="1247400"/>
      </dsp:txXfrm>
    </dsp:sp>
    <dsp:sp modelId="{6DB1BF1D-251F-4646-8E8C-F1D68F7FE045}">
      <dsp:nvSpPr>
        <dsp:cNvPr id="0" name=""/>
        <dsp:cNvSpPr/>
      </dsp:nvSpPr>
      <dsp:spPr>
        <a:xfrm>
          <a:off x="563652" y="103724"/>
          <a:ext cx="7891135" cy="53136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98266" tIns="0" rIns="298266" bIns="0" numCol="1" spcCol="1270" anchor="ctr" anchorCtr="0">
          <a:noAutofit/>
        </a:bodyPr>
        <a:lstStyle/>
        <a:p>
          <a:pPr marL="0" lvl="0" indent="0" algn="l" defTabSz="800100">
            <a:lnSpc>
              <a:spcPct val="90000"/>
            </a:lnSpc>
            <a:spcBef>
              <a:spcPct val="0"/>
            </a:spcBef>
            <a:spcAft>
              <a:spcPct val="35000"/>
            </a:spcAft>
            <a:buNone/>
          </a:pPr>
          <a:r>
            <a:rPr lang="es" sz="1800" kern="1200" dirty="0"/>
            <a:t>Orden  de las palabras</a:t>
          </a:r>
          <a:endParaRPr lang="fr-FR" sz="1800" kern="1200" dirty="0"/>
        </a:p>
      </dsp:txBody>
      <dsp:txXfrm>
        <a:off x="589591" y="129663"/>
        <a:ext cx="7839257" cy="479482"/>
      </dsp:txXfrm>
    </dsp:sp>
    <dsp:sp modelId="{759C6F96-94ED-5342-9E93-A7BC11867AF9}">
      <dsp:nvSpPr>
        <dsp:cNvPr id="0" name=""/>
        <dsp:cNvSpPr/>
      </dsp:nvSpPr>
      <dsp:spPr>
        <a:xfrm>
          <a:off x="0" y="1979684"/>
          <a:ext cx="11273050" cy="12474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74914" tIns="374904" rIns="874914" bIns="128016" numCol="1" spcCol="1270" anchor="t" anchorCtr="0">
          <a:noAutofit/>
        </a:bodyPr>
        <a:lstStyle/>
        <a:p>
          <a:pPr marL="171450" lvl="1" indent="-171450" algn="l" defTabSz="800100">
            <a:lnSpc>
              <a:spcPct val="90000"/>
            </a:lnSpc>
            <a:spcBef>
              <a:spcPct val="0"/>
            </a:spcBef>
            <a:spcAft>
              <a:spcPct val="15000"/>
            </a:spcAft>
            <a:buChar char="•"/>
          </a:pPr>
          <a:r>
            <a:rPr lang="es" sz="1800" kern="1200" dirty="0"/>
            <a:t>Aumento estable en la longitud de los enunciados hasta la edad de 12 a 14 años, seguido de una importante desaceleración en el progreso o incluso estancamiento</a:t>
          </a:r>
        </a:p>
        <a:p>
          <a:pPr marL="171450" lvl="1" indent="-171450" algn="l" defTabSz="800100">
            <a:lnSpc>
              <a:spcPct val="90000"/>
            </a:lnSpc>
            <a:spcBef>
              <a:spcPct val="0"/>
            </a:spcBef>
            <a:spcAft>
              <a:spcPct val="15000"/>
            </a:spcAft>
            <a:buChar char="•"/>
          </a:pPr>
          <a:r>
            <a:rPr lang="es" sz="1800" kern="1200" dirty="0"/>
            <a:t>Estancamiento de las habilidades de comprensión entre la adolescencia y la edad adulta</a:t>
          </a:r>
          <a:endParaRPr lang="fr-FR" sz="1800" kern="1200" dirty="0"/>
        </a:p>
      </dsp:txBody>
      <dsp:txXfrm>
        <a:off x="0" y="1979684"/>
        <a:ext cx="11273050" cy="1247400"/>
      </dsp:txXfrm>
    </dsp:sp>
    <dsp:sp modelId="{98038DE5-5CA4-9D43-9F86-4564A5538790}">
      <dsp:nvSpPr>
        <dsp:cNvPr id="0" name=""/>
        <dsp:cNvSpPr/>
      </dsp:nvSpPr>
      <dsp:spPr>
        <a:xfrm>
          <a:off x="563652" y="1714004"/>
          <a:ext cx="7891135" cy="53136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98266" tIns="0" rIns="298266" bIns="0" numCol="1" spcCol="1270" anchor="ctr" anchorCtr="0">
          <a:noAutofit/>
        </a:bodyPr>
        <a:lstStyle/>
        <a:p>
          <a:pPr marL="0" lvl="0" indent="0" algn="l" defTabSz="800100">
            <a:lnSpc>
              <a:spcPct val="90000"/>
            </a:lnSpc>
            <a:spcBef>
              <a:spcPct val="0"/>
            </a:spcBef>
            <a:spcAft>
              <a:spcPct val="35000"/>
            </a:spcAft>
            <a:buNone/>
          </a:pPr>
          <a:r>
            <a:rPr lang="es" sz="1800" kern="1200" dirty="0"/>
            <a:t>Longitud de enunciados y complejidad sintáctica</a:t>
          </a:r>
          <a:endParaRPr lang="fr-FR" sz="1800" kern="1200" dirty="0"/>
        </a:p>
      </dsp:txBody>
      <dsp:txXfrm>
        <a:off x="589591" y="1739943"/>
        <a:ext cx="7839257" cy="479482"/>
      </dsp:txXfrm>
    </dsp:sp>
    <dsp:sp modelId="{CE9F1BDD-5ADA-6C49-B84E-90F94A247CC5}">
      <dsp:nvSpPr>
        <dsp:cNvPr id="0" name=""/>
        <dsp:cNvSpPr/>
      </dsp:nvSpPr>
      <dsp:spPr>
        <a:xfrm>
          <a:off x="0" y="3589964"/>
          <a:ext cx="11273050" cy="10206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74914" tIns="374904" rIns="874914" bIns="128016" numCol="1" spcCol="1270" anchor="t" anchorCtr="0">
          <a:noAutofit/>
        </a:bodyPr>
        <a:lstStyle/>
        <a:p>
          <a:pPr marL="171450" lvl="1" indent="-171450" algn="l" defTabSz="800100">
            <a:lnSpc>
              <a:spcPct val="90000"/>
            </a:lnSpc>
            <a:spcBef>
              <a:spcPct val="0"/>
            </a:spcBef>
            <a:spcAft>
              <a:spcPct val="15000"/>
            </a:spcAft>
            <a:buChar char="•"/>
          </a:pPr>
          <a:r>
            <a:rPr lang="es-ES" sz="1800" kern="1200" dirty="0"/>
            <a:t>Palabras deficientes independientemente de la edad cronológica.</a:t>
          </a:r>
          <a:endParaRPr lang="fr-FR" sz="1800" kern="1200" dirty="0"/>
        </a:p>
        <a:p>
          <a:pPr marL="171450" lvl="1" indent="-171450" algn="l" defTabSz="800100">
            <a:lnSpc>
              <a:spcPct val="90000"/>
            </a:lnSpc>
            <a:spcBef>
              <a:spcPct val="0"/>
            </a:spcBef>
            <a:spcAft>
              <a:spcPct val="15000"/>
            </a:spcAft>
            <a:buChar char="•"/>
          </a:pPr>
          <a:r>
            <a:rPr lang="es-ES" sz="1800" kern="1200" dirty="0"/>
            <a:t>Comprensión y producción por debajo de lo esperado según la edad mental no verbal</a:t>
          </a:r>
          <a:endParaRPr lang="fr-FR" sz="1800" kern="1200" dirty="0"/>
        </a:p>
      </dsp:txBody>
      <dsp:txXfrm>
        <a:off x="0" y="3589964"/>
        <a:ext cx="11273050" cy="1020600"/>
      </dsp:txXfrm>
    </dsp:sp>
    <dsp:sp modelId="{64232A29-63A7-1D45-AE6E-DA7D582C08DE}">
      <dsp:nvSpPr>
        <dsp:cNvPr id="0" name=""/>
        <dsp:cNvSpPr/>
      </dsp:nvSpPr>
      <dsp:spPr>
        <a:xfrm>
          <a:off x="563652" y="3324284"/>
          <a:ext cx="7891135" cy="53136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98266" tIns="0" rIns="298266" bIns="0" numCol="1" spcCol="1270" anchor="ctr" anchorCtr="0">
          <a:noAutofit/>
        </a:bodyPr>
        <a:lstStyle/>
        <a:p>
          <a:pPr marL="0" lvl="0" indent="0" algn="l" defTabSz="800100">
            <a:lnSpc>
              <a:spcPct val="90000"/>
            </a:lnSpc>
            <a:spcBef>
              <a:spcPct val="0"/>
            </a:spcBef>
            <a:spcAft>
              <a:spcPct val="35000"/>
            </a:spcAft>
            <a:buNone/>
          </a:pPr>
          <a:r>
            <a:rPr lang="es" sz="1800" kern="1200" dirty="0"/>
            <a:t>Morfología gramatical </a:t>
          </a:r>
          <a:endParaRPr lang="fr-FR" sz="1800" kern="1200" dirty="0"/>
        </a:p>
      </dsp:txBody>
      <dsp:txXfrm>
        <a:off x="589591" y="3350223"/>
        <a:ext cx="7839257" cy="47948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8C8A12-AF65-8F44-A1E2-8E898ED97691}">
      <dsp:nvSpPr>
        <dsp:cNvPr id="0" name=""/>
        <dsp:cNvSpPr/>
      </dsp:nvSpPr>
      <dsp:spPr>
        <a:xfrm>
          <a:off x="176926" y="1528"/>
          <a:ext cx="3614188" cy="2168513"/>
        </a:xfrm>
        <a:prstGeom prst="rect">
          <a:avLst/>
        </a:prstGeom>
        <a:solidFill>
          <a:schemeClr val="accent1">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s-ES" sz="2200" kern="1200" dirty="0"/>
            <a:t>S</a:t>
          </a:r>
          <a:r>
            <a:rPr lang="es" sz="2200" kern="1200" dirty="0"/>
            <a:t>intaxis compleja y elaborada no adquirida</a:t>
          </a:r>
          <a:endParaRPr lang="fr-FR" sz="2200" kern="1200" dirty="0"/>
        </a:p>
        <a:p>
          <a:pPr marL="171450" lvl="1" indent="-171450" algn="l" defTabSz="755650">
            <a:lnSpc>
              <a:spcPct val="90000"/>
            </a:lnSpc>
            <a:spcBef>
              <a:spcPct val="0"/>
            </a:spcBef>
            <a:spcAft>
              <a:spcPct val="15000"/>
            </a:spcAft>
            <a:buChar char="•"/>
          </a:pPr>
          <a:r>
            <a:rPr lang="es" sz="1700" kern="1200" err="1"/>
            <a:t>Falta </a:t>
          </a:r>
          <a:r>
            <a:rPr lang="es" sz="1700" kern="1200"/>
            <a:t>de coordinación y subordinación de las oraciones.</a:t>
          </a:r>
        </a:p>
      </dsp:txBody>
      <dsp:txXfrm>
        <a:off x="176926" y="1528"/>
        <a:ext cx="3614188" cy="2168513"/>
      </dsp:txXfrm>
    </dsp:sp>
    <dsp:sp modelId="{5DD8350E-52D1-0944-92EF-4433C7B46E91}">
      <dsp:nvSpPr>
        <dsp:cNvPr id="0" name=""/>
        <dsp:cNvSpPr/>
      </dsp:nvSpPr>
      <dsp:spPr>
        <a:xfrm>
          <a:off x="4152533" y="1528"/>
          <a:ext cx="3614188" cy="2168513"/>
        </a:xfrm>
        <a:prstGeom prst="rect">
          <a:avLst/>
        </a:prstGeom>
        <a:solidFill>
          <a:schemeClr val="accent1">
            <a:shade val="80000"/>
            <a:hueOff val="-8560"/>
            <a:satOff val="-154"/>
            <a:lumOff val="776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s" sz="2200" kern="1200"/>
            <a:t>Omisión de </a:t>
          </a:r>
          <a:r>
            <a:rPr lang="es" sz="2200" kern="1200" err="1"/>
            <a:t>morfemas gramaticales.</a:t>
          </a:r>
          <a:endParaRPr lang="fr-FR" sz="2200" kern="1200"/>
        </a:p>
        <a:p>
          <a:pPr marL="171450" lvl="1" indent="-171450" algn="l" defTabSz="755650">
            <a:lnSpc>
              <a:spcPct val="90000"/>
            </a:lnSpc>
            <a:spcBef>
              <a:spcPct val="0"/>
            </a:spcBef>
            <a:spcAft>
              <a:spcPct val="15000"/>
            </a:spcAft>
            <a:buChar char="•"/>
          </a:pPr>
          <a:r>
            <a:rPr lang="es" sz="1700" kern="1200"/>
            <a:t>Pocas marcas </a:t>
          </a:r>
          <a:r>
            <a:rPr lang="es" sz="1700" kern="1200" err="1"/>
            <a:t>de género </a:t>
          </a:r>
          <a:r>
            <a:rPr lang="es" sz="1700" kern="1200"/>
            <a:t>y </a:t>
          </a:r>
          <a:r>
            <a:rPr lang="es" sz="1700" kern="1200" err="1"/>
            <a:t>número en sustantivos </a:t>
          </a:r>
          <a:r>
            <a:rPr lang="es" sz="1700" kern="1200"/>
            <a:t>y adjetivos</a:t>
          </a:r>
        </a:p>
        <a:p>
          <a:pPr marL="171450" lvl="1" indent="-171450" algn="l" defTabSz="755650">
            <a:lnSpc>
              <a:spcPct val="90000"/>
            </a:lnSpc>
            <a:spcBef>
              <a:spcPct val="0"/>
            </a:spcBef>
            <a:spcAft>
              <a:spcPct val="15000"/>
            </a:spcAft>
            <a:buChar char="•"/>
          </a:pPr>
          <a:r>
            <a:rPr lang="es" sz="1700" kern="1200" dirty="0"/>
            <a:t>Pocas marcas numéricas y de tiempo en los verbos ➝ inadecuado verbo inflexiones</a:t>
          </a:r>
          <a:endParaRPr lang="fr-FR" sz="1700" kern="1200" dirty="0"/>
        </a:p>
      </dsp:txBody>
      <dsp:txXfrm>
        <a:off x="4152533" y="1528"/>
        <a:ext cx="3614188" cy="2168513"/>
      </dsp:txXfrm>
    </dsp:sp>
    <dsp:sp modelId="{0B254466-87D3-B145-80B4-226FCBD3A3C4}">
      <dsp:nvSpPr>
        <dsp:cNvPr id="0" name=""/>
        <dsp:cNvSpPr/>
      </dsp:nvSpPr>
      <dsp:spPr>
        <a:xfrm>
          <a:off x="8128141" y="1528"/>
          <a:ext cx="3614188" cy="2168513"/>
        </a:xfrm>
        <a:prstGeom prst="rect">
          <a:avLst/>
        </a:prstGeom>
        <a:solidFill>
          <a:schemeClr val="accent1">
            <a:shade val="80000"/>
            <a:hueOff val="-17119"/>
            <a:satOff val="-308"/>
            <a:lumOff val="1552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s" sz="2200" kern="1200" dirty="0"/>
            <a:t>Frecuente omisión de palabras funciónales. </a:t>
          </a:r>
          <a:endParaRPr lang="fr-FR" sz="2200" kern="1200" dirty="0"/>
        </a:p>
        <a:p>
          <a:pPr marL="171450" lvl="1" indent="-171450" algn="l" defTabSz="755650">
            <a:lnSpc>
              <a:spcPct val="90000"/>
            </a:lnSpc>
            <a:spcBef>
              <a:spcPct val="0"/>
            </a:spcBef>
            <a:spcAft>
              <a:spcPct val="15000"/>
            </a:spcAft>
            <a:buChar char="•"/>
          </a:pPr>
          <a:r>
            <a:rPr lang="es" sz="1700" kern="1200"/>
            <a:t>Artículos, </a:t>
          </a:r>
          <a:r>
            <a:rPr lang="es" sz="1700" kern="1200" err="1"/>
            <a:t>preposición </a:t>
          </a:r>
          <a:r>
            <a:rPr lang="es" sz="1700" kern="1200"/>
            <a:t>, </a:t>
          </a:r>
          <a:r>
            <a:rPr lang="es" sz="1700" kern="1200" err="1"/>
            <a:t>conjunciones </a:t>
          </a:r>
          <a:r>
            <a:rPr lang="es" sz="1700" kern="1200"/>
            <a:t>, etc.</a:t>
          </a:r>
        </a:p>
      </dsp:txBody>
      <dsp:txXfrm>
        <a:off x="8128141" y="1528"/>
        <a:ext cx="3614188" cy="2168513"/>
      </dsp:txXfrm>
    </dsp:sp>
    <dsp:sp modelId="{5960FE89-EB2E-6442-802F-963594F0ADFE}">
      <dsp:nvSpPr>
        <dsp:cNvPr id="0" name=""/>
        <dsp:cNvSpPr/>
      </dsp:nvSpPr>
      <dsp:spPr>
        <a:xfrm>
          <a:off x="4152533" y="2531460"/>
          <a:ext cx="3614188" cy="2168513"/>
        </a:xfrm>
        <a:prstGeom prst="rect">
          <a:avLst/>
        </a:prstGeom>
        <a:solidFill>
          <a:schemeClr val="accent1">
            <a:shade val="80000"/>
            <a:hueOff val="-25679"/>
            <a:satOff val="-462"/>
            <a:lumOff val="2328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s" sz="2200" kern="1200" dirty="0"/>
            <a:t>Nivel de producción por debajo de la comprensión</a:t>
          </a:r>
          <a:endParaRPr lang="fr-FR" sz="2200" kern="1200" dirty="0"/>
        </a:p>
        <a:p>
          <a:pPr marL="171450" lvl="1" indent="-171450" algn="l" defTabSz="755650">
            <a:lnSpc>
              <a:spcPct val="90000"/>
            </a:lnSpc>
            <a:spcBef>
              <a:spcPct val="0"/>
            </a:spcBef>
            <a:spcAft>
              <a:spcPct val="15000"/>
            </a:spcAft>
            <a:buChar char="•"/>
          </a:pPr>
          <a:r>
            <a:rPr lang="es" sz="1700" kern="1200" err="1"/>
            <a:t>Tanto </a:t>
          </a:r>
          <a:r>
            <a:rPr lang="es" sz="1700" kern="1200"/>
            <a:t>en </a:t>
          </a:r>
          <a:r>
            <a:rPr lang="es" sz="1700" kern="1200" err="1"/>
            <a:t>sintaxis </a:t>
          </a:r>
          <a:r>
            <a:rPr lang="es" sz="1700" kern="1200"/>
            <a:t>como en </a:t>
          </a:r>
          <a:r>
            <a:rPr lang="es" sz="1700" kern="1200" err="1"/>
            <a:t>morfología.</a:t>
          </a:r>
          <a:endParaRPr lang="fr-FR" sz="1700" kern="1200"/>
        </a:p>
      </dsp:txBody>
      <dsp:txXfrm>
        <a:off x="4152533" y="2531460"/>
        <a:ext cx="3614188" cy="2168513"/>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buFontTx/>
              <a:buNone/>
            </a:pPr>
            <a:endParaRP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0753266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buFontTx/>
              <a:buNone/>
            </a:pPr>
            <a:r>
              <a:rPr lang="es" sz="1800" dirty="0">
                <a:effectLst/>
                <a:latin typeface="Calibri" panose="020F0502020204030204" pitchFamily="34" charset="0"/>
                <a:ea typeface="Calibri" panose="020F0502020204030204" pitchFamily="34" charset="0"/>
                <a:cs typeface="Times New Roman" panose="02020603050405020304" pitchFamily="18" charset="0"/>
              </a:rPr>
              <a:t>En las personas con DI, los aspectos morfosintácticos del lenguaje siguen siendo una dificultad importante. El retraso en el desarrollo ya demostrado en los niños con DI en términos del dominio de los aspectos fonológicos y léxico-semánticos del lenguaje también se observa a nivel morfosintáctico (Comblain &amp; Thibaut, 2009, 2020). Aunque la mayoría de los estudios se han centrado en niños con síndrome de Down 21, se ha comprobado que en la mayoría de los casos de DI el lenguaje combinatorio está marcado por un retraso en la expresión sintáctica, pero también por errores de producción, omisiones y dificultades en la comprensión de los morfemas gramaticales (Chapman et al. ., 2002). La duración media de la expresión (MLU) es relativamente baja, incluso en la edad adulta; El lenguaje combinatorio se caracteriza por una cierta simplicidad formal de los enunciados.</a:t>
            </a:r>
            <a:r>
              <a:rPr lang="es" dirty="0">
                <a:effectLst/>
              </a:rPr>
              <a:t> </a:t>
            </a:r>
            <a:endParaRPr dirty="0"/>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722962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marR="0" lvl="0" indent="0" algn="just" defTabSz="914400" rtl="0" eaLnBrk="1" fontAlgn="auto" latinLnBrk="0" hangingPunct="1">
              <a:lnSpc>
                <a:spcPct val="150000"/>
              </a:lnSpc>
              <a:spcBef>
                <a:spcPts val="600"/>
              </a:spcBef>
              <a:spcAft>
                <a:spcPts val="0"/>
              </a:spcAft>
              <a:buClr>
                <a:srgbClr val="000000"/>
              </a:buClr>
              <a:buSzPts val="1100"/>
              <a:buFontTx/>
              <a:buNone/>
              <a:tabLst/>
              <a:defRPr/>
            </a:pPr>
            <a:r>
              <a:rPr lang="es" sz="1800" kern="100" dirty="0">
                <a:effectLst/>
                <a:latin typeface="Calibri" panose="020F0502020204030204" pitchFamily="34" charset="0"/>
                <a:ea typeface="Calibri" panose="020F0502020204030204" pitchFamily="34" charset="0"/>
                <a:cs typeface="Times New Roman" panose="02020603050405020304" pitchFamily="18" charset="0"/>
              </a:rPr>
              <a:t>Desde el punto de vista del desarrollo, la capacidad de combinar varias palabras aparece alrededor de los 20-24 meses en niños neurotípicos. Esto marca un aumento considerable en el poder expresivo del niño. Combinar 2 o 3 palabras en un mismo enunciado permite expresar de forma mucho más clara y completa toda una serie de significados (por ejemplo, expresar la existencia de un referente, su ausencia o desaparición; especificar el atributo de un referente, su posesión o ubicación). ; expresando una relación entre un agente y un objeto, etc.) (J.-A. Rondal et al., 1999).</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58750" indent="0" algn="just">
              <a:lnSpc>
                <a:spcPct val="150000"/>
              </a:lnSpc>
              <a:spcBef>
                <a:spcPts val="600"/>
              </a:spcBef>
              <a:buFontTx/>
              <a:buNone/>
            </a:pPr>
            <a:endParaRPr lang="nl-BE" sz="1800" dirty="0">
              <a:effectLst/>
              <a:latin typeface="Calibri" panose="020F0502020204030204" pitchFamily="34" charset="0"/>
              <a:ea typeface="Calibri" panose="020F0502020204030204" pitchFamily="34" charset="0"/>
              <a:cs typeface="Times New Roman" panose="02020603050405020304" pitchFamily="18" charset="0"/>
            </a:endParaRPr>
          </a:p>
          <a:p>
            <a:pPr marL="158750" indent="0" algn="just">
              <a:lnSpc>
                <a:spcPct val="150000"/>
              </a:lnSpc>
              <a:spcBef>
                <a:spcPts val="600"/>
              </a:spcBef>
              <a:buFontTx/>
              <a:buNone/>
            </a:pPr>
            <a:r>
              <a:rPr lang="es" sz="1800" b="1" dirty="0">
                <a:effectLst/>
                <a:latin typeface="Calibri" panose="020F0502020204030204" pitchFamily="34" charset="0"/>
                <a:ea typeface="Calibri" panose="020F0502020204030204" pitchFamily="34" charset="0"/>
                <a:cs typeface="Times New Roman" panose="02020603050405020304" pitchFamily="18" charset="0"/>
              </a:rPr>
              <a:t>En niños con DI</a:t>
            </a:r>
          </a:p>
          <a:p>
            <a:pPr marL="158750" indent="0" algn="just">
              <a:lnSpc>
                <a:spcPct val="150000"/>
              </a:lnSpc>
              <a:spcBef>
                <a:spcPts val="600"/>
              </a:spcBef>
              <a:buFontTx/>
              <a:buNone/>
            </a:pPr>
            <a:r>
              <a:rPr lang="es" sz="1800" dirty="0">
                <a:effectLst/>
                <a:latin typeface="Calibri" panose="020F0502020204030204" pitchFamily="34" charset="0"/>
                <a:ea typeface="Calibri" panose="020F0502020204030204" pitchFamily="34" charset="0"/>
                <a:cs typeface="Times New Roman" panose="02020603050405020304" pitchFamily="18" charset="0"/>
              </a:rPr>
              <a:t>Retraso importante en la producción sintáctica en comparación con los niños típicos</a:t>
            </a:r>
          </a:p>
          <a:p>
            <a:pPr marL="158750" indent="0" algn="just">
              <a:lnSpc>
                <a:spcPct val="150000"/>
              </a:lnSpc>
              <a:spcBef>
                <a:spcPts val="600"/>
              </a:spcBef>
              <a:buFontTx/>
              <a:buNone/>
            </a:pPr>
            <a:r>
              <a:rPr lang="es" sz="1800" dirty="0">
                <a:effectLst/>
                <a:latin typeface="Calibri" panose="020F0502020204030204" pitchFamily="34" charset="0"/>
                <a:ea typeface="Calibri" panose="020F0502020204030204" pitchFamily="34" charset="0"/>
                <a:cs typeface="Times New Roman" panose="02020603050405020304" pitchFamily="18" charset="0"/>
              </a:rPr>
              <a:t>producción de un máximo de 4 palabras en combinación a los 5 años de edad</a:t>
            </a:r>
          </a:p>
          <a:p>
            <a:pPr marL="158750" indent="0" algn="just">
              <a:lnSpc>
                <a:spcPct val="150000"/>
              </a:lnSpc>
              <a:spcBef>
                <a:spcPts val="600"/>
              </a:spcBef>
              <a:buFontTx/>
              <a:buNone/>
            </a:pPr>
            <a:r>
              <a:rPr lang="es" sz="1800" dirty="0">
                <a:effectLst/>
                <a:latin typeface="Calibri" panose="020F0502020204030204" pitchFamily="34" charset="0"/>
                <a:ea typeface="Calibri" panose="020F0502020204030204" pitchFamily="34" charset="0"/>
                <a:cs typeface="Times New Roman" panose="02020603050405020304" pitchFamily="18" charset="0"/>
              </a:rPr>
              <a:t>MLU generalmente mucho más bajo de lo esperado según su edad mental no verbal</a:t>
            </a:r>
          </a:p>
          <a:p>
            <a:pPr marL="158750" indent="0" algn="just">
              <a:lnSpc>
                <a:spcPct val="150000"/>
              </a:lnSpc>
              <a:spcBef>
                <a:spcPts val="600"/>
              </a:spcBef>
              <a:buFontTx/>
              <a:buNone/>
            </a:pPr>
            <a:r>
              <a:rPr lang="es" sz="1800" dirty="0">
                <a:effectLst/>
                <a:latin typeface="Calibri" panose="020F0502020204030204" pitchFamily="34" charset="0"/>
                <a:ea typeface="Calibri" panose="020F0502020204030204" pitchFamily="34" charset="0"/>
                <a:cs typeface="Times New Roman" panose="02020603050405020304" pitchFamily="18" charset="0"/>
              </a:rPr>
              <a:t>Los morfemas gramaticales son los más problemáticos.</a:t>
            </a: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7713225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buFontTx/>
              <a:buNone/>
            </a:pPr>
            <a:r>
              <a:rPr lang="es" sz="1800" kern="100" dirty="0">
                <a:effectLst/>
                <a:latin typeface="Calibri" panose="020F0502020204030204" pitchFamily="34" charset="0"/>
                <a:ea typeface="Calibri" panose="020F0502020204030204" pitchFamily="34" charset="0"/>
                <a:cs typeface="Times New Roman" panose="02020603050405020304" pitchFamily="18" charset="0"/>
              </a:rPr>
              <a:t>En el niño tipico, después de que se hayan producido las primeras palabras, el vocabulario del niño se expande, llevándole a él o ella , alrededor de 20-24 meses , para producir asociaciones de palabras que permiten cada vez expresar significados más complejos. </a:t>
            </a:r>
            <a:r>
              <a:rPr lang="es" sz="1800" dirty="0">
                <a:effectLst/>
                <a:latin typeface="Calibri" panose="020F0502020204030204" pitchFamily="34" charset="0"/>
                <a:ea typeface="Calibri" panose="020F0502020204030204" pitchFamily="34" charset="0"/>
                <a:cs typeface="Times New Roman" panose="02020603050405020304" pitchFamily="18" charset="0"/>
              </a:rPr>
              <a:t>Combinar 2 o 3 palabras en un mismo enunciado permite expresar de forma mucho más clara y completa toda una serie de significados (por ejemplo, expresar la existencia de un referente, su ausencia o desaparición; especificar el atributo de un referente, su posesión o ubicación). ; expresando una relación entre un agente y un objeto, etc.) (J.-A. Rondal et al., 1999).</a:t>
            </a:r>
            <a:r>
              <a:rPr lang="es" sz="3200" dirty="0">
                <a:effectLst/>
              </a:rPr>
              <a:t> </a:t>
            </a:r>
            <a:endParaRPr lang="fr-BE" sz="1800" kern="100" dirty="0">
              <a:effectLst/>
              <a:latin typeface="Calibri" panose="020F0502020204030204" pitchFamily="34" charset="0"/>
              <a:cs typeface="Times New Roman" panose="02020603050405020304" pitchFamily="18" charset="0"/>
            </a:endParaRPr>
          </a:p>
          <a:p>
            <a:pPr marL="158750" indent="0" algn="just">
              <a:lnSpc>
                <a:spcPct val="150000"/>
              </a:lnSpc>
              <a:spcBef>
                <a:spcPts val="600"/>
              </a:spcBef>
              <a:buFontTx/>
              <a:buNone/>
            </a:pP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58750" indent="0" algn="just">
              <a:lnSpc>
                <a:spcPct val="150000"/>
              </a:lnSpc>
              <a:spcBef>
                <a:spcPts val="600"/>
              </a:spcBef>
              <a:buFontTx/>
              <a:buNone/>
            </a:pP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58750" indent="0" algn="just">
              <a:lnSpc>
                <a:spcPct val="150000"/>
              </a:lnSpc>
              <a:spcBef>
                <a:spcPts val="600"/>
              </a:spcBef>
              <a:buFontTx/>
              <a:buNone/>
            </a:pPr>
            <a:r>
              <a:rPr lang="es" sz="1800" kern="100" dirty="0">
                <a:effectLst/>
                <a:latin typeface="Calibri" panose="020F0502020204030204" pitchFamily="34" charset="0"/>
                <a:ea typeface="Calibri" panose="020F0502020204030204" pitchFamily="34" charset="0"/>
                <a:cs typeface="Times New Roman" panose="02020603050405020304" pitchFamily="18" charset="0"/>
              </a:rPr>
              <a:t>En muchos idiomas, incluidos el francés y el inglés, el orden de las palabras y la marca morfológica flexional son variables esenciales para expresar el significado. La mayoría de las expresiones de los niños pequeños se ordenan correctamente alrededor de los 30 meses. El orden canónico en francés es sujeto-verbo-objeto y generalmente representa una relación agente-acción-paciente. Las marcas flexivas (género, número, etc.) sobre los distintos elementos léxicos permiten codificar relaciones de significado adicionales o enfatizar ciertas indicaciones semánticas ya previstas en la oración.</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58750" marR="0" lvl="0" indent="0" algn="just" defTabSz="914400" rtl="0" eaLnBrk="1" fontAlgn="auto" latinLnBrk="0" hangingPunct="1">
              <a:lnSpc>
                <a:spcPct val="150000"/>
              </a:lnSpc>
              <a:spcBef>
                <a:spcPts val="600"/>
              </a:spcBef>
              <a:spcAft>
                <a:spcPts val="0"/>
              </a:spcAft>
              <a:buClr>
                <a:srgbClr val="000000"/>
              </a:buClr>
              <a:buSzPts val="1100"/>
              <a:buFontTx/>
              <a:buNone/>
              <a:tabLst/>
              <a:defRPr/>
            </a:pPr>
            <a:endParaRPr lang="nl-BE"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8430170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marR="0" lvl="0" indent="0" algn="just" defTabSz="914400" rtl="0" eaLnBrk="1" fontAlgn="auto" latinLnBrk="0" hangingPunct="1">
              <a:lnSpc>
                <a:spcPct val="150000"/>
              </a:lnSpc>
              <a:spcBef>
                <a:spcPts val="600"/>
              </a:spcBef>
              <a:spcAft>
                <a:spcPts val="0"/>
              </a:spcAft>
              <a:buClr>
                <a:srgbClr val="000000"/>
              </a:buClr>
              <a:buSzPts val="1100"/>
              <a:buFontTx/>
              <a:buNone/>
              <a:tabLst/>
              <a:defRPr/>
            </a:pPr>
            <a:r>
              <a:rPr lang="es" sz="1800" dirty="0">
                <a:effectLst/>
                <a:latin typeface="Calibri" panose="020F0502020204030204" pitchFamily="34" charset="0"/>
                <a:ea typeface="Calibri" panose="020F0502020204030204" pitchFamily="34" charset="0"/>
                <a:cs typeface="Times New Roman" panose="02020603050405020304" pitchFamily="18" charset="0"/>
              </a:rPr>
              <a:t>Lo que diferencia estos primeros enunciados infantiles de los enunciados adultos es, por un lado, el uso en estos últimos de palabras gramaticales como artículos, pronombres, preposiciones, etc., y de marcas morfológicas flexivas y, por otra parte, de marcas sintácticas de modalidades discursivas</a:t>
            </a:r>
            <a:r>
              <a:rPr lang="es" sz="3200" dirty="0">
                <a:effectLst/>
              </a:rPr>
              <a:t> </a:t>
            </a:r>
            <a:endParaRPr lang="nl-BE"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335288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marR="0" lvl="0" indent="0" algn="just" defTabSz="914400" rtl="0" eaLnBrk="1" fontAlgn="auto" latinLnBrk="0" hangingPunct="1">
              <a:lnSpc>
                <a:spcPct val="150000"/>
              </a:lnSpc>
              <a:spcBef>
                <a:spcPts val="600"/>
              </a:spcBef>
              <a:spcAft>
                <a:spcPts val="0"/>
              </a:spcAft>
              <a:buClr>
                <a:srgbClr val="000000"/>
              </a:buClr>
              <a:buSzPts val="1100"/>
              <a:buFontTx/>
              <a:buNone/>
              <a:tabLst/>
              <a:defRPr/>
            </a:pPr>
            <a:r>
              <a:rPr lang="es" sz="1800" dirty="0">
                <a:effectLst/>
                <a:latin typeface="Calibri" panose="020F0502020204030204" pitchFamily="34" charset="0"/>
                <a:ea typeface="Calibri" panose="020F0502020204030204" pitchFamily="34" charset="0"/>
                <a:cs typeface="Times New Roman" panose="02020603050405020304" pitchFamily="18" charset="0"/>
              </a:rPr>
              <a:t>El proceso de adquisición de reglas para el orden de las palabras en la oración es similar al observado en el niño neurotípico. Estas reglas de orden aparecen, por tanto, desde la etapa de las primeras emisiones. Posteriormente, observamos que las producciones de los niños con DI, aunque más cortas y menos complejas que las de niños de su misma edad de desarrollo, están correctamente ordenadas </a:t>
            </a:r>
            <a:r>
              <a:rPr lang="es" sz="3200" dirty="0">
                <a:effectLst/>
                <a:latin typeface="Calibri" panose="020F0502020204030204" pitchFamily="34" charset="0"/>
                <a:ea typeface="Calibri" panose="020F0502020204030204" pitchFamily="34" charset="0"/>
                <a:cs typeface="Times New Roman" panose="02020603050405020304" pitchFamily="18" charset="0"/>
              </a:rPr>
              <a:t>.</a:t>
            </a:r>
          </a:p>
          <a:p>
            <a:pPr marL="158750" marR="0" lvl="0" indent="0" algn="just" defTabSz="914400" rtl="0" eaLnBrk="1" fontAlgn="auto" latinLnBrk="0" hangingPunct="1">
              <a:lnSpc>
                <a:spcPct val="150000"/>
              </a:lnSpc>
              <a:spcBef>
                <a:spcPts val="600"/>
              </a:spcBef>
              <a:spcAft>
                <a:spcPts val="0"/>
              </a:spcAft>
              <a:buClr>
                <a:srgbClr val="000000"/>
              </a:buClr>
              <a:buSzPts val="1100"/>
              <a:buFontTx/>
              <a:buNone/>
              <a:tabLst/>
              <a:defRPr/>
            </a:pPr>
            <a:endParaRPr lang="fr-BE" sz="3200" dirty="0">
              <a:effectLst/>
              <a:latin typeface="Calibri" panose="020F0502020204030204" pitchFamily="34" charset="0"/>
              <a:ea typeface="Calibri" panose="020F0502020204030204" pitchFamily="34" charset="0"/>
              <a:cs typeface="Times New Roman" panose="02020603050405020304" pitchFamily="18" charset="0"/>
            </a:endParaRPr>
          </a:p>
          <a:p>
            <a:pPr marL="158750" marR="0" lvl="0" indent="0" algn="just" defTabSz="914400" rtl="0" eaLnBrk="1" fontAlgn="auto" latinLnBrk="0" hangingPunct="1">
              <a:lnSpc>
                <a:spcPct val="150000"/>
              </a:lnSpc>
              <a:spcBef>
                <a:spcPts val="600"/>
              </a:spcBef>
              <a:spcAft>
                <a:spcPts val="0"/>
              </a:spcAft>
              <a:buClr>
                <a:srgbClr val="000000"/>
              </a:buClr>
              <a:buSzPts val="1100"/>
              <a:buFontTx/>
              <a:buNone/>
              <a:tabLst/>
              <a:defRPr/>
            </a:pPr>
            <a:r>
              <a:rPr lang="es" sz="1800" dirty="0">
                <a:effectLst/>
                <a:latin typeface="Calibri" panose="020F0502020204030204" pitchFamily="34" charset="0"/>
                <a:ea typeface="Calibri" panose="020F0502020204030204" pitchFamily="34" charset="0"/>
                <a:cs typeface="Times New Roman" panose="02020603050405020304" pitchFamily="18" charset="0"/>
              </a:rPr>
              <a:t>En adultos con DI, sólo la mitad de las expresiones producidas son completas y gramaticalmente correctas. La complejidad de la oración también se reduce. La coordinación y la subordinación rara vez están presentes en las producciones.</a:t>
            </a:r>
            <a:r>
              <a:rPr lang="es" sz="3200" dirty="0">
                <a:effectLst/>
              </a:rPr>
              <a:t> </a:t>
            </a:r>
          </a:p>
          <a:p>
            <a:pPr marL="158750" marR="0" lvl="0" indent="0" algn="just" defTabSz="914400" rtl="0" eaLnBrk="1" fontAlgn="auto" latinLnBrk="0" hangingPunct="1">
              <a:lnSpc>
                <a:spcPct val="150000"/>
              </a:lnSpc>
              <a:spcBef>
                <a:spcPts val="600"/>
              </a:spcBef>
              <a:spcAft>
                <a:spcPts val="0"/>
              </a:spcAft>
              <a:buClr>
                <a:srgbClr val="000000"/>
              </a:buClr>
              <a:buSzPts val="1100"/>
              <a:buFontTx/>
              <a:buNone/>
              <a:tabLst/>
              <a:defRPr/>
            </a:pPr>
            <a:endParaRPr lang="fr-BE" sz="3200" dirty="0">
              <a:effectLst/>
              <a:latin typeface="Calibri" panose="020F0502020204030204" pitchFamily="34" charset="0"/>
              <a:ea typeface="Calibri" panose="020F0502020204030204" pitchFamily="34" charset="0"/>
              <a:cs typeface="Times New Roman" panose="02020603050405020304" pitchFamily="18" charset="0"/>
            </a:endParaRPr>
          </a:p>
          <a:p>
            <a:pPr marL="158750" marR="0" lvl="0" indent="0" algn="just" defTabSz="914400" rtl="0" eaLnBrk="1" fontAlgn="auto" latinLnBrk="0" hangingPunct="1">
              <a:lnSpc>
                <a:spcPct val="150000"/>
              </a:lnSpc>
              <a:spcBef>
                <a:spcPts val="600"/>
              </a:spcBef>
              <a:spcAft>
                <a:spcPts val="0"/>
              </a:spcAft>
              <a:buClr>
                <a:srgbClr val="000000"/>
              </a:buClr>
              <a:buSzPts val="1100"/>
              <a:buFontTx/>
              <a:buNone/>
              <a:tabLst/>
              <a:defRPr/>
            </a:pPr>
            <a:r>
              <a:rPr lang="es" sz="1800" dirty="0">
                <a:effectLst/>
                <a:latin typeface="Calibri" panose="020F0502020204030204" pitchFamily="34" charset="0"/>
                <a:ea typeface="Calibri" panose="020F0502020204030204" pitchFamily="34" charset="0"/>
                <a:cs typeface="Times New Roman" panose="02020603050405020304" pitchFamily="18" charset="0"/>
              </a:rPr>
              <a:t>El nivel morfológico es objetivamente el más deficiente, cualquiera que sea la edad cronológica del individuo. La comprensión y producción de la morfología gramatical está por debajo de lo esperado en función de la edad mental no verbal.</a:t>
            </a:r>
          </a:p>
          <a:p>
            <a:pPr marL="158750" marR="0" lvl="0" indent="0" algn="just" defTabSz="914400" rtl="0" eaLnBrk="1" fontAlgn="auto" latinLnBrk="0" hangingPunct="1">
              <a:lnSpc>
                <a:spcPct val="150000"/>
              </a:lnSpc>
              <a:spcBef>
                <a:spcPts val="600"/>
              </a:spcBef>
              <a:spcAft>
                <a:spcPts val="0"/>
              </a:spcAft>
              <a:buClr>
                <a:srgbClr val="000000"/>
              </a:buClr>
              <a:buSzPts val="1100"/>
              <a:buFontTx/>
              <a:buNone/>
              <a:tabLst/>
              <a:defRPr/>
            </a:pPr>
            <a:r>
              <a:rPr lang="es" sz="1800" dirty="0">
                <a:effectLst/>
                <a:latin typeface="Calibri" panose="020F0502020204030204" pitchFamily="34" charset="0"/>
                <a:ea typeface="Calibri" panose="020F0502020204030204" pitchFamily="34" charset="0"/>
                <a:cs typeface="Times New Roman" panose="02020603050405020304" pitchFamily="18" charset="0"/>
              </a:rPr>
              <a:t>Por qué ? </a:t>
            </a:r>
            <a:r>
              <a:rPr lang="es" sz="1800" dirty="0">
                <a:effectLst/>
                <a:latin typeface="Calibri" panose="020F0502020204030204" pitchFamily="34" charset="0"/>
                <a:ea typeface="Calibri" panose="020F0502020204030204" pitchFamily="34" charset="0"/>
                <a:cs typeface="Times New Roman" panose="02020603050405020304" pitchFamily="18" charset="0"/>
                <a:sym typeface="Wingdings" pitchFamily="2" charset="2"/>
              </a:rPr>
              <a:t> porque </a:t>
            </a:r>
            <a:r>
              <a:rPr lang="es" sz="1800" dirty="0">
                <a:effectLst/>
                <a:latin typeface="Calibri" panose="020F0502020204030204" pitchFamily="34" charset="0"/>
                <a:ea typeface="Calibri" panose="020F0502020204030204" pitchFamily="34" charset="0"/>
                <a:cs typeface="Times New Roman" panose="02020603050405020304" pitchFamily="18" charset="0"/>
              </a:rPr>
              <a:t>estas formas tienen poca prominencia fonética o perceptiva. Como resultado, no atraen el interés del niño en una etapa temprana. También es interesante observar que la adquisición más temprana de la sintaxis que de la morfología gramatical también se observa en lenguas morfológicamente ricas (como el alemán y el italiano).</a:t>
            </a:r>
            <a:r>
              <a:rPr lang="es" sz="3200" dirty="0">
                <a:effectLst/>
              </a:rPr>
              <a:t> </a:t>
            </a:r>
            <a:endParaRPr lang="nl-BE"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784800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marR="0" lvl="0" indent="0" algn="just" defTabSz="914400" rtl="0" eaLnBrk="1" fontAlgn="auto" latinLnBrk="0" hangingPunct="1">
              <a:lnSpc>
                <a:spcPct val="150000"/>
              </a:lnSpc>
              <a:spcBef>
                <a:spcPts val="600"/>
              </a:spcBef>
              <a:spcAft>
                <a:spcPts val="0"/>
              </a:spcAft>
              <a:buClr>
                <a:srgbClr val="000000"/>
              </a:buClr>
              <a:buSzPts val="1100"/>
              <a:buFontTx/>
              <a:buNone/>
              <a:tabLst/>
              <a:defRPr/>
            </a:pPr>
            <a:r>
              <a:rPr lang="es" sz="1800" kern="100" dirty="0">
                <a:effectLst/>
                <a:latin typeface="Calibri" panose="020F0502020204030204" pitchFamily="34" charset="0"/>
                <a:ea typeface="Calibri" panose="020F0502020204030204" pitchFamily="34" charset="0"/>
                <a:cs typeface="Times New Roman" panose="02020603050405020304" pitchFamily="18" charset="0"/>
              </a:rPr>
              <a:t>En adultos con DI, sólo la mitad de las expresiones producidas son completas y gramaticalmente correctas.</a:t>
            </a:r>
          </a:p>
          <a:p>
            <a:pPr marL="158750" marR="0" lvl="0" indent="0" algn="just" defTabSz="914400" rtl="0" eaLnBrk="1" fontAlgn="auto" latinLnBrk="0" hangingPunct="1">
              <a:lnSpc>
                <a:spcPct val="150000"/>
              </a:lnSpc>
              <a:spcBef>
                <a:spcPts val="600"/>
              </a:spcBef>
              <a:spcAft>
                <a:spcPts val="0"/>
              </a:spcAft>
              <a:buClr>
                <a:srgbClr val="000000"/>
              </a:buClr>
              <a:buSzPts val="1100"/>
              <a:buFontTx/>
              <a:buNone/>
              <a:tabLst/>
              <a:defRPr/>
            </a:pP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58750" marR="0" lvl="0" indent="0" algn="just" defTabSz="914400" rtl="0" eaLnBrk="1" fontAlgn="auto" latinLnBrk="0" hangingPunct="1">
              <a:lnSpc>
                <a:spcPct val="150000"/>
              </a:lnSpc>
              <a:spcBef>
                <a:spcPts val="600"/>
              </a:spcBef>
              <a:spcAft>
                <a:spcPts val="0"/>
              </a:spcAft>
              <a:buClr>
                <a:srgbClr val="000000"/>
              </a:buClr>
              <a:buSzPts val="1100"/>
              <a:buFontTx/>
              <a:buNone/>
              <a:tabLst/>
              <a:defRPr/>
            </a:pPr>
            <a:r>
              <a:rPr lang="es" sz="1800" kern="100" dirty="0">
                <a:effectLst/>
                <a:latin typeface="Calibri" panose="020F0502020204030204" pitchFamily="34" charset="0"/>
                <a:ea typeface="Calibri" panose="020F0502020204030204" pitchFamily="34" charset="0"/>
                <a:cs typeface="Times New Roman" panose="02020603050405020304" pitchFamily="18" charset="0"/>
              </a:rPr>
              <a:t>La complejidad de la oración también se reduce.</a:t>
            </a:r>
          </a:p>
          <a:p>
            <a:pPr marL="158750" marR="0" lvl="0" indent="0" algn="just" defTabSz="914400" rtl="0" eaLnBrk="1" fontAlgn="auto" latinLnBrk="0" hangingPunct="1">
              <a:lnSpc>
                <a:spcPct val="150000"/>
              </a:lnSpc>
              <a:spcBef>
                <a:spcPts val="600"/>
              </a:spcBef>
              <a:spcAft>
                <a:spcPts val="0"/>
              </a:spcAft>
              <a:buClr>
                <a:srgbClr val="000000"/>
              </a:buClr>
              <a:buSzPts val="1100"/>
              <a:buFontTx/>
              <a:buNone/>
              <a:tabLst/>
              <a:defRPr/>
            </a:pP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58750" marR="0" lvl="0" indent="0" algn="just" defTabSz="914400" rtl="0" eaLnBrk="1" fontAlgn="auto" latinLnBrk="0" hangingPunct="1">
              <a:lnSpc>
                <a:spcPct val="150000"/>
              </a:lnSpc>
              <a:spcBef>
                <a:spcPts val="600"/>
              </a:spcBef>
              <a:spcAft>
                <a:spcPts val="0"/>
              </a:spcAft>
              <a:buClr>
                <a:srgbClr val="000000"/>
              </a:buClr>
              <a:buSzPts val="1100"/>
              <a:buFontTx/>
              <a:buNone/>
              <a:tabLst/>
              <a:defRPr/>
            </a:pPr>
            <a:r>
              <a:rPr lang="es" sz="1800" kern="100" dirty="0">
                <a:effectLst/>
                <a:latin typeface="Calibri" panose="020F0502020204030204" pitchFamily="34" charset="0"/>
                <a:ea typeface="Calibri" panose="020F0502020204030204" pitchFamily="34" charset="0"/>
                <a:cs typeface="Times New Roman" panose="02020603050405020304" pitchFamily="18" charset="0"/>
              </a:rPr>
              <a:t>La coordinación y la subordinación rara vez están presentes en las producciones.</a:t>
            </a:r>
          </a:p>
          <a:p>
            <a:pPr marL="158750" marR="0" lvl="0" indent="0" algn="just" defTabSz="914400" rtl="0" eaLnBrk="1" fontAlgn="auto" latinLnBrk="0" hangingPunct="1">
              <a:lnSpc>
                <a:spcPct val="150000"/>
              </a:lnSpc>
              <a:spcBef>
                <a:spcPts val="600"/>
              </a:spcBef>
              <a:spcAft>
                <a:spcPts val="0"/>
              </a:spcAft>
              <a:buClr>
                <a:srgbClr val="000000"/>
              </a:buClr>
              <a:buSzPts val="1100"/>
              <a:buFontTx/>
              <a:buNone/>
              <a:tabLst/>
              <a:defRPr/>
            </a:pP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58750" marR="0" lvl="0" indent="0" algn="just" defTabSz="914400" rtl="0" eaLnBrk="1" fontAlgn="auto" latinLnBrk="0" hangingPunct="1">
              <a:lnSpc>
                <a:spcPct val="150000"/>
              </a:lnSpc>
              <a:spcBef>
                <a:spcPts val="600"/>
              </a:spcBef>
              <a:spcAft>
                <a:spcPts val="0"/>
              </a:spcAft>
              <a:buClr>
                <a:srgbClr val="000000"/>
              </a:buClr>
              <a:buSzPts val="1100"/>
              <a:buFontTx/>
              <a:buNone/>
              <a:tabLst/>
              <a:defRPr/>
            </a:pPr>
            <a:r>
              <a:rPr lang="es" sz="1800" kern="100" dirty="0">
                <a:effectLst/>
                <a:latin typeface="Calibri" panose="020F0502020204030204" pitchFamily="34" charset="0"/>
                <a:ea typeface="Calibri" panose="020F0502020204030204" pitchFamily="34" charset="0"/>
                <a:cs typeface="Times New Roman" panose="02020603050405020304" pitchFamily="18" charset="0"/>
              </a:rPr>
              <a:t>La marca gramatical de género y número ocurre sólo una de cada dos, y los artículos definidos e indefinidos a menudo se omiten, al igual que las marcas femeninas en sustantivos y adjetivos, y las marcas de tiempo y persona en los verbos </a:t>
            </a:r>
            <a:r>
              <a:rPr lang="es" sz="1800" kern="0" dirty="0">
                <a:effectLst/>
                <a:latin typeface="Calibri" panose="020F0502020204030204" pitchFamily="34" charset="0"/>
                <a:ea typeface="Calibri" panose="020F0502020204030204" pitchFamily="34" charset="0"/>
                <a:cs typeface="Calibri" panose="020F0502020204030204" pitchFamily="34" charset="0"/>
              </a:rPr>
              <a:t>(Comblain &amp; Piérart , 1998; J.-A. Rondal y Lambert, 1983) </a:t>
            </a:r>
            <a:r>
              <a:rPr lang="es" sz="1800" kern="100" dirty="0">
                <a:effectLst/>
                <a:latin typeface="Calibri" panose="020F0502020204030204" pitchFamily="34" charset="0"/>
                <a:ea typeface="Calibri" panose="020F0502020204030204" pitchFamily="34" charset="0"/>
                <a:cs typeface="Times New Roman" panose="02020603050405020304" pitchFamily="18" charset="0"/>
              </a:rPr>
              <a:t>.</a:t>
            </a:r>
          </a:p>
          <a:p>
            <a:pPr marL="158750" marR="0" lvl="0" indent="0" algn="just" defTabSz="914400" rtl="0" eaLnBrk="1" fontAlgn="auto" latinLnBrk="0" hangingPunct="1">
              <a:lnSpc>
                <a:spcPct val="150000"/>
              </a:lnSpc>
              <a:spcBef>
                <a:spcPts val="600"/>
              </a:spcBef>
              <a:spcAft>
                <a:spcPts val="0"/>
              </a:spcAft>
              <a:buClr>
                <a:srgbClr val="000000"/>
              </a:buClr>
              <a:buSzPts val="1100"/>
              <a:buFontTx/>
              <a:buNone/>
              <a:tabLst/>
              <a:defRPr/>
            </a:pP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58750" marR="0" lvl="0" indent="0" algn="just" defTabSz="914400" rtl="0" eaLnBrk="1" fontAlgn="auto" latinLnBrk="0" hangingPunct="1">
              <a:lnSpc>
                <a:spcPct val="150000"/>
              </a:lnSpc>
              <a:spcBef>
                <a:spcPts val="600"/>
              </a:spcBef>
              <a:spcAft>
                <a:spcPts val="0"/>
              </a:spcAft>
              <a:buClr>
                <a:srgbClr val="000000"/>
              </a:buClr>
              <a:buSzPts val="1100"/>
              <a:buFontTx/>
              <a:buNone/>
              <a:tabLst/>
              <a:defRPr/>
            </a:pPr>
            <a:r>
              <a:rPr lang="es" sz="1800" kern="100" dirty="0">
                <a:effectLst/>
                <a:latin typeface="Calibri" panose="020F0502020204030204" pitchFamily="34" charset="0"/>
                <a:ea typeface="Calibri" panose="020F0502020204030204" pitchFamily="34" charset="0"/>
                <a:cs typeface="Times New Roman" panose="02020603050405020304" pitchFamily="18" charset="0"/>
              </a:rPr>
              <a:t>En general, la producción sintáctica de los adultos con síndrome de Down es cualitativamente inferior a la de los adultos con discapacidad intelectual de otras etiologías . Así, en comparación con los varones de la misma edad mental con síndrome de X-Frágil, las expresiones de los jóvenes adolescentes con síndrome de Down son más cortas, menos diversificadas y contienen menos formas sintácticas ricas, menos formas interrogativas y negativas (Martin et al., 2013). .</a:t>
            </a:r>
          </a:p>
          <a:p>
            <a:pPr marL="158750" marR="0" lvl="0" indent="0" algn="just" defTabSz="914400" rtl="0" eaLnBrk="1" fontAlgn="auto" latinLnBrk="0" hangingPunct="1">
              <a:lnSpc>
                <a:spcPct val="150000"/>
              </a:lnSpc>
              <a:spcBef>
                <a:spcPts val="600"/>
              </a:spcBef>
              <a:spcAft>
                <a:spcPts val="0"/>
              </a:spcAft>
              <a:buClr>
                <a:srgbClr val="000000"/>
              </a:buClr>
              <a:buSzPts val="1100"/>
              <a:buFontTx/>
              <a:buNone/>
              <a:tabLst/>
              <a:defRPr/>
            </a:pP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58750" marR="0" lvl="0" indent="0" algn="just" defTabSz="914400" rtl="0" eaLnBrk="1" fontAlgn="auto" latinLnBrk="0" hangingPunct="1">
              <a:lnSpc>
                <a:spcPct val="150000"/>
              </a:lnSpc>
              <a:spcBef>
                <a:spcPts val="600"/>
              </a:spcBef>
              <a:spcAft>
                <a:spcPts val="0"/>
              </a:spcAft>
              <a:buClr>
                <a:srgbClr val="000000"/>
              </a:buClr>
              <a:buSzPts val="1100"/>
              <a:buFontTx/>
              <a:buNone/>
              <a:tabLst/>
              <a:defRPr/>
            </a:pPr>
            <a:r>
              <a:rPr lang="es" sz="1800" kern="100" dirty="0">
                <a:effectLst/>
                <a:latin typeface="Calibri" panose="020F0502020204030204" pitchFamily="34" charset="0"/>
                <a:ea typeface="Calibri" panose="020F0502020204030204" pitchFamily="34" charset="0"/>
                <a:cs typeface="Times New Roman" panose="02020603050405020304" pitchFamily="18" charset="0"/>
              </a:rPr>
              <a:t>Al igual que en la producción, existe una discrepancia entre la comprensión sintáctica y la morfológica.</a:t>
            </a:r>
          </a:p>
          <a:p>
            <a:pPr marL="158750" marR="0" lvl="0" indent="0" algn="just" defTabSz="914400" rtl="0" eaLnBrk="1" fontAlgn="auto" latinLnBrk="0" hangingPunct="1">
              <a:lnSpc>
                <a:spcPct val="150000"/>
              </a:lnSpc>
              <a:spcBef>
                <a:spcPts val="600"/>
              </a:spcBef>
              <a:spcAft>
                <a:spcPts val="0"/>
              </a:spcAft>
              <a:buClr>
                <a:srgbClr val="000000"/>
              </a:buClr>
              <a:buSzPts val="1100"/>
              <a:buFontTx/>
              <a:buNone/>
              <a:tabLst/>
              <a:defRPr/>
            </a:pP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58750" marR="0" lvl="0" indent="0" algn="just" defTabSz="914400" rtl="0" eaLnBrk="1" fontAlgn="auto" latinLnBrk="0" hangingPunct="1">
              <a:lnSpc>
                <a:spcPct val="150000"/>
              </a:lnSpc>
              <a:spcBef>
                <a:spcPts val="600"/>
              </a:spcBef>
              <a:spcAft>
                <a:spcPts val="0"/>
              </a:spcAft>
              <a:buClr>
                <a:srgbClr val="000000"/>
              </a:buClr>
              <a:buSzPts val="1100"/>
              <a:buFontTx/>
              <a:buNone/>
              <a:tabLst/>
              <a:defRPr/>
            </a:pP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58750" marR="0" lvl="0" indent="0" algn="just" defTabSz="914400" rtl="0" eaLnBrk="1" fontAlgn="auto" latinLnBrk="0" hangingPunct="1">
              <a:lnSpc>
                <a:spcPct val="150000"/>
              </a:lnSpc>
              <a:spcBef>
                <a:spcPts val="600"/>
              </a:spcBef>
              <a:spcAft>
                <a:spcPts val="0"/>
              </a:spcAft>
              <a:buClr>
                <a:srgbClr val="000000"/>
              </a:buClr>
              <a:buSzPts val="1100"/>
              <a:buFontTx/>
              <a:buNone/>
              <a:tabLst/>
              <a:defRPr/>
            </a:pPr>
            <a:endParaRPr lang="nl-BE"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128260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marR="0" lvl="0" indent="0" algn="just" defTabSz="914400" rtl="0" eaLnBrk="1" fontAlgn="auto" latinLnBrk="0" hangingPunct="1">
              <a:lnSpc>
                <a:spcPct val="150000"/>
              </a:lnSpc>
              <a:spcBef>
                <a:spcPts val="600"/>
              </a:spcBef>
              <a:spcAft>
                <a:spcPts val="0"/>
              </a:spcAft>
              <a:buClr>
                <a:srgbClr val="000000"/>
              </a:buClr>
              <a:buSzPts val="1100"/>
              <a:buFontTx/>
              <a:buNone/>
              <a:tabLst/>
              <a:defRPr/>
            </a:pP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58750" marR="0" lvl="0" indent="0" algn="just" defTabSz="914400" rtl="0" eaLnBrk="1" fontAlgn="auto" latinLnBrk="0" hangingPunct="1">
              <a:lnSpc>
                <a:spcPct val="150000"/>
              </a:lnSpc>
              <a:spcBef>
                <a:spcPts val="600"/>
              </a:spcBef>
              <a:spcAft>
                <a:spcPts val="0"/>
              </a:spcAft>
              <a:buClr>
                <a:srgbClr val="000000"/>
              </a:buClr>
              <a:buSzPts val="1100"/>
              <a:buFontTx/>
              <a:buNone/>
              <a:tabLst/>
              <a:defRPr/>
            </a:pPr>
            <a:r>
              <a:rPr lang="es" sz="1800" kern="100" dirty="0">
                <a:effectLst/>
                <a:latin typeface="Calibri" panose="020F0502020204030204" pitchFamily="34" charset="0"/>
                <a:ea typeface="Calibri" panose="020F0502020204030204" pitchFamily="34" charset="0"/>
                <a:cs typeface="Times New Roman" panose="02020603050405020304" pitchFamily="18" charset="0"/>
              </a:rPr>
              <a:t>La comprensión sintáctica generalmente está en línea con lo esperado según la edad mental no verbal, mientras que la comprensión de la morfología gramatical está por debajo de lo esperado (Price et al., 2007). La dificultad que tienen las personas con DI para dominar los dispositivos morfológicos del lenguaje puede explicarse por el hecho de que, a diferencia del dispositivo sintáctico, estos no codifican significados independientes sino que tienen la función de modular el significado de otros términos (el momento en el que se produce la acción, el número, la persona, etc.). Estas formas son menos llamativas desde el punto de vista fonético-perceptivo y atraen la atención del niño más tarde.</a:t>
            </a:r>
          </a:p>
          <a:p>
            <a:pPr marL="158750" marR="0" lvl="0" indent="0" algn="just" defTabSz="914400" rtl="0" eaLnBrk="1" fontAlgn="auto" latinLnBrk="0" hangingPunct="1">
              <a:lnSpc>
                <a:spcPct val="150000"/>
              </a:lnSpc>
              <a:spcBef>
                <a:spcPts val="600"/>
              </a:spcBef>
              <a:spcAft>
                <a:spcPts val="0"/>
              </a:spcAft>
              <a:buClr>
                <a:srgbClr val="000000"/>
              </a:buClr>
              <a:buSzPts val="1100"/>
              <a:buFontTx/>
              <a:buNone/>
              <a:tabLst/>
              <a:defRPr/>
            </a:pP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58750" marR="0" lvl="0" indent="0" algn="just" defTabSz="914400" rtl="0" eaLnBrk="1" fontAlgn="auto" latinLnBrk="0" hangingPunct="1">
              <a:lnSpc>
                <a:spcPct val="150000"/>
              </a:lnSpc>
              <a:spcBef>
                <a:spcPts val="600"/>
              </a:spcBef>
              <a:spcAft>
                <a:spcPts val="0"/>
              </a:spcAft>
              <a:buClr>
                <a:srgbClr val="000000"/>
              </a:buClr>
              <a:buSzPts val="1100"/>
              <a:buFontTx/>
              <a:buNone/>
              <a:tabLst/>
              <a:defRPr/>
            </a:pPr>
            <a:r>
              <a:rPr lang="es" sz="1800" kern="100" dirty="0">
                <a:effectLst/>
                <a:latin typeface="Calibri" panose="020F0502020204030204" pitchFamily="34" charset="0"/>
                <a:ea typeface="Calibri" panose="020F0502020204030204" pitchFamily="34" charset="0"/>
                <a:cs typeface="Times New Roman" panose="02020603050405020304" pitchFamily="18" charset="0"/>
              </a:rPr>
              <a:t>En 1996, Comblain comparó el desempeño en comprensión de palabras complejas. enunciados y flexiones gramaticales en un grupo de 40 participantes con Síndrome de Down y típico. niños emparejados según la edad mental . Ella encontró que la comprensión capacidades de las personas con El síndrome de Down fue más bajo que esperado en base a la edad mental .</a:t>
            </a:r>
          </a:p>
          <a:p>
            <a:pPr marL="158750" marR="0" lvl="0" indent="0" algn="just" defTabSz="914400" rtl="0" eaLnBrk="1" fontAlgn="auto" latinLnBrk="0" hangingPunct="1">
              <a:lnSpc>
                <a:spcPct val="150000"/>
              </a:lnSpc>
              <a:spcBef>
                <a:spcPts val="600"/>
              </a:spcBef>
              <a:spcAft>
                <a:spcPts val="0"/>
              </a:spcAft>
              <a:buClr>
                <a:srgbClr val="000000"/>
              </a:buClr>
              <a:buSzPts val="1100"/>
              <a:buFontTx/>
              <a:buNone/>
              <a:tabLst/>
              <a:defRPr/>
            </a:pPr>
            <a:r>
              <a:rPr lang="es" sz="1800" kern="100" dirty="0">
                <a:effectLst/>
                <a:latin typeface="Calibri" panose="020F0502020204030204" pitchFamily="34" charset="0"/>
                <a:ea typeface="Calibri" panose="020F0502020204030204" pitchFamily="34" charset="0"/>
                <a:cs typeface="Times New Roman" panose="02020603050405020304" pitchFamily="18" charset="0"/>
              </a:rPr>
              <a:t>Curiosamente , el perfil de las curvas. era similar en ambos grupos, lo que sugiere eso qué es difícil de entender para las personas con DI es también difícil de entender para los típicos niños .</a:t>
            </a:r>
          </a:p>
          <a:p>
            <a:pPr marL="158750" marR="0" lvl="0" indent="0" algn="just" defTabSz="914400" rtl="0" eaLnBrk="1" fontAlgn="auto" latinLnBrk="0" hangingPunct="1">
              <a:lnSpc>
                <a:spcPct val="150000"/>
              </a:lnSpc>
              <a:spcBef>
                <a:spcPts val="600"/>
              </a:spcBef>
              <a:spcAft>
                <a:spcPts val="0"/>
              </a:spcAft>
              <a:buClr>
                <a:srgbClr val="000000"/>
              </a:buClr>
              <a:buSzPts val="1100"/>
              <a:buFontTx/>
              <a:buNone/>
              <a:tabLst/>
              <a:defRPr/>
            </a:pP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58750" marR="0" lvl="0" indent="0" algn="just" defTabSz="914400" rtl="0" eaLnBrk="1" fontAlgn="auto" latinLnBrk="0" hangingPunct="1">
              <a:lnSpc>
                <a:spcPct val="150000"/>
              </a:lnSpc>
              <a:spcBef>
                <a:spcPts val="600"/>
              </a:spcBef>
              <a:spcAft>
                <a:spcPts val="0"/>
              </a:spcAft>
              <a:buClr>
                <a:srgbClr val="000000"/>
              </a:buClr>
              <a:buSzPts val="1100"/>
              <a:buFontTx/>
              <a:buNone/>
              <a:tabLst/>
              <a:defRPr/>
            </a:pPr>
            <a:endParaRPr lang="nl-BE"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3653970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buFontTx/>
              <a:buNone/>
            </a:pPr>
            <a:endParaRP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0338221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2"/>
        <p:cNvGrpSpPr/>
        <p:nvPr/>
      </p:nvGrpSpPr>
      <p:grpSpPr>
        <a:xfrm>
          <a:off x="0" y="0"/>
          <a:ext cx="0" cy="0"/>
          <a:chOff x="0" y="0"/>
          <a:chExt cx="0" cy="0"/>
        </a:xfrm>
      </p:grpSpPr>
      <p:sp>
        <p:nvSpPr>
          <p:cNvPr id="13" name="Google Shape;13;p5"/>
          <p:cNvSpPr/>
          <p:nvPr/>
        </p:nvSpPr>
        <p:spPr>
          <a:xfrm>
            <a:off x="160920" y="157606"/>
            <a:ext cx="11870161" cy="6542788"/>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4" name="Google Shape;14;p5"/>
          <p:cNvSpPr txBox="1">
            <a:spLocks noGrp="1"/>
          </p:cNvSpPr>
          <p:nvPr>
            <p:ph type="ctrTitle"/>
          </p:nvPr>
        </p:nvSpPr>
        <p:spPr>
          <a:xfrm>
            <a:off x="2035130" y="1066800"/>
            <a:ext cx="8112369" cy="2073119"/>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2800"/>
              <a:buFont typeface="Arial"/>
              <a:buNone/>
              <a:defRPr sz="28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 name="Google Shape;15;p5"/>
          <p:cNvSpPr txBox="1">
            <a:spLocks noGrp="1"/>
          </p:cNvSpPr>
          <p:nvPr>
            <p:ph type="subTitle" idx="1"/>
          </p:nvPr>
        </p:nvSpPr>
        <p:spPr>
          <a:xfrm>
            <a:off x="2175804" y="4876802"/>
            <a:ext cx="7821637" cy="1028697"/>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1000"/>
              </a:spcBef>
              <a:spcAft>
                <a:spcPts val="0"/>
              </a:spcAft>
              <a:buClr>
                <a:schemeClr val="dk2"/>
              </a:buClr>
              <a:buSzPts val="2000"/>
              <a:buFont typeface="Arial"/>
              <a:buNone/>
              <a:defRPr sz="2000"/>
            </a:lvl1pPr>
            <a:lvl2pPr lvl="1" algn="ctr">
              <a:lnSpc>
                <a:spcPct val="110000"/>
              </a:lnSpc>
              <a:spcBef>
                <a:spcPts val="500"/>
              </a:spcBef>
              <a:spcAft>
                <a:spcPts val="0"/>
              </a:spcAft>
              <a:buClr>
                <a:schemeClr val="dk2"/>
              </a:buClr>
              <a:buSzPts val="1700"/>
              <a:buNone/>
              <a:defRPr sz="2000"/>
            </a:lvl2pPr>
            <a:lvl3pPr lvl="2" algn="ctr">
              <a:lnSpc>
                <a:spcPct val="110000"/>
              </a:lnSpc>
              <a:spcBef>
                <a:spcPts val="500"/>
              </a:spcBef>
              <a:spcAft>
                <a:spcPts val="0"/>
              </a:spcAft>
              <a:buClr>
                <a:schemeClr val="dk2"/>
              </a:buClr>
              <a:buSzPts val="1800"/>
              <a:buFont typeface="Arial"/>
              <a:buNone/>
              <a:defRPr sz="1800"/>
            </a:lvl3pPr>
            <a:lvl4pPr lvl="3" algn="ctr">
              <a:lnSpc>
                <a:spcPct val="110000"/>
              </a:lnSpc>
              <a:spcBef>
                <a:spcPts val="500"/>
              </a:spcBef>
              <a:spcAft>
                <a:spcPts val="0"/>
              </a:spcAft>
              <a:buClr>
                <a:schemeClr val="dk2"/>
              </a:buClr>
              <a:buSzPts val="1600"/>
              <a:buNone/>
              <a:defRPr sz="1600"/>
            </a:lvl4pPr>
            <a:lvl5pPr lvl="4" algn="ctr">
              <a:lnSpc>
                <a:spcPct val="110000"/>
              </a:lnSpc>
              <a:spcBef>
                <a:spcPts val="500"/>
              </a:spcBef>
              <a:spcAft>
                <a:spcPts val="0"/>
              </a:spcAft>
              <a:buClr>
                <a:schemeClr val="dk2"/>
              </a:buClr>
              <a:buSzPts val="1600"/>
              <a:buFont typeface="Arial"/>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6" name="Google Shape;16;p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 name="Google Shape;17;p5"/>
          <p:cNvSpPr txBox="1">
            <a:spLocks noGrp="1"/>
          </p:cNvSpPr>
          <p:nvPr>
            <p:ph type="ftr" idx="11"/>
          </p:nvPr>
        </p:nvSpPr>
        <p:spPr>
          <a:xfrm>
            <a:off x="7279965" y="6245352"/>
            <a:ext cx="41148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 name="Google Shape;18;p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grpSp>
        <p:nvGrpSpPr>
          <p:cNvPr id="19" name="Google Shape;19;p5"/>
          <p:cNvGrpSpPr/>
          <p:nvPr/>
        </p:nvGrpSpPr>
        <p:grpSpPr>
          <a:xfrm>
            <a:off x="5662258" y="4216652"/>
            <a:ext cx="867485" cy="163226"/>
            <a:chOff x="8910933" y="1837414"/>
            <a:chExt cx="867485" cy="163226"/>
          </a:xfrm>
        </p:grpSpPr>
        <p:sp>
          <p:nvSpPr>
            <p:cNvPr id="20" name="Google Shape;20;p5"/>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1" name="Google Shape;21;p5"/>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22" name="Google Shape;22;p5"/>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5"/>
        <p:cNvGrpSpPr/>
        <p:nvPr/>
      </p:nvGrpSpPr>
      <p:grpSpPr>
        <a:xfrm>
          <a:off x="0" y="0"/>
          <a:ext cx="0" cy="0"/>
          <a:chOff x="0" y="0"/>
          <a:chExt cx="0" cy="0"/>
        </a:xfrm>
      </p:grpSpPr>
      <p:sp>
        <p:nvSpPr>
          <p:cNvPr id="86" name="Google Shape;86;p15"/>
          <p:cNvSpPr txBox="1">
            <a:spLocks noGrp="1"/>
          </p:cNvSpPr>
          <p:nvPr>
            <p:ph type="title"/>
          </p:nvPr>
        </p:nvSpPr>
        <p:spPr>
          <a:xfrm rot="5400000">
            <a:off x="7627074" y="2293075"/>
            <a:ext cx="5410201" cy="227184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p15"/>
          <p:cNvSpPr txBox="1">
            <a:spLocks noGrp="1"/>
          </p:cNvSpPr>
          <p:nvPr>
            <p:ph type="body" idx="1"/>
          </p:nvPr>
        </p:nvSpPr>
        <p:spPr>
          <a:xfrm rot="5400000">
            <a:off x="2170066" y="-722267"/>
            <a:ext cx="5410201" cy="8302534"/>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1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p15"/>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1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3"/>
        <p:cNvGrpSpPr/>
        <p:nvPr/>
      </p:nvGrpSpPr>
      <p:grpSpPr>
        <a:xfrm>
          <a:off x="0" y="0"/>
          <a:ext cx="0" cy="0"/>
          <a:chOff x="0" y="0"/>
          <a:chExt cx="0" cy="0"/>
        </a:xfrm>
      </p:grpSpPr>
      <p:sp>
        <p:nvSpPr>
          <p:cNvPr id="24" name="Google Shape;24;p6"/>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6"/>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 name="Google Shape;26;p6"/>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6"/>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6"/>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spTree>
      <p:nvGrpSpPr>
        <p:cNvPr id="1" name="Shape 29"/>
        <p:cNvGrpSpPr/>
        <p:nvPr/>
      </p:nvGrpSpPr>
      <p:grpSpPr>
        <a:xfrm>
          <a:off x="0" y="0"/>
          <a:ext cx="0" cy="0"/>
          <a:chOff x="0" y="0"/>
          <a:chExt cx="0" cy="0"/>
        </a:xfrm>
      </p:grpSpPr>
      <p:sp>
        <p:nvSpPr>
          <p:cNvPr id="30" name="Google Shape;30;p7"/>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7"/>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7"/>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
        <p:nvSpPr>
          <p:cNvPr id="33" name="Google Shape;33;p7"/>
          <p:cNvSpPr/>
          <p:nvPr/>
        </p:nvSpPr>
        <p:spPr>
          <a:xfrm>
            <a:off x="723900" y="750338"/>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alpha val="80784"/>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nvGrpSpPr>
          <p:cNvPr id="34" name="Google Shape;34;p7"/>
          <p:cNvGrpSpPr/>
          <p:nvPr/>
        </p:nvGrpSpPr>
        <p:grpSpPr>
          <a:xfrm>
            <a:off x="2580478" y="4690810"/>
            <a:ext cx="867485" cy="163226"/>
            <a:chOff x="8910933" y="1837414"/>
            <a:chExt cx="867485" cy="163226"/>
          </a:xfrm>
        </p:grpSpPr>
        <p:sp>
          <p:nvSpPr>
            <p:cNvPr id="35" name="Google Shape;35;p7"/>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36" name="Google Shape;36;p7"/>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37" name="Google Shape;37;p7"/>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38" name="Google Shape;38;p7"/>
          <p:cNvSpPr txBox="1">
            <a:spLocks noGrp="1"/>
          </p:cNvSpPr>
          <p:nvPr>
            <p:ph type="title"/>
          </p:nvPr>
        </p:nvSpPr>
        <p:spPr>
          <a:xfrm>
            <a:off x="1151291" y="1274475"/>
            <a:ext cx="3761832" cy="2823913"/>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3200"/>
              <a:buFont typeface="Arial"/>
              <a:buNone/>
              <a:defRPr sz="32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7"/>
          <p:cNvSpPr txBox="1">
            <a:spLocks noGrp="1"/>
          </p:cNvSpPr>
          <p:nvPr>
            <p:ph type="body" idx="1"/>
          </p:nvPr>
        </p:nvSpPr>
        <p:spPr>
          <a:xfrm>
            <a:off x="6556756" y="2730304"/>
            <a:ext cx="4383030" cy="1397390"/>
          </a:xfrm>
          <a:prstGeom prst="rect">
            <a:avLst/>
          </a:prstGeom>
          <a:noFill/>
          <a:ln>
            <a:noFill/>
          </a:ln>
        </p:spPr>
        <p:txBody>
          <a:bodyPr spcFirstLastPara="1" wrap="square" lIns="91425" tIns="45700" rIns="91425" bIns="45700" anchor="ctr" anchorCtr="0">
            <a:normAutofit/>
          </a:bodyPr>
          <a:lstStyle>
            <a:lvl1pPr marL="457200" lvl="0" indent="-228600" algn="ctr">
              <a:lnSpc>
                <a:spcPct val="110000"/>
              </a:lnSpc>
              <a:spcBef>
                <a:spcPts val="1000"/>
              </a:spcBef>
              <a:spcAft>
                <a:spcPts val="0"/>
              </a:spcAft>
              <a:buClr>
                <a:schemeClr val="dk2"/>
              </a:buClr>
              <a:buSzPts val="2000"/>
              <a:buFont typeface="Arial"/>
              <a:buNone/>
              <a:defRPr sz="2000">
                <a:solidFill>
                  <a:schemeClr val="dk2"/>
                </a:solidFill>
              </a:defRPr>
            </a:lvl1pPr>
            <a:lvl2pPr marL="914400" lvl="1" indent="-228600" algn="l">
              <a:lnSpc>
                <a:spcPct val="110000"/>
              </a:lnSpc>
              <a:spcBef>
                <a:spcPts val="500"/>
              </a:spcBef>
              <a:spcAft>
                <a:spcPts val="0"/>
              </a:spcAft>
              <a:buClr>
                <a:srgbClr val="888888"/>
              </a:buClr>
              <a:buSzPts val="1700"/>
              <a:buNone/>
              <a:defRPr sz="2000">
                <a:solidFill>
                  <a:srgbClr val="888888"/>
                </a:solidFill>
              </a:defRPr>
            </a:lvl2pPr>
            <a:lvl3pPr marL="1371600" lvl="2" indent="-228600" algn="l">
              <a:lnSpc>
                <a:spcPct val="110000"/>
              </a:lnSpc>
              <a:spcBef>
                <a:spcPts val="500"/>
              </a:spcBef>
              <a:spcAft>
                <a:spcPts val="0"/>
              </a:spcAft>
              <a:buClr>
                <a:srgbClr val="888888"/>
              </a:buClr>
              <a:buSzPts val="1800"/>
              <a:buFont typeface="Arial"/>
              <a:buNone/>
              <a:defRPr sz="1800">
                <a:solidFill>
                  <a:srgbClr val="888888"/>
                </a:solidFill>
              </a:defRPr>
            </a:lvl3pPr>
            <a:lvl4pPr marL="1828800" lvl="3" indent="-228600" algn="l">
              <a:lnSpc>
                <a:spcPct val="110000"/>
              </a:lnSpc>
              <a:spcBef>
                <a:spcPts val="500"/>
              </a:spcBef>
              <a:spcAft>
                <a:spcPts val="0"/>
              </a:spcAft>
              <a:buClr>
                <a:srgbClr val="888888"/>
              </a:buClr>
              <a:buSzPts val="1600"/>
              <a:buNone/>
              <a:defRPr sz="1600">
                <a:solidFill>
                  <a:srgbClr val="888888"/>
                </a:solidFill>
              </a:defRPr>
            </a:lvl4pPr>
            <a:lvl5pPr marL="2286000" lvl="4" indent="-228600" algn="l">
              <a:lnSpc>
                <a:spcPct val="110000"/>
              </a:lnSpc>
              <a:spcBef>
                <a:spcPts val="500"/>
              </a:spcBef>
              <a:spcAft>
                <a:spcPts val="0"/>
              </a:spcAft>
              <a:buClr>
                <a:srgbClr val="888888"/>
              </a:buClr>
              <a:buSzPts val="1600"/>
              <a:buFont typeface="Arial"/>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0"/>
        <p:cNvGrpSpPr/>
        <p:nvPr/>
      </p:nvGrpSpPr>
      <p:grpSpPr>
        <a:xfrm>
          <a:off x="0" y="0"/>
          <a:ext cx="0" cy="0"/>
          <a:chOff x="0" y="0"/>
          <a:chExt cx="0" cy="0"/>
        </a:xfrm>
      </p:grpSpPr>
      <p:sp>
        <p:nvSpPr>
          <p:cNvPr id="41" name="Google Shape;41;p8"/>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8"/>
          <p:cNvSpPr txBox="1">
            <a:spLocks noGrp="1"/>
          </p:cNvSpPr>
          <p:nvPr>
            <p:ph type="body" idx="1"/>
          </p:nvPr>
        </p:nvSpPr>
        <p:spPr>
          <a:xfrm>
            <a:off x="1037305"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3" name="Google Shape;43;p8"/>
          <p:cNvSpPr txBox="1">
            <a:spLocks noGrp="1"/>
          </p:cNvSpPr>
          <p:nvPr>
            <p:ph type="body" idx="2"/>
          </p:nvPr>
        </p:nvSpPr>
        <p:spPr>
          <a:xfrm>
            <a:off x="6172200"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8"/>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8"/>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6" name="Google Shape;46;p8"/>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7"/>
        <p:cNvGrpSpPr/>
        <p:nvPr/>
      </p:nvGrpSpPr>
      <p:grpSpPr>
        <a:xfrm>
          <a:off x="0" y="0"/>
          <a:ext cx="0" cy="0"/>
          <a:chOff x="0" y="0"/>
          <a:chExt cx="0" cy="0"/>
        </a:xfrm>
      </p:grpSpPr>
      <p:sp>
        <p:nvSpPr>
          <p:cNvPr id="48" name="Google Shape;48;p9"/>
          <p:cNvSpPr txBox="1">
            <a:spLocks noGrp="1"/>
          </p:cNvSpPr>
          <p:nvPr>
            <p:ph type="title"/>
          </p:nvPr>
        </p:nvSpPr>
        <p:spPr>
          <a:xfrm>
            <a:off x="1028700" y="555171"/>
            <a:ext cx="10134600" cy="1135517"/>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9"/>
          <p:cNvSpPr txBox="1">
            <a:spLocks noGrp="1"/>
          </p:cNvSpPr>
          <p:nvPr>
            <p:ph type="body" idx="1"/>
          </p:nvPr>
        </p:nvSpPr>
        <p:spPr>
          <a:xfrm>
            <a:off x="1037306" y="1801620"/>
            <a:ext cx="4849036"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0" name="Google Shape;50;p9"/>
          <p:cNvSpPr txBox="1">
            <a:spLocks noGrp="1"/>
          </p:cNvSpPr>
          <p:nvPr>
            <p:ph type="body" idx="2"/>
          </p:nvPr>
        </p:nvSpPr>
        <p:spPr>
          <a:xfrm>
            <a:off x="1037306" y="2619103"/>
            <a:ext cx="4849036"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9"/>
          <p:cNvSpPr txBox="1">
            <a:spLocks noGrp="1"/>
          </p:cNvSpPr>
          <p:nvPr>
            <p:ph type="body" idx="3"/>
          </p:nvPr>
        </p:nvSpPr>
        <p:spPr>
          <a:xfrm>
            <a:off x="6250108" y="1801620"/>
            <a:ext cx="4904585"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2" name="Google Shape;52;p9"/>
          <p:cNvSpPr txBox="1">
            <a:spLocks noGrp="1"/>
          </p:cNvSpPr>
          <p:nvPr>
            <p:ph type="body" idx="4"/>
          </p:nvPr>
        </p:nvSpPr>
        <p:spPr>
          <a:xfrm>
            <a:off x="6250108" y="2619103"/>
            <a:ext cx="4904585"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9"/>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9"/>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5" name="Google Shape;55;p9"/>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sp>
        <p:nvSpPr>
          <p:cNvPr id="57" name="Google Shape;57;p10"/>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8" name="Google Shape;58;p10"/>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0"/>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10"/>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5"/>
        <p:cNvGrpSpPr/>
        <p:nvPr/>
      </p:nvGrpSpPr>
      <p:grpSpPr>
        <a:xfrm>
          <a:off x="0" y="0"/>
          <a:ext cx="0" cy="0"/>
          <a:chOff x="0" y="0"/>
          <a:chExt cx="0" cy="0"/>
        </a:xfrm>
      </p:grpSpPr>
      <p:sp>
        <p:nvSpPr>
          <p:cNvPr id="66" name="Google Shape;66;p12"/>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2"/>
          <p:cNvSpPr txBox="1">
            <a:spLocks noGrp="1"/>
          </p:cNvSpPr>
          <p:nvPr>
            <p:ph type="body" idx="1"/>
          </p:nvPr>
        </p:nvSpPr>
        <p:spPr>
          <a:xfrm>
            <a:off x="5183188" y="1066800"/>
            <a:ext cx="6172200" cy="4838699"/>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3200"/>
              <a:buFont typeface="Arial"/>
              <a:buNone/>
              <a:defRPr sz="3200"/>
            </a:lvl1pPr>
            <a:lvl2pPr marL="914400" lvl="1" indent="-379730" algn="l">
              <a:lnSpc>
                <a:spcPct val="110000"/>
              </a:lnSpc>
              <a:spcBef>
                <a:spcPts val="500"/>
              </a:spcBef>
              <a:spcAft>
                <a:spcPts val="0"/>
              </a:spcAft>
              <a:buClr>
                <a:schemeClr val="dk2"/>
              </a:buClr>
              <a:buSzPts val="2380"/>
              <a:buChar char="•"/>
              <a:defRPr sz="2800"/>
            </a:lvl2pPr>
            <a:lvl3pPr marL="1371600" lvl="2" indent="-228600" algn="l">
              <a:lnSpc>
                <a:spcPct val="110000"/>
              </a:lnSpc>
              <a:spcBef>
                <a:spcPts val="500"/>
              </a:spcBef>
              <a:spcAft>
                <a:spcPts val="0"/>
              </a:spcAft>
              <a:buClr>
                <a:schemeClr val="dk2"/>
              </a:buClr>
              <a:buSzPts val="2400"/>
              <a:buFont typeface="Arial"/>
              <a:buNone/>
              <a:defRPr sz="2400"/>
            </a:lvl3pPr>
            <a:lvl4pPr marL="1828800" lvl="3" indent="-355600" algn="l">
              <a:lnSpc>
                <a:spcPct val="110000"/>
              </a:lnSpc>
              <a:spcBef>
                <a:spcPts val="500"/>
              </a:spcBef>
              <a:spcAft>
                <a:spcPts val="0"/>
              </a:spcAft>
              <a:buClr>
                <a:schemeClr val="dk2"/>
              </a:buClr>
              <a:buSzPts val="2000"/>
              <a:buChar char="•"/>
              <a:defRPr sz="2000"/>
            </a:lvl4pPr>
            <a:lvl5pPr marL="2286000" lvl="4" indent="-228600" algn="l">
              <a:lnSpc>
                <a:spcPct val="110000"/>
              </a:lnSpc>
              <a:spcBef>
                <a:spcPts val="500"/>
              </a:spcBef>
              <a:spcAft>
                <a:spcPts val="0"/>
              </a:spcAft>
              <a:buClr>
                <a:schemeClr val="dk2"/>
              </a:buClr>
              <a:buSzPts val="2000"/>
              <a:buFont typeface="Arial"/>
              <a:buNone/>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8" name="Google Shape;68;p12"/>
          <p:cNvSpPr txBox="1">
            <a:spLocks noGrp="1"/>
          </p:cNvSpPr>
          <p:nvPr>
            <p:ph type="body" idx="2"/>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12"/>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2"/>
        <p:cNvGrpSpPr/>
        <p:nvPr/>
      </p:nvGrpSpPr>
      <p:grpSpPr>
        <a:xfrm>
          <a:off x="0" y="0"/>
          <a:ext cx="0" cy="0"/>
          <a:chOff x="0" y="0"/>
          <a:chExt cx="0" cy="0"/>
        </a:xfrm>
      </p:grpSpPr>
      <p:sp>
        <p:nvSpPr>
          <p:cNvPr id="73" name="Google Shape;73;p13"/>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3"/>
          <p:cNvSpPr>
            <a:spLocks noGrp="1"/>
          </p:cNvSpPr>
          <p:nvPr>
            <p:ph type="pic" idx="2"/>
          </p:nvPr>
        </p:nvSpPr>
        <p:spPr>
          <a:xfrm>
            <a:off x="5183188" y="1066800"/>
            <a:ext cx="5942012" cy="4838700"/>
          </a:xfrm>
          <a:prstGeom prst="rect">
            <a:avLst/>
          </a:prstGeom>
          <a:noFill/>
          <a:ln>
            <a:noFill/>
          </a:ln>
        </p:spPr>
      </p:sp>
      <p:sp>
        <p:nvSpPr>
          <p:cNvPr id="75" name="Google Shape;75;p13"/>
          <p:cNvSpPr txBox="1">
            <a:spLocks noGrp="1"/>
          </p:cNvSpPr>
          <p:nvPr>
            <p:ph type="body" idx="1"/>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6" name="Google Shape;76;p13"/>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9"/>
        <p:cNvGrpSpPr/>
        <p:nvPr/>
      </p:nvGrpSpPr>
      <p:grpSpPr>
        <a:xfrm>
          <a:off x="0" y="0"/>
          <a:ext cx="0" cy="0"/>
          <a:chOff x="0" y="0"/>
          <a:chExt cx="0" cy="0"/>
        </a:xfrm>
      </p:grpSpPr>
      <p:sp>
        <p:nvSpPr>
          <p:cNvPr id="80" name="Google Shape;80;p1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1" name="Google Shape;81;p14"/>
          <p:cNvSpPr txBox="1">
            <a:spLocks noGrp="1"/>
          </p:cNvSpPr>
          <p:nvPr>
            <p:ph type="body" idx="1"/>
          </p:nvPr>
        </p:nvSpPr>
        <p:spPr>
          <a:xfrm rot="5400000">
            <a:off x="4224202" y="-1033598"/>
            <a:ext cx="3743597" cy="10134600"/>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2" name="Google Shape;82;p1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1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marR="0" lvl="0" algn="l" rtl="0">
              <a:lnSpc>
                <a:spcPct val="110000"/>
              </a:lnSpc>
              <a:spcBef>
                <a:spcPts val="0"/>
              </a:spcBef>
              <a:spcAft>
                <a:spcPts val="0"/>
              </a:spcAft>
              <a:buClr>
                <a:schemeClr val="dk2"/>
              </a:buClr>
              <a:buSzPts val="3200"/>
              <a:buFont typeface="Arial"/>
              <a:buNone/>
              <a:defRPr sz="3200" b="0" i="0" u="none" strike="noStrike" cap="none">
                <a:solidFill>
                  <a:schemeClr val="dk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4"/>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10000"/>
              </a:lnSpc>
              <a:spcBef>
                <a:spcPts val="1000"/>
              </a:spcBef>
              <a:spcAft>
                <a:spcPts val="0"/>
              </a:spcAft>
              <a:buClr>
                <a:schemeClr val="dk2"/>
              </a:buClr>
              <a:buSzPts val="2000"/>
              <a:buFont typeface="Arial"/>
              <a:buNone/>
              <a:defRPr sz="2000" b="0" i="0" u="none" strike="noStrike" cap="none">
                <a:solidFill>
                  <a:schemeClr val="dk2"/>
                </a:solidFill>
                <a:latin typeface="Arial"/>
                <a:ea typeface="Arial"/>
                <a:cs typeface="Arial"/>
                <a:sym typeface="Arial"/>
              </a:defRPr>
            </a:lvl1pPr>
            <a:lvl2pPr marL="914400" marR="0" lvl="1" indent="-325755" algn="l" rtl="0">
              <a:lnSpc>
                <a:spcPct val="110000"/>
              </a:lnSpc>
              <a:spcBef>
                <a:spcPts val="500"/>
              </a:spcBef>
              <a:spcAft>
                <a:spcPts val="0"/>
              </a:spcAft>
              <a:buClr>
                <a:schemeClr val="dk2"/>
              </a:buClr>
              <a:buSzPts val="1530"/>
              <a:buFont typeface="Arial"/>
              <a:buChar char="•"/>
              <a:defRPr sz="1800" b="0" i="0" u="none" strike="noStrike" cap="none">
                <a:solidFill>
                  <a:schemeClr val="dk2"/>
                </a:solidFill>
                <a:latin typeface="Arial"/>
                <a:ea typeface="Arial"/>
                <a:cs typeface="Arial"/>
                <a:sym typeface="Arial"/>
              </a:defRPr>
            </a:lvl2pPr>
            <a:lvl3pPr marL="1371600" marR="0" lvl="2" indent="-228600" algn="l" rtl="0">
              <a:lnSpc>
                <a:spcPct val="110000"/>
              </a:lnSpc>
              <a:spcBef>
                <a:spcPts val="500"/>
              </a:spcBef>
              <a:spcAft>
                <a:spcPts val="0"/>
              </a:spcAft>
              <a:buClr>
                <a:schemeClr val="dk2"/>
              </a:buClr>
              <a:buSzPts val="1600"/>
              <a:buFont typeface="Arial"/>
              <a:buNone/>
              <a:defRPr sz="1600" b="0" i="0" u="none" strike="noStrike" cap="none">
                <a:solidFill>
                  <a:schemeClr val="dk2"/>
                </a:solidFill>
                <a:latin typeface="Arial"/>
                <a:ea typeface="Arial"/>
                <a:cs typeface="Arial"/>
                <a:sym typeface="Arial"/>
              </a:defRPr>
            </a:lvl3pPr>
            <a:lvl4pPr marL="1828800" marR="0" lvl="3" indent="-317500" algn="l" rtl="0">
              <a:lnSpc>
                <a:spcPct val="110000"/>
              </a:lnSpc>
              <a:spcBef>
                <a:spcPts val="5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228600" algn="l" rtl="0">
              <a:lnSpc>
                <a:spcPct val="110000"/>
              </a:lnSpc>
              <a:spcBef>
                <a:spcPts val="5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 name="Google Shape;8;p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050" b="0" i="0" u="none" strike="noStrike" cap="none">
                <a:solidFill>
                  <a:schemeClr val="dk2"/>
                </a:solidFill>
                <a:latin typeface="Arial"/>
                <a:ea typeface="Arial"/>
                <a:cs typeface="Arial"/>
                <a:sym typeface="Arial"/>
              </a:defRPr>
            </a:lvl1pPr>
            <a:lvl2pPr marL="0" marR="0" lvl="1" indent="0" algn="r" rtl="0">
              <a:spcBef>
                <a:spcPts val="0"/>
              </a:spcBef>
              <a:buNone/>
              <a:defRPr sz="1050" b="0" i="0" u="none" strike="noStrike" cap="none">
                <a:solidFill>
                  <a:schemeClr val="dk2"/>
                </a:solidFill>
                <a:latin typeface="Arial"/>
                <a:ea typeface="Arial"/>
                <a:cs typeface="Arial"/>
                <a:sym typeface="Arial"/>
              </a:defRPr>
            </a:lvl2pPr>
            <a:lvl3pPr marL="0" marR="0" lvl="2" indent="0" algn="r" rtl="0">
              <a:spcBef>
                <a:spcPts val="0"/>
              </a:spcBef>
              <a:buNone/>
              <a:defRPr sz="1050" b="0" i="0" u="none" strike="noStrike" cap="none">
                <a:solidFill>
                  <a:schemeClr val="dk2"/>
                </a:solidFill>
                <a:latin typeface="Arial"/>
                <a:ea typeface="Arial"/>
                <a:cs typeface="Arial"/>
                <a:sym typeface="Arial"/>
              </a:defRPr>
            </a:lvl3pPr>
            <a:lvl4pPr marL="0" marR="0" lvl="3" indent="0" algn="r" rtl="0">
              <a:spcBef>
                <a:spcPts val="0"/>
              </a:spcBef>
              <a:buNone/>
              <a:defRPr sz="1050" b="0" i="0" u="none" strike="noStrike" cap="none">
                <a:solidFill>
                  <a:schemeClr val="dk2"/>
                </a:solidFill>
                <a:latin typeface="Arial"/>
                <a:ea typeface="Arial"/>
                <a:cs typeface="Arial"/>
                <a:sym typeface="Arial"/>
              </a:defRPr>
            </a:lvl4pPr>
            <a:lvl5pPr marL="0" marR="0" lvl="4" indent="0" algn="r" rtl="0">
              <a:spcBef>
                <a:spcPts val="0"/>
              </a:spcBef>
              <a:buNone/>
              <a:defRPr sz="1050" b="0" i="0" u="none" strike="noStrike" cap="none">
                <a:solidFill>
                  <a:schemeClr val="dk2"/>
                </a:solidFill>
                <a:latin typeface="Arial"/>
                <a:ea typeface="Arial"/>
                <a:cs typeface="Arial"/>
                <a:sym typeface="Arial"/>
              </a:defRPr>
            </a:lvl5pPr>
            <a:lvl6pPr marL="0" marR="0" lvl="5" indent="0" algn="r" rtl="0">
              <a:spcBef>
                <a:spcPts val="0"/>
              </a:spcBef>
              <a:buNone/>
              <a:defRPr sz="1050" b="0" i="0" u="none" strike="noStrike" cap="none">
                <a:solidFill>
                  <a:schemeClr val="dk2"/>
                </a:solidFill>
                <a:latin typeface="Arial"/>
                <a:ea typeface="Arial"/>
                <a:cs typeface="Arial"/>
                <a:sym typeface="Arial"/>
              </a:defRPr>
            </a:lvl6pPr>
            <a:lvl7pPr marL="0" marR="0" lvl="6" indent="0" algn="r" rtl="0">
              <a:spcBef>
                <a:spcPts val="0"/>
              </a:spcBef>
              <a:buNone/>
              <a:defRPr sz="1050" b="0" i="0" u="none" strike="noStrike" cap="none">
                <a:solidFill>
                  <a:schemeClr val="dk2"/>
                </a:solidFill>
                <a:latin typeface="Arial"/>
                <a:ea typeface="Arial"/>
                <a:cs typeface="Arial"/>
                <a:sym typeface="Arial"/>
              </a:defRPr>
            </a:lvl7pPr>
            <a:lvl8pPr marL="0" marR="0" lvl="7" indent="0" algn="r" rtl="0">
              <a:spcBef>
                <a:spcPts val="0"/>
              </a:spcBef>
              <a:buNone/>
              <a:defRPr sz="1050" b="0" i="0" u="none" strike="noStrike" cap="none">
                <a:solidFill>
                  <a:schemeClr val="dk2"/>
                </a:solidFill>
                <a:latin typeface="Arial"/>
                <a:ea typeface="Arial"/>
                <a:cs typeface="Arial"/>
                <a:sym typeface="Arial"/>
              </a:defRPr>
            </a:lvl8pPr>
            <a:lvl9pPr marL="0" marR="0" lvl="8" indent="0" algn="r" rtl="0">
              <a:spcBef>
                <a:spcPts val="0"/>
              </a:spcBef>
              <a:buNone/>
              <a:defRPr sz="105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‹Nº›</a:t>
            </a:fld>
            <a:endParaRPr/>
          </a:p>
        </p:txBody>
      </p:sp>
      <p:sp>
        <p:nvSpPr>
          <p:cNvPr id="9" name="Google Shape;9;p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0" name="Google Shape;10;p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1" name="Google Shape;11;p4"/>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6" r:id="rId7"/>
    <p:sldLayoutId id="2147483657" r:id="rId8"/>
    <p:sldLayoutId id="2147483658" r:id="rId9"/>
    <p:sldLayoutId id="2147483659"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chart" Target="../charts/chart1.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4.png"/><Relationship Id="rId7" Type="http://schemas.openxmlformats.org/officeDocument/2006/relationships/diagramQuickStyle" Target="../diagrams/quickStyle1.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1.png"/><Relationship Id="rId9" Type="http://schemas.microsoft.com/office/2007/relationships/diagramDrawing" Target="../diagrams/drawing1.xml"/></Relationships>
</file>

<file path=ppt/slides/_rels/slide7.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4.png"/><Relationship Id="rId7" Type="http://schemas.openxmlformats.org/officeDocument/2006/relationships/diagramQuickStyle" Target="../diagrams/quickStyle2.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1.png"/><Relationship Id="rId9" Type="http://schemas.microsoft.com/office/2007/relationships/diagramDrawing" Target="../diagrams/drawing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chart" Target="../charts/chart2.xml"/><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4"/>
        <p:cNvGrpSpPr/>
        <p:nvPr/>
      </p:nvGrpSpPr>
      <p:grpSpPr>
        <a:xfrm>
          <a:off x="0" y="0"/>
          <a:ext cx="0" cy="0"/>
          <a:chOff x="0" y="0"/>
          <a:chExt cx="0" cy="0"/>
        </a:xfrm>
      </p:grpSpPr>
      <p:sp>
        <p:nvSpPr>
          <p:cNvPr id="95" name="Google Shape;95;p1"/>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6" name="Google Shape;96;p1"/>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7" name="Google Shape;97;p1"/>
          <p:cNvSpPr/>
          <p:nvPr/>
        </p:nvSpPr>
        <p:spPr>
          <a:xfrm>
            <a:off x="6835899" y="723900"/>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8" name="Google Shape;98;p1"/>
          <p:cNvSpPr txBox="1">
            <a:spLocks noGrp="1"/>
          </p:cNvSpPr>
          <p:nvPr>
            <p:ph type="ctrTitle"/>
          </p:nvPr>
        </p:nvSpPr>
        <p:spPr>
          <a:xfrm>
            <a:off x="7150882" y="1000366"/>
            <a:ext cx="3995397" cy="1239627"/>
          </a:xfrm>
          <a:prstGeom prst="rect">
            <a:avLst/>
          </a:prstGeom>
          <a:noFill/>
          <a:ln>
            <a:noFill/>
          </a:ln>
        </p:spPr>
        <p:txBody>
          <a:bodyPr spcFirstLastPara="1" wrap="square" lIns="91425" tIns="45700" rIns="91425" bIns="45700" anchor="b" anchorCtr="0">
            <a:normAutofit/>
          </a:bodyPr>
          <a:lstStyle/>
          <a:p>
            <a:pPr marL="0" lvl="0" indent="0" algn="ctr" rtl="0">
              <a:lnSpc>
                <a:spcPct val="110000"/>
              </a:lnSpc>
              <a:spcBef>
                <a:spcPts val="0"/>
              </a:spcBef>
              <a:spcAft>
                <a:spcPts val="0"/>
              </a:spcAft>
              <a:buClr>
                <a:schemeClr val="dk2"/>
              </a:buClr>
              <a:buSzPts val="3200"/>
              <a:buFont typeface="Arial"/>
              <a:buNone/>
            </a:pPr>
            <a:r>
              <a:rPr lang="es" sz="3200" cap="none"/>
              <a:t> </a:t>
            </a:r>
            <a:endParaRPr/>
          </a:p>
        </p:txBody>
      </p:sp>
      <p:pic>
        <p:nvPicPr>
          <p:cNvPr id="100" name="Google Shape;100;p1" descr="A group of people with a infinity symbol&#10;&#10;Description automatically generated"/>
          <p:cNvPicPr preferRelativeResize="0"/>
          <p:nvPr/>
        </p:nvPicPr>
        <p:blipFill rotWithShape="1">
          <a:blip r:embed="rId3">
            <a:alphaModFix/>
          </a:blip>
          <a:srcRect/>
          <a:stretch/>
        </p:blipFill>
        <p:spPr>
          <a:xfrm>
            <a:off x="723901" y="1456709"/>
            <a:ext cx="5372100" cy="4029075"/>
          </a:xfrm>
          <a:prstGeom prst="rect">
            <a:avLst/>
          </a:prstGeom>
          <a:noFill/>
          <a:ln>
            <a:noFill/>
          </a:ln>
        </p:spPr>
      </p:pic>
      <p:grpSp>
        <p:nvGrpSpPr>
          <p:cNvPr id="101" name="Google Shape;101;p1"/>
          <p:cNvGrpSpPr/>
          <p:nvPr/>
        </p:nvGrpSpPr>
        <p:grpSpPr>
          <a:xfrm>
            <a:off x="8735610" y="2318479"/>
            <a:ext cx="867485" cy="163226"/>
            <a:chOff x="8910933" y="1837414"/>
            <a:chExt cx="867485" cy="163226"/>
          </a:xfrm>
        </p:grpSpPr>
        <p:sp>
          <p:nvSpPr>
            <p:cNvPr id="102" name="Google Shape;102;p1"/>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3" name="Google Shape;103;p1"/>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104" name="Google Shape;104;p1"/>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2" name="Google Shape;105;p1">
            <a:extLst>
              <a:ext uri="{FF2B5EF4-FFF2-40B4-BE49-F238E27FC236}">
                <a16:creationId xmlns:a16="http://schemas.microsoft.com/office/drawing/2014/main" id="{F7B2BE18-E817-7FB6-04A1-35A486257369}"/>
              </a:ext>
            </a:extLst>
          </p:cNvPr>
          <p:cNvSpPr txBox="1"/>
          <p:nvPr/>
        </p:nvSpPr>
        <p:spPr>
          <a:xfrm>
            <a:off x="7041628" y="829041"/>
            <a:ext cx="4092221" cy="1200288"/>
          </a:xfrm>
          <a:prstGeom prst="rect">
            <a:avLst/>
          </a:prstGeom>
          <a:noFill/>
          <a:ln>
            <a:noFill/>
          </a:ln>
        </p:spPr>
        <p:txBody>
          <a:bodyPr spcFirstLastPara="1" wrap="square" lIns="91425" tIns="45700" rIns="91425" bIns="45700" anchor="t" anchorCtr="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rtl="0" fontAlgn="base"/>
            <a:r>
              <a:rPr lang="es-ES" sz="1800" b="0" i="0" u="none" strike="noStrike" dirty="0">
                <a:solidFill>
                  <a:srgbClr val="000000"/>
                </a:solidFill>
                <a:effectLst/>
                <a:latin typeface="Calibri" panose="020F0502020204030204" pitchFamily="34" charset="0"/>
              </a:rPr>
              <a:t>Formación dedicada a profesionales que trabajan con personas con DI para apoyar el desarrollo de</a:t>
            </a:r>
            <a:r>
              <a:rPr lang="es-ES" sz="1800" b="0" i="0" dirty="0">
                <a:solidFill>
                  <a:srgbClr val="000000"/>
                </a:solidFill>
                <a:effectLst/>
                <a:latin typeface="Calibri" panose="020F0502020204030204" pitchFamily="34" charset="0"/>
              </a:rPr>
              <a:t>​</a:t>
            </a:r>
            <a:endParaRPr lang="es-ES" sz="2400" b="0" i="0" dirty="0">
              <a:solidFill>
                <a:srgbClr val="000000"/>
              </a:solidFill>
              <a:effectLst/>
              <a:latin typeface="Segoe UI" panose="020B0502040204020203" pitchFamily="34" charset="0"/>
            </a:endParaRPr>
          </a:p>
          <a:p>
            <a:pPr algn="ctr" rtl="0" fontAlgn="base"/>
            <a:r>
              <a:rPr lang="es-ES" sz="1800" b="1" i="0" u="none" strike="noStrike" dirty="0">
                <a:solidFill>
                  <a:srgbClr val="000000"/>
                </a:solidFill>
                <a:effectLst/>
                <a:latin typeface="Calibri" panose="020F0502020204030204" pitchFamily="34" charset="0"/>
              </a:rPr>
              <a:t>Habilidades de comunicación social</a:t>
            </a:r>
            <a:endParaRPr lang="es-ES" sz="2400" b="0" i="0" dirty="0">
              <a:solidFill>
                <a:srgbClr val="000000"/>
              </a:solidFill>
              <a:effectLst/>
              <a:latin typeface="Segoe UI" panose="020B0502040204020203" pitchFamily="34" charset="0"/>
            </a:endParaRPr>
          </a:p>
        </p:txBody>
      </p:sp>
      <p:sp>
        <p:nvSpPr>
          <p:cNvPr id="5" name="Google Shape;99;p1">
            <a:extLst>
              <a:ext uri="{FF2B5EF4-FFF2-40B4-BE49-F238E27FC236}">
                <a16:creationId xmlns:a16="http://schemas.microsoft.com/office/drawing/2014/main" id="{F767A69A-2320-7A69-4A94-F8F1E2EE4610}"/>
              </a:ext>
            </a:extLst>
          </p:cNvPr>
          <p:cNvSpPr txBox="1">
            <a:spLocks noGrp="1"/>
          </p:cNvSpPr>
          <p:nvPr/>
        </p:nvSpPr>
        <p:spPr>
          <a:xfrm>
            <a:off x="7265245" y="2568252"/>
            <a:ext cx="3766670" cy="2469140"/>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ctr" rtl="0">
              <a:lnSpc>
                <a:spcPct val="100000"/>
              </a:lnSpc>
              <a:spcBef>
                <a:spcPts val="0"/>
              </a:spcBef>
              <a:spcAft>
                <a:spcPts val="0"/>
              </a:spcAft>
              <a:buClr>
                <a:srgbClr val="674EA7"/>
              </a:buClr>
              <a:buSzPts val="6000"/>
              <a:buFont typeface="Calibri"/>
              <a:buNone/>
            </a:pPr>
            <a:r>
              <a:rPr lang="es" sz="6000" b="1" dirty="0">
                <a:solidFill>
                  <a:srgbClr val="674EA7"/>
                </a:solidFill>
                <a:latin typeface="Calibri"/>
                <a:ea typeface="Calibri"/>
                <a:cs typeface="Calibri"/>
                <a:sym typeface="Calibri"/>
              </a:rPr>
              <a:t>Módulo 6</a:t>
            </a:r>
            <a:endParaRPr sz="6000" dirty="0">
              <a:solidFill>
                <a:srgbClr val="674EA7"/>
              </a:solidFill>
              <a:latin typeface="Calibri"/>
              <a:ea typeface="Calibri"/>
              <a:cs typeface="Calibri"/>
              <a:sym typeface="Calibri"/>
            </a:endParaRPr>
          </a:p>
          <a:p>
            <a:pPr marL="0" indent="0" algn="ctr">
              <a:buClr>
                <a:srgbClr val="674EA7"/>
              </a:buClr>
              <a:buSzPts val="3200"/>
            </a:pPr>
            <a:r>
              <a:rPr lang="es-ES" sz="3200" b="1" dirty="0">
                <a:solidFill>
                  <a:srgbClr val="674EA7"/>
                </a:solidFill>
                <a:latin typeface="Calibri"/>
                <a:cs typeface="Calibri"/>
              </a:rPr>
              <a:t>Herramientas de Comunicación Complejas</a:t>
            </a:r>
          </a:p>
          <a:p>
            <a:pPr marL="0" lvl="0" indent="0" algn="ctr" rtl="0">
              <a:lnSpc>
                <a:spcPct val="110000"/>
              </a:lnSpc>
              <a:spcBef>
                <a:spcPts val="1000"/>
              </a:spcBef>
              <a:spcAft>
                <a:spcPts val="0"/>
              </a:spcAft>
              <a:buClr>
                <a:schemeClr val="dk2"/>
              </a:buClr>
              <a:buSzPts val="2000"/>
              <a:buFont typeface="Arial"/>
              <a:buNone/>
            </a:pPr>
            <a:br>
              <a:rPr lang="en-US" dirty="0"/>
            </a:br>
            <a:endParaRPr dirty="0"/>
          </a:p>
          <a:p>
            <a:pPr marL="0" lvl="0" indent="0" algn="ctr" rtl="0">
              <a:lnSpc>
                <a:spcPct val="110000"/>
              </a:lnSpc>
              <a:spcBef>
                <a:spcPts val="1000"/>
              </a:spcBef>
              <a:spcAft>
                <a:spcPts val="0"/>
              </a:spcAft>
              <a:buClr>
                <a:schemeClr val="dk2"/>
              </a:buClr>
              <a:buSzPts val="2000"/>
              <a:buFont typeface="Arial"/>
              <a:buNone/>
            </a:pPr>
            <a:br>
              <a:rPr lang="en-US" dirty="0"/>
            </a:br>
            <a:endParaRPr dirty="0"/>
          </a:p>
        </p:txBody>
      </p:sp>
      <p:grpSp>
        <p:nvGrpSpPr>
          <p:cNvPr id="3" name="Grupo 2">
            <a:extLst>
              <a:ext uri="{FF2B5EF4-FFF2-40B4-BE49-F238E27FC236}">
                <a16:creationId xmlns:a16="http://schemas.microsoft.com/office/drawing/2014/main" id="{4229B552-2F87-8114-0034-01FFB7F2A80C}"/>
              </a:ext>
            </a:extLst>
          </p:cNvPr>
          <p:cNvGrpSpPr/>
          <p:nvPr/>
        </p:nvGrpSpPr>
        <p:grpSpPr>
          <a:xfrm>
            <a:off x="341780" y="5902699"/>
            <a:ext cx="6238875" cy="952500"/>
            <a:chOff x="341780" y="5902699"/>
            <a:chExt cx="6238875" cy="952500"/>
          </a:xfrm>
        </p:grpSpPr>
        <p:pic>
          <p:nvPicPr>
            <p:cNvPr id="4" name="Imagen 3" descr="A blue and yellow logo&#10;&#10;Description automatically generated">
              <a:extLst>
                <a:ext uri="{FF2B5EF4-FFF2-40B4-BE49-F238E27FC236}">
                  <a16:creationId xmlns:a16="http://schemas.microsoft.com/office/drawing/2014/main" id="{38A8B76C-F81F-E6F6-7605-E77DEDBF55E9}"/>
                </a:ext>
              </a:extLst>
            </p:cNvPr>
            <p:cNvPicPr>
              <a:picLocks noChangeAspect="1"/>
            </p:cNvPicPr>
            <p:nvPr/>
          </p:nvPicPr>
          <p:blipFill>
            <a:blip r:embed="rId4"/>
            <a:stretch>
              <a:fillRect/>
            </a:stretch>
          </p:blipFill>
          <p:spPr>
            <a:xfrm>
              <a:off x="344581" y="5902699"/>
              <a:ext cx="1733550" cy="952500"/>
            </a:xfrm>
            <a:prstGeom prst="rect">
              <a:avLst/>
            </a:prstGeom>
          </p:spPr>
        </p:pic>
        <p:pic>
          <p:nvPicPr>
            <p:cNvPr id="6" name="Imagen 5" descr="Cuadro de texto">
              <a:extLst>
                <a:ext uri="{FF2B5EF4-FFF2-40B4-BE49-F238E27FC236}">
                  <a16:creationId xmlns:a16="http://schemas.microsoft.com/office/drawing/2014/main" id="{435F5988-E7B3-BDD8-1AD1-048C7E47309B}"/>
                </a:ext>
              </a:extLst>
            </p:cNvPr>
            <p:cNvPicPr>
              <a:picLocks noChangeAspect="1"/>
            </p:cNvPicPr>
            <p:nvPr/>
          </p:nvPicPr>
          <p:blipFill>
            <a:blip r:embed="rId5"/>
            <a:stretch>
              <a:fillRect/>
            </a:stretch>
          </p:blipFill>
          <p:spPr>
            <a:xfrm>
              <a:off x="341780" y="6213662"/>
              <a:ext cx="6238875" cy="314325"/>
            </a:xfrm>
            <a:prstGeom prst="rect">
              <a:avLst/>
            </a:prstGeom>
          </p:spPr>
        </p:pic>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10</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a:t>Erasmus+ 2021-1-FR01-KA220-VET-000033251</a:t>
            </a:r>
            <a:endParaRPr/>
          </a:p>
        </p:txBody>
      </p:sp>
      <p:sp>
        <p:nvSpPr>
          <p:cNvPr id="3" name="ZoneTexte 2">
            <a:extLst>
              <a:ext uri="{FF2B5EF4-FFF2-40B4-BE49-F238E27FC236}">
                <a16:creationId xmlns:a16="http://schemas.microsoft.com/office/drawing/2014/main" id="{71D0227C-D4E5-B0A9-C2FA-880CC33B546D}"/>
              </a:ext>
            </a:extLst>
          </p:cNvPr>
          <p:cNvSpPr txBox="1"/>
          <p:nvPr/>
        </p:nvSpPr>
        <p:spPr>
          <a:xfrm>
            <a:off x="698310" y="1657698"/>
            <a:ext cx="10795379" cy="2367636"/>
          </a:xfrm>
          <a:prstGeom prst="rect">
            <a:avLst/>
          </a:prstGeom>
          <a:noFill/>
        </p:spPr>
        <p:txBody>
          <a:bodyPr wrap="square">
            <a:spAutoFit/>
          </a:bodyPr>
          <a:lstStyle/>
          <a:p>
            <a:pPr marL="457200" indent="-457200" algn="just">
              <a:lnSpc>
                <a:spcPct val="120000"/>
              </a:lnSpc>
              <a:spcBef>
                <a:spcPts val="600"/>
              </a:spcBef>
            </a:pPr>
            <a:r>
              <a:rPr lang="es" sz="1400" kern="100">
                <a:effectLst/>
                <a:latin typeface="+mn-lt"/>
                <a:ea typeface="Calibri" panose="020F0502020204030204" pitchFamily="34" charset="0"/>
                <a:cs typeface="Calibri" panose="020F0502020204030204" pitchFamily="34" charset="0"/>
              </a:rPr>
              <a:t>Miller, J., </a:t>
            </a:r>
            <a:r>
              <a:rPr lang="es" sz="1400" kern="100" err="1">
                <a:effectLst/>
                <a:latin typeface="+mn-lt"/>
                <a:ea typeface="Calibri" panose="020F0502020204030204" pitchFamily="34" charset="0"/>
                <a:cs typeface="Calibri" panose="020F0502020204030204" pitchFamily="34" charset="0"/>
              </a:rPr>
              <a:t>Miolo </a:t>
            </a:r>
            <a:r>
              <a:rPr lang="es" sz="1400" kern="100">
                <a:effectLst/>
                <a:latin typeface="+mn-lt"/>
                <a:ea typeface="Calibri" panose="020F0502020204030204" pitchFamily="34" charset="0"/>
                <a:cs typeface="Calibri" panose="020F0502020204030204" pitchFamily="34" charset="0"/>
              </a:rPr>
              <a:t>, G., </a:t>
            </a:r>
            <a:r>
              <a:rPr lang="es" sz="1400" kern="100" err="1">
                <a:effectLst/>
                <a:latin typeface="+mn-lt"/>
                <a:ea typeface="Calibri" panose="020F0502020204030204" pitchFamily="34" charset="0"/>
                <a:cs typeface="Calibri" panose="020F0502020204030204" pitchFamily="34" charset="0"/>
              </a:rPr>
              <a:t>Sedey </a:t>
            </a:r>
            <a:r>
              <a:rPr lang="es" sz="1400" kern="100">
                <a:effectLst/>
                <a:latin typeface="+mn-lt"/>
                <a:ea typeface="Calibri" panose="020F0502020204030204" pitchFamily="34" charset="0"/>
                <a:cs typeface="Calibri" panose="020F0502020204030204" pitchFamily="34" charset="0"/>
              </a:rPr>
              <a:t>, A. y Murray-Branch, J. (1993). La aparición de combinaciones de varias palabras en niños con síndrome de Down. </a:t>
            </a:r>
            <a:r>
              <a:rPr lang="es" sz="1400" i="1" kern="100">
                <a:effectLst/>
                <a:latin typeface="+mn-lt"/>
                <a:ea typeface="Calibri" panose="020F0502020204030204" pitchFamily="34" charset="0"/>
                <a:cs typeface="Calibri" panose="020F0502020204030204" pitchFamily="34" charset="0"/>
              </a:rPr>
              <a:t>Póster presentado en el Simposio de investigación sobre trastornos del lenguaje infantil, Madison, WI </a:t>
            </a:r>
            <a:r>
              <a:rPr lang="es" sz="1400" kern="100">
                <a:effectLst/>
                <a:latin typeface="+mn-lt"/>
                <a:ea typeface="Calibri" panose="020F0502020204030204" pitchFamily="34" charset="0"/>
                <a:cs typeface="Calibri" panose="020F0502020204030204" pitchFamily="34" charset="0"/>
              </a:rPr>
              <a:t>.</a:t>
            </a:r>
            <a:endParaRPr lang="fr-BE" sz="1400" kern="100">
              <a:effectLst/>
              <a:latin typeface="+mn-lt"/>
              <a:ea typeface="Calibri" panose="020F0502020204030204" pitchFamily="34" charset="0"/>
              <a:cs typeface="Times New Roman" panose="02020603050405020304" pitchFamily="18" charset="0"/>
            </a:endParaRPr>
          </a:p>
          <a:p>
            <a:pPr marL="457200" indent="-457200" algn="just">
              <a:lnSpc>
                <a:spcPct val="120000"/>
              </a:lnSpc>
              <a:spcBef>
                <a:spcPts val="600"/>
              </a:spcBef>
            </a:pPr>
            <a:r>
              <a:rPr lang="es" sz="1400" kern="100">
                <a:effectLst/>
                <a:latin typeface="+mn-lt"/>
                <a:ea typeface="Calibri" panose="020F0502020204030204" pitchFamily="34" charset="0"/>
                <a:cs typeface="Calibri" panose="020F0502020204030204" pitchFamily="34" charset="0"/>
              </a:rPr>
              <a:t>Price, J., Roberts, J., Vandergrift, N. y Martin, G. (2007). Comprensión del lenguaje en niños con síndrome de X frágil y niños con síndrome de Down. Revista de investigación </a:t>
            </a:r>
            <a:endParaRPr lang="fr-BE" sz="1400" kern="100">
              <a:effectLst/>
              <a:latin typeface="+mn-lt"/>
              <a:ea typeface="Calibri" panose="020F0502020204030204" pitchFamily="34" charset="0"/>
              <a:cs typeface="Times New Roman" panose="02020603050405020304" pitchFamily="18" charset="0"/>
            </a:endParaRPr>
          </a:p>
          <a:p>
            <a:pPr marL="457200" indent="-457200" algn="just">
              <a:lnSpc>
                <a:spcPct val="120000"/>
              </a:lnSpc>
              <a:spcBef>
                <a:spcPts val="600"/>
              </a:spcBef>
            </a:pPr>
            <a:r>
              <a:rPr lang="es" sz="1400" kern="100" err="1">
                <a:effectLst/>
                <a:latin typeface="+mn-lt"/>
                <a:ea typeface="Calibri" panose="020F0502020204030204" pitchFamily="34" charset="0"/>
                <a:cs typeface="Calibri" panose="020F0502020204030204" pitchFamily="34" charset="0"/>
              </a:rPr>
              <a:t>Rondal </a:t>
            </a:r>
            <a:r>
              <a:rPr lang="es" sz="1400" kern="100">
                <a:effectLst/>
                <a:latin typeface="+mn-lt"/>
                <a:ea typeface="Calibri" panose="020F0502020204030204" pitchFamily="34" charset="0"/>
                <a:cs typeface="Calibri" panose="020F0502020204030204" pitchFamily="34" charset="0"/>
              </a:rPr>
              <a:t>, JA (1995). </a:t>
            </a:r>
            <a:r>
              <a:rPr lang="es" sz="1400" i="1" kern="100">
                <a:effectLst/>
                <a:latin typeface="+mn-lt"/>
                <a:ea typeface="Calibri" panose="020F0502020204030204" pitchFamily="34" charset="0"/>
                <a:cs typeface="Calibri" panose="020F0502020204030204" pitchFamily="34" charset="0"/>
              </a:rPr>
              <a:t>"Desarrollo excepcional del lenguaje en el síndrome de Down: implicaciones para la relación cognición-lenguaje" </a:t>
            </a:r>
            <a:r>
              <a:rPr lang="es" sz="1400" kern="100">
                <a:effectLst/>
                <a:latin typeface="+mn-lt"/>
                <a:ea typeface="Calibri" panose="020F0502020204030204" pitchFamily="34" charset="0"/>
                <a:cs typeface="Calibri" panose="020F0502020204030204" pitchFamily="34" charset="0"/>
              </a:rPr>
              <a:t>. Prensa de la Universidad de Cambridge.</a:t>
            </a:r>
            <a:endParaRPr lang="fr-BE" sz="1400" kern="100">
              <a:effectLst/>
              <a:latin typeface="+mn-lt"/>
              <a:ea typeface="Calibri" panose="020F0502020204030204" pitchFamily="34" charset="0"/>
              <a:cs typeface="Times New Roman" panose="02020603050405020304" pitchFamily="18" charset="0"/>
            </a:endParaRPr>
          </a:p>
          <a:p>
            <a:pPr marL="457200" indent="-457200" algn="just">
              <a:lnSpc>
                <a:spcPct val="120000"/>
              </a:lnSpc>
              <a:spcBef>
                <a:spcPts val="600"/>
              </a:spcBef>
            </a:pPr>
            <a:r>
              <a:rPr lang="es" sz="1400" kern="100" err="1">
                <a:effectLst/>
                <a:latin typeface="+mn-lt"/>
                <a:ea typeface="Calibri" panose="020F0502020204030204" pitchFamily="34" charset="0"/>
                <a:cs typeface="Calibri" panose="020F0502020204030204" pitchFamily="34" charset="0"/>
              </a:rPr>
              <a:t>Rondal </a:t>
            </a:r>
            <a:r>
              <a:rPr lang="es" sz="1400" kern="100">
                <a:effectLst/>
                <a:latin typeface="+mn-lt"/>
                <a:ea typeface="Calibri" panose="020F0502020204030204" pitchFamily="34" charset="0"/>
                <a:cs typeface="Calibri" panose="020F0502020204030204" pitchFamily="34" charset="0"/>
              </a:rPr>
              <a:t>, J.-A. y Comblain, A. (1999). Perspectivas actuales sobre </a:t>
            </a:r>
            <a:r>
              <a:rPr lang="es" sz="1400" kern="100" err="1">
                <a:effectLst/>
                <a:latin typeface="+mn-lt"/>
                <a:ea typeface="Calibri" panose="020F0502020204030204" pitchFamily="34" charset="0"/>
                <a:cs typeface="Calibri" panose="020F0502020204030204" pitchFamily="34" charset="0"/>
              </a:rPr>
              <a:t>las disfasias del desarrollo </a:t>
            </a:r>
            <a:r>
              <a:rPr lang="es" sz="1400" kern="100">
                <a:effectLst/>
                <a:latin typeface="+mn-lt"/>
                <a:ea typeface="Calibri" panose="020F0502020204030204" pitchFamily="34" charset="0"/>
                <a:cs typeface="Calibri" panose="020F0502020204030204" pitchFamily="34" charset="0"/>
              </a:rPr>
              <a:t>. Revista </a:t>
            </a:r>
            <a:endParaRPr lang="fr-BE" sz="1400" kern="100">
              <a:effectLst/>
              <a:latin typeface="+mn-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8840742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21" name="Rectangle 20">
            <a:extLst>
              <a:ext uri="{FF2B5EF4-FFF2-40B4-BE49-F238E27FC236}">
                <a16:creationId xmlns:a16="http://schemas.microsoft.com/office/drawing/2014/main" id="{CC016589-D512-F601-E002-10808484ED95}"/>
              </a:ext>
            </a:extLst>
          </p:cNvPr>
          <p:cNvSpPr/>
          <p:nvPr/>
        </p:nvSpPr>
        <p:spPr>
          <a:xfrm>
            <a:off x="1753496" y="470783"/>
            <a:ext cx="8259001" cy="561885"/>
          </a:xfrm>
          <a:prstGeom prst="rect">
            <a:avLst/>
          </a:prstGeom>
        </p:spPr>
        <p:txBody>
          <a:bodyPr wrap="square">
            <a:spAutoFit/>
          </a:bodyPr>
          <a:lstStyle/>
          <a:p>
            <a:pPr algn="ctr">
              <a:lnSpc>
                <a:spcPct val="120000"/>
              </a:lnSpc>
              <a:buClr>
                <a:srgbClr val="674EA7"/>
              </a:buClr>
              <a:buSzPts val="4000"/>
            </a:pPr>
            <a:r>
              <a:rPr lang="es" sz="2800" b="1">
                <a:solidFill>
                  <a:schemeClr val="accent1"/>
                </a:solidFill>
              </a:rPr>
              <a:t>6.2.4 Morfosintaxis</a:t>
            </a:r>
          </a:p>
        </p:txBody>
      </p:sp>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a:t>Erasmus+ 2021-1-FR01-KA220-VET-000033251</a:t>
            </a:r>
            <a:endParaRPr/>
          </a:p>
        </p:txBody>
      </p:sp>
      <p:sp>
        <p:nvSpPr>
          <p:cNvPr id="4" name="Bulle rectangulaire à coins arrondis 37">
            <a:extLst>
              <a:ext uri="{FF2B5EF4-FFF2-40B4-BE49-F238E27FC236}">
                <a16:creationId xmlns:a16="http://schemas.microsoft.com/office/drawing/2014/main" id="{AFE8C54A-A1F6-BCE5-12BD-0E34854DD02C}"/>
              </a:ext>
            </a:extLst>
          </p:cNvPr>
          <p:cNvSpPr/>
          <p:nvPr/>
        </p:nvSpPr>
        <p:spPr>
          <a:xfrm>
            <a:off x="7174222" y="3199588"/>
            <a:ext cx="2603172" cy="1903480"/>
          </a:xfrm>
          <a:prstGeom prst="wedgeRoundRectCallout">
            <a:avLst>
              <a:gd name="adj1" fmla="val 66922"/>
              <a:gd name="adj2" fmla="val -6598"/>
              <a:gd name="adj3" fmla="val 16667"/>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1pPr>
            <a:lvl2pPr marR="0" lvl="1"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2pPr>
            <a:lvl3pPr marR="0" lvl="2"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3pPr>
            <a:lvl4pPr marR="0" lvl="3"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4pPr>
            <a:lvl5pPr marR="0" lvl="4"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5pPr>
            <a:lvl6pPr marR="0" lvl="5"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6pPr>
            <a:lvl7pPr marR="0" lvl="6"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7pPr>
            <a:lvl8pPr marR="0" lvl="7"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8pPr>
            <a:lvl9pPr marR="0" lvl="8"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9pPr>
          </a:lstStyle>
          <a:p>
            <a:pPr algn="ctr"/>
            <a:endParaRPr lang="fr-FR"/>
          </a:p>
        </p:txBody>
      </p:sp>
      <p:sp>
        <p:nvSpPr>
          <p:cNvPr id="32" name="Rectangle : coins arrondis 2">
            <a:extLst>
              <a:ext uri="{FF2B5EF4-FFF2-40B4-BE49-F238E27FC236}">
                <a16:creationId xmlns:a16="http://schemas.microsoft.com/office/drawing/2014/main" id="{DE0E3C32-F8C7-BCAF-21C2-679835418F73}"/>
              </a:ext>
            </a:extLst>
          </p:cNvPr>
          <p:cNvSpPr/>
          <p:nvPr/>
        </p:nvSpPr>
        <p:spPr>
          <a:xfrm>
            <a:off x="849983" y="1754996"/>
            <a:ext cx="2083633" cy="539646"/>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1pPr>
            <a:lvl2pPr marR="0" lvl="1"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2pPr>
            <a:lvl3pPr marR="0" lvl="2"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3pPr>
            <a:lvl4pPr marR="0" lvl="3"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4pPr>
            <a:lvl5pPr marR="0" lvl="4"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5pPr>
            <a:lvl6pPr marR="0" lvl="5"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6pPr>
            <a:lvl7pPr marR="0" lvl="6"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7pPr>
            <a:lvl8pPr marR="0" lvl="7"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8pPr>
            <a:lvl9pPr marR="0" lvl="8"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9pPr>
          </a:lstStyle>
          <a:p>
            <a:pPr algn="ctr"/>
            <a:r>
              <a:rPr lang="es" sz="2000" dirty="0"/>
              <a:t>Nivel de sonido </a:t>
            </a:r>
            <a:endParaRPr lang="fr-FR" sz="2000" dirty="0"/>
          </a:p>
        </p:txBody>
      </p:sp>
      <p:sp>
        <p:nvSpPr>
          <p:cNvPr id="34" name="Rectangle : coins arrondis 4">
            <a:extLst>
              <a:ext uri="{FF2B5EF4-FFF2-40B4-BE49-F238E27FC236}">
                <a16:creationId xmlns:a16="http://schemas.microsoft.com/office/drawing/2014/main" id="{7A7F7A3B-46D9-6DCF-FC39-B2F53735BF33}"/>
              </a:ext>
            </a:extLst>
          </p:cNvPr>
          <p:cNvSpPr/>
          <p:nvPr/>
        </p:nvSpPr>
        <p:spPr>
          <a:xfrm>
            <a:off x="849981" y="3834712"/>
            <a:ext cx="2083633" cy="539646"/>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1pPr>
            <a:lvl2pPr marR="0" lvl="1"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2pPr>
            <a:lvl3pPr marR="0" lvl="2"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3pPr>
            <a:lvl4pPr marR="0" lvl="3"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4pPr>
            <a:lvl5pPr marR="0" lvl="4"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5pPr>
            <a:lvl6pPr marR="0" lvl="5"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6pPr>
            <a:lvl7pPr marR="0" lvl="6"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7pPr>
            <a:lvl8pPr marR="0" lvl="7"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8pPr>
            <a:lvl9pPr marR="0" lvl="8"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9pPr>
          </a:lstStyle>
          <a:p>
            <a:pPr algn="ctr"/>
            <a:r>
              <a:rPr lang="es-ES" sz="2000" dirty="0"/>
              <a:t>N</a:t>
            </a:r>
            <a:r>
              <a:rPr lang="es" sz="2000" dirty="0"/>
              <a:t>ivel de significado </a:t>
            </a:r>
            <a:endParaRPr lang="fr-FR" sz="2000" dirty="0"/>
          </a:p>
        </p:txBody>
      </p:sp>
      <p:sp>
        <p:nvSpPr>
          <p:cNvPr id="37" name="Rectangle : coins arrondis 5">
            <a:extLst>
              <a:ext uri="{FF2B5EF4-FFF2-40B4-BE49-F238E27FC236}">
                <a16:creationId xmlns:a16="http://schemas.microsoft.com/office/drawing/2014/main" id="{5E75D04B-F9C8-5E8F-C8C8-F75C9457A46B}"/>
              </a:ext>
            </a:extLst>
          </p:cNvPr>
          <p:cNvSpPr/>
          <p:nvPr/>
        </p:nvSpPr>
        <p:spPr>
          <a:xfrm>
            <a:off x="849982" y="5475974"/>
            <a:ext cx="2083633" cy="539646"/>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1pPr>
            <a:lvl2pPr marR="0" lvl="1"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2pPr>
            <a:lvl3pPr marR="0" lvl="2"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3pPr>
            <a:lvl4pPr marR="0" lvl="3"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4pPr>
            <a:lvl5pPr marR="0" lvl="4"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5pPr>
            <a:lvl6pPr marR="0" lvl="5"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6pPr>
            <a:lvl7pPr marR="0" lvl="6"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7pPr>
            <a:lvl8pPr marR="0" lvl="7"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8pPr>
            <a:lvl9pPr marR="0" lvl="8"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9pPr>
          </a:lstStyle>
          <a:p>
            <a:pPr algn="ctr"/>
            <a:r>
              <a:rPr lang="es-ES" sz="2000" dirty="0"/>
              <a:t>N</a:t>
            </a:r>
            <a:r>
              <a:rPr lang="es" sz="2000" dirty="0"/>
              <a:t>ivel de contexto</a:t>
            </a:r>
            <a:endParaRPr lang="fr-FR" sz="2000" dirty="0"/>
          </a:p>
        </p:txBody>
      </p:sp>
      <p:sp>
        <p:nvSpPr>
          <p:cNvPr id="39" name="Rectangle : coins arrondis 6">
            <a:extLst>
              <a:ext uri="{FF2B5EF4-FFF2-40B4-BE49-F238E27FC236}">
                <a16:creationId xmlns:a16="http://schemas.microsoft.com/office/drawing/2014/main" id="{E7C3C100-D0E8-B7EC-C851-9C00111FB91D}"/>
              </a:ext>
            </a:extLst>
          </p:cNvPr>
          <p:cNvSpPr/>
          <p:nvPr/>
        </p:nvSpPr>
        <p:spPr>
          <a:xfrm>
            <a:off x="3897988" y="1365250"/>
            <a:ext cx="2083633" cy="53964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1pPr>
            <a:lvl2pPr marR="0" lvl="1"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2pPr>
            <a:lvl3pPr marR="0" lvl="2"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3pPr>
            <a:lvl4pPr marR="0" lvl="3"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4pPr>
            <a:lvl5pPr marR="0" lvl="4"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5pPr>
            <a:lvl6pPr marR="0" lvl="5"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6pPr>
            <a:lvl7pPr marR="0" lvl="6"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7pPr>
            <a:lvl8pPr marR="0" lvl="7"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8pPr>
            <a:lvl9pPr marR="0" lvl="8"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9pPr>
          </a:lstStyle>
          <a:p>
            <a:pPr algn="ctr"/>
            <a:r>
              <a:rPr lang="es" sz="2000" dirty="0" err="1">
                <a:solidFill>
                  <a:schemeClr val="tx1">
                    <a:lumMod val="85000"/>
                    <a:lumOff val="15000"/>
                  </a:schemeClr>
                </a:solidFill>
              </a:rPr>
              <a:t>Fonético</a:t>
            </a:r>
            <a:endParaRPr lang="fr-FR" sz="2000" dirty="0">
              <a:solidFill>
                <a:schemeClr val="tx1">
                  <a:lumMod val="85000"/>
                  <a:lumOff val="15000"/>
                </a:schemeClr>
              </a:solidFill>
            </a:endParaRPr>
          </a:p>
        </p:txBody>
      </p:sp>
      <p:sp>
        <p:nvSpPr>
          <p:cNvPr id="40" name="Rectangle : coins arrondis 7">
            <a:extLst>
              <a:ext uri="{FF2B5EF4-FFF2-40B4-BE49-F238E27FC236}">
                <a16:creationId xmlns:a16="http://schemas.microsoft.com/office/drawing/2014/main" id="{F0DCF1EF-3C09-9A2C-71E5-BEECA841403B}"/>
              </a:ext>
            </a:extLst>
          </p:cNvPr>
          <p:cNvSpPr/>
          <p:nvPr/>
        </p:nvSpPr>
        <p:spPr>
          <a:xfrm>
            <a:off x="3897988" y="2133876"/>
            <a:ext cx="2083633" cy="53964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1pPr>
            <a:lvl2pPr marR="0" lvl="1"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2pPr>
            <a:lvl3pPr marR="0" lvl="2"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3pPr>
            <a:lvl4pPr marR="0" lvl="3"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4pPr>
            <a:lvl5pPr marR="0" lvl="4"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5pPr>
            <a:lvl6pPr marR="0" lvl="5"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6pPr>
            <a:lvl7pPr marR="0" lvl="6"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7pPr>
            <a:lvl8pPr marR="0" lvl="7"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8pPr>
            <a:lvl9pPr marR="0" lvl="8"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9pPr>
          </a:lstStyle>
          <a:p>
            <a:pPr algn="ctr"/>
            <a:r>
              <a:rPr lang="es" sz="2000" dirty="0" err="1">
                <a:solidFill>
                  <a:schemeClr val="tx1">
                    <a:lumMod val="85000"/>
                    <a:lumOff val="15000"/>
                  </a:schemeClr>
                </a:solidFill>
              </a:rPr>
              <a:t>Fonología</a:t>
            </a:r>
            <a:endParaRPr lang="fr-FR" sz="2000" dirty="0">
              <a:solidFill>
                <a:schemeClr val="tx1">
                  <a:lumMod val="85000"/>
                  <a:lumOff val="15000"/>
                </a:schemeClr>
              </a:solidFill>
            </a:endParaRPr>
          </a:p>
        </p:txBody>
      </p:sp>
      <p:sp>
        <p:nvSpPr>
          <p:cNvPr id="41" name="Rectangle : coins arrondis 8">
            <a:extLst>
              <a:ext uri="{FF2B5EF4-FFF2-40B4-BE49-F238E27FC236}">
                <a16:creationId xmlns:a16="http://schemas.microsoft.com/office/drawing/2014/main" id="{A06C7F66-7998-D991-FAF9-7D33C16398B5}"/>
              </a:ext>
            </a:extLst>
          </p:cNvPr>
          <p:cNvSpPr/>
          <p:nvPr/>
        </p:nvSpPr>
        <p:spPr>
          <a:xfrm>
            <a:off x="3897987" y="3199588"/>
            <a:ext cx="2083633" cy="53964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1pPr>
            <a:lvl2pPr marR="0" lvl="1"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2pPr>
            <a:lvl3pPr marR="0" lvl="2"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3pPr>
            <a:lvl4pPr marR="0" lvl="3"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4pPr>
            <a:lvl5pPr marR="0" lvl="4"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5pPr>
            <a:lvl6pPr marR="0" lvl="5"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6pPr>
            <a:lvl7pPr marR="0" lvl="6"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7pPr>
            <a:lvl8pPr marR="0" lvl="7"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8pPr>
            <a:lvl9pPr marR="0" lvl="8"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9pPr>
          </a:lstStyle>
          <a:p>
            <a:pPr algn="ctr"/>
            <a:r>
              <a:rPr lang="es" sz="2000" dirty="0" err="1">
                <a:solidFill>
                  <a:schemeClr val="tx1">
                    <a:lumMod val="85000"/>
                    <a:lumOff val="15000"/>
                  </a:schemeClr>
                </a:solidFill>
              </a:rPr>
              <a:t>Léxico</a:t>
            </a:r>
            <a:endParaRPr lang="fr-FR" sz="2000" dirty="0">
              <a:solidFill>
                <a:schemeClr val="tx1">
                  <a:lumMod val="85000"/>
                  <a:lumOff val="15000"/>
                </a:schemeClr>
              </a:solidFill>
            </a:endParaRPr>
          </a:p>
        </p:txBody>
      </p:sp>
      <p:sp>
        <p:nvSpPr>
          <p:cNvPr id="42" name="Rectangle : coins arrondis 9">
            <a:extLst>
              <a:ext uri="{FF2B5EF4-FFF2-40B4-BE49-F238E27FC236}">
                <a16:creationId xmlns:a16="http://schemas.microsoft.com/office/drawing/2014/main" id="{964A3CAD-E301-3656-6287-A9B691C927FB}"/>
              </a:ext>
            </a:extLst>
          </p:cNvPr>
          <p:cNvSpPr/>
          <p:nvPr/>
        </p:nvSpPr>
        <p:spPr>
          <a:xfrm>
            <a:off x="3897987" y="3881505"/>
            <a:ext cx="2083632" cy="53964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1pPr>
            <a:lvl2pPr marR="0" lvl="1"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2pPr>
            <a:lvl3pPr marR="0" lvl="2"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3pPr>
            <a:lvl4pPr marR="0" lvl="3"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4pPr>
            <a:lvl5pPr marR="0" lvl="4"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5pPr>
            <a:lvl6pPr marR="0" lvl="5"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6pPr>
            <a:lvl7pPr marR="0" lvl="6"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7pPr>
            <a:lvl8pPr marR="0" lvl="7"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8pPr>
            <a:lvl9pPr marR="0" lvl="8"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9pPr>
          </a:lstStyle>
          <a:p>
            <a:pPr algn="ctr"/>
            <a:r>
              <a:rPr lang="es" sz="2000" dirty="0" err="1">
                <a:solidFill>
                  <a:schemeClr val="tx1">
                    <a:lumMod val="85000"/>
                    <a:lumOff val="15000"/>
                  </a:schemeClr>
                </a:solidFill>
              </a:rPr>
              <a:t>Morfología</a:t>
            </a:r>
            <a:endParaRPr lang="fr-FR" sz="2000" dirty="0">
              <a:solidFill>
                <a:schemeClr val="tx1">
                  <a:lumMod val="85000"/>
                  <a:lumOff val="15000"/>
                </a:schemeClr>
              </a:solidFill>
            </a:endParaRPr>
          </a:p>
        </p:txBody>
      </p:sp>
      <p:sp>
        <p:nvSpPr>
          <p:cNvPr id="43" name="Rectangle : coins arrondis 10">
            <a:extLst>
              <a:ext uri="{FF2B5EF4-FFF2-40B4-BE49-F238E27FC236}">
                <a16:creationId xmlns:a16="http://schemas.microsoft.com/office/drawing/2014/main" id="{8E750FCD-9AAF-E75A-FBF9-0C6EEDED306C}"/>
              </a:ext>
            </a:extLst>
          </p:cNvPr>
          <p:cNvSpPr/>
          <p:nvPr/>
        </p:nvSpPr>
        <p:spPr>
          <a:xfrm>
            <a:off x="3897985" y="4563422"/>
            <a:ext cx="2083633" cy="53964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1pPr>
            <a:lvl2pPr marR="0" lvl="1"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2pPr>
            <a:lvl3pPr marR="0" lvl="2"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3pPr>
            <a:lvl4pPr marR="0" lvl="3"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4pPr>
            <a:lvl5pPr marR="0" lvl="4"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5pPr>
            <a:lvl6pPr marR="0" lvl="5"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6pPr>
            <a:lvl7pPr marR="0" lvl="6"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7pPr>
            <a:lvl8pPr marR="0" lvl="7"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8pPr>
            <a:lvl9pPr marR="0" lvl="8"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9pPr>
          </a:lstStyle>
          <a:p>
            <a:pPr algn="ctr"/>
            <a:r>
              <a:rPr lang="es" sz="2000" dirty="0" err="1">
                <a:solidFill>
                  <a:schemeClr val="tx1">
                    <a:lumMod val="85000"/>
                    <a:lumOff val="15000"/>
                  </a:schemeClr>
                </a:solidFill>
              </a:rPr>
              <a:t>Sintaxis</a:t>
            </a:r>
            <a:endParaRPr lang="fr-FR" sz="2000" dirty="0">
              <a:solidFill>
                <a:schemeClr val="tx1">
                  <a:lumMod val="85000"/>
                  <a:lumOff val="15000"/>
                </a:schemeClr>
              </a:solidFill>
            </a:endParaRPr>
          </a:p>
        </p:txBody>
      </p:sp>
      <p:sp>
        <p:nvSpPr>
          <p:cNvPr id="44" name="Rectangle : coins arrondis 11">
            <a:extLst>
              <a:ext uri="{FF2B5EF4-FFF2-40B4-BE49-F238E27FC236}">
                <a16:creationId xmlns:a16="http://schemas.microsoft.com/office/drawing/2014/main" id="{D47384A6-84E8-ED37-F8FA-1CE265AEAC4D}"/>
              </a:ext>
            </a:extLst>
          </p:cNvPr>
          <p:cNvSpPr/>
          <p:nvPr/>
        </p:nvSpPr>
        <p:spPr>
          <a:xfrm>
            <a:off x="3897985" y="5474454"/>
            <a:ext cx="2083633" cy="53964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1pPr>
            <a:lvl2pPr marR="0" lvl="1"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2pPr>
            <a:lvl3pPr marR="0" lvl="2"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3pPr>
            <a:lvl4pPr marR="0" lvl="3"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4pPr>
            <a:lvl5pPr marR="0" lvl="4"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5pPr>
            <a:lvl6pPr marR="0" lvl="5"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6pPr>
            <a:lvl7pPr marR="0" lvl="6"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7pPr>
            <a:lvl8pPr marR="0" lvl="7"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8pPr>
            <a:lvl9pPr marR="0" lvl="8"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9pPr>
          </a:lstStyle>
          <a:p>
            <a:pPr algn="ctr"/>
            <a:r>
              <a:rPr lang="es" sz="2000" dirty="0" err="1">
                <a:solidFill>
                  <a:schemeClr val="tx1">
                    <a:lumMod val="85000"/>
                    <a:lumOff val="15000"/>
                  </a:schemeClr>
                </a:solidFill>
              </a:rPr>
              <a:t>Pragmática</a:t>
            </a:r>
            <a:endParaRPr lang="fr-FR" sz="2000" dirty="0">
              <a:solidFill>
                <a:schemeClr val="tx1">
                  <a:lumMod val="85000"/>
                  <a:lumOff val="15000"/>
                </a:schemeClr>
              </a:solidFill>
            </a:endParaRPr>
          </a:p>
        </p:txBody>
      </p:sp>
      <p:cxnSp>
        <p:nvCxnSpPr>
          <p:cNvPr id="45" name="Connecteur droit avec flèche 12">
            <a:extLst>
              <a:ext uri="{FF2B5EF4-FFF2-40B4-BE49-F238E27FC236}">
                <a16:creationId xmlns:a16="http://schemas.microsoft.com/office/drawing/2014/main" id="{62952742-1767-9F6F-B350-F88E6D5B0442}"/>
              </a:ext>
            </a:extLst>
          </p:cNvPr>
          <p:cNvCxnSpPr>
            <a:endCxn id="39" idx="1"/>
          </p:cNvCxnSpPr>
          <p:nvPr/>
        </p:nvCxnSpPr>
        <p:spPr>
          <a:xfrm flipV="1">
            <a:off x="2933615" y="1635073"/>
            <a:ext cx="964373" cy="349742"/>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46" name="Connecteur droit avec flèche 13">
            <a:extLst>
              <a:ext uri="{FF2B5EF4-FFF2-40B4-BE49-F238E27FC236}">
                <a16:creationId xmlns:a16="http://schemas.microsoft.com/office/drawing/2014/main" id="{A33F85AF-CAAE-66B3-6B21-99501CB63DF9}"/>
              </a:ext>
            </a:extLst>
          </p:cNvPr>
          <p:cNvCxnSpPr>
            <a:cxnSpLocks/>
            <a:stCxn id="32" idx="3"/>
            <a:endCxn id="40" idx="1"/>
          </p:cNvCxnSpPr>
          <p:nvPr/>
        </p:nvCxnSpPr>
        <p:spPr>
          <a:xfrm>
            <a:off x="2933616" y="2024819"/>
            <a:ext cx="964372" cy="37888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47" name="Connecteur droit avec flèche 14">
            <a:extLst>
              <a:ext uri="{FF2B5EF4-FFF2-40B4-BE49-F238E27FC236}">
                <a16:creationId xmlns:a16="http://schemas.microsoft.com/office/drawing/2014/main" id="{F2213EDF-54CC-1E79-F7C2-A8B8744EA0FD}"/>
              </a:ext>
            </a:extLst>
          </p:cNvPr>
          <p:cNvCxnSpPr>
            <a:cxnSpLocks/>
            <a:endCxn id="43" idx="1"/>
          </p:cNvCxnSpPr>
          <p:nvPr/>
        </p:nvCxnSpPr>
        <p:spPr>
          <a:xfrm>
            <a:off x="2951100" y="4227964"/>
            <a:ext cx="946885" cy="605281"/>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48" name="Connecteur droit avec flèche 15">
            <a:extLst>
              <a:ext uri="{FF2B5EF4-FFF2-40B4-BE49-F238E27FC236}">
                <a16:creationId xmlns:a16="http://schemas.microsoft.com/office/drawing/2014/main" id="{5759ACA3-5FE9-9BD0-9551-00B31360E02D}"/>
              </a:ext>
            </a:extLst>
          </p:cNvPr>
          <p:cNvCxnSpPr>
            <a:cxnSpLocks/>
            <a:endCxn id="41" idx="1"/>
          </p:cNvCxnSpPr>
          <p:nvPr/>
        </p:nvCxnSpPr>
        <p:spPr>
          <a:xfrm flipV="1">
            <a:off x="2933614" y="3469411"/>
            <a:ext cx="964373" cy="467086"/>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49" name="Connecteur droit avec flèche 16">
            <a:extLst>
              <a:ext uri="{FF2B5EF4-FFF2-40B4-BE49-F238E27FC236}">
                <a16:creationId xmlns:a16="http://schemas.microsoft.com/office/drawing/2014/main" id="{2CF332AE-A607-B9A1-C7E3-F83D58A10637}"/>
              </a:ext>
            </a:extLst>
          </p:cNvPr>
          <p:cNvCxnSpPr>
            <a:cxnSpLocks/>
            <a:endCxn id="42" idx="1"/>
          </p:cNvCxnSpPr>
          <p:nvPr/>
        </p:nvCxnSpPr>
        <p:spPr>
          <a:xfrm>
            <a:off x="2951100" y="4151328"/>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50" name="Connecteur droit avec flèche 17">
            <a:extLst>
              <a:ext uri="{FF2B5EF4-FFF2-40B4-BE49-F238E27FC236}">
                <a16:creationId xmlns:a16="http://schemas.microsoft.com/office/drawing/2014/main" id="{2681C62D-CCCC-9A12-9125-46580B38A8DB}"/>
              </a:ext>
            </a:extLst>
          </p:cNvPr>
          <p:cNvCxnSpPr>
            <a:cxnSpLocks/>
          </p:cNvCxnSpPr>
          <p:nvPr/>
        </p:nvCxnSpPr>
        <p:spPr>
          <a:xfrm>
            <a:off x="2951100" y="5744277"/>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51" name="Connecteur droit avec flèche 18">
            <a:extLst>
              <a:ext uri="{FF2B5EF4-FFF2-40B4-BE49-F238E27FC236}">
                <a16:creationId xmlns:a16="http://schemas.microsoft.com/office/drawing/2014/main" id="{6251A82D-3A16-E76E-065B-D47BCC4F4856}"/>
              </a:ext>
            </a:extLst>
          </p:cNvPr>
          <p:cNvCxnSpPr>
            <a:cxnSpLocks/>
          </p:cNvCxnSpPr>
          <p:nvPr/>
        </p:nvCxnSpPr>
        <p:spPr>
          <a:xfrm>
            <a:off x="6127509" y="1635073"/>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52" name="Connecteur droit avec flèche 19">
            <a:extLst>
              <a:ext uri="{FF2B5EF4-FFF2-40B4-BE49-F238E27FC236}">
                <a16:creationId xmlns:a16="http://schemas.microsoft.com/office/drawing/2014/main" id="{CA4B546A-4016-9EA2-A2C8-3A00D27D76B2}"/>
              </a:ext>
            </a:extLst>
          </p:cNvPr>
          <p:cNvCxnSpPr>
            <a:cxnSpLocks/>
          </p:cNvCxnSpPr>
          <p:nvPr/>
        </p:nvCxnSpPr>
        <p:spPr>
          <a:xfrm>
            <a:off x="6127509" y="2403699"/>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53" name="Connecteur droit avec flèche 21">
            <a:extLst>
              <a:ext uri="{FF2B5EF4-FFF2-40B4-BE49-F238E27FC236}">
                <a16:creationId xmlns:a16="http://schemas.microsoft.com/office/drawing/2014/main" id="{5696B6D5-0AD6-C13C-8927-9666C5D9B602}"/>
              </a:ext>
            </a:extLst>
          </p:cNvPr>
          <p:cNvCxnSpPr>
            <a:cxnSpLocks/>
          </p:cNvCxnSpPr>
          <p:nvPr/>
        </p:nvCxnSpPr>
        <p:spPr>
          <a:xfrm>
            <a:off x="6127509" y="3469411"/>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54" name="Connecteur droit avec flèche 22">
            <a:extLst>
              <a:ext uri="{FF2B5EF4-FFF2-40B4-BE49-F238E27FC236}">
                <a16:creationId xmlns:a16="http://schemas.microsoft.com/office/drawing/2014/main" id="{3E85D81A-8EF7-9238-A797-233066B1370F}"/>
              </a:ext>
            </a:extLst>
          </p:cNvPr>
          <p:cNvCxnSpPr>
            <a:cxnSpLocks/>
          </p:cNvCxnSpPr>
          <p:nvPr/>
        </p:nvCxnSpPr>
        <p:spPr>
          <a:xfrm>
            <a:off x="6127508" y="4104535"/>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55" name="Connecteur droit avec flèche 23">
            <a:extLst>
              <a:ext uri="{FF2B5EF4-FFF2-40B4-BE49-F238E27FC236}">
                <a16:creationId xmlns:a16="http://schemas.microsoft.com/office/drawing/2014/main" id="{01FF4FD2-7C59-C543-DC50-D55B416B6B23}"/>
              </a:ext>
            </a:extLst>
          </p:cNvPr>
          <p:cNvCxnSpPr>
            <a:cxnSpLocks/>
          </p:cNvCxnSpPr>
          <p:nvPr/>
        </p:nvCxnSpPr>
        <p:spPr>
          <a:xfrm>
            <a:off x="6127507" y="4739659"/>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56" name="Connecteur droit avec flèche 24">
            <a:extLst>
              <a:ext uri="{FF2B5EF4-FFF2-40B4-BE49-F238E27FC236}">
                <a16:creationId xmlns:a16="http://schemas.microsoft.com/office/drawing/2014/main" id="{24A24DFA-B935-A4EB-1C02-D2B71A90F614}"/>
              </a:ext>
            </a:extLst>
          </p:cNvPr>
          <p:cNvCxnSpPr>
            <a:cxnSpLocks/>
          </p:cNvCxnSpPr>
          <p:nvPr/>
        </p:nvCxnSpPr>
        <p:spPr>
          <a:xfrm>
            <a:off x="6127506" y="5744277"/>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sp>
        <p:nvSpPr>
          <p:cNvPr id="57" name="ZoneTexte 25">
            <a:extLst>
              <a:ext uri="{FF2B5EF4-FFF2-40B4-BE49-F238E27FC236}">
                <a16:creationId xmlns:a16="http://schemas.microsoft.com/office/drawing/2014/main" id="{DEA6262B-C029-FDD8-D46D-83DB19A774D7}"/>
              </a:ext>
            </a:extLst>
          </p:cNvPr>
          <p:cNvSpPr txBox="1"/>
          <p:nvPr/>
        </p:nvSpPr>
        <p:spPr>
          <a:xfrm>
            <a:off x="7220284" y="1457643"/>
            <a:ext cx="1890261" cy="369332"/>
          </a:xfrm>
          <a:prstGeom prst="rect">
            <a:avLst/>
          </a:prstGeom>
          <a:noFill/>
        </p:spPr>
        <p:txBody>
          <a:bodyPr wrap="none"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s" sz="1800" dirty="0" err="1">
                <a:solidFill>
                  <a:schemeClr val="tx1">
                    <a:lumMod val="85000"/>
                    <a:lumOff val="15000"/>
                  </a:schemeClr>
                </a:solidFill>
              </a:rPr>
              <a:t>estudiar</a:t>
            </a:r>
            <a:r>
              <a:rPr lang="es" sz="1800" dirty="0">
                <a:solidFill>
                  <a:schemeClr val="tx1">
                    <a:lumMod val="85000"/>
                    <a:lumOff val="15000"/>
                  </a:schemeClr>
                </a:solidFill>
              </a:rPr>
              <a:t> </a:t>
            </a:r>
            <a:r>
              <a:rPr lang="es" sz="1800" dirty="0" err="1">
                <a:solidFill>
                  <a:schemeClr val="tx1">
                    <a:lumMod val="85000"/>
                    <a:lumOff val="15000"/>
                  </a:schemeClr>
                </a:solidFill>
              </a:rPr>
              <a:t>sonidos</a:t>
            </a:r>
            <a:endParaRPr lang="fr-FR" sz="1800" dirty="0">
              <a:solidFill>
                <a:schemeClr val="tx1">
                  <a:lumMod val="85000"/>
                  <a:lumOff val="15000"/>
                </a:schemeClr>
              </a:solidFill>
            </a:endParaRPr>
          </a:p>
        </p:txBody>
      </p:sp>
      <p:sp>
        <p:nvSpPr>
          <p:cNvPr id="58" name="ZoneTexte 26">
            <a:extLst>
              <a:ext uri="{FF2B5EF4-FFF2-40B4-BE49-F238E27FC236}">
                <a16:creationId xmlns:a16="http://schemas.microsoft.com/office/drawing/2014/main" id="{409D6EAA-E67C-D833-94A8-A23AA68A71DA}"/>
              </a:ext>
            </a:extLst>
          </p:cNvPr>
          <p:cNvSpPr txBox="1"/>
          <p:nvPr/>
        </p:nvSpPr>
        <p:spPr>
          <a:xfrm>
            <a:off x="7220284" y="2263592"/>
            <a:ext cx="3929281" cy="369332"/>
          </a:xfrm>
          <a:prstGeom prst="rect">
            <a:avLst/>
          </a:prstGeom>
          <a:noFill/>
        </p:spPr>
        <p:txBody>
          <a:bodyPr wrap="none"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s" sz="1800" dirty="0">
                <a:solidFill>
                  <a:schemeClr val="tx1">
                    <a:lumMod val="85000"/>
                    <a:lumOff val="15000"/>
                  </a:schemeClr>
                </a:solidFill>
              </a:rPr>
              <a:t>Buena organización y combinación.</a:t>
            </a:r>
          </a:p>
        </p:txBody>
      </p:sp>
      <p:sp>
        <p:nvSpPr>
          <p:cNvPr id="59" name="ZoneTexte 27">
            <a:extLst>
              <a:ext uri="{FF2B5EF4-FFF2-40B4-BE49-F238E27FC236}">
                <a16:creationId xmlns:a16="http://schemas.microsoft.com/office/drawing/2014/main" id="{F906004A-899F-5BF4-1A2F-7F6488396743}"/>
              </a:ext>
            </a:extLst>
          </p:cNvPr>
          <p:cNvSpPr txBox="1"/>
          <p:nvPr/>
        </p:nvSpPr>
        <p:spPr>
          <a:xfrm>
            <a:off x="7174222" y="3250040"/>
            <a:ext cx="1338828" cy="369332"/>
          </a:xfrm>
          <a:prstGeom prst="rect">
            <a:avLst/>
          </a:prstGeom>
          <a:noFill/>
        </p:spPr>
        <p:txBody>
          <a:bodyPr wrap="none"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s" sz="1800" dirty="0" err="1">
                <a:solidFill>
                  <a:schemeClr val="tx1">
                    <a:lumMod val="85000"/>
                    <a:lumOff val="15000"/>
                  </a:schemeClr>
                </a:solidFill>
              </a:rPr>
              <a:t>Vocabulario</a:t>
            </a:r>
            <a:endParaRPr lang="fr-FR" sz="1800" dirty="0">
              <a:solidFill>
                <a:schemeClr val="tx1">
                  <a:lumMod val="85000"/>
                  <a:lumOff val="15000"/>
                </a:schemeClr>
              </a:solidFill>
            </a:endParaRPr>
          </a:p>
        </p:txBody>
      </p:sp>
      <p:sp>
        <p:nvSpPr>
          <p:cNvPr id="60" name="ZoneTexte 28">
            <a:extLst>
              <a:ext uri="{FF2B5EF4-FFF2-40B4-BE49-F238E27FC236}">
                <a16:creationId xmlns:a16="http://schemas.microsoft.com/office/drawing/2014/main" id="{F0A52986-D078-B5D6-5F16-7C428B86E168}"/>
              </a:ext>
            </a:extLst>
          </p:cNvPr>
          <p:cNvSpPr txBox="1"/>
          <p:nvPr/>
        </p:nvSpPr>
        <p:spPr>
          <a:xfrm>
            <a:off x="7220284" y="3881505"/>
            <a:ext cx="2557110" cy="369332"/>
          </a:xfrm>
          <a:prstGeom prst="rect">
            <a:avLst/>
          </a:prstGeom>
          <a:noFill/>
        </p:spPr>
        <p:txBody>
          <a:bodyPr wrap="none"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s" sz="1800" dirty="0">
                <a:solidFill>
                  <a:schemeClr val="tx1">
                    <a:lumMod val="85000"/>
                    <a:lumOff val="15000"/>
                  </a:schemeClr>
                </a:solidFill>
              </a:rPr>
              <a:t>Tipos y </a:t>
            </a:r>
            <a:r>
              <a:rPr lang="es" sz="1800" dirty="0" err="1">
                <a:solidFill>
                  <a:schemeClr val="tx1">
                    <a:lumMod val="85000"/>
                    <a:lumOff val="15000"/>
                  </a:schemeClr>
                </a:solidFill>
              </a:rPr>
              <a:t>formas </a:t>
            </a:r>
            <a:endParaRPr lang="fr-FR" sz="1800" dirty="0">
              <a:solidFill>
                <a:schemeClr val="tx1">
                  <a:lumMod val="85000"/>
                  <a:lumOff val="15000"/>
                </a:schemeClr>
              </a:solidFill>
            </a:endParaRPr>
          </a:p>
        </p:txBody>
      </p:sp>
      <p:sp>
        <p:nvSpPr>
          <p:cNvPr id="61" name="ZoneTexte 29">
            <a:extLst>
              <a:ext uri="{FF2B5EF4-FFF2-40B4-BE49-F238E27FC236}">
                <a16:creationId xmlns:a16="http://schemas.microsoft.com/office/drawing/2014/main" id="{646C7D1D-A69F-1BDA-D750-B69974B306C0}"/>
              </a:ext>
            </a:extLst>
          </p:cNvPr>
          <p:cNvSpPr txBox="1"/>
          <p:nvPr/>
        </p:nvSpPr>
        <p:spPr>
          <a:xfrm>
            <a:off x="7174222" y="4478265"/>
            <a:ext cx="2121093" cy="369332"/>
          </a:xfrm>
          <a:prstGeom prst="rect">
            <a:avLst/>
          </a:prstGeom>
          <a:noFill/>
        </p:spPr>
        <p:txBody>
          <a:bodyPr wrap="none"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s" sz="1800" dirty="0">
                <a:solidFill>
                  <a:schemeClr val="tx1">
                    <a:lumMod val="85000"/>
                    <a:lumOff val="15000"/>
                  </a:schemeClr>
                </a:solidFill>
              </a:rPr>
              <a:t>Estructura de la oración</a:t>
            </a:r>
          </a:p>
        </p:txBody>
      </p:sp>
      <p:sp>
        <p:nvSpPr>
          <p:cNvPr id="62" name="ZoneTexte 30">
            <a:extLst>
              <a:ext uri="{FF2B5EF4-FFF2-40B4-BE49-F238E27FC236}">
                <a16:creationId xmlns:a16="http://schemas.microsoft.com/office/drawing/2014/main" id="{94F0EA41-8674-41F5-4229-CE7429FE1484}"/>
              </a:ext>
            </a:extLst>
          </p:cNvPr>
          <p:cNvSpPr txBox="1"/>
          <p:nvPr/>
        </p:nvSpPr>
        <p:spPr>
          <a:xfrm>
            <a:off x="7266346" y="5559611"/>
            <a:ext cx="2121093" cy="369332"/>
          </a:xfrm>
          <a:prstGeom prst="rect">
            <a:avLst/>
          </a:prstGeom>
          <a:noFill/>
        </p:spPr>
        <p:txBody>
          <a:bodyPr wrap="none"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s" sz="1800" dirty="0" err="1">
                <a:solidFill>
                  <a:schemeClr val="tx1">
                    <a:lumMod val="85000"/>
                    <a:lumOff val="15000"/>
                  </a:schemeClr>
                </a:solidFill>
              </a:rPr>
              <a:t>Significado </a:t>
            </a:r>
            <a:r>
              <a:rPr lang="es" sz="1800" dirty="0">
                <a:solidFill>
                  <a:schemeClr val="tx1">
                    <a:lumMod val="85000"/>
                    <a:lumOff val="15000"/>
                  </a:schemeClr>
                </a:solidFill>
              </a:rPr>
              <a:t>en </a:t>
            </a:r>
            <a:r>
              <a:rPr lang="es" sz="1800" dirty="0" err="1">
                <a:solidFill>
                  <a:schemeClr val="tx1">
                    <a:lumMod val="85000"/>
                    <a:lumOff val="15000"/>
                  </a:schemeClr>
                </a:solidFill>
              </a:rPr>
              <a:t>contexto</a:t>
            </a:r>
            <a:endParaRPr lang="fr-FR" sz="1800" dirty="0">
              <a:solidFill>
                <a:schemeClr val="tx1">
                  <a:lumMod val="85000"/>
                  <a:lumOff val="15000"/>
                </a:schemeClr>
              </a:solidFill>
            </a:endParaRPr>
          </a:p>
        </p:txBody>
      </p:sp>
      <p:sp>
        <p:nvSpPr>
          <p:cNvPr id="63" name="ZoneTexte 32">
            <a:extLst>
              <a:ext uri="{FF2B5EF4-FFF2-40B4-BE49-F238E27FC236}">
                <a16:creationId xmlns:a16="http://schemas.microsoft.com/office/drawing/2014/main" id="{8BEF0A7B-7677-6D1B-9C76-C9C647181044}"/>
              </a:ext>
            </a:extLst>
          </p:cNvPr>
          <p:cNvSpPr txBox="1"/>
          <p:nvPr/>
        </p:nvSpPr>
        <p:spPr>
          <a:xfrm>
            <a:off x="10232894" y="3816318"/>
            <a:ext cx="1159292" cy="369332"/>
          </a:xfrm>
          <a:prstGeom prst="rect">
            <a:avLst/>
          </a:prstGeom>
          <a:noFill/>
        </p:spPr>
        <p:txBody>
          <a:bodyPr wrap="none"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s" sz="1800" dirty="0" err="1">
                <a:solidFill>
                  <a:schemeClr val="tx1">
                    <a:lumMod val="85000"/>
                    <a:lumOff val="15000"/>
                  </a:schemeClr>
                </a:solidFill>
              </a:rPr>
              <a:t>Gramática</a:t>
            </a:r>
            <a:endParaRPr lang="fr-FR" sz="1800" dirty="0">
              <a:solidFill>
                <a:schemeClr val="tx1">
                  <a:lumMod val="85000"/>
                  <a:lumOff val="15000"/>
                </a:schemeClr>
              </a:solidFill>
            </a:endParaRPr>
          </a:p>
        </p:txBody>
      </p:sp>
    </p:spTree>
    <p:extLst>
      <p:ext uri="{BB962C8B-B14F-4D97-AF65-F5344CB8AC3E}">
        <p14:creationId xmlns:p14="http://schemas.microsoft.com/office/powerpoint/2010/main" val="41378313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3</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a:t>Erasmus+ 2021-1-FR01-KA220-VET-000033251</a:t>
            </a:r>
            <a:endParaRPr/>
          </a:p>
        </p:txBody>
      </p:sp>
      <p:sp>
        <p:nvSpPr>
          <p:cNvPr id="3" name="Rectangle 2">
            <a:extLst>
              <a:ext uri="{FF2B5EF4-FFF2-40B4-BE49-F238E27FC236}">
                <a16:creationId xmlns:a16="http://schemas.microsoft.com/office/drawing/2014/main" id="{590DC61C-2DC7-97F5-AC99-1CDD8570F57C}"/>
              </a:ext>
            </a:extLst>
          </p:cNvPr>
          <p:cNvSpPr/>
          <p:nvPr/>
        </p:nvSpPr>
        <p:spPr>
          <a:xfrm>
            <a:off x="1767351" y="373798"/>
            <a:ext cx="8259001" cy="494751"/>
          </a:xfrm>
          <a:prstGeom prst="rect">
            <a:avLst/>
          </a:prstGeom>
        </p:spPr>
        <p:txBody>
          <a:bodyPr wrap="square">
            <a:spAutoFit/>
          </a:bodyPr>
          <a:lstStyle/>
          <a:p>
            <a:pPr algn="ctr">
              <a:lnSpc>
                <a:spcPct val="120000"/>
              </a:lnSpc>
              <a:buClr>
                <a:srgbClr val="674EA7"/>
              </a:buClr>
              <a:buSzPts val="4000"/>
            </a:pPr>
            <a:r>
              <a:rPr lang="es" sz="2400" b="1">
                <a:solidFill>
                  <a:schemeClr val="accent1"/>
                </a:solidFill>
              </a:rPr>
              <a:t>Trayectoria de desarrollo</a:t>
            </a:r>
          </a:p>
        </p:txBody>
      </p:sp>
      <p:sp>
        <p:nvSpPr>
          <p:cNvPr id="15" name="ZoneTexte 14">
            <a:extLst>
              <a:ext uri="{FF2B5EF4-FFF2-40B4-BE49-F238E27FC236}">
                <a16:creationId xmlns:a16="http://schemas.microsoft.com/office/drawing/2014/main" id="{591683DA-5588-E763-68F1-24BAF2449602}"/>
              </a:ext>
            </a:extLst>
          </p:cNvPr>
          <p:cNvSpPr txBox="1"/>
          <p:nvPr/>
        </p:nvSpPr>
        <p:spPr>
          <a:xfrm>
            <a:off x="444135" y="4979042"/>
            <a:ext cx="9568361" cy="1651093"/>
          </a:xfrm>
          <a:prstGeom prst="rect">
            <a:avLst/>
          </a:prstGeom>
          <a:noFill/>
        </p:spPr>
        <p:txBody>
          <a:bodyPr wrap="square">
            <a:spAutoFit/>
          </a:bodyPr>
          <a:lstStyle/>
          <a:p>
            <a:pPr>
              <a:lnSpc>
                <a:spcPct val="130000"/>
              </a:lnSpc>
            </a:pPr>
            <a:r>
              <a:rPr lang="es" sz="2000" dirty="0"/>
              <a:t>Por duración equivalente del enunciado</a:t>
            </a:r>
            <a:endParaRPr lang="fr-FR" sz="2000" dirty="0"/>
          </a:p>
          <a:p>
            <a:pPr marL="1025525" indent="-336550">
              <a:lnSpc>
                <a:spcPct val="130000"/>
              </a:lnSpc>
              <a:buFont typeface="Arial" panose="020B0604020202020204" pitchFamily="34" charset="0"/>
              <a:buChar char="•"/>
            </a:pPr>
            <a:r>
              <a:rPr lang="es" sz="2000" dirty="0"/>
              <a:t>omite más funciones palabras (cf. preposición )</a:t>
            </a:r>
          </a:p>
          <a:p>
            <a:pPr marL="1025525" indent="-336550">
              <a:lnSpc>
                <a:spcPct val="130000"/>
              </a:lnSpc>
              <a:buFont typeface="Arial" panose="020B0604020202020204" pitchFamily="34" charset="0"/>
              <a:buChar char="•"/>
            </a:pPr>
            <a:r>
              <a:rPr lang="es" sz="2000" dirty="0"/>
              <a:t>tiene más dificultad en marcar número y veces</a:t>
            </a:r>
          </a:p>
          <a:p>
            <a:pPr marL="1025525" indent="-336550">
              <a:lnSpc>
                <a:spcPct val="130000"/>
              </a:lnSpc>
              <a:buFont typeface="Arial" panose="020B0604020202020204" pitchFamily="34" charset="0"/>
              <a:buChar char="•"/>
            </a:pPr>
            <a:r>
              <a:rPr lang="es" sz="2000" dirty="0"/>
              <a:t>usa menos auxiliares y pronombres</a:t>
            </a:r>
            <a:endParaRPr lang="fr-FR" sz="2000" dirty="0"/>
          </a:p>
        </p:txBody>
      </p:sp>
      <p:sp>
        <p:nvSpPr>
          <p:cNvPr id="23" name="ZoneTexte 22">
            <a:extLst>
              <a:ext uri="{FF2B5EF4-FFF2-40B4-BE49-F238E27FC236}">
                <a16:creationId xmlns:a16="http://schemas.microsoft.com/office/drawing/2014/main" id="{A7451883-84DB-0A1C-FFE0-48A915948926}"/>
              </a:ext>
            </a:extLst>
          </p:cNvPr>
          <p:cNvSpPr txBox="1"/>
          <p:nvPr/>
        </p:nvSpPr>
        <p:spPr>
          <a:xfrm>
            <a:off x="2398843" y="1655613"/>
            <a:ext cx="2498247" cy="584775"/>
          </a:xfrm>
          <a:prstGeom prst="rect">
            <a:avLst/>
          </a:prstGeom>
          <a:noFill/>
        </p:spPr>
        <p:txBody>
          <a:bodyPr wrap="square" rtlCol="0">
            <a:spAutoFit/>
          </a:bodyPr>
          <a:lstStyle/>
          <a:p>
            <a:r>
              <a:rPr lang="es" sz="1600">
                <a:solidFill>
                  <a:srgbClr val="C00000"/>
                </a:solidFill>
              </a:rPr>
              <a:t>MLU &lt;&lt;&lt;&lt; </a:t>
            </a:r>
            <a:r>
              <a:rPr lang="es" sz="1600" err="1">
                <a:solidFill>
                  <a:srgbClr val="C00000"/>
                </a:solidFill>
              </a:rPr>
              <a:t>edad </a:t>
            </a:r>
            <a:r>
              <a:rPr lang="es" sz="1600">
                <a:solidFill>
                  <a:srgbClr val="C00000"/>
                </a:solidFill>
              </a:rPr>
              <a:t>mental </a:t>
            </a:r>
            <a:r>
              <a:rPr lang="es" sz="1600" err="1">
                <a:solidFill>
                  <a:srgbClr val="C00000"/>
                </a:solidFill>
              </a:rPr>
              <a:t>esperada</a:t>
            </a:r>
            <a:r>
              <a:rPr lang="es" sz="1600">
                <a:solidFill>
                  <a:srgbClr val="C00000"/>
                </a:solidFill>
              </a:rPr>
              <a:t> </a:t>
            </a:r>
            <a:r>
              <a:rPr lang="es" sz="1600" err="1">
                <a:solidFill>
                  <a:srgbClr val="C00000"/>
                </a:solidFill>
              </a:rPr>
              <a:t>nivel</a:t>
            </a:r>
            <a:endParaRPr lang="fr-FR" sz="1600">
              <a:solidFill>
                <a:srgbClr val="C00000"/>
              </a:solidFill>
            </a:endParaRPr>
          </a:p>
        </p:txBody>
      </p:sp>
      <p:sp>
        <p:nvSpPr>
          <p:cNvPr id="28" name="Ellipse 27">
            <a:extLst>
              <a:ext uri="{FF2B5EF4-FFF2-40B4-BE49-F238E27FC236}">
                <a16:creationId xmlns:a16="http://schemas.microsoft.com/office/drawing/2014/main" id="{CBB4074B-0A14-089E-F240-5D6F7637699E}"/>
              </a:ext>
            </a:extLst>
          </p:cNvPr>
          <p:cNvSpPr/>
          <p:nvPr/>
        </p:nvSpPr>
        <p:spPr>
          <a:xfrm>
            <a:off x="5157736" y="1738290"/>
            <a:ext cx="614150" cy="281335"/>
          </a:xfrm>
          <a:prstGeom prst="ellipse">
            <a:avLst/>
          </a:prstGeom>
          <a:no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Ellipse 28">
            <a:extLst>
              <a:ext uri="{FF2B5EF4-FFF2-40B4-BE49-F238E27FC236}">
                <a16:creationId xmlns:a16="http://schemas.microsoft.com/office/drawing/2014/main" id="{9D1FC04B-9371-245A-70DB-D97F3F756F21}"/>
              </a:ext>
            </a:extLst>
          </p:cNvPr>
          <p:cNvSpPr/>
          <p:nvPr/>
        </p:nvSpPr>
        <p:spPr>
          <a:xfrm>
            <a:off x="9827545" y="1807334"/>
            <a:ext cx="614150" cy="281335"/>
          </a:xfrm>
          <a:prstGeom prst="ellipse">
            <a:avLst/>
          </a:prstGeom>
          <a:no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0" name="Ellipse 29">
            <a:extLst>
              <a:ext uri="{FF2B5EF4-FFF2-40B4-BE49-F238E27FC236}">
                <a16:creationId xmlns:a16="http://schemas.microsoft.com/office/drawing/2014/main" id="{7051B773-4856-4CA1-7009-920121BB087E}"/>
              </a:ext>
            </a:extLst>
          </p:cNvPr>
          <p:cNvSpPr/>
          <p:nvPr/>
        </p:nvSpPr>
        <p:spPr>
          <a:xfrm>
            <a:off x="4398011" y="2998610"/>
            <a:ext cx="614150" cy="281335"/>
          </a:xfrm>
          <a:prstGeom prst="ellipse">
            <a:avLst/>
          </a:prstGeom>
          <a:no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Ellipse 30">
            <a:extLst>
              <a:ext uri="{FF2B5EF4-FFF2-40B4-BE49-F238E27FC236}">
                <a16:creationId xmlns:a16="http://schemas.microsoft.com/office/drawing/2014/main" id="{FF32176E-BED1-498F-162C-FF1C4943CD54}"/>
              </a:ext>
            </a:extLst>
          </p:cNvPr>
          <p:cNvSpPr/>
          <p:nvPr/>
        </p:nvSpPr>
        <p:spPr>
          <a:xfrm>
            <a:off x="8491446" y="3031479"/>
            <a:ext cx="614150" cy="281335"/>
          </a:xfrm>
          <a:prstGeom prst="ellipse">
            <a:avLst/>
          </a:prstGeom>
          <a:no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aphicFrame>
        <p:nvGraphicFramePr>
          <p:cNvPr id="32" name="Graphique 31">
            <a:extLst>
              <a:ext uri="{FF2B5EF4-FFF2-40B4-BE49-F238E27FC236}">
                <a16:creationId xmlns:a16="http://schemas.microsoft.com/office/drawing/2014/main" id="{86BD575B-9063-2B43-F04A-5DC02C40321B}"/>
              </a:ext>
            </a:extLst>
          </p:cNvPr>
          <p:cNvGraphicFramePr/>
          <p:nvPr>
            <p:extLst>
              <p:ext uri="{D42A27DB-BD31-4B8C-83A1-F6EECF244321}">
                <p14:modId xmlns:p14="http://schemas.microsoft.com/office/powerpoint/2010/main" val="1599121721"/>
              </p:ext>
            </p:extLst>
          </p:nvPr>
        </p:nvGraphicFramePr>
        <p:xfrm>
          <a:off x="1938961" y="1083915"/>
          <a:ext cx="8763380" cy="3940998"/>
        </p:xfrm>
        <a:graphic>
          <a:graphicData uri="http://schemas.openxmlformats.org/drawingml/2006/chart">
            <c:chart xmlns:c="http://schemas.openxmlformats.org/drawingml/2006/chart" xmlns:r="http://schemas.openxmlformats.org/officeDocument/2006/relationships" r:id="rId5"/>
          </a:graphicData>
        </a:graphic>
      </p:graphicFrame>
      <p:cxnSp>
        <p:nvCxnSpPr>
          <p:cNvPr id="34" name="Connecteur droit 33">
            <a:extLst>
              <a:ext uri="{FF2B5EF4-FFF2-40B4-BE49-F238E27FC236}">
                <a16:creationId xmlns:a16="http://schemas.microsoft.com/office/drawing/2014/main" id="{13AD06BE-6940-9B0A-AF1F-C1CFE8A027AE}"/>
              </a:ext>
            </a:extLst>
          </p:cNvPr>
          <p:cNvCxnSpPr/>
          <p:nvPr/>
        </p:nvCxnSpPr>
        <p:spPr>
          <a:xfrm>
            <a:off x="5464811" y="1948001"/>
            <a:ext cx="0" cy="2365891"/>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Connecteur droit 34">
            <a:extLst>
              <a:ext uri="{FF2B5EF4-FFF2-40B4-BE49-F238E27FC236}">
                <a16:creationId xmlns:a16="http://schemas.microsoft.com/office/drawing/2014/main" id="{84D651D3-E75B-56BD-EDA0-58B4B544D172}"/>
              </a:ext>
            </a:extLst>
          </p:cNvPr>
          <p:cNvCxnSpPr>
            <a:cxnSpLocks/>
          </p:cNvCxnSpPr>
          <p:nvPr/>
        </p:nvCxnSpPr>
        <p:spPr>
          <a:xfrm>
            <a:off x="4726715" y="3130946"/>
            <a:ext cx="0" cy="1182946"/>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Connecteur droit 36">
            <a:extLst>
              <a:ext uri="{FF2B5EF4-FFF2-40B4-BE49-F238E27FC236}">
                <a16:creationId xmlns:a16="http://schemas.microsoft.com/office/drawing/2014/main" id="{554415B4-FAB5-2D92-641B-879B9F23B0A8}"/>
              </a:ext>
            </a:extLst>
          </p:cNvPr>
          <p:cNvCxnSpPr>
            <a:cxnSpLocks/>
          </p:cNvCxnSpPr>
          <p:nvPr/>
        </p:nvCxnSpPr>
        <p:spPr>
          <a:xfrm>
            <a:off x="8901813" y="3130946"/>
            <a:ext cx="0" cy="1182946"/>
          </a:xfrm>
          <a:prstGeom prst="line">
            <a:avLst/>
          </a:prstGeom>
        </p:spPr>
        <p:style>
          <a:lnRef idx="1">
            <a:schemeClr val="accent1"/>
          </a:lnRef>
          <a:fillRef idx="0">
            <a:schemeClr val="accent1"/>
          </a:fillRef>
          <a:effectRef idx="0">
            <a:schemeClr val="accent1"/>
          </a:effectRef>
          <a:fontRef idx="minor">
            <a:schemeClr val="tx1"/>
          </a:fontRef>
        </p:style>
      </p:cxnSp>
      <p:cxnSp>
        <p:nvCxnSpPr>
          <p:cNvPr id="38" name="Connecteur droit 37">
            <a:extLst>
              <a:ext uri="{FF2B5EF4-FFF2-40B4-BE49-F238E27FC236}">
                <a16:creationId xmlns:a16="http://schemas.microsoft.com/office/drawing/2014/main" id="{232EF24F-799E-FEC1-2DB9-E15C8BCA1239}"/>
              </a:ext>
            </a:extLst>
          </p:cNvPr>
          <p:cNvCxnSpPr/>
          <p:nvPr/>
        </p:nvCxnSpPr>
        <p:spPr>
          <a:xfrm>
            <a:off x="10243802" y="1919901"/>
            <a:ext cx="0" cy="2365891"/>
          </a:xfrm>
          <a:prstGeom prst="line">
            <a:avLst/>
          </a:prstGeom>
        </p:spPr>
        <p:style>
          <a:lnRef idx="1">
            <a:schemeClr val="accent1"/>
          </a:lnRef>
          <a:fillRef idx="0">
            <a:schemeClr val="accent1"/>
          </a:fillRef>
          <a:effectRef idx="0">
            <a:schemeClr val="accent1"/>
          </a:effectRef>
          <a:fontRef idx="minor">
            <a:schemeClr val="tx1"/>
          </a:fontRef>
        </p:style>
      </p:cxnSp>
      <p:sp>
        <p:nvSpPr>
          <p:cNvPr id="39" name="ZoneTexte 38">
            <a:extLst>
              <a:ext uri="{FF2B5EF4-FFF2-40B4-BE49-F238E27FC236}">
                <a16:creationId xmlns:a16="http://schemas.microsoft.com/office/drawing/2014/main" id="{65059C32-2895-D4E5-8D2B-750BD1E4BCEF}"/>
              </a:ext>
            </a:extLst>
          </p:cNvPr>
          <p:cNvSpPr txBox="1"/>
          <p:nvPr/>
        </p:nvSpPr>
        <p:spPr>
          <a:xfrm>
            <a:off x="10527755" y="4328739"/>
            <a:ext cx="771365" cy="307777"/>
          </a:xfrm>
          <a:prstGeom prst="rect">
            <a:avLst/>
          </a:prstGeom>
          <a:noFill/>
        </p:spPr>
        <p:txBody>
          <a:bodyPr wrap="none" rtlCol="0">
            <a:spAutoFit/>
          </a:bodyPr>
          <a:lstStyle/>
          <a:p>
            <a:r>
              <a:rPr lang="es" err="1">
                <a:solidFill>
                  <a:schemeClr val="tx1">
                    <a:lumMod val="65000"/>
                    <a:lumOff val="35000"/>
                  </a:schemeClr>
                </a:solidFill>
              </a:rPr>
              <a:t>meses</a:t>
            </a:r>
            <a:endParaRPr lang="fr-FR">
              <a:solidFill>
                <a:schemeClr val="tx1">
                  <a:lumMod val="65000"/>
                  <a:lumOff val="35000"/>
                </a:schemeClr>
              </a:solidFill>
            </a:endParaRPr>
          </a:p>
        </p:txBody>
      </p:sp>
      <p:sp>
        <p:nvSpPr>
          <p:cNvPr id="40" name="ZoneTexte 39">
            <a:extLst>
              <a:ext uri="{FF2B5EF4-FFF2-40B4-BE49-F238E27FC236}">
                <a16:creationId xmlns:a16="http://schemas.microsoft.com/office/drawing/2014/main" id="{53881FC6-7CB4-6A89-CA70-A8A3F91F2902}"/>
              </a:ext>
            </a:extLst>
          </p:cNvPr>
          <p:cNvSpPr txBox="1"/>
          <p:nvPr/>
        </p:nvSpPr>
        <p:spPr>
          <a:xfrm rot="16200000">
            <a:off x="-100524" y="3075355"/>
            <a:ext cx="3575018" cy="307777"/>
          </a:xfrm>
          <a:prstGeom prst="rect">
            <a:avLst/>
          </a:prstGeom>
          <a:noFill/>
        </p:spPr>
        <p:txBody>
          <a:bodyPr wrap="none" rtlCol="0">
            <a:spAutoFit/>
          </a:bodyPr>
          <a:lstStyle/>
          <a:p>
            <a:r>
              <a:rPr lang="es" err="1">
                <a:solidFill>
                  <a:schemeClr val="tx1">
                    <a:lumMod val="65000"/>
                    <a:lumOff val="35000"/>
                  </a:schemeClr>
                </a:solidFill>
              </a:rPr>
              <a:t>Número </a:t>
            </a:r>
            <a:r>
              <a:rPr lang="es">
                <a:solidFill>
                  <a:schemeClr val="tx1">
                    <a:lumMod val="65000"/>
                    <a:lumOff val="35000"/>
                  </a:schemeClr>
                </a:solidFill>
              </a:rPr>
              <a:t>máximo de </a:t>
            </a:r>
            <a:r>
              <a:rPr lang="es" err="1">
                <a:solidFill>
                  <a:schemeClr val="tx1">
                    <a:lumMod val="65000"/>
                    <a:lumOff val="35000"/>
                  </a:schemeClr>
                </a:solidFill>
              </a:rPr>
              <a:t>palabras </a:t>
            </a:r>
            <a:r>
              <a:rPr lang="es">
                <a:solidFill>
                  <a:schemeClr val="tx1">
                    <a:lumMod val="65000"/>
                    <a:lumOff val="35000"/>
                  </a:schemeClr>
                </a:solidFill>
              </a:rPr>
              <a:t>en un </a:t>
            </a:r>
            <a:r>
              <a:rPr lang="es" err="1">
                <a:solidFill>
                  <a:schemeClr val="tx1">
                    <a:lumMod val="65000"/>
                    <a:lumOff val="35000"/>
                  </a:schemeClr>
                </a:solidFill>
              </a:rPr>
              <a:t>enunciado</a:t>
            </a:r>
            <a:endParaRPr lang="fr-FR">
              <a:solidFill>
                <a:schemeClr val="tx1">
                  <a:lumMod val="65000"/>
                  <a:lumOff val="35000"/>
                </a:schemeClr>
              </a:solidFill>
            </a:endParaRPr>
          </a:p>
        </p:txBody>
      </p:sp>
      <p:cxnSp>
        <p:nvCxnSpPr>
          <p:cNvPr id="2" name="Connecteur droit 1">
            <a:extLst>
              <a:ext uri="{FF2B5EF4-FFF2-40B4-BE49-F238E27FC236}">
                <a16:creationId xmlns:a16="http://schemas.microsoft.com/office/drawing/2014/main" id="{881B8886-26E7-9B74-8B34-021431EA9C31}"/>
              </a:ext>
            </a:extLst>
          </p:cNvPr>
          <p:cNvCxnSpPr/>
          <p:nvPr/>
        </p:nvCxnSpPr>
        <p:spPr>
          <a:xfrm>
            <a:off x="10396202" y="2072301"/>
            <a:ext cx="0" cy="236589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247172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4</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a:t>Erasmus+ 2021-1-FR01-KA220-VET-000033251</a:t>
            </a:r>
            <a:endParaRPr/>
          </a:p>
        </p:txBody>
      </p:sp>
      <p:sp>
        <p:nvSpPr>
          <p:cNvPr id="3" name="Rectangle 2">
            <a:extLst>
              <a:ext uri="{FF2B5EF4-FFF2-40B4-BE49-F238E27FC236}">
                <a16:creationId xmlns:a16="http://schemas.microsoft.com/office/drawing/2014/main" id="{590DC61C-2DC7-97F5-AC99-1CDD8570F57C}"/>
              </a:ext>
            </a:extLst>
          </p:cNvPr>
          <p:cNvSpPr/>
          <p:nvPr/>
        </p:nvSpPr>
        <p:spPr>
          <a:xfrm>
            <a:off x="1767351" y="373798"/>
            <a:ext cx="8259001" cy="494751"/>
          </a:xfrm>
          <a:prstGeom prst="rect">
            <a:avLst/>
          </a:prstGeom>
        </p:spPr>
        <p:txBody>
          <a:bodyPr wrap="square">
            <a:spAutoFit/>
          </a:bodyPr>
          <a:lstStyle/>
          <a:p>
            <a:pPr algn="ctr">
              <a:lnSpc>
                <a:spcPct val="120000"/>
              </a:lnSpc>
              <a:buClr>
                <a:srgbClr val="674EA7"/>
              </a:buClr>
              <a:buSzPts val="4000"/>
            </a:pPr>
            <a:r>
              <a:rPr lang="es" sz="2400" b="1">
                <a:solidFill>
                  <a:schemeClr val="accent1"/>
                </a:solidFill>
              </a:rPr>
              <a:t>Complejificación de la morfosintaxis en niños típicos.</a:t>
            </a:r>
          </a:p>
        </p:txBody>
      </p:sp>
      <p:graphicFrame>
        <p:nvGraphicFramePr>
          <p:cNvPr id="5" name="Tableau 4">
            <a:extLst>
              <a:ext uri="{FF2B5EF4-FFF2-40B4-BE49-F238E27FC236}">
                <a16:creationId xmlns:a16="http://schemas.microsoft.com/office/drawing/2014/main" id="{28476751-EAC7-DA28-DAFE-144A5B05F67A}"/>
              </a:ext>
            </a:extLst>
          </p:cNvPr>
          <p:cNvGraphicFramePr>
            <a:graphicFrameLocks noGrp="1"/>
          </p:cNvGraphicFramePr>
          <p:nvPr>
            <p:extLst>
              <p:ext uri="{D42A27DB-BD31-4B8C-83A1-F6EECF244321}">
                <p14:modId xmlns:p14="http://schemas.microsoft.com/office/powerpoint/2010/main" val="3585043109"/>
              </p:ext>
            </p:extLst>
          </p:nvPr>
        </p:nvGraphicFramePr>
        <p:xfrm>
          <a:off x="404351" y="1400658"/>
          <a:ext cx="11319077" cy="5087058"/>
        </p:xfrm>
        <a:graphic>
          <a:graphicData uri="http://schemas.openxmlformats.org/drawingml/2006/table">
            <a:tbl>
              <a:tblPr firstRow="1" firstCol="1" bandRow="1">
                <a:tableStyleId>{5C22544A-7EE6-4342-B048-85BDC9FD1C3A}</a:tableStyleId>
              </a:tblPr>
              <a:tblGrid>
                <a:gridCol w="1560927">
                  <a:extLst>
                    <a:ext uri="{9D8B030D-6E8A-4147-A177-3AD203B41FA5}">
                      <a16:colId xmlns:a16="http://schemas.microsoft.com/office/drawing/2014/main" val="3165954259"/>
                    </a:ext>
                  </a:extLst>
                </a:gridCol>
                <a:gridCol w="3357349">
                  <a:extLst>
                    <a:ext uri="{9D8B030D-6E8A-4147-A177-3AD203B41FA5}">
                      <a16:colId xmlns:a16="http://schemas.microsoft.com/office/drawing/2014/main" val="1032688807"/>
                    </a:ext>
                  </a:extLst>
                </a:gridCol>
                <a:gridCol w="6400801">
                  <a:extLst>
                    <a:ext uri="{9D8B030D-6E8A-4147-A177-3AD203B41FA5}">
                      <a16:colId xmlns:a16="http://schemas.microsoft.com/office/drawing/2014/main" val="3274563346"/>
                    </a:ext>
                  </a:extLst>
                </a:gridCol>
              </a:tblGrid>
              <a:tr h="345513">
                <a:tc>
                  <a:txBody>
                    <a:bodyPr/>
                    <a:lstStyle/>
                    <a:p>
                      <a:pPr algn="ctr">
                        <a:lnSpc>
                          <a:spcPct val="120000"/>
                        </a:lnSpc>
                        <a:spcBef>
                          <a:spcPts val="600"/>
                        </a:spcBef>
                      </a:pPr>
                      <a:r>
                        <a:rPr lang="es" sz="1800" kern="100">
                          <a:effectLst/>
                        </a:rPr>
                        <a:t>Edad</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38796" marR="38796" marT="0" marB="0"/>
                </a:tc>
                <a:tc>
                  <a:txBody>
                    <a:bodyPr/>
                    <a:lstStyle/>
                    <a:p>
                      <a:pPr algn="ctr">
                        <a:lnSpc>
                          <a:spcPct val="120000"/>
                        </a:lnSpc>
                        <a:spcBef>
                          <a:spcPts val="600"/>
                        </a:spcBef>
                      </a:pPr>
                      <a:r>
                        <a:rPr lang="es" sz="1800" kern="100">
                          <a:effectLst/>
                        </a:rPr>
                        <a:t>Complejidad sintáctica</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38796" marR="38796" marT="0" marB="0"/>
                </a:tc>
                <a:tc>
                  <a:txBody>
                    <a:bodyPr/>
                    <a:lstStyle/>
                    <a:p>
                      <a:pPr algn="l">
                        <a:lnSpc>
                          <a:spcPct val="120000"/>
                        </a:lnSpc>
                        <a:spcBef>
                          <a:spcPts val="600"/>
                        </a:spcBef>
                      </a:pPr>
                      <a:r>
                        <a:rPr lang="es" sz="1800" kern="100">
                          <a:effectLst/>
                        </a:rPr>
                        <a:t>Descripción</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38796" marR="38796" marT="0" marB="0"/>
                </a:tc>
                <a:extLst>
                  <a:ext uri="{0D108BD9-81ED-4DB2-BD59-A6C34878D82A}">
                    <a16:rowId xmlns:a16="http://schemas.microsoft.com/office/drawing/2014/main" val="2428356607"/>
                  </a:ext>
                </a:extLst>
              </a:tr>
              <a:tr h="570877">
                <a:tc>
                  <a:txBody>
                    <a:bodyPr/>
                    <a:lstStyle/>
                    <a:p>
                      <a:pPr algn="ctr">
                        <a:lnSpc>
                          <a:spcPct val="120000"/>
                        </a:lnSpc>
                        <a:spcBef>
                          <a:spcPts val="600"/>
                        </a:spcBef>
                      </a:pPr>
                      <a:r>
                        <a:rPr lang="es" sz="1800" kern="100">
                          <a:effectLst/>
                        </a:rPr>
                        <a:t>12-18 meses a 2 años</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38796" marR="38796" marT="0" marB="0"/>
                </a:tc>
                <a:tc>
                  <a:txBody>
                    <a:bodyPr/>
                    <a:lstStyle/>
                    <a:p>
                      <a:pPr algn="just">
                        <a:lnSpc>
                          <a:spcPct val="120000"/>
                        </a:lnSpc>
                        <a:spcBef>
                          <a:spcPts val="600"/>
                        </a:spcBef>
                      </a:pPr>
                      <a:r>
                        <a:rPr lang="es" sz="1800" kern="100" dirty="0">
                          <a:effectLst/>
                        </a:rPr>
                        <a:t>Oración de un elemento</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8796" marR="38796" marT="0" marB="0"/>
                </a:tc>
                <a:tc>
                  <a:txBody>
                    <a:bodyPr/>
                    <a:lstStyle/>
                    <a:p>
                      <a:pPr algn="l">
                        <a:lnSpc>
                          <a:spcPct val="120000"/>
                        </a:lnSpc>
                        <a:spcBef>
                          <a:spcPts val="600"/>
                        </a:spcBef>
                      </a:pPr>
                      <a:r>
                        <a:rPr lang="es" sz="1800" kern="100" dirty="0">
                          <a:effectLst/>
                        </a:rPr>
                        <a:t>Sustantivo o verbo solo</a:t>
                      </a:r>
                      <a:endParaRPr lang="fr-BE" sz="1800" kern="100" dirty="0">
                        <a:effectLst/>
                      </a:endParaRPr>
                    </a:p>
                    <a:p>
                      <a:pPr algn="l">
                        <a:lnSpc>
                          <a:spcPct val="120000"/>
                        </a:lnSpc>
                        <a:spcBef>
                          <a:spcPts val="600"/>
                        </a:spcBef>
                      </a:pPr>
                      <a:r>
                        <a:rPr lang="es" sz="1800" kern="100" dirty="0">
                          <a:effectLst/>
                        </a:rPr>
                        <a:t>Fórmulas preparadas</a:t>
                      </a:r>
                      <a:endParaRPr lang="fr-BE" sz="1800" kern="100" dirty="0">
                        <a:effectLst/>
                      </a:endParaRPr>
                    </a:p>
                    <a:p>
                      <a:pPr algn="l">
                        <a:lnSpc>
                          <a:spcPct val="120000"/>
                        </a:lnSpc>
                        <a:spcBef>
                          <a:spcPts val="600"/>
                        </a:spcBef>
                      </a:pPr>
                      <a:r>
                        <a:rPr lang="es" sz="1800" kern="100" dirty="0">
                          <a:effectLst/>
                        </a:rPr>
                        <a:t>Contexto necesario para la comprensión.</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8796" marR="38796" marT="0" marB="0"/>
                </a:tc>
                <a:extLst>
                  <a:ext uri="{0D108BD9-81ED-4DB2-BD59-A6C34878D82A}">
                    <a16:rowId xmlns:a16="http://schemas.microsoft.com/office/drawing/2014/main" val="1522691877"/>
                  </a:ext>
                </a:extLst>
              </a:tr>
              <a:tr h="1437841">
                <a:tc>
                  <a:txBody>
                    <a:bodyPr/>
                    <a:lstStyle/>
                    <a:p>
                      <a:pPr algn="ctr">
                        <a:lnSpc>
                          <a:spcPct val="120000"/>
                        </a:lnSpc>
                        <a:spcBef>
                          <a:spcPts val="600"/>
                        </a:spcBef>
                      </a:pPr>
                      <a:r>
                        <a:rPr lang="es" sz="1800" kern="100" dirty="0">
                          <a:effectLst/>
                        </a:rPr>
                        <a:t>2 años a 2,6 años</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8796" marR="38796" marT="0" marB="0"/>
                </a:tc>
                <a:tc>
                  <a:txBody>
                    <a:bodyPr/>
                    <a:lstStyle/>
                    <a:p>
                      <a:pPr algn="just">
                        <a:lnSpc>
                          <a:spcPct val="120000"/>
                        </a:lnSpc>
                        <a:spcBef>
                          <a:spcPts val="600"/>
                        </a:spcBef>
                      </a:pPr>
                      <a:r>
                        <a:rPr lang="es" sz="1800" kern="100">
                          <a:effectLst/>
                        </a:rPr>
                        <a:t>Oración de dos elementos</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38796" marR="38796" marT="0" marB="0"/>
                </a:tc>
                <a:tc>
                  <a:txBody>
                    <a:bodyPr/>
                    <a:lstStyle/>
                    <a:p>
                      <a:pPr algn="l">
                        <a:lnSpc>
                          <a:spcPct val="120000"/>
                        </a:lnSpc>
                        <a:spcBef>
                          <a:spcPts val="600"/>
                        </a:spcBef>
                      </a:pPr>
                      <a:r>
                        <a:rPr lang="es" sz="1800" kern="100" dirty="0">
                          <a:effectLst/>
                        </a:rPr>
                        <a:t>Complejidad creciente de las frases</a:t>
                      </a:r>
                      <a:endParaRPr lang="fr-BE" sz="1800" kern="100" dirty="0">
                        <a:effectLst/>
                      </a:endParaRPr>
                    </a:p>
                    <a:p>
                      <a:pPr marL="715963" indent="0" algn="l">
                        <a:lnSpc>
                          <a:spcPct val="120000"/>
                        </a:lnSpc>
                        <a:spcBef>
                          <a:spcPts val="600"/>
                        </a:spcBef>
                        <a:tabLst/>
                      </a:pPr>
                      <a:r>
                        <a:rPr lang="es" sz="1800" kern="100" dirty="0">
                          <a:effectLst/>
                        </a:rPr>
                        <a:t>“ </a:t>
                      </a:r>
                      <a:r>
                        <a:rPr lang="es" sz="1800" i="1" kern="100" dirty="0">
                          <a:effectLst/>
                        </a:rPr>
                        <a:t>biberón </a:t>
                      </a:r>
                      <a:r>
                        <a:rPr lang="es" sz="1800" kern="100" dirty="0">
                          <a:effectLst/>
                        </a:rPr>
                        <a:t>” = el biberón</a:t>
                      </a:r>
                      <a:endParaRPr lang="fr-BE" sz="1800" kern="100" dirty="0">
                        <a:effectLst/>
                      </a:endParaRPr>
                    </a:p>
                    <a:p>
                      <a:pPr algn="l">
                        <a:lnSpc>
                          <a:spcPct val="120000"/>
                        </a:lnSpc>
                        <a:spcBef>
                          <a:spcPts val="600"/>
                        </a:spcBef>
                      </a:pPr>
                      <a:r>
                        <a:rPr lang="es" sz="1800" kern="100" dirty="0">
                          <a:effectLst/>
                        </a:rPr>
                        <a:t>Sucesión sujeto-verbo</a:t>
                      </a:r>
                      <a:endParaRPr lang="fr-BE" sz="1800" kern="100" dirty="0">
                        <a:effectLst/>
                      </a:endParaRPr>
                    </a:p>
                    <a:p>
                      <a:pPr marL="715963" indent="0" algn="l">
                        <a:lnSpc>
                          <a:spcPct val="120000"/>
                        </a:lnSpc>
                        <a:spcBef>
                          <a:spcPts val="600"/>
                        </a:spcBef>
                        <a:tabLst/>
                      </a:pPr>
                      <a:r>
                        <a:rPr lang="es" sz="1800" kern="100" dirty="0">
                          <a:effectLst/>
                        </a:rPr>
                        <a:t>“ </a:t>
                      </a:r>
                      <a:r>
                        <a:rPr lang="es" sz="1800" i="1" kern="100" dirty="0">
                          <a:effectLst/>
                        </a:rPr>
                        <a:t>yo quiero </a:t>
                      </a:r>
                      <a:r>
                        <a:rPr lang="es" sz="1800" kern="100" dirty="0">
                          <a:effectLst/>
                        </a:rPr>
                        <a:t>” (el pronombre puede no ser adecuado para la combinación sujeto-verbo)</a:t>
                      </a:r>
                      <a:endParaRPr lang="fr-BE" sz="1800" kern="100" dirty="0">
                        <a:effectLst/>
                      </a:endParaRPr>
                    </a:p>
                    <a:p>
                      <a:pPr algn="l">
                        <a:lnSpc>
                          <a:spcPct val="120000"/>
                        </a:lnSpc>
                        <a:spcBef>
                          <a:spcPts val="600"/>
                        </a:spcBef>
                      </a:pPr>
                      <a:r>
                        <a:rPr lang="es" sz="1800" kern="100" dirty="0">
                          <a:effectLst/>
                        </a:rPr>
                        <a:t>Preguntas de dos partes, comandos.</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8796" marR="38796" marT="0" marB="0"/>
                </a:tc>
                <a:extLst>
                  <a:ext uri="{0D108BD9-81ED-4DB2-BD59-A6C34878D82A}">
                    <a16:rowId xmlns:a16="http://schemas.microsoft.com/office/drawing/2014/main" val="2769327995"/>
                  </a:ext>
                </a:extLst>
              </a:tr>
              <a:tr h="575424">
                <a:tc>
                  <a:txBody>
                    <a:bodyPr/>
                    <a:lstStyle/>
                    <a:p>
                      <a:pPr algn="ctr">
                        <a:lnSpc>
                          <a:spcPct val="120000"/>
                        </a:lnSpc>
                        <a:spcBef>
                          <a:spcPts val="600"/>
                        </a:spcBef>
                      </a:pPr>
                      <a:r>
                        <a:rPr lang="es" sz="1800" kern="100" dirty="0">
                          <a:effectLst/>
                        </a:rPr>
                        <a:t>2,6 años a 3 años</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8796" marR="38796" marT="0" marB="0"/>
                </a:tc>
                <a:tc>
                  <a:txBody>
                    <a:bodyPr/>
                    <a:lstStyle/>
                    <a:p>
                      <a:pPr algn="just">
                        <a:lnSpc>
                          <a:spcPct val="120000"/>
                        </a:lnSpc>
                        <a:spcBef>
                          <a:spcPts val="600"/>
                        </a:spcBef>
                      </a:pPr>
                      <a:r>
                        <a:rPr lang="es" sz="1800" kern="100">
                          <a:effectLst/>
                        </a:rPr>
                        <a:t>Oración de tres elementos</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38796" marR="38796" marT="0" marB="0"/>
                </a:tc>
                <a:tc>
                  <a:txBody>
                    <a:bodyPr/>
                    <a:lstStyle/>
                    <a:p>
                      <a:pPr algn="l">
                        <a:lnSpc>
                          <a:spcPct val="120000"/>
                        </a:lnSpc>
                        <a:spcBef>
                          <a:spcPts val="600"/>
                        </a:spcBef>
                      </a:pPr>
                      <a:r>
                        <a:rPr lang="es" sz="1800" kern="100" dirty="0">
                          <a:effectLst/>
                        </a:rPr>
                        <a:t>Estructura sujeto-verbo-objeto/complemento</a:t>
                      </a:r>
                      <a:endParaRPr lang="fr-BE" sz="1800" kern="100" dirty="0">
                        <a:effectLst/>
                      </a:endParaRPr>
                    </a:p>
                    <a:p>
                      <a:pPr algn="l">
                        <a:lnSpc>
                          <a:spcPct val="120000"/>
                        </a:lnSpc>
                        <a:spcBef>
                          <a:spcPts val="600"/>
                        </a:spcBef>
                      </a:pPr>
                      <a:r>
                        <a:rPr lang="es" sz="1800" kern="100" dirty="0">
                          <a:effectLst/>
                        </a:rPr>
                        <a:t>Inicio de la morfología flexiva: producción de las inflexiones verbales, nominales y adjetivas (por ejemplo, marcas de género, plural, tiempo)</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8796" marR="38796" marT="0" marB="0"/>
                </a:tc>
                <a:extLst>
                  <a:ext uri="{0D108BD9-81ED-4DB2-BD59-A6C34878D82A}">
                    <a16:rowId xmlns:a16="http://schemas.microsoft.com/office/drawing/2014/main" val="2573797553"/>
                  </a:ext>
                </a:extLst>
              </a:tr>
            </a:tbl>
          </a:graphicData>
        </a:graphic>
      </p:graphicFrame>
    </p:spTree>
    <p:extLst>
      <p:ext uri="{BB962C8B-B14F-4D97-AF65-F5344CB8AC3E}">
        <p14:creationId xmlns:p14="http://schemas.microsoft.com/office/powerpoint/2010/main" val="34732396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5</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a:t>Erasmus+ 2021-1-FR01-KA220-VET-000033251</a:t>
            </a:r>
            <a:endParaRPr/>
          </a:p>
        </p:txBody>
      </p:sp>
      <p:graphicFrame>
        <p:nvGraphicFramePr>
          <p:cNvPr id="5" name="Tableau 4">
            <a:extLst>
              <a:ext uri="{FF2B5EF4-FFF2-40B4-BE49-F238E27FC236}">
                <a16:creationId xmlns:a16="http://schemas.microsoft.com/office/drawing/2014/main" id="{28476751-EAC7-DA28-DAFE-144A5B05F67A}"/>
              </a:ext>
            </a:extLst>
          </p:cNvPr>
          <p:cNvGraphicFramePr>
            <a:graphicFrameLocks noGrp="1"/>
          </p:cNvGraphicFramePr>
          <p:nvPr>
            <p:extLst>
              <p:ext uri="{D42A27DB-BD31-4B8C-83A1-F6EECF244321}">
                <p14:modId xmlns:p14="http://schemas.microsoft.com/office/powerpoint/2010/main" val="2866762408"/>
              </p:ext>
            </p:extLst>
          </p:nvPr>
        </p:nvGraphicFramePr>
        <p:xfrm>
          <a:off x="436461" y="1560713"/>
          <a:ext cx="11319077" cy="4721083"/>
        </p:xfrm>
        <a:graphic>
          <a:graphicData uri="http://schemas.openxmlformats.org/drawingml/2006/table">
            <a:tbl>
              <a:tblPr firstRow="1" firstCol="1" bandRow="1">
                <a:tableStyleId>{5C22544A-7EE6-4342-B048-85BDC9FD1C3A}</a:tableStyleId>
              </a:tblPr>
              <a:tblGrid>
                <a:gridCol w="1560927">
                  <a:extLst>
                    <a:ext uri="{9D8B030D-6E8A-4147-A177-3AD203B41FA5}">
                      <a16:colId xmlns:a16="http://schemas.microsoft.com/office/drawing/2014/main" val="3165954259"/>
                    </a:ext>
                  </a:extLst>
                </a:gridCol>
                <a:gridCol w="3357349">
                  <a:extLst>
                    <a:ext uri="{9D8B030D-6E8A-4147-A177-3AD203B41FA5}">
                      <a16:colId xmlns:a16="http://schemas.microsoft.com/office/drawing/2014/main" val="1032688807"/>
                    </a:ext>
                  </a:extLst>
                </a:gridCol>
                <a:gridCol w="6400801">
                  <a:extLst>
                    <a:ext uri="{9D8B030D-6E8A-4147-A177-3AD203B41FA5}">
                      <a16:colId xmlns:a16="http://schemas.microsoft.com/office/drawing/2014/main" val="3274563346"/>
                    </a:ext>
                  </a:extLst>
                </a:gridCol>
              </a:tblGrid>
              <a:tr h="494483">
                <a:tc>
                  <a:txBody>
                    <a:bodyPr/>
                    <a:lstStyle/>
                    <a:p>
                      <a:pPr algn="ctr">
                        <a:lnSpc>
                          <a:spcPct val="120000"/>
                        </a:lnSpc>
                        <a:spcBef>
                          <a:spcPts val="600"/>
                        </a:spcBef>
                        <a:spcAft>
                          <a:spcPts val="600"/>
                        </a:spcAft>
                      </a:pPr>
                      <a:r>
                        <a:rPr lang="es" sz="1800" kern="100">
                          <a:effectLst/>
                        </a:rPr>
                        <a:t>Edad</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38796" marR="38796" marT="0" marB="0"/>
                </a:tc>
                <a:tc>
                  <a:txBody>
                    <a:bodyPr/>
                    <a:lstStyle/>
                    <a:p>
                      <a:pPr algn="ctr">
                        <a:lnSpc>
                          <a:spcPct val="120000"/>
                        </a:lnSpc>
                        <a:spcBef>
                          <a:spcPts val="600"/>
                        </a:spcBef>
                        <a:spcAft>
                          <a:spcPts val="600"/>
                        </a:spcAft>
                      </a:pPr>
                      <a:r>
                        <a:rPr lang="es" sz="1800" kern="100">
                          <a:effectLst/>
                        </a:rPr>
                        <a:t>Complejidad sintáctica</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38796" marR="38796" marT="0" marB="0"/>
                </a:tc>
                <a:tc>
                  <a:txBody>
                    <a:bodyPr/>
                    <a:lstStyle/>
                    <a:p>
                      <a:pPr algn="l">
                        <a:lnSpc>
                          <a:spcPct val="120000"/>
                        </a:lnSpc>
                        <a:spcBef>
                          <a:spcPts val="600"/>
                        </a:spcBef>
                        <a:spcAft>
                          <a:spcPts val="600"/>
                        </a:spcAft>
                      </a:pPr>
                      <a:r>
                        <a:rPr lang="es" sz="1800" kern="100">
                          <a:effectLst/>
                        </a:rPr>
                        <a:t>Descripción</a:t>
                      </a:r>
                    </a:p>
                  </a:txBody>
                  <a:tcPr marL="38796" marR="38796" marT="0" marB="0"/>
                </a:tc>
                <a:extLst>
                  <a:ext uri="{0D108BD9-81ED-4DB2-BD59-A6C34878D82A}">
                    <a16:rowId xmlns:a16="http://schemas.microsoft.com/office/drawing/2014/main" val="2428356607"/>
                  </a:ext>
                </a:extLst>
              </a:tr>
              <a:tr h="777923">
                <a:tc>
                  <a:txBody>
                    <a:bodyPr/>
                    <a:lstStyle/>
                    <a:p>
                      <a:pPr algn="ctr">
                        <a:lnSpc>
                          <a:spcPct val="120000"/>
                        </a:lnSpc>
                        <a:spcBef>
                          <a:spcPts val="600"/>
                        </a:spcBef>
                      </a:pPr>
                      <a:r>
                        <a:rPr lang="es" sz="1800" kern="100" dirty="0">
                          <a:effectLst/>
                        </a:rPr>
                        <a:t>3 años a 3,6 años</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8796" marR="38796" marT="0" marB="0"/>
                </a:tc>
                <a:tc>
                  <a:txBody>
                    <a:bodyPr/>
                    <a:lstStyle/>
                    <a:p>
                      <a:pPr algn="just">
                        <a:lnSpc>
                          <a:spcPct val="120000"/>
                        </a:lnSpc>
                        <a:spcBef>
                          <a:spcPts val="600"/>
                        </a:spcBef>
                      </a:pPr>
                      <a:r>
                        <a:rPr lang="es" sz="1800" kern="100">
                          <a:effectLst/>
                        </a:rPr>
                        <a:t>Oraciones con 4 o más elementos</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38796" marR="38796" marT="0" marB="0"/>
                </a:tc>
                <a:tc>
                  <a:txBody>
                    <a:bodyPr/>
                    <a:lstStyle/>
                    <a:p>
                      <a:pPr algn="l">
                        <a:lnSpc>
                          <a:spcPct val="120000"/>
                        </a:lnSpc>
                        <a:spcBef>
                          <a:spcPts val="600"/>
                        </a:spcBef>
                      </a:pPr>
                      <a:r>
                        <a:rPr lang="es" sz="1800" kern="100">
                          <a:effectLst/>
                        </a:rPr>
                        <a:t>Dominio creciente de la morfología flexional.</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38796" marR="38796" marT="0" marB="0"/>
                </a:tc>
                <a:extLst>
                  <a:ext uri="{0D108BD9-81ED-4DB2-BD59-A6C34878D82A}">
                    <a16:rowId xmlns:a16="http://schemas.microsoft.com/office/drawing/2014/main" val="1795135115"/>
                  </a:ext>
                </a:extLst>
              </a:tr>
              <a:tr h="873456">
                <a:tc>
                  <a:txBody>
                    <a:bodyPr/>
                    <a:lstStyle/>
                    <a:p>
                      <a:pPr algn="ctr">
                        <a:lnSpc>
                          <a:spcPct val="120000"/>
                        </a:lnSpc>
                        <a:spcBef>
                          <a:spcPts val="600"/>
                        </a:spcBef>
                      </a:pPr>
                      <a:r>
                        <a:rPr lang="es" sz="1800" kern="100" dirty="0">
                          <a:effectLst/>
                        </a:rPr>
                        <a:t>3,6 años a 4 años</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8796" marR="38796" marT="0" marB="0"/>
                </a:tc>
                <a:tc>
                  <a:txBody>
                    <a:bodyPr/>
                    <a:lstStyle/>
                    <a:p>
                      <a:pPr algn="just">
                        <a:lnSpc>
                          <a:spcPct val="120000"/>
                        </a:lnSpc>
                        <a:spcBef>
                          <a:spcPts val="600"/>
                        </a:spcBef>
                      </a:pPr>
                      <a:r>
                        <a:rPr lang="es" sz="1800" kern="100">
                          <a:effectLst/>
                        </a:rPr>
                        <a:t>Oraciones con varias cláusulas</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38796" marR="38796" marT="0" marB="0"/>
                </a:tc>
                <a:tc>
                  <a:txBody>
                    <a:bodyPr/>
                    <a:lstStyle/>
                    <a:p>
                      <a:pPr algn="l">
                        <a:lnSpc>
                          <a:spcPct val="120000"/>
                        </a:lnSpc>
                        <a:spcBef>
                          <a:spcPts val="600"/>
                        </a:spcBef>
                      </a:pPr>
                      <a:r>
                        <a:rPr lang="es" sz="1800" kern="100">
                          <a:effectLst/>
                        </a:rPr>
                        <a:t>Combinación de varias proposiciones para expresar significados complejos (coordinación, subordinación, etc.)</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38796" marR="38796" marT="0" marB="0"/>
                </a:tc>
                <a:extLst>
                  <a:ext uri="{0D108BD9-81ED-4DB2-BD59-A6C34878D82A}">
                    <a16:rowId xmlns:a16="http://schemas.microsoft.com/office/drawing/2014/main" val="671099283"/>
                  </a:ext>
                </a:extLst>
              </a:tr>
              <a:tr h="1345915">
                <a:tc>
                  <a:txBody>
                    <a:bodyPr/>
                    <a:lstStyle/>
                    <a:p>
                      <a:pPr algn="ctr">
                        <a:lnSpc>
                          <a:spcPct val="120000"/>
                        </a:lnSpc>
                        <a:spcBef>
                          <a:spcPts val="600"/>
                        </a:spcBef>
                      </a:pPr>
                      <a:r>
                        <a:rPr lang="es" sz="1800" kern="100">
                          <a:effectLst/>
                        </a:rPr>
                        <a:t>4-5 años</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38796" marR="38796" marT="0" marB="0"/>
                </a:tc>
                <a:tc>
                  <a:txBody>
                    <a:bodyPr/>
                    <a:lstStyle/>
                    <a:p>
                      <a:pPr algn="just">
                        <a:lnSpc>
                          <a:spcPct val="120000"/>
                        </a:lnSpc>
                        <a:spcBef>
                          <a:spcPts val="600"/>
                        </a:spcBef>
                      </a:pPr>
                      <a:r>
                        <a:rPr lang="es" sz="1800" kern="100">
                          <a:effectLst/>
                        </a:rPr>
                        <a:t>Sintaxis compleja</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38796" marR="38796" marT="0" marB="0"/>
                </a:tc>
                <a:tc>
                  <a:txBody>
                    <a:bodyPr/>
                    <a:lstStyle/>
                    <a:p>
                      <a:pPr algn="l">
                        <a:lnSpc>
                          <a:spcPct val="120000"/>
                        </a:lnSpc>
                        <a:spcBef>
                          <a:spcPts val="600"/>
                        </a:spcBef>
                      </a:pPr>
                      <a:r>
                        <a:rPr lang="es" sz="1800" kern="100">
                          <a:effectLst/>
                        </a:rPr>
                        <a:t>Se han adquirido los fundamentos de la gramática.</a:t>
                      </a:r>
                      <a:endParaRPr lang="fr-BE" sz="1800" kern="100">
                        <a:effectLst/>
                      </a:endParaRPr>
                    </a:p>
                    <a:p>
                      <a:pPr algn="l">
                        <a:lnSpc>
                          <a:spcPct val="120000"/>
                        </a:lnSpc>
                        <a:spcBef>
                          <a:spcPts val="600"/>
                        </a:spcBef>
                      </a:pPr>
                      <a:r>
                        <a:rPr lang="es" sz="1800" kern="100">
                          <a:effectLst/>
                        </a:rPr>
                        <a:t>Desarrollo del sistema pronominal, cuantificadores y verbos modales.</a:t>
                      </a:r>
                      <a:endParaRPr lang="fr-BE" sz="1800" kern="100">
                        <a:effectLst/>
                      </a:endParaRPr>
                    </a:p>
                    <a:p>
                      <a:pPr algn="l">
                        <a:lnSpc>
                          <a:spcPct val="120000"/>
                        </a:lnSpc>
                        <a:spcBef>
                          <a:spcPts val="600"/>
                        </a:spcBef>
                      </a:pPr>
                      <a:r>
                        <a:rPr lang="es" sz="1800" kern="100">
                          <a:effectLst/>
                        </a:rPr>
                        <a:t>Aún se pueden cometer errores con formas irregulares de verbos o plurales, el uso de determinados determinantes, etc.</a:t>
                      </a:r>
                    </a:p>
                  </a:txBody>
                  <a:tcPr marL="38796" marR="38796" marT="0" marB="0"/>
                </a:tc>
                <a:extLst>
                  <a:ext uri="{0D108BD9-81ED-4DB2-BD59-A6C34878D82A}">
                    <a16:rowId xmlns:a16="http://schemas.microsoft.com/office/drawing/2014/main" val="1522691877"/>
                  </a:ext>
                </a:extLst>
              </a:tr>
              <a:tr h="807127">
                <a:tc>
                  <a:txBody>
                    <a:bodyPr/>
                    <a:lstStyle/>
                    <a:p>
                      <a:pPr algn="ctr">
                        <a:lnSpc>
                          <a:spcPct val="120000"/>
                        </a:lnSpc>
                        <a:spcBef>
                          <a:spcPts val="600"/>
                        </a:spcBef>
                      </a:pPr>
                      <a:r>
                        <a:rPr lang="es" sz="1800" kern="100">
                          <a:effectLst/>
                        </a:rPr>
                        <a:t>5 años-adolescencia</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38796" marR="38796" marT="0" marB="0"/>
                </a:tc>
                <a:tc>
                  <a:txBody>
                    <a:bodyPr/>
                    <a:lstStyle/>
                    <a:p>
                      <a:pPr algn="just">
                        <a:lnSpc>
                          <a:spcPct val="120000"/>
                        </a:lnSpc>
                        <a:spcBef>
                          <a:spcPts val="600"/>
                        </a:spcBef>
                      </a:pPr>
                      <a:r>
                        <a:rPr lang="es" sz="1800" kern="100">
                          <a:effectLst/>
                        </a:rPr>
                        <a:t>Estructurar el discurso</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38796" marR="38796" marT="0" marB="0"/>
                </a:tc>
                <a:tc>
                  <a:txBody>
                    <a:bodyPr/>
                    <a:lstStyle/>
                    <a:p>
                      <a:pPr algn="l">
                        <a:lnSpc>
                          <a:spcPct val="120000"/>
                        </a:lnSpc>
                        <a:spcBef>
                          <a:spcPts val="600"/>
                        </a:spcBef>
                      </a:pPr>
                      <a:r>
                        <a:rPr lang="es" sz="1800" kern="100" dirty="0">
                          <a:effectLst/>
                        </a:rPr>
                        <a:t>Uso de conectores, estructuras complejas, control de la entonación.</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8796" marR="38796" marT="0" marB="0"/>
                </a:tc>
                <a:extLst>
                  <a:ext uri="{0D108BD9-81ED-4DB2-BD59-A6C34878D82A}">
                    <a16:rowId xmlns:a16="http://schemas.microsoft.com/office/drawing/2014/main" val="2769327995"/>
                  </a:ext>
                </a:extLst>
              </a:tr>
            </a:tbl>
          </a:graphicData>
        </a:graphic>
      </p:graphicFrame>
    </p:spTree>
    <p:extLst>
      <p:ext uri="{BB962C8B-B14F-4D97-AF65-F5344CB8AC3E}">
        <p14:creationId xmlns:p14="http://schemas.microsoft.com/office/powerpoint/2010/main" val="23970165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6</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a:t>Erasmus+ 2021-1-FR01-KA220-VET-000033251</a:t>
            </a:r>
            <a:endParaRPr/>
          </a:p>
        </p:txBody>
      </p:sp>
      <p:sp>
        <p:nvSpPr>
          <p:cNvPr id="3" name="Rectangle 2">
            <a:extLst>
              <a:ext uri="{FF2B5EF4-FFF2-40B4-BE49-F238E27FC236}">
                <a16:creationId xmlns:a16="http://schemas.microsoft.com/office/drawing/2014/main" id="{590DC61C-2DC7-97F5-AC99-1CDD8570F57C}"/>
              </a:ext>
            </a:extLst>
          </p:cNvPr>
          <p:cNvSpPr/>
          <p:nvPr/>
        </p:nvSpPr>
        <p:spPr>
          <a:xfrm>
            <a:off x="1753496" y="568986"/>
            <a:ext cx="8259001" cy="494751"/>
          </a:xfrm>
          <a:prstGeom prst="rect">
            <a:avLst/>
          </a:prstGeom>
        </p:spPr>
        <p:txBody>
          <a:bodyPr wrap="square">
            <a:spAutoFit/>
          </a:bodyPr>
          <a:lstStyle/>
          <a:p>
            <a:pPr algn="ctr">
              <a:lnSpc>
                <a:spcPct val="120000"/>
              </a:lnSpc>
              <a:buClr>
                <a:srgbClr val="674EA7"/>
              </a:buClr>
              <a:buSzPts val="4000"/>
            </a:pPr>
            <a:r>
              <a:rPr lang="es" sz="2400" b="1" dirty="0">
                <a:solidFill>
                  <a:schemeClr val="accent1"/>
                </a:solidFill>
              </a:rPr>
              <a:t>¿Cuál es la situación en DI?</a:t>
            </a:r>
          </a:p>
        </p:txBody>
      </p:sp>
      <p:graphicFrame>
        <p:nvGraphicFramePr>
          <p:cNvPr id="6" name="Diagramme 5">
            <a:extLst>
              <a:ext uri="{FF2B5EF4-FFF2-40B4-BE49-F238E27FC236}">
                <a16:creationId xmlns:a16="http://schemas.microsoft.com/office/drawing/2014/main" id="{94C5F30B-6376-6655-3308-752E857DA6BC}"/>
              </a:ext>
            </a:extLst>
          </p:cNvPr>
          <p:cNvGraphicFramePr/>
          <p:nvPr>
            <p:extLst>
              <p:ext uri="{D42A27DB-BD31-4B8C-83A1-F6EECF244321}">
                <p14:modId xmlns:p14="http://schemas.microsoft.com/office/powerpoint/2010/main" val="30115654"/>
              </p:ext>
            </p:extLst>
          </p:nvPr>
        </p:nvGraphicFramePr>
        <p:xfrm>
          <a:off x="545909" y="1530742"/>
          <a:ext cx="11273051" cy="4714289"/>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33113532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7</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a:t>Erasmus+ 2021-1-FR01-KA220-VET-000033251</a:t>
            </a:r>
            <a:endParaRPr/>
          </a:p>
        </p:txBody>
      </p:sp>
      <p:sp>
        <p:nvSpPr>
          <p:cNvPr id="3" name="Rectangle 2">
            <a:extLst>
              <a:ext uri="{FF2B5EF4-FFF2-40B4-BE49-F238E27FC236}">
                <a16:creationId xmlns:a16="http://schemas.microsoft.com/office/drawing/2014/main" id="{590DC61C-2DC7-97F5-AC99-1CDD8570F57C}"/>
              </a:ext>
            </a:extLst>
          </p:cNvPr>
          <p:cNvSpPr/>
          <p:nvPr/>
        </p:nvSpPr>
        <p:spPr>
          <a:xfrm>
            <a:off x="1753496" y="568986"/>
            <a:ext cx="8259001" cy="494751"/>
          </a:xfrm>
          <a:prstGeom prst="rect">
            <a:avLst/>
          </a:prstGeom>
        </p:spPr>
        <p:txBody>
          <a:bodyPr wrap="square">
            <a:spAutoFit/>
          </a:bodyPr>
          <a:lstStyle/>
          <a:p>
            <a:pPr algn="ctr">
              <a:lnSpc>
                <a:spcPct val="120000"/>
              </a:lnSpc>
              <a:buClr>
                <a:srgbClr val="674EA7"/>
              </a:buClr>
              <a:buSzPts val="4000"/>
            </a:pPr>
            <a:r>
              <a:rPr lang="es" sz="2400" b="1">
                <a:solidFill>
                  <a:schemeClr val="accent1"/>
                </a:solidFill>
              </a:rPr>
              <a:t>Principales características de producción.</a:t>
            </a:r>
          </a:p>
        </p:txBody>
      </p:sp>
      <p:graphicFrame>
        <p:nvGraphicFramePr>
          <p:cNvPr id="4" name="Diagramme 3">
            <a:extLst>
              <a:ext uri="{FF2B5EF4-FFF2-40B4-BE49-F238E27FC236}">
                <a16:creationId xmlns:a16="http://schemas.microsoft.com/office/drawing/2014/main" id="{8E9B5879-8ACE-3CDC-9E3B-838CCFA382CA}"/>
              </a:ext>
            </a:extLst>
          </p:cNvPr>
          <p:cNvGraphicFramePr/>
          <p:nvPr>
            <p:extLst>
              <p:ext uri="{D42A27DB-BD31-4B8C-83A1-F6EECF244321}">
                <p14:modId xmlns:p14="http://schemas.microsoft.com/office/powerpoint/2010/main" val="2882975277"/>
              </p:ext>
            </p:extLst>
          </p:nvPr>
        </p:nvGraphicFramePr>
        <p:xfrm>
          <a:off x="0" y="1454391"/>
          <a:ext cx="11919256" cy="4701502"/>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20991149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8</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a:t>Erasmus+ 2021-1-FR01-KA220-VET-000033251</a:t>
            </a:r>
            <a:endParaRPr/>
          </a:p>
        </p:txBody>
      </p:sp>
      <p:sp>
        <p:nvSpPr>
          <p:cNvPr id="3" name="Rectangle 2">
            <a:extLst>
              <a:ext uri="{FF2B5EF4-FFF2-40B4-BE49-F238E27FC236}">
                <a16:creationId xmlns:a16="http://schemas.microsoft.com/office/drawing/2014/main" id="{590DC61C-2DC7-97F5-AC99-1CDD8570F57C}"/>
              </a:ext>
            </a:extLst>
          </p:cNvPr>
          <p:cNvSpPr/>
          <p:nvPr/>
        </p:nvSpPr>
        <p:spPr>
          <a:xfrm>
            <a:off x="1753496" y="568986"/>
            <a:ext cx="8259001" cy="494751"/>
          </a:xfrm>
          <a:prstGeom prst="rect">
            <a:avLst/>
          </a:prstGeom>
        </p:spPr>
        <p:txBody>
          <a:bodyPr wrap="square">
            <a:spAutoFit/>
          </a:bodyPr>
          <a:lstStyle/>
          <a:p>
            <a:pPr algn="ctr">
              <a:lnSpc>
                <a:spcPct val="120000"/>
              </a:lnSpc>
              <a:buClr>
                <a:srgbClr val="674EA7"/>
              </a:buClr>
              <a:buSzPts val="4000"/>
            </a:pPr>
            <a:r>
              <a:rPr lang="es" sz="2400" b="1">
                <a:solidFill>
                  <a:schemeClr val="accent1"/>
                </a:solidFill>
              </a:rPr>
              <a:t>Principales características de comprensión.</a:t>
            </a:r>
          </a:p>
        </p:txBody>
      </p:sp>
      <p:graphicFrame>
        <p:nvGraphicFramePr>
          <p:cNvPr id="2" name="Graphique 1">
            <a:extLst>
              <a:ext uri="{FF2B5EF4-FFF2-40B4-BE49-F238E27FC236}">
                <a16:creationId xmlns:a16="http://schemas.microsoft.com/office/drawing/2014/main" id="{A5DC57BE-09BA-C064-F409-2CB9C1F4753D}"/>
              </a:ext>
            </a:extLst>
          </p:cNvPr>
          <p:cNvGraphicFramePr/>
          <p:nvPr>
            <p:extLst>
              <p:ext uri="{D42A27DB-BD31-4B8C-83A1-F6EECF244321}">
                <p14:modId xmlns:p14="http://schemas.microsoft.com/office/powerpoint/2010/main" val="3268373433"/>
              </p:ext>
            </p:extLst>
          </p:nvPr>
        </p:nvGraphicFramePr>
        <p:xfrm>
          <a:off x="873457" y="1454390"/>
          <a:ext cx="10699844" cy="4834624"/>
        </p:xfrm>
        <a:graphic>
          <a:graphicData uri="http://schemas.openxmlformats.org/drawingml/2006/chart">
            <c:chart xmlns:c="http://schemas.openxmlformats.org/drawingml/2006/chart" xmlns:r="http://schemas.openxmlformats.org/officeDocument/2006/relationships" r:id="rId5"/>
          </a:graphicData>
        </a:graphic>
      </p:graphicFrame>
      <p:sp>
        <p:nvSpPr>
          <p:cNvPr id="5" name="ZoneTexte 4">
            <a:extLst>
              <a:ext uri="{FF2B5EF4-FFF2-40B4-BE49-F238E27FC236}">
                <a16:creationId xmlns:a16="http://schemas.microsoft.com/office/drawing/2014/main" id="{835B32E2-4ED0-DD49-EEC8-134575B69152}"/>
              </a:ext>
            </a:extLst>
          </p:cNvPr>
          <p:cNvSpPr txBox="1"/>
          <p:nvPr/>
        </p:nvSpPr>
        <p:spPr>
          <a:xfrm>
            <a:off x="614149" y="6100549"/>
            <a:ext cx="2630848" cy="307777"/>
          </a:xfrm>
          <a:prstGeom prst="rect">
            <a:avLst/>
          </a:prstGeom>
          <a:noFill/>
        </p:spPr>
        <p:txBody>
          <a:bodyPr wrap="none" rtlCol="0">
            <a:spAutoFit/>
          </a:bodyPr>
          <a:lstStyle/>
          <a:p>
            <a:r>
              <a:rPr lang="es" err="1"/>
              <a:t>Adaptado</a:t>
            </a:r>
            <a:r>
              <a:rPr lang="es"/>
              <a:t> </a:t>
            </a:r>
            <a:r>
              <a:rPr lang="es" err="1"/>
              <a:t>de </a:t>
            </a:r>
            <a:r>
              <a:rPr lang="es"/>
              <a:t>Comblain (1996)</a:t>
            </a:r>
          </a:p>
        </p:txBody>
      </p:sp>
    </p:spTree>
    <p:extLst>
      <p:ext uri="{BB962C8B-B14F-4D97-AF65-F5344CB8AC3E}">
        <p14:creationId xmlns:p14="http://schemas.microsoft.com/office/powerpoint/2010/main" val="11302276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9</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21" name="Rectangle 20">
            <a:extLst>
              <a:ext uri="{FF2B5EF4-FFF2-40B4-BE49-F238E27FC236}">
                <a16:creationId xmlns:a16="http://schemas.microsoft.com/office/drawing/2014/main" id="{CC016589-D512-F601-E002-10808484ED95}"/>
              </a:ext>
            </a:extLst>
          </p:cNvPr>
          <p:cNvSpPr/>
          <p:nvPr/>
        </p:nvSpPr>
        <p:spPr>
          <a:xfrm>
            <a:off x="1753496" y="470783"/>
            <a:ext cx="8259001" cy="561820"/>
          </a:xfrm>
          <a:prstGeom prst="rect">
            <a:avLst/>
          </a:prstGeom>
        </p:spPr>
        <p:txBody>
          <a:bodyPr wrap="square">
            <a:spAutoFit/>
          </a:bodyPr>
          <a:lstStyle/>
          <a:p>
            <a:pPr algn="ctr">
              <a:lnSpc>
                <a:spcPct val="120000"/>
              </a:lnSpc>
              <a:buClr>
                <a:srgbClr val="674EA7"/>
              </a:buClr>
              <a:buSzPts val="4000"/>
            </a:pPr>
            <a:r>
              <a:rPr lang="es" sz="2800" b="1">
                <a:solidFill>
                  <a:schemeClr val="accent1"/>
                </a:solidFill>
              </a:rPr>
              <a:t>Bibliografía</a:t>
            </a:r>
          </a:p>
        </p:txBody>
      </p:sp>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a:t>Erasmus+ 2021-1-FR01-KA220-VET-000033251</a:t>
            </a:r>
            <a:endParaRPr/>
          </a:p>
        </p:txBody>
      </p:sp>
      <p:sp>
        <p:nvSpPr>
          <p:cNvPr id="3" name="ZoneTexte 2">
            <a:extLst>
              <a:ext uri="{FF2B5EF4-FFF2-40B4-BE49-F238E27FC236}">
                <a16:creationId xmlns:a16="http://schemas.microsoft.com/office/drawing/2014/main" id="{71D0227C-D4E5-B0A9-C2FA-880CC33B546D}"/>
              </a:ext>
            </a:extLst>
          </p:cNvPr>
          <p:cNvSpPr txBox="1"/>
          <p:nvPr/>
        </p:nvSpPr>
        <p:spPr>
          <a:xfrm>
            <a:off x="698310" y="1657698"/>
            <a:ext cx="10795379" cy="4226606"/>
          </a:xfrm>
          <a:prstGeom prst="rect">
            <a:avLst/>
          </a:prstGeom>
          <a:noFill/>
        </p:spPr>
        <p:txBody>
          <a:bodyPr wrap="square">
            <a:spAutoFit/>
          </a:bodyPr>
          <a:lstStyle/>
          <a:p>
            <a:pPr marL="457200" indent="-457200" algn="just">
              <a:lnSpc>
                <a:spcPct val="120000"/>
              </a:lnSpc>
              <a:spcBef>
                <a:spcPts val="600"/>
              </a:spcBef>
            </a:pPr>
            <a:r>
              <a:rPr lang="es" sz="1400" kern="100">
                <a:effectLst/>
                <a:latin typeface="+mn-lt"/>
                <a:ea typeface="Calibri" panose="020F0502020204030204" pitchFamily="34" charset="0"/>
                <a:cs typeface="Calibri" panose="020F0502020204030204" pitchFamily="34" charset="0"/>
              </a:rPr>
              <a:t>Ball, MJ, Crystal, D. y Fletcher, P. (2012). </a:t>
            </a:r>
            <a:r>
              <a:rPr lang="es" sz="1400" i="1" kern="100">
                <a:effectLst/>
                <a:latin typeface="+mn-lt"/>
                <a:ea typeface="Calibri" panose="020F0502020204030204" pitchFamily="34" charset="0"/>
                <a:cs typeface="Calibri" panose="020F0502020204030204" pitchFamily="34" charset="0"/>
              </a:rPr>
              <a:t>Evaluación de la gramática: los idiomas de LARSP </a:t>
            </a:r>
            <a:r>
              <a:rPr lang="es" sz="1400" kern="100">
                <a:effectLst/>
                <a:latin typeface="+mn-lt"/>
                <a:ea typeface="Calibri" panose="020F0502020204030204" pitchFamily="34" charset="0"/>
                <a:cs typeface="Calibri" panose="020F0502020204030204" pitchFamily="34" charset="0"/>
              </a:rPr>
              <a:t>. Asuntos multilingües.</a:t>
            </a:r>
            <a:endParaRPr lang="fr-BE" sz="1400" kern="100">
              <a:effectLst/>
              <a:latin typeface="+mn-lt"/>
              <a:ea typeface="Calibri" panose="020F0502020204030204" pitchFamily="34" charset="0"/>
              <a:cs typeface="Times New Roman" panose="02020603050405020304" pitchFamily="18" charset="0"/>
            </a:endParaRPr>
          </a:p>
          <a:p>
            <a:pPr marL="457200" indent="-457200" algn="just">
              <a:lnSpc>
                <a:spcPct val="120000"/>
              </a:lnSpc>
              <a:spcBef>
                <a:spcPts val="600"/>
              </a:spcBef>
            </a:pPr>
            <a:r>
              <a:rPr lang="es" sz="1400" kern="100">
                <a:effectLst/>
                <a:latin typeface="+mn-lt"/>
                <a:ea typeface="Calibri" panose="020F0502020204030204" pitchFamily="34" charset="0"/>
                <a:cs typeface="Calibri" panose="020F0502020204030204" pitchFamily="34" charset="0"/>
              </a:rPr>
              <a:t>Marrón, R. (1973). Desarrollo de la primera lengua en la especie humana. </a:t>
            </a:r>
            <a:r>
              <a:rPr lang="es" sz="1400" i="1" kern="100">
                <a:effectLst/>
                <a:latin typeface="+mn-lt"/>
                <a:ea typeface="Calibri" panose="020F0502020204030204" pitchFamily="34" charset="0"/>
                <a:cs typeface="Calibri" panose="020F0502020204030204" pitchFamily="34" charset="0"/>
              </a:rPr>
              <a:t>Psicólogo estadounidense </a:t>
            </a:r>
            <a:r>
              <a:rPr lang="es" sz="1400" kern="100">
                <a:effectLst/>
                <a:latin typeface="+mn-lt"/>
                <a:ea typeface="Calibri" panose="020F0502020204030204" pitchFamily="34" charset="0"/>
                <a:cs typeface="Calibri" panose="020F0502020204030204" pitchFamily="34" charset="0"/>
              </a:rPr>
              <a:t>, </a:t>
            </a:r>
            <a:r>
              <a:rPr lang="es" sz="1400" i="1" kern="100">
                <a:effectLst/>
                <a:latin typeface="+mn-lt"/>
                <a:ea typeface="Calibri" panose="020F0502020204030204" pitchFamily="34" charset="0"/>
                <a:cs typeface="Calibri" panose="020F0502020204030204" pitchFamily="34" charset="0"/>
              </a:rPr>
              <a:t>28 </a:t>
            </a:r>
            <a:r>
              <a:rPr lang="es" sz="1400" kern="100">
                <a:effectLst/>
                <a:latin typeface="+mn-lt"/>
                <a:ea typeface="Calibri" panose="020F0502020204030204" pitchFamily="34" charset="0"/>
                <a:cs typeface="Calibri" panose="020F0502020204030204" pitchFamily="34" charset="0"/>
              </a:rPr>
              <a:t>(2), 97‑106. https://doi.org/10.1037/h0034209</a:t>
            </a:r>
            <a:r>
              <a:rPr lang="es" sz="1400" kern="100" err="1">
                <a:effectLst/>
                <a:latin typeface="+mn-lt"/>
                <a:ea typeface="Calibri" panose="020F0502020204030204" pitchFamily="34" charset="0"/>
                <a:cs typeface="Calibri" panose="020F0502020204030204" pitchFamily="34" charset="0"/>
              </a:rPr>
              <a:t>​</a:t>
            </a:r>
            <a:r>
              <a:rPr lang="es" sz="1400" kern="100">
                <a:effectLst/>
                <a:latin typeface="+mn-lt"/>
                <a:ea typeface="Calibri" panose="020F0502020204030204" pitchFamily="34" charset="0"/>
                <a:cs typeface="Calibri" panose="020F0502020204030204" pitchFamily="34" charset="0"/>
              </a:rPr>
              <a:t>​</a:t>
            </a:r>
            <a:endParaRPr lang="fr-BE" sz="1400" kern="100">
              <a:effectLst/>
              <a:latin typeface="+mn-lt"/>
              <a:ea typeface="Calibri" panose="020F0502020204030204" pitchFamily="34" charset="0"/>
              <a:cs typeface="Times New Roman" panose="02020603050405020304" pitchFamily="18" charset="0"/>
            </a:endParaRPr>
          </a:p>
          <a:p>
            <a:pPr marL="457200" indent="-457200" algn="just">
              <a:lnSpc>
                <a:spcPct val="120000"/>
              </a:lnSpc>
              <a:spcBef>
                <a:spcPts val="600"/>
              </a:spcBef>
            </a:pPr>
            <a:r>
              <a:rPr lang="es" sz="1400" kern="100">
                <a:effectLst/>
                <a:latin typeface="+mn-lt"/>
                <a:ea typeface="Calibri" panose="020F0502020204030204" pitchFamily="34" charset="0"/>
                <a:cs typeface="Calibri" panose="020F0502020204030204" pitchFamily="34" charset="0"/>
              </a:rPr>
              <a:t>Chapman, RS, Hesketh, LJ y Kistler, DJ (2002). Predicción del cambio longitudinal en la producción y comprensión del lenguaje en personas con síndrome de Down. </a:t>
            </a:r>
            <a:r>
              <a:rPr lang="es" sz="1400" i="1" kern="100">
                <a:effectLst/>
                <a:latin typeface="+mn-lt"/>
                <a:ea typeface="Calibri" panose="020F0502020204030204" pitchFamily="34" charset="0"/>
                <a:cs typeface="Calibri" panose="020F0502020204030204" pitchFamily="34" charset="0"/>
              </a:rPr>
              <a:t>Revista de investigación del habla, el lenguaje y la audición </a:t>
            </a:r>
            <a:r>
              <a:rPr lang="es" sz="1400" kern="100">
                <a:effectLst/>
                <a:latin typeface="+mn-lt"/>
                <a:ea typeface="Calibri" panose="020F0502020204030204" pitchFamily="34" charset="0"/>
                <a:cs typeface="Calibri" panose="020F0502020204030204" pitchFamily="34" charset="0"/>
              </a:rPr>
              <a:t>, </a:t>
            </a:r>
            <a:r>
              <a:rPr lang="es" sz="1400" i="1" kern="100">
                <a:effectLst/>
                <a:latin typeface="+mn-lt"/>
                <a:ea typeface="Calibri" panose="020F0502020204030204" pitchFamily="34" charset="0"/>
                <a:cs typeface="Calibri" panose="020F0502020204030204" pitchFamily="34" charset="0"/>
              </a:rPr>
              <a:t>45 </a:t>
            </a:r>
            <a:r>
              <a:rPr lang="es" sz="1400" kern="100">
                <a:effectLst/>
                <a:latin typeface="+mn-lt"/>
                <a:ea typeface="Calibri" panose="020F0502020204030204" pitchFamily="34" charset="0"/>
                <a:cs typeface="Calibri" panose="020F0502020204030204" pitchFamily="34" charset="0"/>
              </a:rPr>
              <a:t>(5), 902‑915. https://doi.org/10.1044/1092-4388(2002/073 )</a:t>
            </a:r>
            <a:endParaRPr lang="fr-BE" sz="1400" kern="100">
              <a:effectLst/>
              <a:latin typeface="+mn-lt"/>
              <a:ea typeface="Calibri" panose="020F0502020204030204" pitchFamily="34" charset="0"/>
              <a:cs typeface="Times New Roman" panose="02020603050405020304" pitchFamily="18" charset="0"/>
            </a:endParaRPr>
          </a:p>
          <a:p>
            <a:pPr marL="457200" indent="-457200" algn="just">
              <a:lnSpc>
                <a:spcPct val="120000"/>
              </a:lnSpc>
              <a:spcBef>
                <a:spcPts val="600"/>
              </a:spcBef>
            </a:pPr>
            <a:r>
              <a:rPr lang="es" sz="1400" kern="100">
                <a:effectLst/>
                <a:latin typeface="+mn-lt"/>
                <a:ea typeface="Calibri" panose="020F0502020204030204" pitchFamily="34" charset="0"/>
                <a:cs typeface="Calibri" panose="020F0502020204030204" pitchFamily="34" charset="0"/>
              </a:rPr>
              <a:t>Comblain, A. (1996). </a:t>
            </a:r>
            <a:r>
              <a:rPr lang="es" sz="1400" i="1" kern="100">
                <a:effectLst/>
                <a:latin typeface="+mn-lt"/>
                <a:ea typeface="Calibri" panose="020F0502020204030204" pitchFamily="34" charset="0"/>
                <a:cs typeface="Calibri" panose="020F0502020204030204" pitchFamily="34" charset="0"/>
              </a:rPr>
              <a:t>Mémoire de travail et langage dans le síndrome de Down </a:t>
            </a:r>
            <a:r>
              <a:rPr lang="es" sz="1400" kern="100">
                <a:effectLst/>
                <a:latin typeface="+mn-lt"/>
                <a:ea typeface="Calibri" panose="020F0502020204030204" pitchFamily="34" charset="0"/>
                <a:cs typeface="Calibri" panose="020F0502020204030204" pitchFamily="34" charset="0"/>
              </a:rPr>
              <a:t>[ </a:t>
            </a:r>
            <a:r>
              <a:rPr lang="es" sz="1400" kern="100" err="1">
                <a:effectLst/>
                <a:latin typeface="+mn-lt"/>
                <a:ea typeface="Calibri" panose="020F0502020204030204" pitchFamily="34" charset="0"/>
                <a:cs typeface="Calibri" panose="020F0502020204030204" pitchFamily="34" charset="0"/>
              </a:rPr>
              <a:t>Tesis doctoral </a:t>
            </a:r>
            <a:r>
              <a:rPr lang="es" sz="1400" kern="100">
                <a:effectLst/>
                <a:latin typeface="+mn-lt"/>
                <a:ea typeface="Calibri" panose="020F0502020204030204" pitchFamily="34" charset="0"/>
                <a:cs typeface="Calibri" panose="020F0502020204030204" pitchFamily="34" charset="0"/>
              </a:rPr>
              <a:t>]. Universidad de Lieja.</a:t>
            </a:r>
            <a:endParaRPr lang="fr-BE" sz="1400" kern="100">
              <a:effectLst/>
              <a:latin typeface="+mn-lt"/>
              <a:ea typeface="Calibri" panose="020F0502020204030204" pitchFamily="34" charset="0"/>
              <a:cs typeface="Times New Roman" panose="02020603050405020304" pitchFamily="18" charset="0"/>
            </a:endParaRPr>
          </a:p>
          <a:p>
            <a:pPr marL="457200" indent="-457200" algn="just">
              <a:lnSpc>
                <a:spcPct val="120000"/>
              </a:lnSpc>
              <a:spcBef>
                <a:spcPts val="600"/>
              </a:spcBef>
            </a:pPr>
            <a:r>
              <a:rPr lang="es" sz="1400" kern="100">
                <a:effectLst/>
                <a:latin typeface="+mn-lt"/>
                <a:ea typeface="Calibri" panose="020F0502020204030204" pitchFamily="34" charset="0"/>
                <a:cs typeface="Calibri" panose="020F0502020204030204" pitchFamily="34" charset="0"/>
              </a:rPr>
              <a:t>Comblain, A. y </a:t>
            </a:r>
            <a:r>
              <a:rPr lang="es" sz="1400" kern="100" err="1">
                <a:effectLst/>
                <a:latin typeface="+mn-lt"/>
                <a:ea typeface="Calibri" panose="020F0502020204030204" pitchFamily="34" charset="0"/>
                <a:cs typeface="Calibri" panose="020F0502020204030204" pitchFamily="34" charset="0"/>
              </a:rPr>
              <a:t>Piérart </a:t>
            </a:r>
            <a:r>
              <a:rPr lang="es" sz="1400" kern="100">
                <a:effectLst/>
                <a:latin typeface="+mn-lt"/>
                <a:ea typeface="Calibri" panose="020F0502020204030204" pitchFamily="34" charset="0"/>
                <a:cs typeface="Calibri" panose="020F0502020204030204" pitchFamily="34" charset="0"/>
              </a:rPr>
              <a:t>, B. (1998). </a:t>
            </a:r>
            <a:r>
              <a:rPr lang="es" sz="1400" i="1" kern="100">
                <a:effectLst/>
                <a:latin typeface="+mn-lt"/>
                <a:ea typeface="Calibri" panose="020F0502020204030204" pitchFamily="34" charset="0"/>
                <a:cs typeface="Calibri" panose="020F0502020204030204" pitchFamily="34" charset="0"/>
              </a:rPr>
              <a:t>Syntaxe et </a:t>
            </a:r>
            <a:r>
              <a:rPr lang="es" sz="1400" i="1" kern="100" err="1">
                <a:effectLst/>
                <a:latin typeface="+mn-lt"/>
                <a:ea typeface="Calibri" panose="020F0502020204030204" pitchFamily="34" charset="0"/>
                <a:cs typeface="Calibri" panose="020F0502020204030204" pitchFamily="34" charset="0"/>
              </a:rPr>
              <a:t>métasyntaxe </a:t>
            </a:r>
            <a:r>
              <a:rPr lang="es" sz="1400" i="1" kern="100">
                <a:effectLst/>
                <a:latin typeface="+mn-lt"/>
                <a:ea typeface="Calibri" panose="020F0502020204030204" pitchFamily="34" charset="0"/>
                <a:cs typeface="Calibri" panose="020F0502020204030204" pitchFamily="34" charset="0"/>
              </a:rPr>
              <a:t>dans le síndrome de l'X-frágil y le síndrome de Down </a:t>
            </a:r>
            <a:r>
              <a:rPr lang="es" sz="1400" kern="100">
                <a:effectLst/>
                <a:latin typeface="+mn-lt"/>
                <a:ea typeface="Calibri" panose="020F0502020204030204" pitchFamily="34" charset="0"/>
                <a:cs typeface="Calibri" panose="020F0502020204030204" pitchFamily="34" charset="0"/>
              </a:rPr>
              <a:t>.</a:t>
            </a:r>
            <a:endParaRPr lang="fr-BE" sz="1400" kern="100">
              <a:effectLst/>
              <a:latin typeface="+mn-lt"/>
              <a:ea typeface="Calibri" panose="020F0502020204030204" pitchFamily="34" charset="0"/>
              <a:cs typeface="Times New Roman" panose="02020603050405020304" pitchFamily="18" charset="0"/>
            </a:endParaRPr>
          </a:p>
          <a:p>
            <a:pPr marL="457200" indent="-457200" algn="just">
              <a:lnSpc>
                <a:spcPct val="120000"/>
              </a:lnSpc>
              <a:spcBef>
                <a:spcPts val="600"/>
              </a:spcBef>
            </a:pPr>
            <a:r>
              <a:rPr lang="es" sz="1400" kern="100">
                <a:effectLst/>
                <a:latin typeface="+mn-lt"/>
                <a:ea typeface="Calibri" panose="020F0502020204030204" pitchFamily="34" charset="0"/>
                <a:cs typeface="Calibri" panose="020F0502020204030204" pitchFamily="34" charset="0"/>
              </a:rPr>
              <a:t>Comblain, A. y Thibaut, J.-P. (2009). Aproximación neuropsicológica al síndrome de Down. </a:t>
            </a:r>
            <a:r>
              <a:rPr lang="es" sz="1400" i="1" kern="100">
                <a:effectLst/>
                <a:latin typeface="+mn-lt"/>
                <a:ea typeface="Calibri" panose="020F0502020204030204" pitchFamily="34" charset="0"/>
                <a:cs typeface="Calibri" panose="020F0502020204030204" pitchFamily="34" charset="0"/>
              </a:rPr>
              <a:t>Manuel de Neuropsicología del desarrollo </a:t>
            </a:r>
            <a:r>
              <a:rPr lang="es" sz="1400" kern="100">
                <a:effectLst/>
                <a:latin typeface="+mn-lt"/>
                <a:ea typeface="Calibri" panose="020F0502020204030204" pitchFamily="34" charset="0"/>
                <a:cs typeface="Calibri" panose="020F0502020204030204" pitchFamily="34" charset="0"/>
              </a:rPr>
              <a:t>, </a:t>
            </a:r>
            <a:r>
              <a:rPr lang="es" sz="1400" kern="100">
                <a:effectLst/>
                <a:latin typeface="+mn-lt"/>
                <a:ea typeface="Calibri" panose="020F0502020204030204" pitchFamily="34" charset="0"/>
                <a:cs typeface="Cambria Math" panose="02040503050406030204" pitchFamily="18" charset="0"/>
              </a:rPr>
              <a:t>491-522 </a:t>
            </a:r>
            <a:r>
              <a:rPr lang="es" sz="1400" kern="100">
                <a:effectLst/>
                <a:latin typeface="+mn-lt"/>
                <a:ea typeface="Calibri" panose="020F0502020204030204" pitchFamily="34" charset="0"/>
                <a:cs typeface="Calibri" panose="020F0502020204030204" pitchFamily="34" charset="0"/>
              </a:rPr>
              <a:t>.</a:t>
            </a:r>
            <a:endParaRPr lang="fr-BE" sz="1400" kern="100">
              <a:effectLst/>
              <a:latin typeface="+mn-lt"/>
              <a:ea typeface="Calibri" panose="020F0502020204030204" pitchFamily="34" charset="0"/>
              <a:cs typeface="Times New Roman" panose="02020603050405020304" pitchFamily="18" charset="0"/>
            </a:endParaRPr>
          </a:p>
          <a:p>
            <a:pPr marL="457200" indent="-457200" algn="just">
              <a:lnSpc>
                <a:spcPct val="120000"/>
              </a:lnSpc>
              <a:spcBef>
                <a:spcPts val="600"/>
              </a:spcBef>
            </a:pPr>
            <a:r>
              <a:rPr lang="es" sz="1400" kern="100">
                <a:effectLst/>
                <a:latin typeface="+mn-lt"/>
                <a:ea typeface="Calibri" panose="020F0502020204030204" pitchFamily="34" charset="0"/>
                <a:cs typeface="Calibri" panose="020F0502020204030204" pitchFamily="34" charset="0"/>
              </a:rPr>
              <a:t>Comblain, A. y Thibaut, J.-P. (2020). El síndrome de Down. En </a:t>
            </a:r>
            <a:r>
              <a:rPr lang="es" sz="1400" i="1" kern="100">
                <a:effectLst/>
                <a:latin typeface="+mn-lt"/>
                <a:ea typeface="Calibri" panose="020F0502020204030204" pitchFamily="34" charset="0"/>
                <a:cs typeface="Calibri" panose="020F0502020204030204" pitchFamily="34" charset="0"/>
              </a:rPr>
              <a:t>Traité de Neuropsychologie de l'enfant </a:t>
            </a:r>
            <a:r>
              <a:rPr lang="es" sz="1400" kern="100">
                <a:effectLst/>
                <a:latin typeface="+mn-lt"/>
                <a:ea typeface="Calibri" panose="020F0502020204030204" pitchFamily="34" charset="0"/>
                <a:cs typeface="Calibri" panose="020F0502020204030204" pitchFamily="34" charset="0"/>
              </a:rPr>
              <a:t>(p. 378 </a:t>
            </a:r>
            <a:r>
              <a:rPr lang="es" sz="1400" kern="100">
                <a:effectLst/>
                <a:latin typeface="+mn-lt"/>
                <a:ea typeface="Calibri" panose="020F0502020204030204" pitchFamily="34" charset="0"/>
                <a:cs typeface="Cambria Math" panose="02040503050406030204" pitchFamily="18" charset="0"/>
              </a:rPr>
              <a:t>- </a:t>
            </a:r>
            <a:r>
              <a:rPr lang="es" sz="1400" kern="100">
                <a:effectLst/>
                <a:latin typeface="+mn-lt"/>
                <a:ea typeface="Calibri" panose="020F0502020204030204" pitchFamily="34" charset="0"/>
                <a:cs typeface="Calibri" panose="020F0502020204030204" pitchFamily="34" charset="0"/>
              </a:rPr>
              <a:t>400). De </a:t>
            </a:r>
            <a:r>
              <a:rPr lang="es" sz="1400" kern="100" err="1">
                <a:effectLst/>
                <a:latin typeface="+mn-lt"/>
                <a:ea typeface="Calibri" panose="020F0502020204030204" pitchFamily="34" charset="0"/>
                <a:cs typeface="Calibri" panose="020F0502020204030204" pitchFamily="34" charset="0"/>
              </a:rPr>
              <a:t>Boeck </a:t>
            </a:r>
            <a:r>
              <a:rPr lang="es" sz="1400" kern="100">
                <a:effectLst/>
                <a:latin typeface="+mn-lt"/>
                <a:ea typeface="Calibri" panose="020F0502020204030204" pitchFamily="34" charset="0"/>
                <a:cs typeface="Calibri" panose="020F0502020204030204" pitchFamily="34" charset="0"/>
              </a:rPr>
              <a:t>.</a:t>
            </a:r>
            <a:endParaRPr lang="fr-BE" sz="1400" kern="100">
              <a:effectLst/>
              <a:latin typeface="+mn-lt"/>
              <a:ea typeface="Calibri" panose="020F0502020204030204" pitchFamily="34" charset="0"/>
              <a:cs typeface="Times New Roman" panose="02020603050405020304" pitchFamily="18" charset="0"/>
            </a:endParaRPr>
          </a:p>
          <a:p>
            <a:pPr marL="457200" indent="-457200" algn="just">
              <a:lnSpc>
                <a:spcPct val="120000"/>
              </a:lnSpc>
              <a:spcBef>
                <a:spcPts val="600"/>
              </a:spcBef>
            </a:pPr>
            <a:r>
              <a:rPr lang="es" sz="1400" kern="100">
                <a:effectLst/>
                <a:latin typeface="+mn-lt"/>
                <a:ea typeface="Calibri" panose="020F0502020204030204" pitchFamily="34" charset="0"/>
                <a:cs typeface="Calibri" panose="020F0502020204030204" pitchFamily="34" charset="0"/>
              </a:rPr>
              <a:t>Martin, GE, </a:t>
            </a:r>
            <a:r>
              <a:rPr lang="es" sz="1400" kern="100" err="1">
                <a:effectLst/>
                <a:latin typeface="+mn-lt"/>
                <a:ea typeface="Calibri" panose="020F0502020204030204" pitchFamily="34" charset="0"/>
                <a:cs typeface="Calibri" panose="020F0502020204030204" pitchFamily="34" charset="0"/>
              </a:rPr>
              <a:t>Losh </a:t>
            </a:r>
            <a:r>
              <a:rPr lang="es" sz="1400" kern="100">
                <a:effectLst/>
                <a:latin typeface="+mn-lt"/>
                <a:ea typeface="Calibri" panose="020F0502020204030204" pitchFamily="34" charset="0"/>
                <a:cs typeface="Calibri" panose="020F0502020204030204" pitchFamily="34" charset="0"/>
              </a:rPr>
              <a:t>, M., </a:t>
            </a:r>
            <a:r>
              <a:rPr lang="es" sz="1400" kern="100" err="1">
                <a:effectLst/>
                <a:latin typeface="+mn-lt"/>
                <a:ea typeface="Calibri" panose="020F0502020204030204" pitchFamily="34" charset="0"/>
                <a:cs typeface="Calibri" panose="020F0502020204030204" pitchFamily="34" charset="0"/>
              </a:rPr>
              <a:t>Estigarribia </a:t>
            </a:r>
            <a:r>
              <a:rPr lang="es" sz="1400" kern="100">
                <a:effectLst/>
                <a:latin typeface="+mn-lt"/>
                <a:ea typeface="Calibri" panose="020F0502020204030204" pitchFamily="34" charset="0"/>
                <a:cs typeface="Calibri" panose="020F0502020204030204" pitchFamily="34" charset="0"/>
              </a:rPr>
              <a:t>, B., Sideris, J. y Roberts, J. (2013). Perfiles longitudinales de vocabulario expresivo, sintaxis y lenguaje pragmático en niños con síndrome de X frágil o síndrome de Down. Revista Internacional </a:t>
            </a:r>
            <a:r>
              <a:rPr lang="es" sz="1400" kern="100" err="1">
                <a:effectLst/>
                <a:latin typeface="+mn-lt"/>
                <a:ea typeface="Calibri" panose="020F0502020204030204" pitchFamily="34" charset="0"/>
                <a:cs typeface="Calibri" panose="020F0502020204030204" pitchFamily="34" charset="0"/>
              </a:rPr>
              <a:t>de </a:t>
            </a:r>
            <a:r>
              <a:rPr lang="es" sz="1400" i="1" kern="100">
                <a:effectLst/>
                <a:latin typeface="+mn-lt"/>
                <a:ea typeface="Calibri" panose="020F0502020204030204" pitchFamily="34" charset="0"/>
                <a:cs typeface="Calibri" panose="020F0502020204030204" pitchFamily="34" charset="0"/>
              </a:rPr>
              <a:t>Trastornos del Lenguaje y la Comunicación </a:t>
            </a:r>
            <a:r>
              <a:rPr lang="es" sz="1400" kern="100">
                <a:effectLst/>
                <a:latin typeface="+mn-lt"/>
                <a:ea typeface="Calibri" panose="020F0502020204030204" pitchFamily="34" charset="0"/>
                <a:cs typeface="Calibri" panose="020F0502020204030204" pitchFamily="34" charset="0"/>
              </a:rPr>
              <a:t>, </a:t>
            </a:r>
            <a:r>
              <a:rPr lang="es" sz="1400" i="1" kern="100">
                <a:effectLst/>
                <a:latin typeface="+mn-lt"/>
                <a:ea typeface="Calibri" panose="020F0502020204030204" pitchFamily="34" charset="0"/>
                <a:cs typeface="Calibri" panose="020F0502020204030204" pitchFamily="34" charset="0"/>
              </a:rPr>
              <a:t>48 </a:t>
            </a:r>
            <a:r>
              <a:rPr lang="es" sz="1400" kern="100">
                <a:effectLst/>
                <a:latin typeface="+mn-lt"/>
                <a:ea typeface="Calibri" panose="020F0502020204030204" pitchFamily="34" charset="0"/>
                <a:cs typeface="Calibri" panose="020F0502020204030204" pitchFamily="34" charset="0"/>
              </a:rPr>
              <a:t>(4), 432 - </a:t>
            </a:r>
            <a:endParaRPr lang="fr-BE" sz="1400" kern="100">
              <a:effectLst/>
              <a:latin typeface="+mn-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268034983"/>
      </p:ext>
    </p:extLst>
  </p:cSld>
  <p:clrMapOvr>
    <a:masterClrMapping/>
  </p:clrMapOvr>
</p:sld>
</file>

<file path=ppt/theme/theme1.xml><?xml version="1.0" encoding="utf-8"?>
<a:theme xmlns:a="http://schemas.openxmlformats.org/drawingml/2006/main" name="AdornVTI">
  <a:themeElements>
    <a:clrScheme name="GC1">
      <a:dk1>
        <a:srgbClr val="000000"/>
      </a:dk1>
      <a:lt1>
        <a:srgbClr val="FFFFFF"/>
      </a:lt1>
      <a:dk2>
        <a:srgbClr val="2C2830"/>
      </a:dk2>
      <a:lt2>
        <a:srgbClr val="E0DCE1"/>
      </a:lt2>
      <a:accent1>
        <a:srgbClr val="908193"/>
      </a:accent1>
      <a:accent2>
        <a:srgbClr val="A08889"/>
      </a:accent2>
      <a:accent3>
        <a:srgbClr val="B48C7E"/>
      </a:accent3>
      <a:accent4>
        <a:srgbClr val="809C9B"/>
      </a:accent4>
      <a:accent5>
        <a:srgbClr val="899F91"/>
      </a:accent5>
      <a:accent6>
        <a:srgbClr val="728274"/>
      </a:accent6>
      <a:hlink>
        <a:srgbClr val="837585"/>
      </a:hlink>
      <a:folHlink>
        <a:srgbClr val="677E8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833f7f52-ca37-4ad5-a460-7ba203df2864">
      <Terms xmlns="http://schemas.microsoft.com/office/infopath/2007/PartnerControls"/>
    </lcf76f155ced4ddcb4097134ff3c332f>
    <TaxCatchAll xmlns="7a866126-7c09-4654-844e-0d48a974f41d"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FEB5839759C3754EA665FAF15703D35E" ma:contentTypeVersion="18" ma:contentTypeDescription="Crée un document." ma:contentTypeScope="" ma:versionID="9aa131ede40c40720ba52900d1631b23">
  <xsd:schema xmlns:xsd="http://www.w3.org/2001/XMLSchema" xmlns:xs="http://www.w3.org/2001/XMLSchema" xmlns:p="http://schemas.microsoft.com/office/2006/metadata/properties" xmlns:ns2="833f7f52-ca37-4ad5-a460-7ba203df2864" xmlns:ns3="7a866126-7c09-4654-844e-0d48a974f41d" targetNamespace="http://schemas.microsoft.com/office/2006/metadata/properties" ma:root="true" ma:fieldsID="1ea870961917295b23ab75fabc61b51a" ns2:_="" ns3:_="">
    <xsd:import namespace="833f7f52-ca37-4ad5-a460-7ba203df2864"/>
    <xsd:import namespace="7a866126-7c09-4654-844e-0d48a974f41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LengthInSeconds" minOccurs="0"/>
                <xsd:element ref="ns2:MediaServiceGenerationTime" minOccurs="0"/>
                <xsd:element ref="ns2:MediaServiceEventHashCode" minOccurs="0"/>
                <xsd:element ref="ns3:SharedWithUsers" minOccurs="0"/>
                <xsd:element ref="ns3:SharedWithDetails" minOccurs="0"/>
                <xsd:element ref="ns2:MediaServiceOCR" minOccurs="0"/>
                <xsd:element ref="ns2:lcf76f155ced4ddcb4097134ff3c332f" minOccurs="0"/>
                <xsd:element ref="ns3:TaxCatchAll"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33f7f52-ca37-4ad5-a460-7ba203df286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Balises d’images" ma:readOnly="false" ma:fieldId="{5cf76f15-5ced-4ddc-b409-7134ff3c332f}" ma:taxonomyMulti="true" ma:sspId="9463c496-16f3-45e4-b326-2a1a88d7a9d1"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a866126-7c09-4654-844e-0d48a974f41d" elementFormDefault="qualified">
    <xsd:import namespace="http://schemas.microsoft.com/office/2006/documentManagement/types"/>
    <xsd:import namespace="http://schemas.microsoft.com/office/infopath/2007/PartnerControls"/>
    <xsd:element name="SharedWithUsers" ma:index="17"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Partagé avec détails" ma:internalName="SharedWithDetails" ma:readOnly="true">
      <xsd:simpleType>
        <xsd:restriction base="dms:Note">
          <xsd:maxLength value="255"/>
        </xsd:restriction>
      </xsd:simpleType>
    </xsd:element>
    <xsd:element name="TaxCatchAll" ma:index="22" nillable="true" ma:displayName="Taxonomy Catch All Column" ma:hidden="true" ma:list="{19474f2f-4944-4388-b4b2-2aa20f81b265}" ma:internalName="TaxCatchAll" ma:showField="CatchAllData" ma:web="7a866126-7c09-4654-844e-0d48a974f41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52B3263-EF49-4234-9689-D9203774EBA0}">
  <ds:schemaRefs>
    <ds:schemaRef ds:uri="7a866126-7c09-4654-844e-0d48a974f41d"/>
    <ds:schemaRef ds:uri="833f7f52-ca37-4ad5-a460-7ba203df2864"/>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 ds:uri="0b4e6542-4a28-464b-916a-ac287e1e15ef"/>
    <ds:schemaRef ds:uri="cae8c1b8-3cee-434b-8da9-32960356a7de"/>
  </ds:schemaRefs>
</ds:datastoreItem>
</file>

<file path=customXml/itemProps2.xml><?xml version="1.0" encoding="utf-8"?>
<ds:datastoreItem xmlns:ds="http://schemas.openxmlformats.org/officeDocument/2006/customXml" ds:itemID="{C4AB82A8-2439-4235-A9B4-06EC5161021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33f7f52-ca37-4ad5-a460-7ba203df2864"/>
    <ds:schemaRef ds:uri="7a866126-7c09-4654-844e-0d48a974f41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6EE3F76-5F07-4A06-AB32-E189D240DE7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52</TotalTime>
  <Words>2255</Words>
  <Application>Microsoft Office PowerPoint</Application>
  <PresentationFormat>Panorámica</PresentationFormat>
  <Paragraphs>159</Paragraphs>
  <Slides>10</Slides>
  <Notes>10</Notes>
  <HiddenSlides>0</HiddenSlides>
  <MMClips>0</MMClips>
  <ScaleCrop>false</ScaleCrop>
  <HeadingPairs>
    <vt:vector size="4" baseType="variant">
      <vt:variant>
        <vt:lpstr>Tema</vt:lpstr>
      </vt:variant>
      <vt:variant>
        <vt:i4>1</vt:i4>
      </vt:variant>
      <vt:variant>
        <vt:lpstr>Títulos de diapositiva</vt:lpstr>
      </vt:variant>
      <vt:variant>
        <vt:i4>10</vt:i4>
      </vt:variant>
    </vt:vector>
  </HeadingPairs>
  <TitlesOfParts>
    <vt:vector size="11" baseType="lpstr">
      <vt:lpstr>AdornVTI</vt:lpstr>
      <vt:lpstr>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Kalianne  Farren [EASPD]</dc:creator>
  <cp:lastModifiedBy>Miguel Fernandez Campus Arnau</cp:lastModifiedBy>
  <cp:revision>11</cp:revision>
  <dcterms:created xsi:type="dcterms:W3CDTF">2023-11-23T08:37:25Z</dcterms:created>
  <dcterms:modified xsi:type="dcterms:W3CDTF">2024-11-29T09:00:52Z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0x010100FEB5839759C3754EA665FAF15703D35E</vt:lpwstr>
  </property>
  <property fmtid="{D5CDD505-2E9C-101B-9397-08002B2CF9AE}" pid="3" name="MediaServiceImageTags">
    <vt:lpwstr/>
  </property>
</Properties>
</file>