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95" r:id="rId6"/>
    <p:sldId id="310" r:id="rId7"/>
    <p:sldId id="308" r:id="rId8"/>
    <p:sldId id="545" r:id="rId9"/>
    <p:sldId id="546" r:id="rId10"/>
    <p:sldId id="547" r:id="rId11"/>
    <p:sldId id="548" r:id="rId12"/>
    <p:sldId id="296" r:id="rId13"/>
    <p:sldId id="304" r:id="rId14"/>
    <p:sldId id="311" r:id="rId15"/>
    <p:sldId id="312"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545"/>
            <p14:sldId id="546"/>
            <p14:sldId id="547"/>
            <p14:sldId id="548"/>
            <p14:sldId id="296"/>
            <p14:sldId id="304"/>
            <p14:sldId id="311"/>
            <p14:sldId id="312"/>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32A2F6-866C-6CE3-3FC2-61AEEF350F5E}" v="1" dt="2024-11-29T09:00:38.53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47"/>
    <p:restoredTop sz="93856" autoAdjust="0"/>
  </p:normalViewPr>
  <p:slideViewPr>
    <p:cSldViewPr snapToGrid="0">
      <p:cViewPr varScale="1">
        <p:scale>
          <a:sx n="77" d="100"/>
          <a:sy n="77" d="100"/>
        </p:scale>
        <p:origin x="116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0ff4da1e-1371-4eaf-8c34-52bef2e4889c" providerId="ADAL" clId="{F569E34C-5508-4343-AF9E-42F226C53459}"/>
    <pc:docChg chg="custSel modSld">
      <pc:chgData name="Comblain Annick" userId="0ff4da1e-1371-4eaf-8c34-52bef2e4889c" providerId="ADAL" clId="{F569E34C-5508-4343-AF9E-42F226C53459}" dt="2024-07-22T07:33:03.969" v="11"/>
      <pc:docMkLst>
        <pc:docMk/>
      </pc:docMkLst>
      <pc:sldChg chg="addSp delSp modSp mod">
        <pc:chgData name="Comblain Annick" userId="0ff4da1e-1371-4eaf-8c34-52bef2e4889c" providerId="ADAL" clId="{F569E34C-5508-4343-AF9E-42F226C53459}" dt="2024-07-22T07:33:03.969" v="11"/>
        <pc:sldMkLst>
          <pc:docMk/>
          <pc:sldMk cId="4137831345" sldId="295"/>
        </pc:sldMkLst>
        <pc:spChg chg="add mod">
          <ac:chgData name="Comblain Annick" userId="0ff4da1e-1371-4eaf-8c34-52bef2e4889c" providerId="ADAL" clId="{F569E34C-5508-4343-AF9E-42F226C53459}" dt="2024-07-22T07:33:03.969" v="11"/>
          <ac:spMkLst>
            <pc:docMk/>
            <pc:sldMk cId="4137831345" sldId="295"/>
            <ac:spMk id="2" creationId="{1CF09027-EE5D-0FA5-68CD-3CAD28EFED5D}"/>
          </ac:spMkLst>
        </pc:spChg>
        <pc:spChg chg="mod">
          <ac:chgData name="Comblain Annick" userId="0ff4da1e-1371-4eaf-8c34-52bef2e4889c" providerId="ADAL" clId="{F569E34C-5508-4343-AF9E-42F226C53459}" dt="2024-07-22T07:33:01.029" v="10" actId="20577"/>
          <ac:spMkLst>
            <pc:docMk/>
            <pc:sldMk cId="4137831345" sldId="295"/>
            <ac:spMk id="12" creationId="{D47384A6-84E8-ED37-F8FA-1CE265AEAC4D}"/>
          </ac:spMkLst>
        </pc:spChg>
        <pc:spChg chg="del">
          <ac:chgData name="Comblain Annick" userId="0ff4da1e-1371-4eaf-8c34-52bef2e4889c" providerId="ADAL" clId="{F569E34C-5508-4343-AF9E-42F226C53459}" dt="2024-07-22T07:32:56.767" v="0" actId="21"/>
          <ac:spMkLst>
            <pc:docMk/>
            <pc:sldMk cId="4137831345" sldId="295"/>
            <ac:spMk id="34" creationId="{BF52D0DA-236F-25F5-AFF0-34B05287AB0F}"/>
          </ac:spMkLst>
        </pc:spChg>
      </pc:sldChg>
    </pc:docChg>
  </pc:docChgLst>
  <pc:docChgLst>
    <pc:chgData name="miguel" userId="S::miguel_campusarnau.org#ext#@univreimsfr.onmicrosoft.com::ab5a12d6-76db-44b6-aa55-46fc0e013e13" providerId="AD" clId="Web-{E032A2F6-866C-6CE3-3FC2-61AEEF350F5E}"/>
    <pc:docChg chg="modSld">
      <pc:chgData name="miguel" userId="S::miguel_campusarnau.org#ext#@univreimsfr.onmicrosoft.com::ab5a12d6-76db-44b6-aa55-46fc0e013e13" providerId="AD" clId="Web-{E032A2F6-866C-6CE3-3FC2-61AEEF350F5E}" dt="2024-11-29T09:00:38.538" v="0"/>
      <pc:docMkLst>
        <pc:docMk/>
      </pc:docMkLst>
      <pc:sldChg chg="addSp">
        <pc:chgData name="miguel" userId="S::miguel_campusarnau.org#ext#@univreimsfr.onmicrosoft.com::ab5a12d6-76db-44b6-aa55-46fc0e013e13" providerId="AD" clId="Web-{E032A2F6-866C-6CE3-3FC2-61AEEF350F5E}" dt="2024-11-29T09:00:38.538" v="0"/>
        <pc:sldMkLst>
          <pc:docMk/>
          <pc:sldMk cId="0" sldId="256"/>
        </pc:sldMkLst>
        <pc:grpChg chg="add">
          <ac:chgData name="miguel" userId="S::miguel_campusarnau.org#ext#@univreimsfr.onmicrosoft.com::ab5a12d6-76db-44b6-aa55-46fc0e013e13" providerId="AD" clId="Web-{E032A2F6-866C-6CE3-3FC2-61AEEF350F5E}" dt="2024-11-29T09:00:38.538" v="0"/>
          <ac:grpSpMkLst>
            <pc:docMk/>
            <pc:sldMk cId="0" sldId="256"/>
            <ac:grpSpMk id="3" creationId="{4229B552-2F87-8114-0034-01FFB7F2A80C}"/>
          </ac:grpSpMkLst>
        </pc:grpChg>
        <pc:picChg chg="add">
          <ac:chgData name="miguel" userId="S::miguel_campusarnau.org#ext#@univreimsfr.onmicrosoft.com::ab5a12d6-76db-44b6-aa55-46fc0e013e13" providerId="AD" clId="Web-{E032A2F6-866C-6CE3-3FC2-61AEEF350F5E}" dt="2024-11-29T09:00:38.538" v="0"/>
          <ac:picMkLst>
            <pc:docMk/>
            <pc:sldMk cId="0" sldId="256"/>
            <ac:picMk id="4" creationId="{38A8B76C-F81F-E6F6-7605-E77DEDBF55E9}"/>
          </ac:picMkLst>
        </pc:picChg>
        <pc:picChg chg="add">
          <ac:chgData name="miguel" userId="S::miguel_campusarnau.org#ext#@univreimsfr.onmicrosoft.com::ab5a12d6-76db-44b6-aa55-46fc0e013e13" providerId="AD" clId="Web-{E032A2F6-866C-6CE3-3FC2-61AEEF350F5E}" dt="2024-11-29T09:00:38.538" v="0"/>
          <ac:picMkLst>
            <pc:docMk/>
            <pc:sldMk cId="0" sldId="256"/>
            <ac:picMk id="6" creationId="{435F5988-E7B3-BDD8-1AD1-048C7E47309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es" b="1" dirty="0" err="1">
              <a:solidFill>
                <a:schemeClr val="bg2">
                  <a:lumMod val="75000"/>
                  <a:lumOff val="25000"/>
                </a:schemeClr>
              </a:solidFill>
            </a:rPr>
            <a:t>Fortaleza</a:t>
          </a:r>
          <a:endParaRPr lang="fr-FR" b="1" dirty="0">
            <a:solidFill>
              <a:schemeClr val="bg2">
                <a:lumMod val="75000"/>
                <a:lumOff val="25000"/>
              </a:schemeClr>
            </a:solidFill>
          </a:endParaRP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28ECD5F5-960D-C240-BD6C-DF2063A90C93}">
      <dgm:prSet phldrT="[Texte]"/>
      <dgm:spPr/>
      <dgm:t>
        <a:bodyPr/>
        <a:lstStyle/>
        <a:p>
          <a:r>
            <a:rPr lang="es" dirty="0" err="1"/>
            <a:t>Léxico</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es" b="1" dirty="0" err="1">
              <a:solidFill>
                <a:schemeClr val="bg2">
                  <a:lumMod val="75000"/>
                  <a:lumOff val="25000"/>
                </a:schemeClr>
              </a:solidFill>
            </a:rPr>
            <a:t>Debilidad</a:t>
          </a:r>
          <a:endParaRPr lang="fr-FR" b="1" dirty="0">
            <a:solidFill>
              <a:schemeClr val="bg2">
                <a:lumMod val="75000"/>
                <a:lumOff val="25000"/>
              </a:schemeClr>
            </a:solidFill>
          </a:endParaRP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es" dirty="0" err="1"/>
            <a:t>Fonología</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3CE939EE-8766-464F-8898-647122B00403}">
      <dgm:prSet phldrT="[Texte]"/>
      <dgm:spPr/>
      <dgm:t>
        <a:bodyPr/>
        <a:lstStyle/>
        <a:p>
          <a:r>
            <a:rPr lang="es" dirty="0"/>
            <a:t>(Morfo) sintaxis </a:t>
          </a:r>
          <a:endParaRPr lang="fr-FR" dirty="0"/>
        </a:p>
      </dgm:t>
    </dgm:pt>
    <dgm:pt modelId="{E0C0F7FA-BE0B-2047-AE46-95C6A1B239FA}" type="parTrans" cxnId="{103BD989-56B8-0B49-85A9-EE718BAD8793}">
      <dgm:prSet/>
      <dgm:spPr/>
      <dgm:t>
        <a:bodyPr/>
        <a:lstStyle/>
        <a:p>
          <a:endParaRPr lang="fr-FR"/>
        </a:p>
      </dgm:t>
    </dgm:pt>
    <dgm:pt modelId="{BA828C5B-A5A9-5B40-8C98-CA2471675F9C}" type="sibTrans" cxnId="{103BD989-56B8-0B49-85A9-EE718BAD8793}">
      <dgm:prSet/>
      <dgm:spPr/>
      <dgm:t>
        <a:bodyPr/>
        <a:lstStyle/>
        <a:p>
          <a:endParaRPr lang="fr-FR"/>
        </a:p>
      </dgm:t>
    </dgm:pt>
    <dgm:pt modelId="{51062E0D-C6AA-BE4B-BC1B-AB992DF4C201}">
      <dgm:prSet phldrT="[Texte]"/>
      <dgm:spPr/>
      <dgm:t>
        <a:bodyPr/>
        <a:lstStyle/>
        <a:p>
          <a:r>
            <a:rPr lang="es" dirty="0"/>
            <a:t>Pragmática</a:t>
          </a:r>
          <a:endParaRPr lang="fr-FR" dirty="0"/>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4F0E9305-6037-4940-9F45-C7A4AE01E42A}">
      <dgm:prSet phldrT="[Texte]"/>
      <dgm:spPr/>
      <dgm:t>
        <a:bodyPr/>
        <a:lstStyle/>
        <a:p>
          <a:r>
            <a:rPr lang="fr-FR" dirty="0" err="1"/>
            <a:t>Semántica</a:t>
          </a:r>
          <a:endParaRPr lang="fr-FR" dirty="0"/>
        </a:p>
      </dgm:t>
    </dgm:pt>
    <dgm:pt modelId="{4D67E763-93F2-4D8C-9777-86B2578C1A5B}" type="parTrans" cxnId="{C0185E26-9C45-4240-BD5A-6036FA8EDABD}">
      <dgm:prSet/>
      <dgm:spPr/>
      <dgm:t>
        <a:bodyPr/>
        <a:lstStyle/>
        <a:p>
          <a:endParaRPr lang="ca-ES"/>
        </a:p>
      </dgm:t>
    </dgm:pt>
    <dgm:pt modelId="{32992815-4DA3-4E0E-8924-B789C4511FBC}" type="sibTrans" cxnId="{C0185E26-9C45-4240-BD5A-6036FA8EDABD}">
      <dgm:prSet/>
      <dgm:spPr/>
      <dgm:t>
        <a:bodyPr/>
        <a:lstStyle/>
        <a:p>
          <a:endParaRPr lang="ca-ES"/>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0" destOrd="0" parTransId="{2027C4B9-0415-764B-AFBC-E08A6142D57D}" sibTransId="{D50569E5-297D-CA41-84B2-94C9BAB997BE}"/>
    <dgm:cxn modelId="{C0185E26-9C45-4240-BD5A-6036FA8EDABD}" srcId="{0E6B40D8-6996-D845-98E7-BFADEFC571BD}" destId="{4F0E9305-6037-4940-9F45-C7A4AE01E42A}" srcOrd="1" destOrd="0" parTransId="{4D67E763-93F2-4D8C-9777-86B2578C1A5B}" sibTransId="{32992815-4DA3-4E0E-8924-B789C4511FBC}"/>
    <dgm:cxn modelId="{6990D339-1DE3-9240-A80E-F5A9BE6AC5C8}" type="presOf" srcId="{82E9BCB2-FDC4-1D4C-8CCB-A14EE3F914AE}" destId="{1B42F61F-409B-204A-B891-E7E3C30963A6}" srcOrd="0" destOrd="1" presId="urn:microsoft.com/office/officeart/2009/3/layout/PlusandMinus"/>
    <dgm:cxn modelId="{0BCE0262-50A5-E346-87AD-6E09556C018D}" type="presOf" srcId="{28ECD5F5-960D-C240-BD6C-DF2063A90C93}" destId="{C3613128-8A70-1048-A7D0-5F97AB1298BB}" srcOrd="0" destOrd="1"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A6BB5676-B1B5-0E47-A8D0-9B045B080DAF}" type="presOf" srcId="{51062E0D-C6AA-BE4B-BC1B-AB992DF4C201}" destId="{C3613128-8A70-1048-A7D0-5F97AB1298BB}" srcOrd="0" destOrd="3" presId="urn:microsoft.com/office/officeart/2009/3/layout/PlusandMinus"/>
    <dgm:cxn modelId="{017BC578-D24D-AB48-881F-70BEA95FDB78}" type="presOf" srcId="{3CE939EE-8766-464F-8898-647122B00403}" destId="{1B42F61F-409B-204A-B891-E7E3C30963A6}" srcOrd="0" destOrd="2"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103BD989-56B8-0B49-85A9-EE718BAD8793}" srcId="{C39534A1-7A62-FF4D-8F37-1E81890D27A7}" destId="{3CE939EE-8766-464F-8898-647122B00403}" srcOrd="1" destOrd="0" parTransId="{E0C0F7FA-BE0B-2047-AE46-95C6A1B239FA}" sibTransId="{BA828C5B-A5A9-5B40-8C98-CA2471675F9C}"/>
    <dgm:cxn modelId="{985930CC-B87C-3140-A629-F35E458A48A5}" srcId="{48119820-D217-7940-9327-568F179C7A1E}" destId="{0E6B40D8-6996-D845-98E7-BFADEFC571BD}" srcOrd="0" destOrd="0" parTransId="{418553EF-3DC3-7C4D-9F1E-66B5612944F7}" sibTransId="{876CB159-5887-C045-AEF2-ED34F8E7E126}"/>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1FAC1DFA-EE14-4138-8FF3-146A8FA64790}" type="presOf" srcId="{4F0E9305-6037-4940-9F45-C7A4AE01E42A}" destId="{C3613128-8A70-1048-A7D0-5F97AB1298BB}" srcOrd="0" destOrd="2"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es" b="1" dirty="0" err="1">
              <a:solidFill>
                <a:schemeClr val="bg2">
                  <a:lumMod val="75000"/>
                  <a:lumOff val="25000"/>
                </a:schemeClr>
              </a:solidFill>
            </a:rPr>
            <a:t>Vocabulario </a:t>
          </a:r>
          <a:endParaRPr lang="fr-FR" b="1" dirty="0">
            <a:solidFill>
              <a:schemeClr val="bg2">
                <a:lumMod val="75000"/>
                <a:lumOff val="25000"/>
              </a:schemeClr>
            </a:solidFill>
          </a:endParaRP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75E72762-A268-3649-8836-6724D32ABF50}">
      <dgm:prSet phldrT="[Texte]"/>
      <dgm:spPr/>
      <dgm:t>
        <a:bodyPr/>
        <a:lstStyle/>
        <a:p>
          <a:r>
            <a:rPr lang="es" dirty="0" err="1"/>
            <a:t>Sustantivos</a:t>
          </a:r>
          <a:endParaRPr lang="fr-FR" dirty="0"/>
        </a:p>
      </dgm:t>
    </dgm:pt>
    <dgm:pt modelId="{1E218454-A297-9841-8584-5285C31FD6AA}" type="parTrans" cxnId="{348FBA5F-AC72-9344-9660-C3D00B2CA92E}">
      <dgm:prSet/>
      <dgm:spPr/>
      <dgm:t>
        <a:bodyPr/>
        <a:lstStyle/>
        <a:p>
          <a:endParaRPr lang="fr-FR"/>
        </a:p>
      </dgm:t>
    </dgm:pt>
    <dgm:pt modelId="{1B5C7DD6-4611-1943-9F21-B26F639B0ABC}" type="sibTrans" cxnId="{348FBA5F-AC72-9344-9660-C3D00B2CA92E}">
      <dgm:prSet/>
      <dgm:spPr/>
      <dgm:t>
        <a:bodyPr/>
        <a:lstStyle/>
        <a:p>
          <a:endParaRPr lang="fr-FR"/>
        </a:p>
      </dgm:t>
    </dgm:pt>
    <dgm:pt modelId="{28ECD5F5-960D-C240-BD6C-DF2063A90C93}">
      <dgm:prSet phldrT="[Texte]"/>
      <dgm:spPr/>
      <dgm:t>
        <a:bodyPr/>
        <a:lstStyle/>
        <a:p>
          <a:r>
            <a:rPr lang="es" dirty="0"/>
            <a:t>Adjetivos </a:t>
          </a:r>
          <a:r>
            <a:rPr lang="es" dirty="0" err="1"/>
            <a:t>referidos </a:t>
          </a:r>
          <a:r>
            <a:rPr lang="es" dirty="0"/>
            <a:t>a </a:t>
          </a:r>
          <a:r>
            <a:rPr lang="es" dirty="0" err="1"/>
            <a:t>objetos.</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es" b="1" dirty="0">
              <a:solidFill>
                <a:schemeClr val="bg2">
                  <a:lumMod val="75000"/>
                  <a:lumOff val="25000"/>
                </a:schemeClr>
              </a:solidFill>
            </a:rPr>
            <a:t>Vocabulario Relacional</a:t>
          </a:r>
          <a:endParaRPr lang="fr-FR" b="1" dirty="0">
            <a:solidFill>
              <a:schemeClr val="bg2">
                <a:lumMod val="75000"/>
                <a:lumOff val="25000"/>
              </a:schemeClr>
            </a:solidFill>
          </a:endParaRP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es" dirty="0"/>
            <a:t>Términos que se refieren a la relación espacial y/o temporal entre objeto y/o eventos</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51062E0D-C6AA-BE4B-BC1B-AB992DF4C201}">
      <dgm:prSet phldrT="[Texte]"/>
      <dgm:spPr/>
      <dgm:t>
        <a:bodyPr/>
        <a:lstStyle/>
        <a:p>
          <a:r>
            <a:rPr lang="es" dirty="0"/>
            <a:t>Verbos de acción</a:t>
          </a:r>
          <a:endParaRPr lang="fr-FR" dirty="0"/>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3293D900-28BD-4D4C-A817-EE0C3ACF8C68}">
      <dgm:prSet phldrT="[Texte]"/>
      <dgm:spPr/>
      <dgm:t>
        <a:bodyPr/>
        <a:lstStyle/>
        <a:p>
          <a:endParaRPr lang="fr-FR" dirty="0"/>
        </a:p>
      </dgm:t>
    </dgm:pt>
    <dgm:pt modelId="{F77B910C-D42D-4C43-B3C9-9965889EBCEA}" type="parTrans" cxnId="{7B4A4B70-33FF-964F-80A3-B0A670524F6D}">
      <dgm:prSet/>
      <dgm:spPr/>
      <dgm:t>
        <a:bodyPr/>
        <a:lstStyle/>
        <a:p>
          <a:endParaRPr lang="fr-FR"/>
        </a:p>
      </dgm:t>
    </dgm:pt>
    <dgm:pt modelId="{127C1C80-D36D-534F-987C-19B7EFEE95C2}" type="sibTrans" cxnId="{7B4A4B70-33FF-964F-80A3-B0A670524F6D}">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1"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348FBA5F-AC72-9344-9660-C3D00B2CA92E}" srcId="{0E6B40D8-6996-D845-98E7-BFADEFC571BD}" destId="{75E72762-A268-3649-8836-6724D32ABF50}" srcOrd="0" destOrd="0" parTransId="{1E218454-A297-9841-8584-5285C31FD6AA}" sibTransId="{1B5C7DD6-4611-1943-9F21-B26F639B0ABC}"/>
    <dgm:cxn modelId="{0BCE0262-50A5-E346-87AD-6E09556C018D}" type="presOf" srcId="{28ECD5F5-960D-C240-BD6C-DF2063A90C93}" destId="{C3613128-8A70-1048-A7D0-5F97AB1298BB}" srcOrd="0" destOrd="2"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7B4A4B70-33FF-964F-80A3-B0A670524F6D}" srcId="{C39534A1-7A62-FF4D-8F37-1E81890D27A7}" destId="{3293D900-28BD-4D4C-A817-EE0C3ACF8C68}" srcOrd="1" destOrd="0" parTransId="{F77B910C-D42D-4C43-B3C9-9965889EBCEA}" sibTransId="{127C1C80-D36D-534F-987C-19B7EFEE95C2}"/>
    <dgm:cxn modelId="{A6BB5676-B1B5-0E47-A8D0-9B045B080DAF}" type="presOf" srcId="{51062E0D-C6AA-BE4B-BC1B-AB992DF4C201}" destId="{C3613128-8A70-1048-A7D0-5F97AB1298BB}" srcOrd="0" destOrd="3"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2E7FF499-FA89-C143-AF55-CD9CE86A581C}" type="presOf" srcId="{3293D900-28BD-4D4C-A817-EE0C3ACF8C68}" destId="{1B42F61F-409B-204A-B891-E7E3C30963A6}" srcOrd="0" destOrd="2" presId="urn:microsoft.com/office/officeart/2009/3/layout/PlusandMinus"/>
    <dgm:cxn modelId="{985930CC-B87C-3140-A629-F35E458A48A5}" srcId="{48119820-D217-7940-9327-568F179C7A1E}" destId="{0E6B40D8-6996-D845-98E7-BFADEFC571BD}" srcOrd="0" destOrd="0" parTransId="{418553EF-3DC3-7C4D-9F1E-66B5612944F7}" sibTransId="{876CB159-5887-C045-AEF2-ED34F8E7E126}"/>
    <dgm:cxn modelId="{5C289CD7-84D0-D549-91D2-165DDA095495}" type="presOf" srcId="{75E72762-A268-3649-8836-6724D32ABF50}" destId="{C3613128-8A70-1048-A7D0-5F97AB1298BB}" srcOrd="0" destOrd="1" presId="urn:microsoft.com/office/officeart/2009/3/layout/PlusandMinus"/>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es" sz="2000" dirty="0"/>
            <a:t>Lado receptivo </a:t>
          </a:r>
          <a:endParaRPr lang="fr-FR" sz="2000" dirty="0"/>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es" sz="2400" dirty="0" err="1"/>
            <a:t>correlación</a:t>
          </a:r>
          <a:endParaRPr lang="fr-FR" sz="2400" dirty="0"/>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2C857C21-3AA9-7044-828D-8BE7EF8F7308}">
      <dgm:prSet phldrT="[Texte]" custT="1"/>
      <dgm:spPr/>
      <dgm:t>
        <a:bodyPr/>
        <a:lstStyle/>
        <a:p>
          <a:r>
            <a:rPr lang="es" sz="1800" dirty="0"/>
            <a:t>Edad cronológica</a:t>
          </a:r>
          <a:endParaRPr lang="fr-FR" sz="1800" dirty="0"/>
        </a:p>
      </dgm:t>
    </dgm:pt>
    <dgm:pt modelId="{B5B1BC8A-BC85-2341-9251-F370798A2E8E}" type="parTrans" cxnId="{BE048F46-9179-D143-AA6A-52D3966A7985}">
      <dgm:prSet/>
      <dgm:spPr/>
      <dgm:t>
        <a:bodyPr/>
        <a:lstStyle/>
        <a:p>
          <a:endParaRPr lang="fr-FR"/>
        </a:p>
      </dgm:t>
    </dgm:pt>
    <dgm:pt modelId="{E4580CA0-316E-644F-90CF-5262D4915A66}" type="sibTrans" cxnId="{BE048F46-9179-D143-AA6A-52D3966A7985}">
      <dgm:prSet/>
      <dgm:spPr/>
      <dgm:t>
        <a:bodyPr/>
        <a:lstStyle/>
        <a:p>
          <a:endParaRPr lang="fr-FR"/>
        </a:p>
      </dgm:t>
    </dgm:pt>
    <dgm:pt modelId="{9E0998A3-E1C9-6241-831A-98F0D192AD11}">
      <dgm:prSet phldrT="[Texte]" custT="1"/>
      <dgm:spPr/>
      <dgm:t>
        <a:bodyPr/>
        <a:lstStyle/>
        <a:p>
          <a:r>
            <a:rPr lang="es" sz="1800" dirty="0"/>
            <a:t>Edad mental</a:t>
          </a:r>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3"/>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72AED6D7-1F41-AD45-9C38-4731A7C3CB44}" type="pres">
      <dgm:prSet presAssocID="{2C857C21-3AA9-7044-828D-8BE7EF8F7308}" presName="parTx2" presStyleLbl="node1" presStyleIdx="1" presStyleCnt="3"/>
      <dgm:spPr/>
    </dgm:pt>
    <dgm:pt modelId="{7601B34A-649D-7A4C-9E44-4070ED1671D4}" type="pres">
      <dgm:prSet presAssocID="{9E0998A3-E1C9-6241-831A-98F0D192AD11}" presName="parTx3" presStyleLbl="node1" presStyleIdx="2" presStyleCnt="3"/>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64A4812D-C795-D340-8469-49435B91A09B}" type="presOf" srcId="{2C857C21-3AA9-7044-828D-8BE7EF8F7308}" destId="{72AED6D7-1F41-AD45-9C38-4731A7C3CB44}"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6A4E3966-9BD8-2F43-9063-5E22BF977DEF}" type="presOf" srcId="{997415B4-C6A7-E14D-8023-D5795FC43F30}" destId="{4A9DD452-BFC8-7949-9FB9-F53A24EF1F0C}" srcOrd="0" destOrd="0" presId="urn:microsoft.com/office/officeart/2009/3/layout/SubStepProcess"/>
    <dgm:cxn modelId="{BE048F46-9179-D143-AA6A-52D3966A7985}" srcId="{25AF1BAC-28E5-6048-B12C-AB5DEAAF0358}" destId="{2C857C21-3AA9-7044-828D-8BE7EF8F7308}" srcOrd="1" destOrd="0" parTransId="{B5B1BC8A-BC85-2341-9251-F370798A2E8E}" sibTransId="{E4580CA0-316E-644F-90CF-5262D4915A66}"/>
    <dgm:cxn modelId="{26F4D766-7252-9A43-8A02-D1242AE5F572}" type="presOf" srcId="{9E0998A3-E1C9-6241-831A-98F0D192AD11}" destId="{7601B34A-649D-7A4C-9E44-4070ED1671D4}" srcOrd="0" destOrd="0" presId="urn:microsoft.com/office/officeart/2009/3/layout/SubStepProcess"/>
    <dgm:cxn modelId="{2F6ADD55-7524-2444-924F-F215D915DEEE}" srcId="{25AF1BAC-28E5-6048-B12C-AB5DEAAF0358}" destId="{9E0998A3-E1C9-6241-831A-98F0D192AD11}" srcOrd="2"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7C0CD96-53B9-E54B-B381-BA05C964DB5E}" type="presParOf" srcId="{D7709F31-9B1A-4645-AA25-B924FA6CA5C0}" destId="{72AED6D7-1F41-AD45-9C38-4731A7C3CB44}" srcOrd="4" destOrd="0" presId="urn:microsoft.com/office/officeart/2009/3/layout/SubStepProcess"/>
    <dgm:cxn modelId="{53DE86EB-8C1A-624E-8485-C0DC82A4505A}" type="presParOf" srcId="{D7709F31-9B1A-4645-AA25-B924FA6CA5C0}" destId="{7601B34A-649D-7A4C-9E44-4070ED1671D4}"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es" sz="2000" dirty="0"/>
            <a:t>Lado expresivo </a:t>
          </a:r>
          <a:endParaRPr lang="fr-FR" sz="2000" dirty="0"/>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es" sz="2400" dirty="0" err="1"/>
            <a:t>correlación</a:t>
          </a:r>
          <a:endParaRPr lang="fr-FR" sz="2400" dirty="0"/>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9E0998A3-E1C9-6241-831A-98F0D192AD11}">
      <dgm:prSet phldrT="[Texte]" custT="1"/>
      <dgm:spPr/>
      <dgm:t>
        <a:bodyPr/>
        <a:lstStyle/>
        <a:p>
          <a:r>
            <a:rPr lang="es" sz="1800" dirty="0"/>
            <a:t>Edad mental</a:t>
          </a:r>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2"/>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D7CB58E1-67F0-934B-BBCC-AC3A0468FE6E}" type="pres">
      <dgm:prSet presAssocID="{9E0998A3-E1C9-6241-831A-98F0D192AD11}" presName="parTx2" presStyleLbl="node1" presStyleIdx="1" presStyleCnt="2"/>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90CEA665-58B4-0F4C-A351-D4C2A90B843D}" type="presOf" srcId="{9E0998A3-E1C9-6241-831A-98F0D192AD11}" destId="{D7CB58E1-67F0-934B-BBCC-AC3A0468FE6E}" srcOrd="0" destOrd="0" presId="urn:microsoft.com/office/officeart/2009/3/layout/SubStepProcess"/>
    <dgm:cxn modelId="{6A4E3966-9BD8-2F43-9063-5E22BF977DEF}" type="presOf" srcId="{997415B4-C6A7-E14D-8023-D5795FC43F30}" destId="{4A9DD452-BFC8-7949-9FB9-F53A24EF1F0C}" srcOrd="0" destOrd="0" presId="urn:microsoft.com/office/officeart/2009/3/layout/SubStepProcess"/>
    <dgm:cxn modelId="{2F6ADD55-7524-2444-924F-F215D915DEEE}" srcId="{25AF1BAC-28E5-6048-B12C-AB5DEAAF0358}" destId="{9E0998A3-E1C9-6241-831A-98F0D192AD11}" srcOrd="1"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8BBBEF2-E051-544E-BD11-CA54296E390C}" type="presParOf" srcId="{D7709F31-9B1A-4645-AA25-B924FA6CA5C0}" destId="{D7CB58E1-67F0-934B-BBCC-AC3A0468FE6E}" srcOrd="4" destOrd="0" presId="urn:microsoft.com/office/officeart/2009/3/layout/SubStep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562A8E3-A0F8-F942-8459-79BF309E0926}"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C53FD736-56C1-8A49-A499-98E937293E98}">
      <dgm:prSet phldrT="[Texte]" custT="1"/>
      <dgm:spPr/>
      <dgm:t>
        <a:bodyPr/>
        <a:lstStyle/>
        <a:p>
          <a:r>
            <a:rPr lang="es" sz="2000" b="1" dirty="0">
              <a:solidFill>
                <a:schemeClr val="bg2">
                  <a:lumMod val="75000"/>
                  <a:lumOff val="25000"/>
                </a:schemeClr>
              </a:solidFill>
            </a:rPr>
            <a:t>Las primeras 50 palabras producidas ≈ a las de infantes típicos</a:t>
          </a:r>
          <a:endParaRPr lang="fr-FR" sz="2000" b="1" dirty="0">
            <a:solidFill>
              <a:schemeClr val="bg2">
                <a:lumMod val="75000"/>
                <a:lumOff val="25000"/>
              </a:schemeClr>
            </a:solidFill>
          </a:endParaRPr>
        </a:p>
      </dgm:t>
    </dgm:pt>
    <dgm:pt modelId="{6D94D303-E883-8D48-894C-F68212ED514D}" type="parTrans" cxnId="{52DAD360-B989-9F40-BCFE-F2195E368A0C}">
      <dgm:prSet/>
      <dgm:spPr/>
      <dgm:t>
        <a:bodyPr/>
        <a:lstStyle/>
        <a:p>
          <a:endParaRPr lang="fr-FR"/>
        </a:p>
      </dgm:t>
    </dgm:pt>
    <dgm:pt modelId="{BFEDA2B5-C560-DB4B-AEA6-5ADE564E9D3A}" type="sibTrans" cxnId="{52DAD360-B989-9F40-BCFE-F2195E368A0C}">
      <dgm:prSet/>
      <dgm:spPr/>
      <dgm:t>
        <a:bodyPr/>
        <a:lstStyle/>
        <a:p>
          <a:endParaRPr lang="fr-FR"/>
        </a:p>
      </dgm:t>
    </dgm:pt>
    <dgm:pt modelId="{1179976A-5ABD-AC45-B362-B39F8A76B0CF}">
      <dgm:prSet phldrT="[Texte]"/>
      <dgm:spPr/>
      <dgm:t>
        <a:bodyPr/>
        <a:lstStyle/>
        <a:p>
          <a:r>
            <a:rPr lang="es" dirty="0"/>
            <a:t>Mismo contenido referencial ➝ rutinas diarias , personas y cosas (con extensiones como “encima” o “debajo”)</a:t>
          </a:r>
        </a:p>
      </dgm:t>
    </dgm:pt>
    <dgm:pt modelId="{B4903228-C711-1947-ACE4-37B1EF0ED5CF}" type="parTrans" cxnId="{D707A033-B5A9-F14E-A7A3-E84FAA92D41A}">
      <dgm:prSet/>
      <dgm:spPr/>
      <dgm:t>
        <a:bodyPr/>
        <a:lstStyle/>
        <a:p>
          <a:endParaRPr lang="fr-FR"/>
        </a:p>
      </dgm:t>
    </dgm:pt>
    <dgm:pt modelId="{454D1AF9-068B-1541-A8DF-291FE6677F90}" type="sibTrans" cxnId="{D707A033-B5A9-F14E-A7A3-E84FAA92D41A}">
      <dgm:prSet/>
      <dgm:spPr/>
      <dgm:t>
        <a:bodyPr/>
        <a:lstStyle/>
        <a:p>
          <a:endParaRPr lang="fr-FR"/>
        </a:p>
      </dgm:t>
    </dgm:pt>
    <dgm:pt modelId="{ADE6EFAB-A8F9-7F41-B0F1-905A3DCD70EF}">
      <dgm:prSet phldrT="[Texte]"/>
      <dgm:spPr/>
      <dgm:t>
        <a:bodyPr/>
        <a:lstStyle/>
        <a:p>
          <a:r>
            <a:rPr lang="es" dirty="0" err="1"/>
            <a:t>Mismas categorías </a:t>
          </a:r>
          <a:r>
            <a:rPr lang="es" dirty="0"/>
            <a:t>gramaticales ➝ </a:t>
          </a:r>
          <a:r>
            <a:rPr lang="es" dirty="0" err="1"/>
            <a:t>sustantivos </a:t>
          </a:r>
          <a:r>
            <a:rPr lang="es" dirty="0"/>
            <a:t>, adjetivos relativos a </a:t>
          </a:r>
          <a:r>
            <a:rPr lang="es" dirty="0" err="1"/>
            <a:t>cosas </a:t>
          </a:r>
          <a:r>
            <a:rPr lang="es" dirty="0"/>
            <a:t>y personas</a:t>
          </a:r>
        </a:p>
      </dgm:t>
    </dgm:pt>
    <dgm:pt modelId="{30A397B9-6E8C-A34C-BF51-D52B047C5D89}" type="parTrans" cxnId="{21EA26E8-EC99-DF42-8CB3-9A6619C189CC}">
      <dgm:prSet/>
      <dgm:spPr/>
      <dgm:t>
        <a:bodyPr/>
        <a:lstStyle/>
        <a:p>
          <a:endParaRPr lang="fr-FR"/>
        </a:p>
      </dgm:t>
    </dgm:pt>
    <dgm:pt modelId="{54F574A2-2482-3748-AFCB-194CA01667BF}" type="sibTrans" cxnId="{21EA26E8-EC99-DF42-8CB3-9A6619C189CC}">
      <dgm:prSet/>
      <dgm:spPr/>
      <dgm:t>
        <a:bodyPr/>
        <a:lstStyle/>
        <a:p>
          <a:endParaRPr lang="fr-FR"/>
        </a:p>
      </dgm:t>
    </dgm:pt>
    <dgm:pt modelId="{7303096A-E9AE-8D45-9D46-BC18FDE1DD83}">
      <dgm:prSet phldrT="[Texte]" custT="1"/>
      <dgm:spPr/>
      <dgm:t>
        <a:bodyPr/>
        <a:lstStyle/>
        <a:p>
          <a:r>
            <a:rPr lang="es" sz="2000" b="1" dirty="0">
              <a:solidFill>
                <a:schemeClr val="bg2">
                  <a:lumMod val="75000"/>
                  <a:lumOff val="25000"/>
                </a:schemeClr>
              </a:solidFill>
            </a:rPr>
            <a:t>Las primeras palabras entendidas ≈ a las de infantes típicos </a:t>
          </a:r>
        </a:p>
      </dgm:t>
    </dgm:pt>
    <dgm:pt modelId="{7E3243A6-EC7D-624E-A8C8-694DEC63F1A2}" type="parTrans" cxnId="{70435F9E-CFB4-1E4D-96EC-213F041BB1FA}">
      <dgm:prSet/>
      <dgm:spPr/>
      <dgm:t>
        <a:bodyPr/>
        <a:lstStyle/>
        <a:p>
          <a:endParaRPr lang="fr-FR"/>
        </a:p>
      </dgm:t>
    </dgm:pt>
    <dgm:pt modelId="{217EAF36-992C-DD4C-BD4A-DAB8EE6376AF}" type="sibTrans" cxnId="{70435F9E-CFB4-1E4D-96EC-213F041BB1FA}">
      <dgm:prSet/>
      <dgm:spPr/>
      <dgm:t>
        <a:bodyPr/>
        <a:lstStyle/>
        <a:p>
          <a:endParaRPr lang="fr-FR"/>
        </a:p>
      </dgm:t>
    </dgm:pt>
    <dgm:pt modelId="{D7BDCB2E-78A6-0C41-8757-CEF979F0055F}">
      <dgm:prSet phldrT="[Texte]"/>
      <dgm:spPr/>
      <dgm:t>
        <a:bodyPr/>
        <a:lstStyle/>
        <a:p>
          <a:r>
            <a:rPr lang="es" dirty="0"/>
            <a:t>Nombres de objetos (al mismo nivel sensorio-motor  que infantes típicos)</a:t>
          </a:r>
        </a:p>
      </dgm:t>
    </dgm:pt>
    <dgm:pt modelId="{F3ECBAE4-0B8B-D44F-831E-8E32DF919D16}" type="parTrans" cxnId="{E432B309-1ADC-7B47-A018-609A937335A2}">
      <dgm:prSet/>
      <dgm:spPr/>
      <dgm:t>
        <a:bodyPr/>
        <a:lstStyle/>
        <a:p>
          <a:endParaRPr lang="fr-FR"/>
        </a:p>
      </dgm:t>
    </dgm:pt>
    <dgm:pt modelId="{A6D4739F-194D-B64C-944C-E12D7152A288}" type="sibTrans" cxnId="{E432B309-1ADC-7B47-A018-609A937335A2}">
      <dgm:prSet/>
      <dgm:spPr/>
      <dgm:t>
        <a:bodyPr/>
        <a:lstStyle/>
        <a:p>
          <a:endParaRPr lang="fr-FR"/>
        </a:p>
      </dgm:t>
    </dgm:pt>
    <dgm:pt modelId="{8119BC09-D8AD-9447-91C5-FB1A8C3C1C50}">
      <dgm:prSet phldrT="[Texte]"/>
      <dgm:spPr/>
      <dgm:t>
        <a:bodyPr/>
        <a:lstStyle/>
        <a:p>
          <a:r>
            <a:rPr lang="es" dirty="0"/>
            <a:t>Más tarde ➝ léxico más complejo que requiere algunos prerrequisitos cognitivos</a:t>
          </a:r>
          <a:endParaRPr lang="fr-FR" dirty="0"/>
        </a:p>
      </dgm:t>
    </dgm:pt>
    <dgm:pt modelId="{C90DFFBC-310F-0742-AC5D-1DDDB087A20E}" type="parTrans" cxnId="{EE8D5820-A814-CC47-9836-C9F695B9AE7A}">
      <dgm:prSet/>
      <dgm:spPr/>
      <dgm:t>
        <a:bodyPr/>
        <a:lstStyle/>
        <a:p>
          <a:endParaRPr lang="fr-FR"/>
        </a:p>
      </dgm:t>
    </dgm:pt>
    <dgm:pt modelId="{11A91FD3-E8AD-894F-9F8B-E8CFC3FE5FAD}" type="sibTrans" cxnId="{EE8D5820-A814-CC47-9836-C9F695B9AE7A}">
      <dgm:prSet/>
      <dgm:spPr/>
      <dgm:t>
        <a:bodyPr/>
        <a:lstStyle/>
        <a:p>
          <a:endParaRPr lang="fr-FR"/>
        </a:p>
      </dgm:t>
    </dgm:pt>
    <dgm:pt modelId="{080A98CE-2129-4549-AC27-FC1821F18BB7}">
      <dgm:prSet/>
      <dgm:spPr/>
      <dgm:t>
        <a:bodyPr/>
        <a:lstStyle/>
        <a:p>
          <a:r>
            <a:rPr lang="es" dirty="0"/>
            <a:t>Entre 12 y 36 meses ➝ palabras sociales y nombres de objetos</a:t>
          </a:r>
        </a:p>
      </dgm:t>
    </dgm:pt>
    <dgm:pt modelId="{CC2F0049-F99D-3448-9642-BA2550AFA17A}" type="parTrans" cxnId="{9469D9F1-A72C-B44A-8B28-3ED5C4C90100}">
      <dgm:prSet/>
      <dgm:spPr/>
      <dgm:t>
        <a:bodyPr/>
        <a:lstStyle/>
        <a:p>
          <a:endParaRPr lang="fr-FR"/>
        </a:p>
      </dgm:t>
    </dgm:pt>
    <dgm:pt modelId="{CE6E3F5E-E167-504C-A739-80B0499CEEDF}" type="sibTrans" cxnId="{9469D9F1-A72C-B44A-8B28-3ED5C4C90100}">
      <dgm:prSet/>
      <dgm:spPr/>
      <dgm:t>
        <a:bodyPr/>
        <a:lstStyle/>
        <a:p>
          <a:endParaRPr lang="fr-FR"/>
        </a:p>
      </dgm:t>
    </dgm:pt>
    <dgm:pt modelId="{9430A318-D2FD-F74F-8A98-0B47E4C9DD52}" type="pres">
      <dgm:prSet presAssocID="{A562A8E3-A0F8-F942-8459-79BF309E0926}" presName="layout" presStyleCnt="0">
        <dgm:presLayoutVars>
          <dgm:chMax/>
          <dgm:chPref/>
          <dgm:dir/>
          <dgm:resizeHandles/>
        </dgm:presLayoutVars>
      </dgm:prSet>
      <dgm:spPr/>
    </dgm:pt>
    <dgm:pt modelId="{5BACFFCE-7270-5747-BBFE-77578C304180}" type="pres">
      <dgm:prSet presAssocID="{C53FD736-56C1-8A49-A499-98E937293E98}" presName="root" presStyleCnt="0">
        <dgm:presLayoutVars>
          <dgm:chMax/>
          <dgm:chPref/>
        </dgm:presLayoutVars>
      </dgm:prSet>
      <dgm:spPr/>
    </dgm:pt>
    <dgm:pt modelId="{8C032C55-C958-1548-9DFF-EF9F4BD94702}" type="pres">
      <dgm:prSet presAssocID="{C53FD736-56C1-8A49-A499-98E937293E98}" presName="rootComposite" presStyleCnt="0">
        <dgm:presLayoutVars/>
      </dgm:prSet>
      <dgm:spPr/>
    </dgm:pt>
    <dgm:pt modelId="{400CAD6B-A7DF-854A-B550-92C058B469E3}" type="pres">
      <dgm:prSet presAssocID="{C53FD736-56C1-8A49-A499-98E937293E98}" presName="ParentAccent" presStyleLbl="alignNode1" presStyleIdx="0" presStyleCnt="2"/>
      <dgm:spPr/>
    </dgm:pt>
    <dgm:pt modelId="{EFB9B31A-E8F4-4342-A3EA-F76C3D7D7458}" type="pres">
      <dgm:prSet presAssocID="{C53FD736-56C1-8A49-A499-98E937293E98}" presName="ParentSmallAccent" presStyleLbl="fgAcc1" presStyleIdx="0" presStyleCnt="2"/>
      <dgm:spPr/>
    </dgm:pt>
    <dgm:pt modelId="{2B0B253C-EFD0-8F48-BCFC-4F075F91A1DC}" type="pres">
      <dgm:prSet presAssocID="{C53FD736-56C1-8A49-A499-98E937293E98}" presName="Parent" presStyleLbl="revTx" presStyleIdx="0" presStyleCnt="7">
        <dgm:presLayoutVars>
          <dgm:chMax/>
          <dgm:chPref val="4"/>
          <dgm:bulletEnabled val="1"/>
        </dgm:presLayoutVars>
      </dgm:prSet>
      <dgm:spPr/>
    </dgm:pt>
    <dgm:pt modelId="{83E8642D-CCA3-5B41-9233-17D3449C7235}" type="pres">
      <dgm:prSet presAssocID="{C53FD736-56C1-8A49-A499-98E937293E98}" presName="childShape" presStyleCnt="0">
        <dgm:presLayoutVars>
          <dgm:chMax val="0"/>
          <dgm:chPref val="0"/>
        </dgm:presLayoutVars>
      </dgm:prSet>
      <dgm:spPr/>
    </dgm:pt>
    <dgm:pt modelId="{BCFAD229-5F04-244F-A1ED-64AA7F0601CF}" type="pres">
      <dgm:prSet presAssocID="{1179976A-5ABD-AC45-B362-B39F8A76B0CF}" presName="childComposite" presStyleCnt="0">
        <dgm:presLayoutVars>
          <dgm:chMax val="0"/>
          <dgm:chPref val="0"/>
        </dgm:presLayoutVars>
      </dgm:prSet>
      <dgm:spPr/>
    </dgm:pt>
    <dgm:pt modelId="{B13E6329-D1D3-364B-A2C5-095BB2996B4C}" type="pres">
      <dgm:prSet presAssocID="{1179976A-5ABD-AC45-B362-B39F8A76B0CF}" presName="ChildAccent" presStyleLbl="solidFgAcc1" presStyleIdx="0" presStyleCnt="5"/>
      <dgm:spPr/>
    </dgm:pt>
    <dgm:pt modelId="{A0CA95CA-6776-9B4A-B66E-5EBB483CC51D}" type="pres">
      <dgm:prSet presAssocID="{1179976A-5ABD-AC45-B362-B39F8A76B0CF}" presName="Child" presStyleLbl="revTx" presStyleIdx="1" presStyleCnt="7">
        <dgm:presLayoutVars>
          <dgm:chMax val="0"/>
          <dgm:chPref val="0"/>
          <dgm:bulletEnabled val="1"/>
        </dgm:presLayoutVars>
      </dgm:prSet>
      <dgm:spPr/>
    </dgm:pt>
    <dgm:pt modelId="{AC7011DF-790A-AC44-B26A-2B2ED68616E3}" type="pres">
      <dgm:prSet presAssocID="{ADE6EFAB-A8F9-7F41-B0F1-905A3DCD70EF}" presName="childComposite" presStyleCnt="0">
        <dgm:presLayoutVars>
          <dgm:chMax val="0"/>
          <dgm:chPref val="0"/>
        </dgm:presLayoutVars>
      </dgm:prSet>
      <dgm:spPr/>
    </dgm:pt>
    <dgm:pt modelId="{85E3BE9D-61AE-B749-AB63-9B7D7096BF48}" type="pres">
      <dgm:prSet presAssocID="{ADE6EFAB-A8F9-7F41-B0F1-905A3DCD70EF}" presName="ChildAccent" presStyleLbl="solidFgAcc1" presStyleIdx="1" presStyleCnt="5"/>
      <dgm:spPr/>
    </dgm:pt>
    <dgm:pt modelId="{CF42AB63-F90A-394E-BB00-9F48CBD783ED}" type="pres">
      <dgm:prSet presAssocID="{ADE6EFAB-A8F9-7F41-B0F1-905A3DCD70EF}" presName="Child" presStyleLbl="revTx" presStyleIdx="2" presStyleCnt="7">
        <dgm:presLayoutVars>
          <dgm:chMax val="0"/>
          <dgm:chPref val="0"/>
          <dgm:bulletEnabled val="1"/>
        </dgm:presLayoutVars>
      </dgm:prSet>
      <dgm:spPr/>
    </dgm:pt>
    <dgm:pt modelId="{0E4F6900-2E58-604B-ADEA-D785DD4BBC01}" type="pres">
      <dgm:prSet presAssocID="{7303096A-E9AE-8D45-9D46-BC18FDE1DD83}" presName="root" presStyleCnt="0">
        <dgm:presLayoutVars>
          <dgm:chMax/>
          <dgm:chPref/>
        </dgm:presLayoutVars>
      </dgm:prSet>
      <dgm:spPr/>
    </dgm:pt>
    <dgm:pt modelId="{BCE87E36-4912-6C4B-8BDC-408EF8ACD194}" type="pres">
      <dgm:prSet presAssocID="{7303096A-E9AE-8D45-9D46-BC18FDE1DD83}" presName="rootComposite" presStyleCnt="0">
        <dgm:presLayoutVars/>
      </dgm:prSet>
      <dgm:spPr/>
    </dgm:pt>
    <dgm:pt modelId="{AAE9117F-7F2B-184B-9CED-5A7C5ED73614}" type="pres">
      <dgm:prSet presAssocID="{7303096A-E9AE-8D45-9D46-BC18FDE1DD83}" presName="ParentAccent" presStyleLbl="alignNode1" presStyleIdx="1" presStyleCnt="2"/>
      <dgm:spPr/>
    </dgm:pt>
    <dgm:pt modelId="{11F7A278-7EE5-8446-8647-E19FAFD2B241}" type="pres">
      <dgm:prSet presAssocID="{7303096A-E9AE-8D45-9D46-BC18FDE1DD83}" presName="ParentSmallAccent" presStyleLbl="fgAcc1" presStyleIdx="1" presStyleCnt="2"/>
      <dgm:spPr/>
    </dgm:pt>
    <dgm:pt modelId="{1E1D029A-AE77-6047-8B87-DCE57821353E}" type="pres">
      <dgm:prSet presAssocID="{7303096A-E9AE-8D45-9D46-BC18FDE1DD83}" presName="Parent" presStyleLbl="revTx" presStyleIdx="3" presStyleCnt="7">
        <dgm:presLayoutVars>
          <dgm:chMax/>
          <dgm:chPref val="4"/>
          <dgm:bulletEnabled val="1"/>
        </dgm:presLayoutVars>
      </dgm:prSet>
      <dgm:spPr/>
    </dgm:pt>
    <dgm:pt modelId="{3D71C52C-EC29-E644-9E07-CE6A3F780D8A}" type="pres">
      <dgm:prSet presAssocID="{7303096A-E9AE-8D45-9D46-BC18FDE1DD83}" presName="childShape" presStyleCnt="0">
        <dgm:presLayoutVars>
          <dgm:chMax val="0"/>
          <dgm:chPref val="0"/>
        </dgm:presLayoutVars>
      </dgm:prSet>
      <dgm:spPr/>
    </dgm:pt>
    <dgm:pt modelId="{03E685A6-4A76-E64A-93B5-A05881C95520}" type="pres">
      <dgm:prSet presAssocID="{D7BDCB2E-78A6-0C41-8757-CEF979F0055F}" presName="childComposite" presStyleCnt="0">
        <dgm:presLayoutVars>
          <dgm:chMax val="0"/>
          <dgm:chPref val="0"/>
        </dgm:presLayoutVars>
      </dgm:prSet>
      <dgm:spPr/>
    </dgm:pt>
    <dgm:pt modelId="{B8AF3102-43E5-6C4D-8528-EE33F106E3B8}" type="pres">
      <dgm:prSet presAssocID="{D7BDCB2E-78A6-0C41-8757-CEF979F0055F}" presName="ChildAccent" presStyleLbl="solidFgAcc1" presStyleIdx="2" presStyleCnt="5"/>
      <dgm:spPr/>
    </dgm:pt>
    <dgm:pt modelId="{C57D9AAA-3A89-084A-B55F-9C0CA8A34BDC}" type="pres">
      <dgm:prSet presAssocID="{D7BDCB2E-78A6-0C41-8757-CEF979F0055F}" presName="Child" presStyleLbl="revTx" presStyleIdx="4" presStyleCnt="7">
        <dgm:presLayoutVars>
          <dgm:chMax val="0"/>
          <dgm:chPref val="0"/>
          <dgm:bulletEnabled val="1"/>
        </dgm:presLayoutVars>
      </dgm:prSet>
      <dgm:spPr/>
    </dgm:pt>
    <dgm:pt modelId="{BD0CC1DC-59F4-0A49-A00F-36E1355EDE37}" type="pres">
      <dgm:prSet presAssocID="{080A98CE-2129-4549-AC27-FC1821F18BB7}" presName="childComposite" presStyleCnt="0">
        <dgm:presLayoutVars>
          <dgm:chMax val="0"/>
          <dgm:chPref val="0"/>
        </dgm:presLayoutVars>
      </dgm:prSet>
      <dgm:spPr/>
    </dgm:pt>
    <dgm:pt modelId="{D272DC56-6172-014F-B677-609E5680FE6E}" type="pres">
      <dgm:prSet presAssocID="{080A98CE-2129-4549-AC27-FC1821F18BB7}" presName="ChildAccent" presStyleLbl="solidFgAcc1" presStyleIdx="3" presStyleCnt="5"/>
      <dgm:spPr/>
    </dgm:pt>
    <dgm:pt modelId="{9114EED0-E1B1-FA4B-8D40-7835F096F9B1}" type="pres">
      <dgm:prSet presAssocID="{080A98CE-2129-4549-AC27-FC1821F18BB7}" presName="Child" presStyleLbl="revTx" presStyleIdx="5" presStyleCnt="7">
        <dgm:presLayoutVars>
          <dgm:chMax val="0"/>
          <dgm:chPref val="0"/>
          <dgm:bulletEnabled val="1"/>
        </dgm:presLayoutVars>
      </dgm:prSet>
      <dgm:spPr/>
    </dgm:pt>
    <dgm:pt modelId="{C10722A1-5D2D-3347-9B8D-BEDE38A5FFF8}" type="pres">
      <dgm:prSet presAssocID="{8119BC09-D8AD-9447-91C5-FB1A8C3C1C50}" presName="childComposite" presStyleCnt="0">
        <dgm:presLayoutVars>
          <dgm:chMax val="0"/>
          <dgm:chPref val="0"/>
        </dgm:presLayoutVars>
      </dgm:prSet>
      <dgm:spPr/>
    </dgm:pt>
    <dgm:pt modelId="{4A45342C-38AA-9E44-BDD0-393E5082ADB0}" type="pres">
      <dgm:prSet presAssocID="{8119BC09-D8AD-9447-91C5-FB1A8C3C1C50}" presName="ChildAccent" presStyleLbl="solidFgAcc1" presStyleIdx="4" presStyleCnt="5"/>
      <dgm:spPr/>
    </dgm:pt>
    <dgm:pt modelId="{FCA7284E-278E-F947-99ED-621AD56BA68A}" type="pres">
      <dgm:prSet presAssocID="{8119BC09-D8AD-9447-91C5-FB1A8C3C1C50}" presName="Child" presStyleLbl="revTx" presStyleIdx="6" presStyleCnt="7">
        <dgm:presLayoutVars>
          <dgm:chMax val="0"/>
          <dgm:chPref val="0"/>
          <dgm:bulletEnabled val="1"/>
        </dgm:presLayoutVars>
      </dgm:prSet>
      <dgm:spPr/>
    </dgm:pt>
  </dgm:ptLst>
  <dgm:cxnLst>
    <dgm:cxn modelId="{E432B309-1ADC-7B47-A018-609A937335A2}" srcId="{7303096A-E9AE-8D45-9D46-BC18FDE1DD83}" destId="{D7BDCB2E-78A6-0C41-8757-CEF979F0055F}" srcOrd="0" destOrd="0" parTransId="{F3ECBAE4-0B8B-D44F-831E-8E32DF919D16}" sibTransId="{A6D4739F-194D-B64C-944C-E12D7152A288}"/>
    <dgm:cxn modelId="{7D08300B-97D5-C442-94F1-55891BE30192}" type="presOf" srcId="{ADE6EFAB-A8F9-7F41-B0F1-905A3DCD70EF}" destId="{CF42AB63-F90A-394E-BB00-9F48CBD783ED}" srcOrd="0" destOrd="0" presId="urn:microsoft.com/office/officeart/2008/layout/SquareAccentList"/>
    <dgm:cxn modelId="{EE8D5820-A814-CC47-9836-C9F695B9AE7A}" srcId="{7303096A-E9AE-8D45-9D46-BC18FDE1DD83}" destId="{8119BC09-D8AD-9447-91C5-FB1A8C3C1C50}" srcOrd="2" destOrd="0" parTransId="{C90DFFBC-310F-0742-AC5D-1DDDB087A20E}" sibTransId="{11A91FD3-E8AD-894F-9F8B-E8CFC3FE5FAD}"/>
    <dgm:cxn modelId="{E72FAD2E-DAE6-AC49-9A52-3800B603778F}" type="presOf" srcId="{A562A8E3-A0F8-F942-8459-79BF309E0926}" destId="{9430A318-D2FD-F74F-8A98-0B47E4C9DD52}" srcOrd="0" destOrd="0" presId="urn:microsoft.com/office/officeart/2008/layout/SquareAccentList"/>
    <dgm:cxn modelId="{D707A033-B5A9-F14E-A7A3-E84FAA92D41A}" srcId="{C53FD736-56C1-8A49-A499-98E937293E98}" destId="{1179976A-5ABD-AC45-B362-B39F8A76B0CF}" srcOrd="0" destOrd="0" parTransId="{B4903228-C711-1947-ACE4-37B1EF0ED5CF}" sibTransId="{454D1AF9-068B-1541-A8DF-291FE6677F90}"/>
    <dgm:cxn modelId="{52DAD360-B989-9F40-BCFE-F2195E368A0C}" srcId="{A562A8E3-A0F8-F942-8459-79BF309E0926}" destId="{C53FD736-56C1-8A49-A499-98E937293E98}" srcOrd="0" destOrd="0" parTransId="{6D94D303-E883-8D48-894C-F68212ED514D}" sibTransId="{BFEDA2B5-C560-DB4B-AEA6-5ADE564E9D3A}"/>
    <dgm:cxn modelId="{58A5926D-7FA6-7541-99AA-20C5783D0E9E}" type="presOf" srcId="{C53FD736-56C1-8A49-A499-98E937293E98}" destId="{2B0B253C-EFD0-8F48-BCFC-4F075F91A1DC}" srcOrd="0" destOrd="0" presId="urn:microsoft.com/office/officeart/2008/layout/SquareAccentList"/>
    <dgm:cxn modelId="{8B8D6B84-5DB5-A242-8A0F-2A68708C2C23}" type="presOf" srcId="{D7BDCB2E-78A6-0C41-8757-CEF979F0055F}" destId="{C57D9AAA-3A89-084A-B55F-9C0CA8A34BDC}" srcOrd="0" destOrd="0" presId="urn:microsoft.com/office/officeart/2008/layout/SquareAccentList"/>
    <dgm:cxn modelId="{FF2C768E-57A9-6041-98BB-D116CA40263B}" type="presOf" srcId="{080A98CE-2129-4549-AC27-FC1821F18BB7}" destId="{9114EED0-E1B1-FA4B-8D40-7835F096F9B1}" srcOrd="0" destOrd="0" presId="urn:microsoft.com/office/officeart/2008/layout/SquareAccentList"/>
    <dgm:cxn modelId="{70435F9E-CFB4-1E4D-96EC-213F041BB1FA}" srcId="{A562A8E3-A0F8-F942-8459-79BF309E0926}" destId="{7303096A-E9AE-8D45-9D46-BC18FDE1DD83}" srcOrd="1" destOrd="0" parTransId="{7E3243A6-EC7D-624E-A8C8-694DEC63F1A2}" sibTransId="{217EAF36-992C-DD4C-BD4A-DAB8EE6376AF}"/>
    <dgm:cxn modelId="{895AE2A6-87BD-C243-A70C-4F86417D2D33}" type="presOf" srcId="{7303096A-E9AE-8D45-9D46-BC18FDE1DD83}" destId="{1E1D029A-AE77-6047-8B87-DCE57821353E}" srcOrd="0" destOrd="0" presId="urn:microsoft.com/office/officeart/2008/layout/SquareAccentList"/>
    <dgm:cxn modelId="{E4D91BA7-698B-AA4D-A6A6-FC69A3CB020A}" type="presOf" srcId="{1179976A-5ABD-AC45-B362-B39F8A76B0CF}" destId="{A0CA95CA-6776-9B4A-B66E-5EBB483CC51D}" srcOrd="0" destOrd="0" presId="urn:microsoft.com/office/officeart/2008/layout/SquareAccentList"/>
    <dgm:cxn modelId="{DE0A46D2-34FA-5647-B2A0-EB47A24E5B0F}" type="presOf" srcId="{8119BC09-D8AD-9447-91C5-FB1A8C3C1C50}" destId="{FCA7284E-278E-F947-99ED-621AD56BA68A}" srcOrd="0" destOrd="0" presId="urn:microsoft.com/office/officeart/2008/layout/SquareAccentList"/>
    <dgm:cxn modelId="{21EA26E8-EC99-DF42-8CB3-9A6619C189CC}" srcId="{C53FD736-56C1-8A49-A499-98E937293E98}" destId="{ADE6EFAB-A8F9-7F41-B0F1-905A3DCD70EF}" srcOrd="1" destOrd="0" parTransId="{30A397B9-6E8C-A34C-BF51-D52B047C5D89}" sibTransId="{54F574A2-2482-3748-AFCB-194CA01667BF}"/>
    <dgm:cxn modelId="{9469D9F1-A72C-B44A-8B28-3ED5C4C90100}" srcId="{7303096A-E9AE-8D45-9D46-BC18FDE1DD83}" destId="{080A98CE-2129-4549-AC27-FC1821F18BB7}" srcOrd="1" destOrd="0" parTransId="{CC2F0049-F99D-3448-9642-BA2550AFA17A}" sibTransId="{CE6E3F5E-E167-504C-A739-80B0499CEEDF}"/>
    <dgm:cxn modelId="{33F77EA0-4284-1F44-B987-0393086F8F44}" type="presParOf" srcId="{9430A318-D2FD-F74F-8A98-0B47E4C9DD52}" destId="{5BACFFCE-7270-5747-BBFE-77578C304180}" srcOrd="0" destOrd="0" presId="urn:microsoft.com/office/officeart/2008/layout/SquareAccentList"/>
    <dgm:cxn modelId="{9333524F-FB65-E345-B25D-2611F8BFA337}" type="presParOf" srcId="{5BACFFCE-7270-5747-BBFE-77578C304180}" destId="{8C032C55-C958-1548-9DFF-EF9F4BD94702}" srcOrd="0" destOrd="0" presId="urn:microsoft.com/office/officeart/2008/layout/SquareAccentList"/>
    <dgm:cxn modelId="{57386A9A-CA0E-104B-AA88-E526D8FD6137}" type="presParOf" srcId="{8C032C55-C958-1548-9DFF-EF9F4BD94702}" destId="{400CAD6B-A7DF-854A-B550-92C058B469E3}" srcOrd="0" destOrd="0" presId="urn:microsoft.com/office/officeart/2008/layout/SquareAccentList"/>
    <dgm:cxn modelId="{856B3ECE-7E22-6C45-A13F-FF05D1D7C58E}" type="presParOf" srcId="{8C032C55-C958-1548-9DFF-EF9F4BD94702}" destId="{EFB9B31A-E8F4-4342-A3EA-F76C3D7D7458}" srcOrd="1" destOrd="0" presId="urn:microsoft.com/office/officeart/2008/layout/SquareAccentList"/>
    <dgm:cxn modelId="{4C2099FF-C6DE-7F49-ACD1-C52C4DC1E3E0}" type="presParOf" srcId="{8C032C55-C958-1548-9DFF-EF9F4BD94702}" destId="{2B0B253C-EFD0-8F48-BCFC-4F075F91A1DC}" srcOrd="2" destOrd="0" presId="urn:microsoft.com/office/officeart/2008/layout/SquareAccentList"/>
    <dgm:cxn modelId="{13F42F21-0CF2-6549-88B4-696508223F2D}" type="presParOf" srcId="{5BACFFCE-7270-5747-BBFE-77578C304180}" destId="{83E8642D-CCA3-5B41-9233-17D3449C7235}" srcOrd="1" destOrd="0" presId="urn:microsoft.com/office/officeart/2008/layout/SquareAccentList"/>
    <dgm:cxn modelId="{83CB070B-072A-4342-8940-3C935FA36984}" type="presParOf" srcId="{83E8642D-CCA3-5B41-9233-17D3449C7235}" destId="{BCFAD229-5F04-244F-A1ED-64AA7F0601CF}" srcOrd="0" destOrd="0" presId="urn:microsoft.com/office/officeart/2008/layout/SquareAccentList"/>
    <dgm:cxn modelId="{C739B697-E375-C241-BF85-7D10DF605B7B}" type="presParOf" srcId="{BCFAD229-5F04-244F-A1ED-64AA7F0601CF}" destId="{B13E6329-D1D3-364B-A2C5-095BB2996B4C}" srcOrd="0" destOrd="0" presId="urn:microsoft.com/office/officeart/2008/layout/SquareAccentList"/>
    <dgm:cxn modelId="{C537F0DB-F0CB-244F-8876-2B0B7750585A}" type="presParOf" srcId="{BCFAD229-5F04-244F-A1ED-64AA7F0601CF}" destId="{A0CA95CA-6776-9B4A-B66E-5EBB483CC51D}" srcOrd="1" destOrd="0" presId="urn:microsoft.com/office/officeart/2008/layout/SquareAccentList"/>
    <dgm:cxn modelId="{95B4B887-2FF4-C745-B002-59C1928AA966}" type="presParOf" srcId="{83E8642D-CCA3-5B41-9233-17D3449C7235}" destId="{AC7011DF-790A-AC44-B26A-2B2ED68616E3}" srcOrd="1" destOrd="0" presId="urn:microsoft.com/office/officeart/2008/layout/SquareAccentList"/>
    <dgm:cxn modelId="{93AA9EA2-0403-F745-8D97-359C3F56A053}" type="presParOf" srcId="{AC7011DF-790A-AC44-B26A-2B2ED68616E3}" destId="{85E3BE9D-61AE-B749-AB63-9B7D7096BF48}" srcOrd="0" destOrd="0" presId="urn:microsoft.com/office/officeart/2008/layout/SquareAccentList"/>
    <dgm:cxn modelId="{058EF74C-D9EF-1947-B102-C5BC9D644FCB}" type="presParOf" srcId="{AC7011DF-790A-AC44-B26A-2B2ED68616E3}" destId="{CF42AB63-F90A-394E-BB00-9F48CBD783ED}" srcOrd="1" destOrd="0" presId="urn:microsoft.com/office/officeart/2008/layout/SquareAccentList"/>
    <dgm:cxn modelId="{776BFBFC-1369-A146-BC92-BD9C64A6A679}" type="presParOf" srcId="{9430A318-D2FD-F74F-8A98-0B47E4C9DD52}" destId="{0E4F6900-2E58-604B-ADEA-D785DD4BBC01}" srcOrd="1" destOrd="0" presId="urn:microsoft.com/office/officeart/2008/layout/SquareAccentList"/>
    <dgm:cxn modelId="{1B674DBD-F570-0741-A31A-63B363B7B501}" type="presParOf" srcId="{0E4F6900-2E58-604B-ADEA-D785DD4BBC01}" destId="{BCE87E36-4912-6C4B-8BDC-408EF8ACD194}" srcOrd="0" destOrd="0" presId="urn:microsoft.com/office/officeart/2008/layout/SquareAccentList"/>
    <dgm:cxn modelId="{AF632CEB-8C70-4A4B-B7D7-5D49EEF64648}" type="presParOf" srcId="{BCE87E36-4912-6C4B-8BDC-408EF8ACD194}" destId="{AAE9117F-7F2B-184B-9CED-5A7C5ED73614}" srcOrd="0" destOrd="0" presId="urn:microsoft.com/office/officeart/2008/layout/SquareAccentList"/>
    <dgm:cxn modelId="{7FA50B65-5F5B-2B4D-BA58-2111AF76CBFC}" type="presParOf" srcId="{BCE87E36-4912-6C4B-8BDC-408EF8ACD194}" destId="{11F7A278-7EE5-8446-8647-E19FAFD2B241}" srcOrd="1" destOrd="0" presId="urn:microsoft.com/office/officeart/2008/layout/SquareAccentList"/>
    <dgm:cxn modelId="{62E2B8F5-00C8-1945-8F0D-AA0A2CD82F64}" type="presParOf" srcId="{BCE87E36-4912-6C4B-8BDC-408EF8ACD194}" destId="{1E1D029A-AE77-6047-8B87-DCE57821353E}" srcOrd="2" destOrd="0" presId="urn:microsoft.com/office/officeart/2008/layout/SquareAccentList"/>
    <dgm:cxn modelId="{EB24B675-3847-4547-BAE7-6D947A077F9E}" type="presParOf" srcId="{0E4F6900-2E58-604B-ADEA-D785DD4BBC01}" destId="{3D71C52C-EC29-E644-9E07-CE6A3F780D8A}" srcOrd="1" destOrd="0" presId="urn:microsoft.com/office/officeart/2008/layout/SquareAccentList"/>
    <dgm:cxn modelId="{040FE794-84DB-2C4F-B6B6-BCA238743F1B}" type="presParOf" srcId="{3D71C52C-EC29-E644-9E07-CE6A3F780D8A}" destId="{03E685A6-4A76-E64A-93B5-A05881C95520}" srcOrd="0" destOrd="0" presId="urn:microsoft.com/office/officeart/2008/layout/SquareAccentList"/>
    <dgm:cxn modelId="{4E6889C0-D5C7-1346-8CAD-3F38835D902A}" type="presParOf" srcId="{03E685A6-4A76-E64A-93B5-A05881C95520}" destId="{B8AF3102-43E5-6C4D-8528-EE33F106E3B8}" srcOrd="0" destOrd="0" presId="urn:microsoft.com/office/officeart/2008/layout/SquareAccentList"/>
    <dgm:cxn modelId="{87DD2CCD-B69D-3F45-AE1F-7A2AC91D5468}" type="presParOf" srcId="{03E685A6-4A76-E64A-93B5-A05881C95520}" destId="{C57D9AAA-3A89-084A-B55F-9C0CA8A34BDC}" srcOrd="1" destOrd="0" presId="urn:microsoft.com/office/officeart/2008/layout/SquareAccentList"/>
    <dgm:cxn modelId="{F0F1AFD9-E34F-424F-8487-1CCD75426DA1}" type="presParOf" srcId="{3D71C52C-EC29-E644-9E07-CE6A3F780D8A}" destId="{BD0CC1DC-59F4-0A49-A00F-36E1355EDE37}" srcOrd="1" destOrd="0" presId="urn:microsoft.com/office/officeart/2008/layout/SquareAccentList"/>
    <dgm:cxn modelId="{247A3426-C78E-704F-A2BD-C38F1ECE7AA9}" type="presParOf" srcId="{BD0CC1DC-59F4-0A49-A00F-36E1355EDE37}" destId="{D272DC56-6172-014F-B677-609E5680FE6E}" srcOrd="0" destOrd="0" presId="urn:microsoft.com/office/officeart/2008/layout/SquareAccentList"/>
    <dgm:cxn modelId="{439DE64F-C945-8D46-92EB-DBD9BEDDB2CE}" type="presParOf" srcId="{BD0CC1DC-59F4-0A49-A00F-36E1355EDE37}" destId="{9114EED0-E1B1-FA4B-8D40-7835F096F9B1}" srcOrd="1" destOrd="0" presId="urn:microsoft.com/office/officeart/2008/layout/SquareAccentList"/>
    <dgm:cxn modelId="{E9F871F8-3297-754C-A9C8-7A9BBD085EE7}" type="presParOf" srcId="{3D71C52C-EC29-E644-9E07-CE6A3F780D8A}" destId="{C10722A1-5D2D-3347-9B8D-BEDE38A5FFF8}" srcOrd="2" destOrd="0" presId="urn:microsoft.com/office/officeart/2008/layout/SquareAccentList"/>
    <dgm:cxn modelId="{795791F4-50BC-474F-939B-AD306DC77234}" type="presParOf" srcId="{C10722A1-5D2D-3347-9B8D-BEDE38A5FFF8}" destId="{4A45342C-38AA-9E44-BDD0-393E5082ADB0}" srcOrd="0" destOrd="0" presId="urn:microsoft.com/office/officeart/2008/layout/SquareAccentList"/>
    <dgm:cxn modelId="{FE2106F5-002F-0946-8CEA-E6B32942FB46}" type="presParOf" srcId="{C10722A1-5D2D-3347-9B8D-BEDE38A5FFF8}" destId="{FCA7284E-278E-F947-99ED-621AD56BA68A}"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15" tIns="81915" rIns="81915" bIns="81915" numCol="1" spcCol="1270" anchor="t" anchorCtr="0">
          <a:noAutofit/>
        </a:bodyPr>
        <a:lstStyle/>
        <a:p>
          <a:pPr marL="0" lvl="0" indent="0" algn="l" defTabSz="1911350">
            <a:lnSpc>
              <a:spcPct val="90000"/>
            </a:lnSpc>
            <a:spcBef>
              <a:spcPct val="0"/>
            </a:spcBef>
            <a:spcAft>
              <a:spcPct val="35000"/>
            </a:spcAft>
            <a:buNone/>
          </a:pPr>
          <a:r>
            <a:rPr lang="es" sz="4300" b="1" kern="1200" dirty="0" err="1">
              <a:solidFill>
                <a:schemeClr val="bg2">
                  <a:lumMod val="75000"/>
                  <a:lumOff val="25000"/>
                </a:schemeClr>
              </a:solidFill>
            </a:rPr>
            <a:t>Fortaleza</a:t>
          </a:r>
          <a:endParaRPr lang="fr-FR" sz="4300" b="1" kern="1200" dirty="0">
            <a:solidFill>
              <a:schemeClr val="bg2">
                <a:lumMod val="75000"/>
                <a:lumOff val="25000"/>
              </a:schemeClr>
            </a:solidFill>
          </a:endParaRPr>
        </a:p>
        <a:p>
          <a:pPr marL="285750" lvl="1" indent="-285750" algn="l" defTabSz="1511300">
            <a:lnSpc>
              <a:spcPct val="90000"/>
            </a:lnSpc>
            <a:spcBef>
              <a:spcPct val="0"/>
            </a:spcBef>
            <a:spcAft>
              <a:spcPct val="15000"/>
            </a:spcAft>
            <a:buChar char="•"/>
          </a:pPr>
          <a:r>
            <a:rPr lang="es" sz="3400" kern="1200" dirty="0" err="1"/>
            <a:t>Léxico</a:t>
          </a:r>
          <a:endParaRPr lang="fr-FR" sz="3400" kern="1200" dirty="0"/>
        </a:p>
        <a:p>
          <a:pPr marL="285750" lvl="1" indent="-285750" algn="l" defTabSz="1511300">
            <a:lnSpc>
              <a:spcPct val="90000"/>
            </a:lnSpc>
            <a:spcBef>
              <a:spcPct val="0"/>
            </a:spcBef>
            <a:spcAft>
              <a:spcPct val="15000"/>
            </a:spcAft>
            <a:buChar char="•"/>
          </a:pPr>
          <a:r>
            <a:rPr lang="fr-FR" sz="3400" kern="1200" dirty="0" err="1"/>
            <a:t>Semántica</a:t>
          </a:r>
          <a:endParaRPr lang="fr-FR" sz="3400" kern="1200" dirty="0"/>
        </a:p>
        <a:p>
          <a:pPr marL="285750" lvl="1" indent="-285750" algn="l" defTabSz="1511300">
            <a:lnSpc>
              <a:spcPct val="90000"/>
            </a:lnSpc>
            <a:spcBef>
              <a:spcPct val="0"/>
            </a:spcBef>
            <a:spcAft>
              <a:spcPct val="15000"/>
            </a:spcAft>
            <a:buChar char="•"/>
          </a:pPr>
          <a:r>
            <a:rPr lang="es" sz="3400" kern="1200" dirty="0"/>
            <a:t>Pragmática</a:t>
          </a:r>
          <a:endParaRPr lang="fr-FR" sz="3400" kern="1200" dirty="0"/>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915" tIns="81915" rIns="81915" bIns="81915" numCol="1" spcCol="1270" anchor="t" anchorCtr="0">
          <a:noAutofit/>
        </a:bodyPr>
        <a:lstStyle/>
        <a:p>
          <a:pPr marL="0" lvl="0" indent="0" algn="l" defTabSz="1911350">
            <a:lnSpc>
              <a:spcPct val="90000"/>
            </a:lnSpc>
            <a:spcBef>
              <a:spcPct val="0"/>
            </a:spcBef>
            <a:spcAft>
              <a:spcPct val="35000"/>
            </a:spcAft>
            <a:buNone/>
          </a:pPr>
          <a:r>
            <a:rPr lang="es" sz="4300" b="1" kern="1200" dirty="0" err="1">
              <a:solidFill>
                <a:schemeClr val="bg2">
                  <a:lumMod val="75000"/>
                  <a:lumOff val="25000"/>
                </a:schemeClr>
              </a:solidFill>
            </a:rPr>
            <a:t>Debilidad</a:t>
          </a:r>
          <a:endParaRPr lang="fr-FR" sz="4300" b="1" kern="1200" dirty="0">
            <a:solidFill>
              <a:schemeClr val="bg2">
                <a:lumMod val="75000"/>
                <a:lumOff val="25000"/>
              </a:schemeClr>
            </a:solidFill>
          </a:endParaRPr>
        </a:p>
        <a:p>
          <a:pPr marL="285750" lvl="1" indent="-285750" algn="l" defTabSz="1511300">
            <a:lnSpc>
              <a:spcPct val="90000"/>
            </a:lnSpc>
            <a:spcBef>
              <a:spcPct val="0"/>
            </a:spcBef>
            <a:spcAft>
              <a:spcPct val="15000"/>
            </a:spcAft>
            <a:buChar char="•"/>
          </a:pPr>
          <a:r>
            <a:rPr lang="es" sz="3400" kern="1200" dirty="0" err="1"/>
            <a:t>Fonología</a:t>
          </a:r>
          <a:endParaRPr lang="fr-FR" sz="3400" kern="1200" dirty="0"/>
        </a:p>
        <a:p>
          <a:pPr marL="285750" lvl="1" indent="-285750" algn="l" defTabSz="1511300">
            <a:lnSpc>
              <a:spcPct val="90000"/>
            </a:lnSpc>
            <a:spcBef>
              <a:spcPct val="0"/>
            </a:spcBef>
            <a:spcAft>
              <a:spcPct val="15000"/>
            </a:spcAft>
            <a:buChar char="•"/>
          </a:pPr>
          <a:r>
            <a:rPr lang="es" sz="3400" kern="1200" dirty="0"/>
            <a:t>(Morfo) sintaxis </a:t>
          </a:r>
          <a:endParaRPr lang="fr-FR" sz="34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1155700">
            <a:lnSpc>
              <a:spcPct val="90000"/>
            </a:lnSpc>
            <a:spcBef>
              <a:spcPct val="0"/>
            </a:spcBef>
            <a:spcAft>
              <a:spcPct val="35000"/>
            </a:spcAft>
            <a:buNone/>
          </a:pPr>
          <a:r>
            <a:rPr lang="es" sz="2600" b="1" kern="1200" dirty="0" err="1">
              <a:solidFill>
                <a:schemeClr val="bg2">
                  <a:lumMod val="75000"/>
                  <a:lumOff val="25000"/>
                </a:schemeClr>
              </a:solidFill>
            </a:rPr>
            <a:t>Vocabulario </a:t>
          </a:r>
          <a:endParaRPr lang="fr-FR" sz="2600" b="1" kern="1200" dirty="0">
            <a:solidFill>
              <a:schemeClr val="bg2">
                <a:lumMod val="75000"/>
                <a:lumOff val="25000"/>
              </a:schemeClr>
            </a:solidFill>
          </a:endParaRPr>
        </a:p>
        <a:p>
          <a:pPr marL="228600" lvl="1" indent="-228600" algn="l" defTabSz="889000">
            <a:lnSpc>
              <a:spcPct val="90000"/>
            </a:lnSpc>
            <a:spcBef>
              <a:spcPct val="0"/>
            </a:spcBef>
            <a:spcAft>
              <a:spcPct val="15000"/>
            </a:spcAft>
            <a:buChar char="•"/>
          </a:pPr>
          <a:r>
            <a:rPr lang="es" sz="2000" kern="1200" dirty="0" err="1"/>
            <a:t>Sustantivos</a:t>
          </a:r>
          <a:endParaRPr lang="fr-FR" sz="2000" kern="1200" dirty="0"/>
        </a:p>
        <a:p>
          <a:pPr marL="228600" lvl="1" indent="-228600" algn="l" defTabSz="889000">
            <a:lnSpc>
              <a:spcPct val="90000"/>
            </a:lnSpc>
            <a:spcBef>
              <a:spcPct val="0"/>
            </a:spcBef>
            <a:spcAft>
              <a:spcPct val="15000"/>
            </a:spcAft>
            <a:buChar char="•"/>
          </a:pPr>
          <a:r>
            <a:rPr lang="es" sz="2000" kern="1200" dirty="0"/>
            <a:t>Adjetivos </a:t>
          </a:r>
          <a:r>
            <a:rPr lang="es" sz="2000" kern="1200" dirty="0" err="1"/>
            <a:t>referidos </a:t>
          </a:r>
          <a:r>
            <a:rPr lang="es" sz="2000" kern="1200" dirty="0"/>
            <a:t>a </a:t>
          </a:r>
          <a:r>
            <a:rPr lang="es" sz="2000" kern="1200" dirty="0" err="1"/>
            <a:t>objetos.</a:t>
          </a:r>
          <a:endParaRPr lang="fr-FR" sz="2000" kern="1200" dirty="0"/>
        </a:p>
        <a:p>
          <a:pPr marL="228600" lvl="1" indent="-228600" algn="l" defTabSz="889000">
            <a:lnSpc>
              <a:spcPct val="90000"/>
            </a:lnSpc>
            <a:spcBef>
              <a:spcPct val="0"/>
            </a:spcBef>
            <a:spcAft>
              <a:spcPct val="15000"/>
            </a:spcAft>
            <a:buChar char="•"/>
          </a:pPr>
          <a:r>
            <a:rPr lang="es" sz="2000" kern="1200" dirty="0"/>
            <a:t>Verbos de acción</a:t>
          </a:r>
          <a:endParaRPr lang="fr-FR" sz="2000" kern="1200" dirty="0"/>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1155700">
            <a:lnSpc>
              <a:spcPct val="90000"/>
            </a:lnSpc>
            <a:spcBef>
              <a:spcPct val="0"/>
            </a:spcBef>
            <a:spcAft>
              <a:spcPct val="35000"/>
            </a:spcAft>
            <a:buNone/>
          </a:pPr>
          <a:r>
            <a:rPr lang="es" sz="2600" b="1" kern="1200" dirty="0">
              <a:solidFill>
                <a:schemeClr val="bg2">
                  <a:lumMod val="75000"/>
                  <a:lumOff val="25000"/>
                </a:schemeClr>
              </a:solidFill>
            </a:rPr>
            <a:t>Vocabulario Relacional</a:t>
          </a:r>
          <a:endParaRPr lang="fr-FR" sz="2600" b="1" kern="1200" dirty="0">
            <a:solidFill>
              <a:schemeClr val="bg2">
                <a:lumMod val="75000"/>
                <a:lumOff val="25000"/>
              </a:schemeClr>
            </a:solidFill>
          </a:endParaRPr>
        </a:p>
        <a:p>
          <a:pPr marL="228600" lvl="1" indent="-228600" algn="l" defTabSz="889000">
            <a:lnSpc>
              <a:spcPct val="90000"/>
            </a:lnSpc>
            <a:spcBef>
              <a:spcPct val="0"/>
            </a:spcBef>
            <a:spcAft>
              <a:spcPct val="15000"/>
            </a:spcAft>
            <a:buChar char="•"/>
          </a:pPr>
          <a:r>
            <a:rPr lang="es" sz="2000" kern="1200" dirty="0"/>
            <a:t>Términos que se refieren a la relación espacial y/o temporal entre objeto y/o eventos</a:t>
          </a:r>
          <a:endParaRPr lang="fr-FR" sz="2000" kern="1200" dirty="0"/>
        </a:p>
        <a:p>
          <a:pPr marL="228600" lvl="1" indent="-228600" algn="l" defTabSz="889000">
            <a:lnSpc>
              <a:spcPct val="90000"/>
            </a:lnSpc>
            <a:spcBef>
              <a:spcPct val="0"/>
            </a:spcBef>
            <a:spcAft>
              <a:spcPct val="15000"/>
            </a:spcAft>
            <a:buChar char="•"/>
          </a:pPr>
          <a:endParaRPr lang="fr-FR" sz="20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553887"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 sz="2000" kern="1200" dirty="0"/>
            <a:t>Lado receptivo </a:t>
          </a:r>
          <a:endParaRPr lang="fr-FR" sz="2000" kern="1200" dirty="0"/>
        </a:p>
      </dsp:txBody>
      <dsp:txXfrm>
        <a:off x="856116" y="302229"/>
        <a:ext cx="1459292" cy="1459292"/>
      </dsp:txXfrm>
    </dsp:sp>
    <dsp:sp modelId="{129BFCE7-DBA6-9C47-8997-67406C691AEF}">
      <dsp:nvSpPr>
        <dsp:cNvPr id="0" name=""/>
        <dsp:cNvSpPr/>
      </dsp:nvSpPr>
      <dsp:spPr>
        <a:xfrm rot="2290577">
          <a:off x="2610373"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509423">
          <a:off x="5775250"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273495"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3557423" y="1031875"/>
          <a:ext cx="2013308"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s" sz="2400" kern="1200" dirty="0" err="1"/>
            <a:t>correlación</a:t>
          </a:r>
          <a:endParaRPr lang="fr-FR" sz="2400" kern="1200" dirty="0"/>
        </a:p>
      </dsp:txBody>
      <dsp:txXfrm>
        <a:off x="3557423" y="1031875"/>
        <a:ext cx="2013308" cy="1031339"/>
      </dsp:txXfrm>
    </dsp:sp>
    <dsp:sp modelId="{805FB226-838D-E844-ABFB-FA3F4917E988}">
      <dsp:nvSpPr>
        <dsp:cNvPr id="0" name=""/>
        <dsp:cNvSpPr/>
      </dsp:nvSpPr>
      <dsp:spPr>
        <a:xfrm>
          <a:off x="5570731"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AED6D7-1F41-AD45-9C38-4731A7C3CB44}">
      <dsp:nvSpPr>
        <dsp:cNvPr id="0" name=""/>
        <dsp:cNvSpPr/>
      </dsp:nvSpPr>
      <dsp:spPr>
        <a:xfrm>
          <a:off x="6510517" y="0"/>
          <a:ext cx="2063750" cy="2063750"/>
        </a:xfrm>
        <a:prstGeom prst="ellipse">
          <a:avLst/>
        </a:prstGeom>
        <a:solidFill>
          <a:schemeClr val="accent1">
            <a:shade val="80000"/>
            <a:hueOff val="-12839"/>
            <a:satOff val="-231"/>
            <a:lumOff val="116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 sz="1800" kern="1200" dirty="0"/>
            <a:t>Edad cronológica</a:t>
          </a:r>
          <a:endParaRPr lang="fr-FR" sz="1800" kern="1200" dirty="0"/>
        </a:p>
      </dsp:txBody>
      <dsp:txXfrm>
        <a:off x="6812746" y="302229"/>
        <a:ext cx="1459292" cy="1459292"/>
      </dsp:txXfrm>
    </dsp:sp>
    <dsp:sp modelId="{7601B34A-649D-7A4C-9E44-4070ED1671D4}">
      <dsp:nvSpPr>
        <dsp:cNvPr id="0" name=""/>
        <dsp:cNvSpPr/>
      </dsp:nvSpPr>
      <dsp:spPr>
        <a:xfrm>
          <a:off x="8574267"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 sz="1800" kern="1200" dirty="0"/>
            <a:t>Edad mental</a:t>
          </a:r>
        </a:p>
      </dsp:txBody>
      <dsp:txXfrm>
        <a:off x="8876496" y="302229"/>
        <a:ext cx="1459292" cy="14592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1044963"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 sz="2000" kern="1200" dirty="0"/>
            <a:t>Lado expresivo </a:t>
          </a:r>
          <a:endParaRPr lang="fr-FR" sz="2000" kern="1200" dirty="0"/>
        </a:p>
      </dsp:txBody>
      <dsp:txXfrm>
        <a:off x="1347192" y="302229"/>
        <a:ext cx="1459292" cy="1459292"/>
      </dsp:txXfrm>
    </dsp:sp>
    <dsp:sp modelId="{129BFCE7-DBA6-9C47-8997-67406C691AEF}">
      <dsp:nvSpPr>
        <dsp:cNvPr id="0" name=""/>
        <dsp:cNvSpPr/>
      </dsp:nvSpPr>
      <dsp:spPr>
        <a:xfrm rot="1896234">
          <a:off x="3135959"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903766">
          <a:off x="7180167"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946794"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4309609" y="1031875"/>
          <a:ext cx="2572686"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s" sz="2400" kern="1200" dirty="0" err="1"/>
            <a:t>correlación</a:t>
          </a:r>
          <a:endParaRPr lang="fr-FR" sz="2400" kern="1200" dirty="0"/>
        </a:p>
      </dsp:txBody>
      <dsp:txXfrm>
        <a:off x="4309609" y="1031875"/>
        <a:ext cx="2572686" cy="1031339"/>
      </dsp:txXfrm>
    </dsp:sp>
    <dsp:sp modelId="{805FB226-838D-E844-ABFB-FA3F4917E988}">
      <dsp:nvSpPr>
        <dsp:cNvPr id="0" name=""/>
        <dsp:cNvSpPr/>
      </dsp:nvSpPr>
      <dsp:spPr>
        <a:xfrm>
          <a:off x="6882295"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CB58E1-67F0-934B-BBCC-AC3A0468FE6E}">
      <dsp:nvSpPr>
        <dsp:cNvPr id="0" name=""/>
        <dsp:cNvSpPr/>
      </dsp:nvSpPr>
      <dsp:spPr>
        <a:xfrm>
          <a:off x="8083191"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 sz="1800" kern="1200" dirty="0"/>
            <a:t>Edad mental</a:t>
          </a:r>
        </a:p>
      </dsp:txBody>
      <dsp:txXfrm>
        <a:off x="8385420" y="302229"/>
        <a:ext cx="1459292" cy="1459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CAD6B-A7DF-854A-B550-92C058B469E3}">
      <dsp:nvSpPr>
        <dsp:cNvPr id="0" name=""/>
        <dsp:cNvSpPr/>
      </dsp:nvSpPr>
      <dsp:spPr>
        <a:xfrm>
          <a:off x="42835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B9B31A-E8F4-4342-A3EA-F76C3D7D7458}">
      <dsp:nvSpPr>
        <dsp:cNvPr id="0" name=""/>
        <dsp:cNvSpPr/>
      </dsp:nvSpPr>
      <dsp:spPr>
        <a:xfrm>
          <a:off x="42835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0B253C-EFD0-8F48-BCFC-4F075F91A1DC}">
      <dsp:nvSpPr>
        <dsp:cNvPr id="0" name=""/>
        <dsp:cNvSpPr/>
      </dsp:nvSpPr>
      <dsp:spPr>
        <a:xfrm>
          <a:off x="42835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s" sz="2000" b="1" kern="1200" dirty="0">
              <a:solidFill>
                <a:schemeClr val="bg2">
                  <a:lumMod val="75000"/>
                  <a:lumOff val="25000"/>
                </a:schemeClr>
              </a:solidFill>
            </a:rPr>
            <a:t>Las primeras 50 palabras producidas ≈ a las de infantes típicos</a:t>
          </a:r>
          <a:endParaRPr lang="fr-FR" sz="2000" b="1" kern="1200" dirty="0">
            <a:solidFill>
              <a:schemeClr val="bg2">
                <a:lumMod val="75000"/>
                <a:lumOff val="25000"/>
              </a:schemeClr>
            </a:solidFill>
          </a:endParaRPr>
        </a:p>
      </dsp:txBody>
      <dsp:txXfrm>
        <a:off x="428355" y="0"/>
        <a:ext cx="5052695" cy="1067854"/>
      </dsp:txXfrm>
    </dsp:sp>
    <dsp:sp modelId="{B13E6329-D1D3-364B-A2C5-095BB2996B4C}">
      <dsp:nvSpPr>
        <dsp:cNvPr id="0" name=""/>
        <dsp:cNvSpPr/>
      </dsp:nvSpPr>
      <dsp:spPr>
        <a:xfrm>
          <a:off x="42835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CA95CA-6776-9B4A-B66E-5EBB483CC51D}">
      <dsp:nvSpPr>
        <dsp:cNvPr id="0" name=""/>
        <dsp:cNvSpPr/>
      </dsp:nvSpPr>
      <dsp:spPr>
        <a:xfrm>
          <a:off x="782043"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s" sz="1500" kern="1200" dirty="0"/>
            <a:t>Mismo contenido referencial ➝ rutinas diarias , personas y cosas (con extensiones como “encima” o “debajo”)</a:t>
          </a:r>
        </a:p>
      </dsp:txBody>
      <dsp:txXfrm>
        <a:off x="782043" y="1909310"/>
        <a:ext cx="4699006" cy="865221"/>
      </dsp:txXfrm>
    </dsp:sp>
    <dsp:sp modelId="{85E3BE9D-61AE-B749-AB63-9B7D7096BF48}">
      <dsp:nvSpPr>
        <dsp:cNvPr id="0" name=""/>
        <dsp:cNvSpPr/>
      </dsp:nvSpPr>
      <dsp:spPr>
        <a:xfrm>
          <a:off x="42835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42AB63-F90A-394E-BB00-9F48CBD783ED}">
      <dsp:nvSpPr>
        <dsp:cNvPr id="0" name=""/>
        <dsp:cNvSpPr/>
      </dsp:nvSpPr>
      <dsp:spPr>
        <a:xfrm>
          <a:off x="782043"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s" sz="1500" kern="1200" dirty="0" err="1"/>
            <a:t>Mismas categorías </a:t>
          </a:r>
          <a:r>
            <a:rPr lang="es" sz="1500" kern="1200" dirty="0"/>
            <a:t>gramaticales ➝ </a:t>
          </a:r>
          <a:r>
            <a:rPr lang="es" sz="1500" kern="1200" dirty="0" err="1"/>
            <a:t>sustantivos </a:t>
          </a:r>
          <a:r>
            <a:rPr lang="es" sz="1500" kern="1200" dirty="0"/>
            <a:t>, adjetivos relativos a </a:t>
          </a:r>
          <a:r>
            <a:rPr lang="es" sz="1500" kern="1200" dirty="0" err="1"/>
            <a:t>cosas </a:t>
          </a:r>
          <a:r>
            <a:rPr lang="es" sz="1500" kern="1200" dirty="0"/>
            <a:t>y personas</a:t>
          </a:r>
        </a:p>
      </dsp:txBody>
      <dsp:txXfrm>
        <a:off x="782043" y="2774532"/>
        <a:ext cx="4699006" cy="865221"/>
      </dsp:txXfrm>
    </dsp:sp>
    <dsp:sp modelId="{AAE9117F-7F2B-184B-9CED-5A7C5ED73614}">
      <dsp:nvSpPr>
        <dsp:cNvPr id="0" name=""/>
        <dsp:cNvSpPr/>
      </dsp:nvSpPr>
      <dsp:spPr>
        <a:xfrm>
          <a:off x="573368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7A278-7EE5-8446-8647-E19FAFD2B241}">
      <dsp:nvSpPr>
        <dsp:cNvPr id="0" name=""/>
        <dsp:cNvSpPr/>
      </dsp:nvSpPr>
      <dsp:spPr>
        <a:xfrm>
          <a:off x="573368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1D029A-AE77-6047-8B87-DCE57821353E}">
      <dsp:nvSpPr>
        <dsp:cNvPr id="0" name=""/>
        <dsp:cNvSpPr/>
      </dsp:nvSpPr>
      <dsp:spPr>
        <a:xfrm>
          <a:off x="573368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es" sz="2000" b="1" kern="1200" dirty="0">
              <a:solidFill>
                <a:schemeClr val="bg2">
                  <a:lumMod val="75000"/>
                  <a:lumOff val="25000"/>
                </a:schemeClr>
              </a:solidFill>
            </a:rPr>
            <a:t>Las primeras palabras entendidas ≈ a las de infantes típicos </a:t>
          </a:r>
        </a:p>
      </dsp:txBody>
      <dsp:txXfrm>
        <a:off x="5733685" y="0"/>
        <a:ext cx="5052695" cy="1067854"/>
      </dsp:txXfrm>
    </dsp:sp>
    <dsp:sp modelId="{B8AF3102-43E5-6C4D-8528-EE33F106E3B8}">
      <dsp:nvSpPr>
        <dsp:cNvPr id="0" name=""/>
        <dsp:cNvSpPr/>
      </dsp:nvSpPr>
      <dsp:spPr>
        <a:xfrm>
          <a:off x="573368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7D9AAA-3A89-084A-B55F-9C0CA8A34BDC}">
      <dsp:nvSpPr>
        <dsp:cNvPr id="0" name=""/>
        <dsp:cNvSpPr/>
      </dsp:nvSpPr>
      <dsp:spPr>
        <a:xfrm>
          <a:off x="6087374"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s" sz="1500" kern="1200" dirty="0"/>
            <a:t>Nombres de objetos (al mismo nivel sensorio-motor  que infantes típicos)</a:t>
          </a:r>
        </a:p>
      </dsp:txBody>
      <dsp:txXfrm>
        <a:off x="6087374" y="1909310"/>
        <a:ext cx="4699006" cy="865221"/>
      </dsp:txXfrm>
    </dsp:sp>
    <dsp:sp modelId="{D272DC56-6172-014F-B677-609E5680FE6E}">
      <dsp:nvSpPr>
        <dsp:cNvPr id="0" name=""/>
        <dsp:cNvSpPr/>
      </dsp:nvSpPr>
      <dsp:spPr>
        <a:xfrm>
          <a:off x="573368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14EED0-E1B1-FA4B-8D40-7835F096F9B1}">
      <dsp:nvSpPr>
        <dsp:cNvPr id="0" name=""/>
        <dsp:cNvSpPr/>
      </dsp:nvSpPr>
      <dsp:spPr>
        <a:xfrm>
          <a:off x="6087374"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s" sz="1500" kern="1200" dirty="0"/>
            <a:t>Entre 12 y 36 meses ➝ palabras sociales y nombres de objetos</a:t>
          </a:r>
        </a:p>
      </dsp:txBody>
      <dsp:txXfrm>
        <a:off x="6087374" y="2774532"/>
        <a:ext cx="4699006" cy="865221"/>
      </dsp:txXfrm>
    </dsp:sp>
    <dsp:sp modelId="{4A45342C-38AA-9E44-BDD0-393E5082ADB0}">
      <dsp:nvSpPr>
        <dsp:cNvPr id="0" name=""/>
        <dsp:cNvSpPr/>
      </dsp:nvSpPr>
      <dsp:spPr>
        <a:xfrm>
          <a:off x="5733685" y="3886774"/>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A7284E-278E-F947-99ED-621AD56BA68A}">
      <dsp:nvSpPr>
        <dsp:cNvPr id="0" name=""/>
        <dsp:cNvSpPr/>
      </dsp:nvSpPr>
      <dsp:spPr>
        <a:xfrm>
          <a:off x="6087374" y="3639753"/>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s" sz="1500" kern="1200" dirty="0"/>
            <a:t>Más tarde ➝ léxico más complejo que requiere algunos prerrequisitos cognitivos</a:t>
          </a:r>
          <a:endParaRPr lang="fr-FR" sz="1500" kern="1200" dirty="0"/>
        </a:p>
      </dsp:txBody>
      <dsp:txXfrm>
        <a:off x="6087374" y="3639753"/>
        <a:ext cx="4699006" cy="865221"/>
      </dsp:txXfrm>
    </dsp:sp>
  </dsp:spTree>
</dsp:drawing>
</file>

<file path=ppt/diagrams/layout1.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2.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3.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corevocabulary.weebly.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9229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62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Aunque las primeras palabras aparecen en niños neurotípicos y niños con DI aproximadamente en la misma edad mental, es sólo más tarde cuando el retraso se amplía en estos últimos, lo que nos lleva a considerar su desarrollo léxico como una versión lenta e incompleta del desarrollo normal (Chapman, 2006). ). Por ejemplo, parece que sólo el 10% de los niños con síndrome de Down producen su primera palabra a la edad de un año, y la mayoría sólo comienza a hablar después de los dos años, en un contexto de gran variabilidad interindividual (Berglund et al. ., 2001).</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Sin embargo, aunque retrasado, el desarrollo léxico de los niños con síndrome de Down sigue la misma trayectoria de desarrollo que el de los niños neurotípicos (Rondal y Comblain, 1999). En términos de comprensión de vocabulario, un cierto número de adolescentes puede incluso mostrar un rendimiento igual o mejor que el de niños normotípicos de su misma edad mental (Chapman, 2006).</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1322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lnSpc>
                <a:spcPct val="150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El fenómeno de la explosión léxica, que es un signo de crecimiento del vocabulario alrededor de los 18-24 meses en niños con un desarrollo normal, se ve afectado por una discapacidad intelectual y se retrasa en el tiempo. Según estudios, se puede identificar en niños con síndrome de Down alrededor de los 30 meses o más tarde, alrededor de los 5 a 6 años (Oliver &amp; Buckley, 1994). Por lo tanto, el crecimiento del vocabulario es menos marcado que en el niño promedio, y en más del 50% de los casos, los niños con una discapacidad intelectual moderada no superan la barrera del vocabulario de 50 palabras antes de los 4 años (Berglund et al., 2001). Por lo tanto, sólo a partir de los 3 o 4 años se pueden observar avances reales. A la luz de estos datos, parece que la velocidad de adquisición de nuevas palabras en los niños con DI no es igual a la de los niños con un desarrollo normal. Las curvas de desarrollo de los dos grupos se separan progresivamente y la brecha se amplía con el paso de los años, en un contexto de gran variabilidad interindividual. Como corolario, su stock léxico sigue siendo inferior al de sus pares en desarrollo normal emparejados según la edad mental o la edad lingüística </a:t>
            </a:r>
            <a:r>
              <a:rPr lang="es" sz="1800" kern="0" dirty="0">
                <a:effectLst/>
                <a:latin typeface="Calibri" panose="020F0502020204030204" pitchFamily="34" charset="0"/>
                <a:ea typeface="Calibri" panose="020F0502020204030204" pitchFamily="34" charset="0"/>
                <a:cs typeface="Calibri" panose="020F0502020204030204" pitchFamily="34" charset="0"/>
              </a:rPr>
              <a:t>( </a:t>
            </a:r>
            <a:r>
              <a:rPr lang="es" sz="1800" kern="0" dirty="0" err="1">
                <a:effectLst/>
                <a:latin typeface="Calibri" panose="020F0502020204030204" pitchFamily="34" charset="0"/>
                <a:ea typeface="Calibri" panose="020F0502020204030204" pitchFamily="34" charset="0"/>
                <a:cs typeface="Calibri" panose="020F0502020204030204" pitchFamily="34" charset="0"/>
              </a:rPr>
              <a:t>Zampini </a:t>
            </a:r>
            <a:r>
              <a:rPr lang="es" sz="1800" kern="0" dirty="0">
                <a:effectLst/>
                <a:latin typeface="Calibri" panose="020F0502020204030204" pitchFamily="34" charset="0"/>
                <a:ea typeface="Calibri" panose="020F0502020204030204" pitchFamily="34" charset="0"/>
                <a:cs typeface="Calibri" panose="020F0502020204030204" pitchFamily="34" charset="0"/>
              </a:rPr>
              <a:t>y </a:t>
            </a:r>
            <a:r>
              <a:rPr lang="es" sz="1800" kern="0" dirty="0" err="1">
                <a:effectLst/>
                <a:latin typeface="Calibri" panose="020F0502020204030204" pitchFamily="34" charset="0"/>
                <a:ea typeface="Calibri" panose="020F0502020204030204" pitchFamily="34" charset="0"/>
                <a:cs typeface="Calibri" panose="020F0502020204030204" pitchFamily="34" charset="0"/>
              </a:rPr>
              <a:t>D'Odorico </a:t>
            </a:r>
            <a:r>
              <a:rPr lang="es" sz="1800" kern="0" dirty="0">
                <a:effectLst/>
                <a:latin typeface="Calibri" panose="020F0502020204030204" pitchFamily="34" charset="0"/>
                <a:ea typeface="Calibri" panose="020F0502020204030204" pitchFamily="34" charset="0"/>
                <a:cs typeface="Calibri" panose="020F0502020204030204" pitchFamily="34" charset="0"/>
              </a:rPr>
              <a:t>, 2011)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50000"/>
              </a:lnSpc>
              <a:spcBef>
                <a:spcPts val="600"/>
              </a:spcBef>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Como se muestra en la figura anterior, parece que la velocidad de adquisición de nuevas palabras en niños con DI no es igual a la de los niños con desarrollo normal.</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Aunque el componente léxico del lenguaje es generalmente considerado una fortaleza en relación con otros dominios del lenguaje en personas con discapacidad intelectual, actualmente es aceptado que se debe hacer una disociación dentro este componente entre diferente categorías de palabras ( Zampini &amp; D' Odorico , 2013; Facon et al., 2012).</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2694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En efecto, mientras los conocimientos generales​ de vocabulario (por ejemplo, sustantivos , adjetivos que se refieren a objetos , verbos de acción ) son más altos de lo esperado sobre la base de la edad mental , el conocimiento del vocabulario relacional , es decir, términos refiriéndose a una relación espacial o temporal entre objetos y eventos , es a menudo más bajo de lo esperado sobre la base de la misma edad mental (Chapman, 2006; Miolo et al, 2005; Price et al., 2007; Facon et al., 2012; et al., 2016; Deckers et al., 2017; Hetzroni et al. ., 2019).</a:t>
            </a: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7140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Más que la edad cronológica, la edad mental es una variable explicativa esencial en el desarrollo del acervo léxico de las personas con discapacidad intelectual (Barrett &amp;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Diniz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 1989; Roberts et al., 2007). De hecho, los diversos estudios realizados durante las últimas décadas han demostrado que no existe correlación entre el tamaño del vocabulario expresivo y la edad cronológica de los niños con TID, lo que sugiere que no existe una relación lineal entre el vocabulario expresivo y la experiencia de vida o simple biología. maduración.</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Por otro lado, el tamaño del vocabulario receptivo se correlaciona tanto con la edad mental como con la edad cronológica, como lo demuestra el trabajo de </a:t>
            </a:r>
            <a:r>
              <a:rPr lang="es" sz="1800" dirty="0" err="1">
                <a:effectLst/>
                <a:latin typeface="Calibri" panose="020F0502020204030204" pitchFamily="34" charset="0"/>
                <a:ea typeface="Calibri" panose="020F0502020204030204" pitchFamily="34" charset="0"/>
                <a:cs typeface="Times New Roman" panose="02020603050405020304" pitchFamily="18" charset="0"/>
              </a:rPr>
              <a:t>Facon </a:t>
            </a:r>
            <a:r>
              <a:rPr lang="es" sz="1800" dirty="0">
                <a:effectLst/>
                <a:latin typeface="Calibri" panose="020F0502020204030204" pitchFamily="34" charset="0"/>
                <a:ea typeface="Calibri" panose="020F0502020204030204" pitchFamily="34" charset="0"/>
                <a:cs typeface="Times New Roman" panose="02020603050405020304" pitchFamily="18" charset="0"/>
              </a:rPr>
              <a:t>et al. (Facon et al., 2002; Facon, </a:t>
            </a:r>
            <a:r>
              <a:rPr lang="es" sz="1800" dirty="0" err="1">
                <a:effectLst/>
                <a:latin typeface="Calibri" panose="020F0502020204030204" pitchFamily="34" charset="0"/>
                <a:ea typeface="Calibri" panose="020F0502020204030204" pitchFamily="34" charset="0"/>
                <a:cs typeface="Times New Roman" panose="02020603050405020304" pitchFamily="18" charset="0"/>
              </a:rPr>
              <a:t>Nuchadee </a:t>
            </a:r>
            <a:r>
              <a:rPr lang="es" sz="1800" dirty="0">
                <a:effectLst/>
                <a:latin typeface="Calibri" panose="020F0502020204030204" pitchFamily="34" charset="0"/>
                <a:ea typeface="Calibri" panose="020F0502020204030204" pitchFamily="34" charset="0"/>
                <a:cs typeface="Times New Roman" panose="02020603050405020304" pitchFamily="18" charset="0"/>
              </a:rPr>
              <a:t>, et al., 2012; Facon et al., 2016). Esto sugiere que la experiencia de vida de las personas con discapacidad intelectual, cualquiera que sea la </a:t>
            </a:r>
            <a:r>
              <a:rPr lang="es" sz="1800" dirty="0" err="1">
                <a:effectLst/>
                <a:latin typeface="Calibri" panose="020F0502020204030204" pitchFamily="34" charset="0"/>
                <a:ea typeface="Calibri" panose="020F0502020204030204" pitchFamily="34" charset="0"/>
                <a:cs typeface="Times New Roman" panose="02020603050405020304" pitchFamily="18" charset="0"/>
              </a:rPr>
              <a:t>etiología </a:t>
            </a:r>
            <a:r>
              <a:rPr lang="es" sz="1800" dirty="0">
                <a:effectLst/>
                <a:latin typeface="Calibri" panose="020F0502020204030204" pitchFamily="34" charset="0"/>
                <a:ea typeface="Calibri" panose="020F0502020204030204" pitchFamily="34" charset="0"/>
                <a:cs typeface="Times New Roman" panose="02020603050405020304" pitchFamily="18" charset="0"/>
              </a:rPr>
              <a:t>, aumenta las oportunidades de ampliar el lado receptivo del acervo léxico, incluso si la recuperación activa de la memoria con fines de producción sigue siendo deficiente.</a:t>
            </a:r>
            <a:r>
              <a:rPr lang="es"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4100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En las primeras etapas de la adquisición léxica, las palabras utilizadas por los niños con DI son relativamente similares a las utilizadas por los niños neurotípicos. Por ejemplo, las primeras 50 palabras producidas por niños con síndrome de Down y niños neurotípicos tienen el mismo contenido referencial, es decir, nombres de personas que los rodean, animales, juguetes, utensilios de cocina, comida y bebida, así como palabras relacionadas con rutinas y actividades diarias. (Clark, 1995). Los niños neurotípicos y con síndrome de Down adquieren primero los nombres de los objetos que son "dinámicamente móviles o capaces de moverse" (personas, animales, vehículos, etc.), luego los nombres de los objetos que pueden manipular (juguetes, ropa) y finalmente los nombres. de partes del cuerpo. La incorporación de nuevas palabras al vocabulario coincide con el desarrollo y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organización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de cada dominio semántico.</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Además de estas "palabras de contenido" (sustantivos, adjetivos, verbos y adverbios), el léxico también debe incluir palabras funcionales o términos "relacionales" (preposiciones, artículos, conjunciones, etc.), que desempeñan un papel vital en la construcción de sintaxis. La especificidad de este tipo de vocabulario es que está compuesto exclusivamente por palabras cuya función es indicar una relación, particularmente en términos de espacio o tiempo, entre dos objetos, personas o eventos. Su adquisición es más lenta y retrasada en niños con DI porque su comprensión requiere prerrequisitos cognitivos más complejos ( Facon , Magis , et al., 2012).</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13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spcBef>
                <a:spcPts val="200"/>
              </a:spcBef>
              <a:buFontTx/>
              <a:buNone/>
            </a:pPr>
            <a:r>
              <a:rPr lang="es" sz="1800" b="1"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Vocabulario básico</a:t>
            </a:r>
            <a:endParaRPr lang="fr-BE"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50000"/>
              </a:lnSpc>
            </a:pPr>
            <a:r>
              <a:rPr lang="es" sz="1800" kern="100" dirty="0">
                <a:effectLst/>
                <a:latin typeface="Calibri" panose="020F0502020204030204" pitchFamily="34" charset="0"/>
                <a:ea typeface="Calibri" panose="020F0502020204030204" pitchFamily="34" charset="0"/>
                <a:cs typeface="Calibri" panose="020F0502020204030204" pitchFamily="34" charset="0"/>
              </a:rPr>
              <a:t>El vocabulario básico se denomina así porque es fundamental para expresar las necesidades fundamentales de la persona.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Las palabras centrales son un pequeño conjunto de palabras simples que constituyen el 80% de las palabras utilizadas en la comunicación diaria (ver ejemplos en </a:t>
            </a:r>
            <a:r>
              <a:rPr lang="es" sz="1800" u="sng"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http://corevocabulary.weebly.com </a:t>
            </a:r>
            <a:r>
              <a:rPr lang="e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e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vocabulario básico se limita a un conjunto de palabras muy útiles. Si se compone de pronombres (yo, tú, etc.), verbos (comer, beber, dormir, etc.), descriptores (caliente, frío, etc.) y preposiciones (en, sobre, etc.). El vocabulario básico contiene muy pocos sustantivos.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El vocabulario básico está organizado según el contexto para que las palabras estén disponibles cuando sea necesario. Tableros de comunicación: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contener el vocabulario utilizado para las comidas, vestirse, ir al baño, pasatiempos,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 ubican en el lugar donde se desarrolla la actividad.</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buFontTx/>
              <a:buNone/>
            </a:pPr>
            <a:endParaRPr lang="nl-BE" dirty="0"/>
          </a:p>
          <a:p>
            <a:pPr marL="158750" indent="0">
              <a:spcBef>
                <a:spcPts val="200"/>
              </a:spcBef>
              <a:buFontTx/>
              <a:buNone/>
            </a:pPr>
            <a:r>
              <a:rPr lang="es" sz="1800" b="1"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Vocabulario marginal</a:t>
            </a:r>
            <a:endParaRPr lang="fr-BE"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50000"/>
              </a:lnSpc>
            </a:pPr>
            <a:r>
              <a:rPr lang="es"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herramienta CAA puede contener vocabulario que aún es desconocido o no utilizado por la persona. De hecho, este vocabulario no se selecciona por su necesidad funcional en situaciones específicas sino porque puede ser útil para el desarrollo del léxico y del lenguaje.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s" sz="1800" kern="100" dirty="0">
                <a:effectLst/>
                <a:latin typeface="Calibri" panose="020F0502020204030204" pitchFamily="34" charset="0"/>
                <a:ea typeface="Calibri" panose="020F0502020204030204" pitchFamily="34" charset="0"/>
                <a:cs typeface="Calibri" panose="020F0502020204030204" pitchFamily="34" charset="0"/>
              </a:rPr>
              <a:t>Generalmente se considera que el vocabulario marginal contiene diferentes categorías de palabras que pueden combinarse para formar un significado más complejo: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sustantivos (por ejemplo: persona, lugares, objetos),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comparativo (por ejemplo: menos que, mejor,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verbos genéricos (por ejemplo: hacer, dar, tomar,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verbos específicos (por ejemplo: comer, beber, ver,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palabras emocionales (por ejemplo: triste, feliz, enojado,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palabras que expresan una afirmación o una negación (por ejemplo: sí, no, no,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palabras expresión recurrencia o cese (por ejemplo: más, detener,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nombres propios y pronombres que se refieren a personas; los nombres propios también se pueden usar para marcar una posesión (por ejemplo: en lugar de mi),</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adjetivos aislados (p. ej.: tibio/caliente, limpio, etc.) y, en una segunda vez, su opuesto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colores primarios (blanco, negro, amarillo, azul y rojo) que son los más simples,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es" sz="1800" dirty="0">
                <a:effectLst/>
                <a:latin typeface="Calibri" panose="020F0502020204030204" pitchFamily="34" charset="0"/>
                <a:ea typeface="Calibri" panose="020F0502020204030204" pitchFamily="34" charset="0"/>
              </a:rPr>
              <a:t>preposiciones básicas.</a:t>
            </a:r>
            <a:r>
              <a:rPr lang="es" dirty="0">
                <a:effectLst/>
              </a:rPr>
              <a:t>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93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7.png"/><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diagramColors" Target="../diagrams/colors4.xml"/><Relationship Id="rId3" Type="http://schemas.openxmlformats.org/officeDocument/2006/relationships/image" Target="../media/image4.png"/><Relationship Id="rId7" Type="http://schemas.openxmlformats.org/officeDocument/2006/relationships/diagramQuickStyle" Target="../diagrams/quickStyle3.xml"/><Relationship Id="rId12" Type="http://schemas.openxmlformats.org/officeDocument/2006/relationships/diagramQuickStyle" Target="../diagrams/quickStyle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11" Type="http://schemas.openxmlformats.org/officeDocument/2006/relationships/diagramLayout" Target="../diagrams/layout4.xml"/><Relationship Id="rId5" Type="http://schemas.openxmlformats.org/officeDocument/2006/relationships/diagramData" Target="../diagrams/data3.xml"/><Relationship Id="rId10"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3.xml"/><Relationship Id="rId14" Type="http://schemas.microsoft.com/office/2007/relationships/diagramDrawing" Target="../diagrams/drawing4.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4.png"/><Relationship Id="rId7" Type="http://schemas.openxmlformats.org/officeDocument/2006/relationships/diagramQuickStyle" Target="../diagrams/quickStyle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2" name="Google Shape;105;p1">
            <a:extLst>
              <a:ext uri="{FF2B5EF4-FFF2-40B4-BE49-F238E27FC236}">
                <a16:creationId xmlns:a16="http://schemas.microsoft.com/office/drawing/2014/main" id="{F7B2BE18-E817-7FB6-04A1-35A486257369}"/>
              </a:ext>
            </a:extLst>
          </p:cNvPr>
          <p:cNvSpPr txBox="1"/>
          <p:nvPr/>
        </p:nvSpPr>
        <p:spPr>
          <a:xfrm>
            <a:off x="7102469" y="856565"/>
            <a:ext cx="4092221" cy="1200288"/>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rtl="0" fontAlgn="base"/>
            <a:r>
              <a:rPr lang="es-ES" sz="1800" b="0" i="0" u="none" strike="noStrike" dirty="0">
                <a:solidFill>
                  <a:srgbClr val="000000"/>
                </a:solidFill>
                <a:effectLst/>
                <a:latin typeface="Calibri" panose="020F0502020204030204" pitchFamily="34" charset="0"/>
              </a:rPr>
              <a:t>Formación dedicada a profesionales que trabajan con personas con DI para apoyar el desarrollo de</a:t>
            </a:r>
            <a:r>
              <a:rPr lang="es-ES" sz="1800" b="0" i="0" dirty="0">
                <a:solidFill>
                  <a:srgbClr val="000000"/>
                </a:solidFill>
                <a:effectLst/>
                <a:latin typeface="Calibri" panose="020F0502020204030204" pitchFamily="34" charset="0"/>
              </a:rPr>
              <a:t>​</a:t>
            </a:r>
            <a:endParaRPr lang="es-ES" sz="2400" b="0" i="0" dirty="0">
              <a:solidFill>
                <a:srgbClr val="000000"/>
              </a:solidFill>
              <a:effectLst/>
              <a:latin typeface="Segoe UI" panose="020B0502040204020203" pitchFamily="34" charset="0"/>
            </a:endParaRPr>
          </a:p>
          <a:p>
            <a:pPr algn="ctr" rtl="0" fontAlgn="base"/>
            <a:r>
              <a:rPr lang="es-ES" sz="1800" b="1" i="0" u="none" strike="noStrike" dirty="0">
                <a:solidFill>
                  <a:srgbClr val="000000"/>
                </a:solidFill>
                <a:effectLst/>
                <a:latin typeface="Calibri" panose="020F0502020204030204" pitchFamily="34" charset="0"/>
              </a:rPr>
              <a:t>Habilidades de comunicación social</a:t>
            </a:r>
            <a:endParaRPr lang="es-ES" sz="2400" b="0" i="0" dirty="0">
              <a:solidFill>
                <a:srgbClr val="000000"/>
              </a:solidFill>
              <a:effectLst/>
              <a:latin typeface="Segoe UI" panose="020B0502040204020203" pitchFamily="34" charset="0"/>
            </a:endParaRPr>
          </a:p>
        </p:txBody>
      </p:sp>
      <p:sp>
        <p:nvSpPr>
          <p:cNvPr id="5" name="Google Shape;99;p1">
            <a:extLst>
              <a:ext uri="{FF2B5EF4-FFF2-40B4-BE49-F238E27FC236}">
                <a16:creationId xmlns:a16="http://schemas.microsoft.com/office/drawing/2014/main" id="{F767A69A-2320-7A69-4A94-F8F1E2EE4610}"/>
              </a:ext>
            </a:extLst>
          </p:cNvPr>
          <p:cNvSpPr txBox="1">
            <a:spLocks noGrp="1"/>
          </p:cNvSpPr>
          <p:nvPr/>
        </p:nvSpPr>
        <p:spPr>
          <a:xfrm>
            <a:off x="7286017" y="2549463"/>
            <a:ext cx="3766670" cy="24691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lnSpc>
                <a:spcPct val="100000"/>
              </a:lnSpc>
              <a:spcBef>
                <a:spcPts val="0"/>
              </a:spcBef>
              <a:spcAft>
                <a:spcPts val="0"/>
              </a:spcAft>
              <a:buClr>
                <a:srgbClr val="674EA7"/>
              </a:buClr>
              <a:buSzPts val="6000"/>
              <a:buFont typeface="Calibri"/>
              <a:buNone/>
            </a:pPr>
            <a:r>
              <a:rPr lang="es" sz="6000" b="1" dirty="0">
                <a:solidFill>
                  <a:srgbClr val="674EA7"/>
                </a:solidFill>
                <a:latin typeface="Calibri"/>
                <a:ea typeface="Calibri"/>
                <a:cs typeface="Calibri"/>
                <a:sym typeface="Calibri"/>
              </a:rPr>
              <a:t>Módulo 6</a:t>
            </a:r>
            <a:endParaRPr sz="6000" dirty="0">
              <a:solidFill>
                <a:srgbClr val="674EA7"/>
              </a:solidFill>
              <a:latin typeface="Calibri"/>
              <a:ea typeface="Calibri"/>
              <a:cs typeface="Calibri"/>
              <a:sym typeface="Calibri"/>
            </a:endParaRPr>
          </a:p>
          <a:p>
            <a:pPr marL="0" indent="0" algn="ctr">
              <a:buClr>
                <a:srgbClr val="674EA7"/>
              </a:buClr>
              <a:buSzPts val="3200"/>
            </a:pPr>
            <a:r>
              <a:rPr lang="es-ES" sz="3200" b="1" dirty="0">
                <a:solidFill>
                  <a:srgbClr val="674EA7"/>
                </a:solidFill>
                <a:latin typeface="Calibri"/>
                <a:cs typeface="Calibri"/>
              </a:rPr>
              <a:t>Herramientas de Comunicación Complejas</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grpSp>
        <p:nvGrpSpPr>
          <p:cNvPr id="3" name="Grupo 2">
            <a:extLst>
              <a:ext uri="{FF2B5EF4-FFF2-40B4-BE49-F238E27FC236}">
                <a16:creationId xmlns:a16="http://schemas.microsoft.com/office/drawing/2014/main" id="{4229B552-2F87-8114-0034-01FFB7F2A80C}"/>
              </a:ext>
            </a:extLst>
          </p:cNvPr>
          <p:cNvGrpSpPr/>
          <p:nvPr/>
        </p:nvGrpSpPr>
        <p:grpSpPr>
          <a:xfrm>
            <a:off x="341780" y="5902699"/>
            <a:ext cx="6238875" cy="952500"/>
            <a:chOff x="341780" y="5902699"/>
            <a:chExt cx="6238875" cy="952500"/>
          </a:xfrm>
        </p:grpSpPr>
        <p:pic>
          <p:nvPicPr>
            <p:cNvPr id="4" name="Imagen 3" descr="A blue and yellow logo&#10;&#10;Description automatically generated">
              <a:extLst>
                <a:ext uri="{FF2B5EF4-FFF2-40B4-BE49-F238E27FC236}">
                  <a16:creationId xmlns:a16="http://schemas.microsoft.com/office/drawing/2014/main" id="{38A8B76C-F81F-E6F6-7605-E77DEDBF55E9}"/>
                </a:ext>
              </a:extLst>
            </p:cNvPr>
            <p:cNvPicPr>
              <a:picLocks noChangeAspect="1"/>
            </p:cNvPicPr>
            <p:nvPr/>
          </p:nvPicPr>
          <p:blipFill>
            <a:blip r:embed="rId4"/>
            <a:stretch>
              <a:fillRect/>
            </a:stretch>
          </p:blipFill>
          <p:spPr>
            <a:xfrm>
              <a:off x="344581" y="5902699"/>
              <a:ext cx="1733550" cy="952500"/>
            </a:xfrm>
            <a:prstGeom prst="rect">
              <a:avLst/>
            </a:prstGeom>
          </p:spPr>
        </p:pic>
        <p:pic>
          <p:nvPicPr>
            <p:cNvPr id="6" name="Imagen 5" descr="Cuadro de texto">
              <a:extLst>
                <a:ext uri="{FF2B5EF4-FFF2-40B4-BE49-F238E27FC236}">
                  <a16:creationId xmlns:a16="http://schemas.microsoft.com/office/drawing/2014/main" id="{435F5988-E7B3-BDD8-1AD1-048C7E47309B}"/>
                </a:ext>
              </a:extLst>
            </p:cNvPr>
            <p:cNvPicPr>
              <a:picLocks noChangeAspect="1"/>
            </p:cNvPicPr>
            <p:nvPr/>
          </p:nvPicPr>
          <p:blipFill>
            <a:blip r:embed="rId5"/>
            <a:stretch>
              <a:fillRect/>
            </a:stretch>
          </p:blipFill>
          <p:spPr>
            <a:xfrm>
              <a:off x="341780" y="6213662"/>
              <a:ext cx="6238875" cy="31432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s" sz="2800" b="1" dirty="0">
                <a:solidFill>
                  <a:schemeClr val="accent1"/>
                </a:solidFill>
              </a:rPr>
              <a:t>Bibliografía</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5007268"/>
          </a:xfrm>
          <a:prstGeom prst="rect">
            <a:avLst/>
          </a:prstGeom>
          <a:noFill/>
        </p:spPr>
        <p:txBody>
          <a:bodyPr wrap="square">
            <a:spAutoFit/>
          </a:bodyPr>
          <a:lstStyle/>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Barrett, MD y </a:t>
            </a:r>
            <a:r>
              <a:rPr lang="es" kern="0" dirty="0" err="1">
                <a:effectLst/>
                <a:latin typeface="Calibri" panose="020F0502020204030204" pitchFamily="34" charset="0"/>
                <a:ea typeface="Calibri" panose="020F0502020204030204" pitchFamily="34" charset="0"/>
                <a:cs typeface="Calibri" panose="020F0502020204030204" pitchFamily="34" charset="0"/>
              </a:rPr>
              <a:t>Diniz </a:t>
            </a:r>
            <a:r>
              <a:rPr lang="es" kern="0" dirty="0">
                <a:effectLst/>
                <a:latin typeface="Calibri" panose="020F0502020204030204" pitchFamily="34" charset="0"/>
                <a:ea typeface="Calibri" panose="020F0502020204030204" pitchFamily="34" charset="0"/>
                <a:cs typeface="Calibri" panose="020F0502020204030204" pitchFamily="34" charset="0"/>
              </a:rPr>
              <a:t>, FA (1989). Desarrollo léxico en niños con discapacidad mental. </a:t>
            </a:r>
            <a:r>
              <a:rPr lang="es" i="1" kern="0" dirty="0">
                <a:effectLst/>
                <a:latin typeface="Calibri" panose="020F0502020204030204" pitchFamily="34" charset="0"/>
                <a:ea typeface="Calibri" panose="020F0502020204030204" pitchFamily="34" charset="0"/>
                <a:cs typeface="Calibri" panose="020F0502020204030204" pitchFamily="34" charset="0"/>
              </a:rPr>
              <a:t>Lenguaje y comunicación en personas con discapacidad mental </a:t>
            </a:r>
            <a:r>
              <a:rPr lang="es" kern="0" dirty="0">
                <a:effectLst/>
                <a:latin typeface="Calibri" panose="020F0502020204030204" pitchFamily="34" charset="0"/>
                <a:ea typeface="Calibri" panose="020F0502020204030204" pitchFamily="34" charset="0"/>
                <a:cs typeface="Calibri" panose="020F0502020204030204" pitchFamily="34" charset="0"/>
              </a:rPr>
              <a:t>, 3‑32.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Bassano, D. (2000). Desarrollo temprano de sustantivos y verbos en francés: exploración de la interfaz entre léxico y gramática. </a:t>
            </a:r>
            <a:r>
              <a:rPr lang="es" i="1" kern="0" dirty="0">
                <a:effectLst/>
                <a:latin typeface="Calibri" panose="020F0502020204030204" pitchFamily="34" charset="0"/>
                <a:ea typeface="Calibri" panose="020F0502020204030204" pitchFamily="34" charset="0"/>
                <a:cs typeface="Calibri" panose="020F0502020204030204" pitchFamily="34" charset="0"/>
              </a:rPr>
              <a:t>Revista de lenguaje infantil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27 </a:t>
            </a:r>
            <a:r>
              <a:rPr lang="es" kern="0" dirty="0">
                <a:effectLst/>
                <a:latin typeface="Calibri" panose="020F0502020204030204" pitchFamily="34" charset="0"/>
                <a:ea typeface="Calibri" panose="020F0502020204030204" pitchFamily="34" charset="0"/>
                <a:cs typeface="Calibri" panose="020F0502020204030204" pitchFamily="34" charset="0"/>
              </a:rPr>
              <a:t>(3), 521‑559. https://doi.org/10.1017/S0305000900004396</a:t>
            </a:r>
            <a:r>
              <a:rPr lang="es" kern="0" dirty="0" err="1">
                <a:effectLst/>
                <a:latin typeface="Calibri" panose="020F0502020204030204" pitchFamily="34" charset="0"/>
                <a:ea typeface="Calibri" panose="020F0502020204030204" pitchFamily="34" charset="0"/>
                <a:cs typeface="Calibri" panose="020F0502020204030204" pitchFamily="34" charset="0"/>
              </a:rPr>
              <a:t>​</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Berglund, E., Eriksson, M. y Johansson, I. (2001). Informes de los padres sobre las habilidades del lenguaje hablado en niños con síndrome de Down. </a:t>
            </a:r>
            <a:r>
              <a:rPr lang="es" i="1" kern="0" dirty="0">
                <a:effectLst/>
                <a:latin typeface="Calibri" panose="020F0502020204030204" pitchFamily="34" charset="0"/>
                <a:ea typeface="Calibri" panose="020F0502020204030204" pitchFamily="34" charset="0"/>
                <a:cs typeface="Calibri" panose="020F0502020204030204" pitchFamily="34" charset="0"/>
              </a:rPr>
              <a:t>Diario del habla, </a:t>
            </a:r>
            <a:r>
              <a:rPr lang="es" i="1" kern="0" dirty="0" err="1">
                <a:effectLst/>
                <a:latin typeface="Calibri" panose="020F0502020204030204" pitchFamily="34" charset="0"/>
                <a:ea typeface="Calibri" panose="020F0502020204030204" pitchFamily="34" charset="0"/>
                <a:cs typeface="Calibri" panose="020F0502020204030204" pitchFamily="34" charset="0"/>
              </a:rPr>
              <a:t>lenguaje </a:t>
            </a:r>
            <a:r>
              <a:rPr lang="es" i="1" kern="0" dirty="0">
                <a:effectLst/>
                <a:latin typeface="Calibri" panose="020F0502020204030204" pitchFamily="34" charset="0"/>
                <a:ea typeface="Calibri" panose="020F0502020204030204" pitchFamily="34" charset="0"/>
                <a:cs typeface="Calibri" panose="020F0502020204030204" pitchFamily="34" charset="0"/>
              </a:rPr>
              <a:t>y </a:t>
            </a:r>
            <a:r>
              <a:rPr lang="es" i="1" kern="0" dirty="0" err="1">
                <a:effectLst/>
                <a:latin typeface="Calibri" panose="020F0502020204030204" pitchFamily="34" charset="0"/>
                <a:ea typeface="Calibri" panose="020F0502020204030204" pitchFamily="34" charset="0"/>
                <a:cs typeface="Calibri" panose="020F0502020204030204" pitchFamily="34" charset="0"/>
              </a:rPr>
              <a:t>audición.</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investigación </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Chapman, R. (2006). </a:t>
            </a:r>
            <a:r>
              <a:rPr lang="es" kern="0" dirty="0" err="1">
                <a:effectLst/>
                <a:latin typeface="Calibri" panose="020F0502020204030204" pitchFamily="34" charset="0"/>
                <a:ea typeface="Calibri" panose="020F0502020204030204" pitchFamily="34" charset="0"/>
                <a:cs typeface="Calibri" panose="020F0502020204030204" pitchFamily="34" charset="0"/>
              </a:rPr>
              <a:t>Idioma</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Aprendizaje en el síndrome de Down: el </a:t>
            </a:r>
            <a:r>
              <a:rPr lang="es" kern="0" dirty="0">
                <a:effectLst/>
                <a:latin typeface="Calibri" panose="020F0502020204030204" pitchFamily="34" charset="0"/>
                <a:ea typeface="Calibri" panose="020F0502020204030204" pitchFamily="34" charset="0"/>
                <a:cs typeface="Calibri" panose="020F0502020204030204" pitchFamily="34" charset="0"/>
              </a:rPr>
              <a:t>perfil del habla y </a:t>
            </a:r>
            <a:r>
              <a:rPr lang="es" kern="0" dirty="0" err="1">
                <a:effectLst/>
                <a:latin typeface="Calibri" panose="020F0502020204030204" pitchFamily="34" charset="0"/>
                <a:ea typeface="Calibri" panose="020F0502020204030204" pitchFamily="34" charset="0"/>
                <a:cs typeface="Calibri" panose="020F0502020204030204" pitchFamily="34" charset="0"/>
              </a:rPr>
              <a:t>el lenguaje en comparación </a:t>
            </a:r>
            <a:r>
              <a:rPr lang="es" kern="0" dirty="0">
                <a:effectLst/>
                <a:latin typeface="Calibri" panose="020F0502020204030204" pitchFamily="34" charset="0"/>
                <a:ea typeface="Calibri" panose="020F0502020204030204" pitchFamily="34" charset="0"/>
                <a:cs typeface="Calibri" panose="020F0502020204030204" pitchFamily="34" charset="0"/>
              </a:rPr>
              <a:t>con adolescentes </a:t>
            </a:r>
            <a:r>
              <a:rPr lang="es" kern="0" dirty="0" err="1">
                <a:effectLst/>
                <a:latin typeface="Calibri" panose="020F0502020204030204" pitchFamily="34" charset="0"/>
                <a:ea typeface="Calibri" panose="020F0502020204030204" pitchFamily="34" charset="0"/>
                <a:cs typeface="Calibri" panose="020F0502020204030204" pitchFamily="34" charset="0"/>
              </a:rPr>
              <a:t>con deterioro </a:t>
            </a:r>
            <a:r>
              <a:rPr lang="es" kern="0" dirty="0">
                <a:effectLst/>
                <a:latin typeface="Calibri" panose="020F0502020204030204" pitchFamily="34" charset="0"/>
                <a:ea typeface="Calibri" panose="020F0502020204030204" pitchFamily="34" charset="0"/>
                <a:cs typeface="Calibri" panose="020F0502020204030204" pitchFamily="34" charset="0"/>
              </a:rPr>
              <a:t>cognitivo de </a:t>
            </a:r>
            <a:r>
              <a:rPr lang="es" kern="0" dirty="0" err="1">
                <a:effectLst/>
                <a:latin typeface="Calibri" panose="020F0502020204030204" pitchFamily="34" charset="0"/>
                <a:ea typeface="Calibri" panose="020F0502020204030204" pitchFamily="34" charset="0"/>
                <a:cs typeface="Calibri" panose="020F0502020204030204" pitchFamily="34" charset="0"/>
              </a:rPr>
              <a:t>origen desconocido.</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origen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Investigación </a:t>
            </a:r>
            <a:r>
              <a:rPr lang="es" i="1" kern="0" dirty="0">
                <a:effectLst/>
                <a:latin typeface="Calibri" panose="020F0502020204030204" pitchFamily="34" charset="0"/>
                <a:ea typeface="Calibri" panose="020F0502020204030204" pitchFamily="34" charset="0"/>
                <a:cs typeface="Calibri" panose="020F0502020204030204" pitchFamily="34" charset="0"/>
              </a:rPr>
              <a:t>y práctica del síndrome de Down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10 </a:t>
            </a:r>
            <a:r>
              <a:rPr lang="es" kern="0" dirty="0">
                <a:effectLst/>
                <a:latin typeface="Calibri" panose="020F0502020204030204" pitchFamily="34" charset="0"/>
                <a:ea typeface="Calibri" panose="020F0502020204030204" pitchFamily="34" charset="0"/>
                <a:cs typeface="Calibri" panose="020F0502020204030204" pitchFamily="34" charset="0"/>
              </a:rPr>
              <a:t>(2), 61‑66. https://doi.org/10.3104/reports.306</a:t>
            </a:r>
            <a:r>
              <a:rPr lang="es" kern="0" dirty="0" err="1">
                <a:effectLst/>
                <a:latin typeface="Calibri" panose="020F0502020204030204" pitchFamily="34" charset="0"/>
                <a:ea typeface="Calibri" panose="020F0502020204030204" pitchFamily="34" charset="0"/>
                <a:cs typeface="Calibri" panose="020F0502020204030204" pitchFamily="34" charset="0"/>
              </a:rPr>
              <a:t>​</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Chapman Robin S., Bird Elizabeth Kay- </a:t>
            </a:r>
            <a:r>
              <a:rPr lang="es" kern="0" dirty="0" err="1">
                <a:effectLst/>
                <a:latin typeface="Calibri" panose="020F0502020204030204" pitchFamily="34" charset="0"/>
                <a:ea typeface="Calibri" panose="020F0502020204030204" pitchFamily="34" charset="0"/>
                <a:cs typeface="Calibri" panose="020F0502020204030204" pitchFamily="34" charset="0"/>
              </a:rPr>
              <a:t>Raining </a:t>
            </a:r>
            <a:r>
              <a:rPr lang="es" kern="0" dirty="0">
                <a:effectLst/>
                <a:latin typeface="Calibri" panose="020F0502020204030204" pitchFamily="34" charset="0"/>
                <a:ea typeface="Calibri" panose="020F0502020204030204" pitchFamily="34" charset="0"/>
                <a:cs typeface="Calibri" panose="020F0502020204030204" pitchFamily="34" charset="0"/>
              </a:rPr>
              <a:t>y Schwartz Scott E. (1990). Mapeo rápido de </a:t>
            </a:r>
            <a:r>
              <a:rPr lang="es" kern="0" dirty="0" err="1">
                <a:effectLst/>
                <a:latin typeface="Calibri" panose="020F0502020204030204" pitchFamily="34" charset="0"/>
                <a:ea typeface="Calibri" panose="020F0502020204030204" pitchFamily="34" charset="0"/>
                <a:cs typeface="Calibri" panose="020F0502020204030204" pitchFamily="34" charset="0"/>
              </a:rPr>
              <a:t>palabras </a:t>
            </a:r>
            <a:r>
              <a:rPr lang="es" kern="0" dirty="0">
                <a:effectLst/>
                <a:latin typeface="Calibri" panose="020F0502020204030204" pitchFamily="34" charset="0"/>
                <a:ea typeface="Calibri" panose="020F0502020204030204" pitchFamily="34" charset="0"/>
                <a:cs typeface="Calibri" panose="020F0502020204030204" pitchFamily="34" charset="0"/>
              </a:rPr>
              <a:t>en </a:t>
            </a:r>
            <a:r>
              <a:rPr lang="es" kern="0" dirty="0" err="1">
                <a:effectLst/>
                <a:latin typeface="Calibri" panose="020F0502020204030204" pitchFamily="34" charset="0"/>
                <a:ea typeface="Calibri" panose="020F0502020204030204" pitchFamily="34" charset="0"/>
                <a:cs typeface="Calibri" panose="020F0502020204030204" pitchFamily="34" charset="0"/>
              </a:rPr>
              <a:t>contextos de eventos </a:t>
            </a:r>
            <a:r>
              <a:rPr lang="es" kern="0" dirty="0">
                <a:effectLst/>
                <a:latin typeface="Calibri" panose="020F0502020204030204" pitchFamily="34" charset="0"/>
                <a:ea typeface="Calibri" panose="020F0502020204030204" pitchFamily="34" charset="0"/>
                <a:cs typeface="Calibri" panose="020F0502020204030204" pitchFamily="34" charset="0"/>
              </a:rPr>
              <a:t>por parte de </a:t>
            </a:r>
            <a:r>
              <a:rPr lang="es" kern="0" dirty="0" err="1">
                <a:effectLst/>
                <a:latin typeface="Calibri" panose="020F0502020204030204" pitchFamily="34" charset="0"/>
                <a:ea typeface="Calibri" panose="020F0502020204030204" pitchFamily="34" charset="0"/>
                <a:cs typeface="Calibri" panose="020F0502020204030204" pitchFamily="34" charset="0"/>
              </a:rPr>
              <a:t>niños</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con </a:t>
            </a:r>
            <a:r>
              <a:rPr lang="es" kern="0" dirty="0">
                <a:effectLst/>
                <a:latin typeface="Calibri" panose="020F0502020204030204" pitchFamily="34" charset="0"/>
                <a:ea typeface="Calibri" panose="020F0502020204030204" pitchFamily="34" charset="0"/>
                <a:cs typeface="Calibri" panose="020F0502020204030204" pitchFamily="34" charset="0"/>
              </a:rPr>
              <a:t>síndrome de Down. </a:t>
            </a:r>
            <a:r>
              <a:rPr lang="es" i="1" kern="0" dirty="0">
                <a:effectLst/>
                <a:latin typeface="Calibri" panose="020F0502020204030204" pitchFamily="34" charset="0"/>
                <a:ea typeface="Calibri" panose="020F0502020204030204" pitchFamily="34" charset="0"/>
                <a:cs typeface="Calibri" panose="020F0502020204030204" pitchFamily="34" charset="0"/>
              </a:rPr>
              <a:t>Revista de habla y </a:t>
            </a:r>
            <a:r>
              <a:rPr lang="es" i="1" kern="0" dirty="0" err="1">
                <a:effectLst/>
                <a:latin typeface="Calibri" panose="020F0502020204030204" pitchFamily="34" charset="0"/>
                <a:ea typeface="Calibri" panose="020F0502020204030204" pitchFamily="34" charset="0"/>
                <a:cs typeface="Calibri" panose="020F0502020204030204" pitchFamily="34" charset="0"/>
              </a:rPr>
              <a:t>audición</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Trastornos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55 </a:t>
            </a:r>
            <a:r>
              <a:rPr lang="es" kern="0" dirty="0">
                <a:effectLst/>
                <a:latin typeface="Calibri" panose="020F0502020204030204" pitchFamily="34" charset="0"/>
                <a:ea typeface="Calibri" panose="020F0502020204030204" pitchFamily="34" charset="0"/>
                <a:cs typeface="Calibri" panose="020F0502020204030204" pitchFamily="34" charset="0"/>
              </a:rPr>
              <a:t>(4), 761‑770. https://doi.org/10.1044/jshd.5504.761</a:t>
            </a:r>
            <a:r>
              <a:rPr lang="es" kern="0" dirty="0" err="1">
                <a:effectLst/>
                <a:latin typeface="Calibri" panose="020F0502020204030204" pitchFamily="34" charset="0"/>
                <a:ea typeface="Calibri" panose="020F0502020204030204" pitchFamily="34" charset="0"/>
                <a:cs typeface="Calibri" panose="020F0502020204030204" pitchFamily="34" charset="0"/>
              </a:rPr>
              <a:t>​</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Clark, EV (1995). </a:t>
            </a:r>
            <a:r>
              <a:rPr lang="es" i="1" kern="0" dirty="0">
                <a:effectLst/>
                <a:latin typeface="Calibri" panose="020F0502020204030204" pitchFamily="34" charset="0"/>
                <a:ea typeface="Calibri" panose="020F0502020204030204" pitchFamily="34" charset="0"/>
                <a:cs typeface="Calibri" panose="020F0502020204030204" pitchFamily="34" charset="0"/>
              </a:rPr>
              <a:t>El </a:t>
            </a:r>
            <a:r>
              <a:rPr lang="es" i="1" kern="0" dirty="0" err="1">
                <a:effectLst/>
                <a:latin typeface="Calibri" panose="020F0502020204030204" pitchFamily="34" charset="0"/>
                <a:ea typeface="Calibri" panose="020F0502020204030204" pitchFamily="34" charset="0"/>
                <a:cs typeface="Calibri" panose="020F0502020204030204" pitchFamily="34" charset="0"/>
              </a:rPr>
              <a:t>léxico </a:t>
            </a:r>
            <a:r>
              <a:rPr lang="es" i="1" kern="0" dirty="0">
                <a:effectLst/>
                <a:latin typeface="Calibri" panose="020F0502020204030204" pitchFamily="34" charset="0"/>
                <a:ea typeface="Calibri" panose="020F0502020204030204" pitchFamily="34" charset="0"/>
                <a:cs typeface="Calibri" panose="020F0502020204030204" pitchFamily="34" charset="0"/>
              </a:rPr>
              <a:t>en adquisición </a:t>
            </a:r>
            <a:r>
              <a:rPr lang="es" kern="0" dirty="0">
                <a:effectLst/>
                <a:latin typeface="Calibri" panose="020F0502020204030204" pitchFamily="34" charset="0"/>
                <a:ea typeface="Calibri" panose="020F0502020204030204" pitchFamily="34" charset="0"/>
                <a:cs typeface="Calibri" panose="020F0502020204030204" pitchFamily="34" charset="0"/>
              </a:rPr>
              <a:t>(Vol. 65). </a:t>
            </a:r>
            <a:r>
              <a:rPr lang="es" kern="0" dirty="0" err="1">
                <a:effectLst/>
                <a:latin typeface="Calibri" panose="020F0502020204030204" pitchFamily="34" charset="0"/>
                <a:ea typeface="Calibri" panose="020F0502020204030204" pitchFamily="34" charset="0"/>
                <a:cs typeface="Calibri" panose="020F0502020204030204" pitchFamily="34" charset="0"/>
              </a:rPr>
              <a:t>Universidad </a:t>
            </a:r>
            <a:r>
              <a:rPr lang="es" kern="0" dirty="0">
                <a:effectLst/>
                <a:latin typeface="Calibri" panose="020F0502020204030204" pitchFamily="34" charset="0"/>
                <a:ea typeface="Calibri" panose="020F0502020204030204" pitchFamily="34" charset="0"/>
                <a:cs typeface="Calibri" panose="020F0502020204030204" pitchFamily="34" charset="0"/>
              </a:rPr>
              <a:t>de Cambridge </a:t>
            </a:r>
            <a:r>
              <a:rPr lang="es" kern="0" dirty="0" err="1">
                <a:effectLst/>
                <a:latin typeface="Calibri" panose="020F0502020204030204" pitchFamily="34" charset="0"/>
                <a:ea typeface="Calibri" panose="020F0502020204030204" pitchFamily="34" charset="0"/>
                <a:cs typeface="Calibri" panose="020F0502020204030204" pitchFamily="34" charset="0"/>
              </a:rPr>
              <a:t>Prensa </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Facon, B., </a:t>
            </a:r>
            <a:r>
              <a:rPr lang="es" kern="0" dirty="0" err="1">
                <a:effectLst/>
                <a:latin typeface="Calibri" panose="020F0502020204030204" pitchFamily="34" charset="0"/>
                <a:ea typeface="Calibri" panose="020F0502020204030204" pitchFamily="34" charset="0"/>
                <a:cs typeface="Calibri" panose="020F0502020204030204" pitchFamily="34" charset="0"/>
              </a:rPr>
              <a:t>Courbois </a:t>
            </a:r>
            <a:r>
              <a:rPr lang="es" kern="0" dirty="0">
                <a:effectLst/>
                <a:latin typeface="Calibri" panose="020F0502020204030204" pitchFamily="34" charset="0"/>
                <a:ea typeface="Calibri" panose="020F0502020204030204" pitchFamily="34" charset="0"/>
                <a:cs typeface="Calibri" panose="020F0502020204030204" pitchFamily="34" charset="0"/>
              </a:rPr>
              <a:t>, Y. y </a:t>
            </a:r>
            <a:r>
              <a:rPr lang="es" kern="0" dirty="0" err="1">
                <a:effectLst/>
                <a:latin typeface="Calibri" panose="020F0502020204030204" pitchFamily="34" charset="0"/>
                <a:ea typeface="Calibri" panose="020F0502020204030204" pitchFamily="34" charset="0"/>
                <a:cs typeface="Calibri" panose="020F0502020204030204" pitchFamily="34" charset="0"/>
              </a:rPr>
              <a:t>Magis </a:t>
            </a:r>
            <a:r>
              <a:rPr lang="es" kern="0" dirty="0">
                <a:effectLst/>
                <a:latin typeface="Calibri" panose="020F0502020204030204" pitchFamily="34" charset="0"/>
                <a:ea typeface="Calibri" panose="020F0502020204030204" pitchFamily="34" charset="0"/>
                <a:cs typeface="Calibri" panose="020F0502020204030204" pitchFamily="34" charset="0"/>
              </a:rPr>
              <a:t>, D. (2016). Un </a:t>
            </a:r>
            <a:r>
              <a:rPr lang="es" kern="0" dirty="0" err="1">
                <a:effectLst/>
                <a:latin typeface="Calibri" panose="020F0502020204030204" pitchFamily="34" charset="0"/>
                <a:ea typeface="Calibri" panose="020F0502020204030204" pitchFamily="34" charset="0"/>
                <a:cs typeface="Calibri" panose="020F0502020204030204" pitchFamily="34" charset="0"/>
              </a:rPr>
              <a:t>análisis </a:t>
            </a:r>
            <a:r>
              <a:rPr lang="es" kern="0" dirty="0">
                <a:effectLst/>
                <a:latin typeface="Calibri" panose="020F0502020204030204" pitchFamily="34" charset="0"/>
                <a:ea typeface="Calibri" panose="020F0502020204030204" pitchFamily="34" charset="0"/>
                <a:cs typeface="Calibri" panose="020F0502020204030204" pitchFamily="34" charset="0"/>
              </a:rPr>
              <a:t>transversal del </a:t>
            </a:r>
            <a:r>
              <a:rPr lang="es" kern="0" dirty="0" err="1">
                <a:effectLst/>
                <a:latin typeface="Calibri" panose="020F0502020204030204" pitchFamily="34" charset="0"/>
                <a:ea typeface="Calibri" panose="020F0502020204030204" pitchFamily="34" charset="0"/>
                <a:cs typeface="Calibri" panose="020F0502020204030204" pitchFamily="34" charset="0"/>
              </a:rPr>
              <a:t>desarrollo</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trayectorias </a:t>
            </a:r>
            <a:r>
              <a:rPr lang="es" kern="0" dirty="0">
                <a:effectLst/>
                <a:latin typeface="Calibri" panose="020F0502020204030204" pitchFamily="34" charset="0"/>
                <a:ea typeface="Calibri" panose="020F0502020204030204" pitchFamily="34" charset="0"/>
                <a:cs typeface="Calibri" panose="020F0502020204030204" pitchFamily="34" charset="0"/>
              </a:rPr>
              <a:t>de </a:t>
            </a:r>
            <a:r>
              <a:rPr lang="es" kern="0" dirty="0" err="1">
                <a:effectLst/>
                <a:latin typeface="Calibri" panose="020F0502020204030204" pitchFamily="34" charset="0"/>
                <a:ea typeface="Calibri" panose="020F0502020204030204" pitchFamily="34" charset="0"/>
                <a:cs typeface="Calibri" panose="020F0502020204030204" pitchFamily="34" charset="0"/>
              </a:rPr>
              <a:t>vocabulario</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comprensión</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entre</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niños </a:t>
            </a:r>
            <a:r>
              <a:rPr lang="es" kern="0" dirty="0">
                <a:effectLst/>
                <a:latin typeface="Calibri" panose="020F0502020204030204" pitchFamily="34" charset="0"/>
                <a:ea typeface="Calibri" panose="020F0502020204030204" pitchFamily="34" charset="0"/>
                <a:cs typeface="Calibri" panose="020F0502020204030204" pitchFamily="34" charset="0"/>
              </a:rPr>
              <a:t>y adolescentes </a:t>
            </a:r>
            <a:r>
              <a:rPr lang="es" kern="0" dirty="0" err="1">
                <a:effectLst/>
                <a:latin typeface="Calibri" panose="020F0502020204030204" pitchFamily="34" charset="0"/>
                <a:ea typeface="Calibri" panose="020F0502020204030204" pitchFamily="34" charset="0"/>
                <a:cs typeface="Calibri" panose="020F0502020204030204" pitchFamily="34" charset="0"/>
              </a:rPr>
              <a:t>con </a:t>
            </a:r>
            <a:r>
              <a:rPr lang="es" kern="0" dirty="0">
                <a:effectLst/>
                <a:latin typeface="Calibri" panose="020F0502020204030204" pitchFamily="34" charset="0"/>
                <a:ea typeface="Calibri" panose="020F0502020204030204" pitchFamily="34" charset="0"/>
                <a:cs typeface="Calibri" panose="020F0502020204030204" pitchFamily="34" charset="0"/>
              </a:rPr>
              <a:t>síndrome de Down o </a:t>
            </a:r>
            <a:r>
              <a:rPr lang="es" kern="0" dirty="0" err="1">
                <a:effectLst/>
                <a:latin typeface="Calibri" panose="020F0502020204030204" pitchFamily="34" charset="0"/>
                <a:ea typeface="Calibri" panose="020F0502020204030204" pitchFamily="34" charset="0"/>
                <a:cs typeface="Calibri" panose="020F0502020204030204" pitchFamily="34" charset="0"/>
              </a:rPr>
              <a:t>intelectual</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discapacidad </a:t>
            </a:r>
            <a:r>
              <a:rPr lang="es" kern="0" dirty="0">
                <a:effectLst/>
                <a:latin typeface="Calibri" panose="020F0502020204030204" pitchFamily="34" charset="0"/>
                <a:ea typeface="Calibri" panose="020F0502020204030204" pitchFamily="34" charset="0"/>
                <a:cs typeface="Calibri" panose="020F0502020204030204" pitchFamily="34" charset="0"/>
              </a:rPr>
              <a:t>de </a:t>
            </a:r>
            <a:r>
              <a:rPr lang="es" kern="0" dirty="0" err="1">
                <a:effectLst/>
                <a:latin typeface="Calibri" panose="020F0502020204030204" pitchFamily="34" charset="0"/>
                <a:ea typeface="Calibri" panose="020F0502020204030204" pitchFamily="34" charset="0"/>
                <a:cs typeface="Calibri" panose="020F0502020204030204" pitchFamily="34" charset="0"/>
              </a:rPr>
              <a:t>indiferenciada</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etiología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Revista de </a:t>
            </a:r>
            <a:r>
              <a:rPr lang="es" i="1" kern="0" dirty="0" err="1">
                <a:effectLst/>
                <a:latin typeface="Calibri" panose="020F0502020204030204" pitchFamily="34" charset="0"/>
                <a:ea typeface="Calibri" panose="020F0502020204030204" pitchFamily="34" charset="0"/>
                <a:cs typeface="Calibri" panose="020F0502020204030204" pitchFamily="34" charset="0"/>
              </a:rPr>
              <a:t>intelectualidad </a:t>
            </a:r>
            <a:r>
              <a:rPr lang="es" i="1" kern="0" dirty="0">
                <a:effectLst/>
                <a:latin typeface="Calibri" panose="020F0502020204030204" pitchFamily="34" charset="0"/>
                <a:ea typeface="Calibri" panose="020F0502020204030204" pitchFamily="34" charset="0"/>
                <a:cs typeface="Calibri" panose="020F0502020204030204" pitchFamily="34" charset="0"/>
              </a:rPr>
              <a:t>y </a:t>
            </a:r>
            <a:r>
              <a:rPr lang="es" i="1" kern="0" dirty="0" err="1">
                <a:effectLst/>
                <a:latin typeface="Calibri" panose="020F0502020204030204" pitchFamily="34" charset="0"/>
                <a:ea typeface="Calibri" panose="020F0502020204030204" pitchFamily="34" charset="0"/>
                <a:cs typeface="Calibri" panose="020F0502020204030204" pitchFamily="34" charset="0"/>
              </a:rPr>
              <a:t>desarrollo</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Discapacidad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41 </a:t>
            </a:r>
            <a:r>
              <a:rPr lang="es" kern="0" dirty="0">
                <a:effectLst/>
                <a:latin typeface="Calibri" panose="020F0502020204030204" pitchFamily="34" charset="0"/>
                <a:ea typeface="Calibri" panose="020F0502020204030204" pitchFamily="34" charset="0"/>
                <a:cs typeface="Calibri" panose="020F0502020204030204" pitchFamily="34" charset="0"/>
              </a:rPr>
              <a:t>(2), 140‑149. https://doi.org/10.3109/13668250.2016.1160370</a:t>
            </a:r>
            <a:r>
              <a:rPr lang="es" kern="0" dirty="0" err="1">
                <a:effectLst/>
                <a:latin typeface="Calibri" panose="020F0502020204030204" pitchFamily="34" charset="0"/>
                <a:ea typeface="Calibri" panose="020F0502020204030204" pitchFamily="34" charset="0"/>
                <a:cs typeface="Calibri" panose="020F0502020204030204" pitchFamily="34" charset="0"/>
              </a:rPr>
              <a:t>​</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Facon, B., Facon- </a:t>
            </a:r>
            <a:r>
              <a:rPr lang="es" kern="0" dirty="0" err="1">
                <a:effectLst/>
                <a:latin typeface="Calibri" panose="020F0502020204030204" pitchFamily="34" charset="0"/>
                <a:ea typeface="Calibri" panose="020F0502020204030204" pitchFamily="34" charset="0"/>
                <a:cs typeface="Calibri" panose="020F0502020204030204" pitchFamily="34" charset="0"/>
              </a:rPr>
              <a:t>Bollengier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T. </a:t>
            </a:r>
            <a:r>
              <a:rPr lang="es" kern="0" dirty="0">
                <a:effectLst/>
                <a:latin typeface="Calibri" panose="020F0502020204030204" pitchFamily="34" charset="0"/>
                <a:ea typeface="Calibri" panose="020F0502020204030204" pitchFamily="34" charset="0"/>
                <a:cs typeface="Calibri" panose="020F0502020204030204" pitchFamily="34" charset="0"/>
              </a:rPr>
              <a:t>y </a:t>
            </a:r>
            <a:r>
              <a:rPr lang="es" kern="0" dirty="0" err="1">
                <a:effectLst/>
                <a:latin typeface="Calibri" panose="020F0502020204030204" pitchFamily="34" charset="0"/>
                <a:ea typeface="Calibri" panose="020F0502020204030204" pitchFamily="34" charset="0"/>
                <a:cs typeface="Calibri" panose="020F0502020204030204" pitchFamily="34" charset="0"/>
              </a:rPr>
              <a:t>Grubar </a:t>
            </a:r>
            <a:r>
              <a:rPr lang="es" kern="0" dirty="0">
                <a:effectLst/>
                <a:latin typeface="Calibri" panose="020F0502020204030204" pitchFamily="34" charset="0"/>
                <a:ea typeface="Calibri" panose="020F0502020204030204" pitchFamily="34" charset="0"/>
                <a:cs typeface="Calibri" panose="020F0502020204030204" pitchFamily="34" charset="0"/>
              </a:rPr>
              <a:t>, J.-C. (2002). Edad </a:t>
            </a:r>
            <a:r>
              <a:rPr lang="es" kern="0" dirty="0" err="1">
                <a:effectLst/>
                <a:latin typeface="Calibri" panose="020F0502020204030204" pitchFamily="34" charset="0"/>
                <a:ea typeface="Calibri" panose="020F0502020204030204" pitchFamily="34" charset="0"/>
                <a:cs typeface="Calibri" panose="020F0502020204030204" pitchFamily="34" charset="0"/>
              </a:rPr>
              <a:t>Cronológica , Receptiva</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Vocabulario </a:t>
            </a:r>
            <a:r>
              <a:rPr lang="es" kern="0" dirty="0">
                <a:effectLst/>
                <a:latin typeface="Calibri" panose="020F0502020204030204" pitchFamily="34" charset="0"/>
                <a:ea typeface="Calibri" panose="020F0502020204030204" pitchFamily="34" charset="0"/>
                <a:cs typeface="Calibri" panose="020F0502020204030204" pitchFamily="34" charset="0"/>
              </a:rPr>
              <a:t>y </a:t>
            </a:r>
            <a:r>
              <a:rPr lang="es" kern="0" dirty="0" err="1">
                <a:effectLst/>
                <a:latin typeface="Calibri" panose="020F0502020204030204" pitchFamily="34" charset="0"/>
                <a:ea typeface="Calibri" panose="020F0502020204030204" pitchFamily="34" charset="0"/>
                <a:cs typeface="Calibri" panose="020F0502020204030204" pitchFamily="34" charset="0"/>
              </a:rPr>
              <a:t>sintaxis</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Comprensión </a:t>
            </a:r>
            <a:r>
              <a:rPr lang="es" kern="0" dirty="0">
                <a:effectLst/>
                <a:latin typeface="Calibri" panose="020F0502020204030204" pitchFamily="34" charset="0"/>
                <a:ea typeface="Calibri" panose="020F0502020204030204" pitchFamily="34" charset="0"/>
                <a:cs typeface="Calibri" panose="020F0502020204030204" pitchFamily="34" charset="0"/>
              </a:rPr>
              <a:t>en </a:t>
            </a:r>
            <a:r>
              <a:rPr lang="es" kern="0" dirty="0" err="1">
                <a:effectLst/>
                <a:latin typeface="Calibri" panose="020F0502020204030204" pitchFamily="34" charset="0"/>
                <a:ea typeface="Calibri" panose="020F0502020204030204" pitchFamily="34" charset="0"/>
                <a:cs typeface="Calibri" panose="020F0502020204030204" pitchFamily="34" charset="0"/>
              </a:rPr>
              <a:t>niños </a:t>
            </a:r>
            <a:r>
              <a:rPr lang="es" kern="0" dirty="0">
                <a:effectLst/>
                <a:latin typeface="Calibri" panose="020F0502020204030204" pitchFamily="34" charset="0"/>
                <a:ea typeface="Calibri" panose="020F0502020204030204" pitchFamily="34" charset="0"/>
                <a:cs typeface="Calibri" panose="020F0502020204030204" pitchFamily="34" charset="0"/>
              </a:rPr>
              <a:t>y adolescentes </a:t>
            </a:r>
            <a:r>
              <a:rPr lang="es" kern="0" dirty="0" err="1">
                <a:effectLst/>
                <a:latin typeface="Calibri" panose="020F0502020204030204" pitchFamily="34" charset="0"/>
                <a:ea typeface="Calibri" panose="020F0502020204030204" pitchFamily="34" charset="0"/>
                <a:cs typeface="Calibri" panose="020F0502020204030204" pitchFamily="34" charset="0"/>
              </a:rPr>
              <a:t>con </a:t>
            </a:r>
            <a:r>
              <a:rPr lang="es" kern="0" dirty="0">
                <a:effectLst/>
                <a:latin typeface="Calibri" panose="020F0502020204030204" pitchFamily="34" charset="0"/>
                <a:ea typeface="Calibri" panose="020F0502020204030204" pitchFamily="34" charset="0"/>
                <a:cs typeface="Calibri" panose="020F0502020204030204" pitchFamily="34" charset="0"/>
              </a:rPr>
              <a:t>retraso mental. </a:t>
            </a:r>
            <a:r>
              <a:rPr lang="es" i="1" kern="0" dirty="0">
                <a:effectLst/>
                <a:latin typeface="Calibri" panose="020F0502020204030204" pitchFamily="34" charset="0"/>
                <a:ea typeface="Calibri" panose="020F0502020204030204" pitchFamily="34" charset="0"/>
                <a:cs typeface="Calibri" panose="020F0502020204030204" pitchFamily="34" charset="0"/>
              </a:rPr>
              <a:t>Revista estadounidense sobre retraso mental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107 </a:t>
            </a:r>
            <a:r>
              <a:rPr lang="es" kern="0" dirty="0">
                <a:effectLst/>
                <a:latin typeface="Calibri" panose="020F0502020204030204" pitchFamily="34" charset="0"/>
                <a:ea typeface="Calibri" panose="020F0502020204030204" pitchFamily="34" charset="0"/>
                <a:cs typeface="Calibri" panose="020F0502020204030204" pitchFamily="34" charset="0"/>
              </a:rPr>
              <a:t>(2), 91‑98. https://doi.org/10.1352/0895-8017(2002)107&lt;0091:CARVAS&gt;2.0.CO;2 </a:t>
            </a:r>
            <a:r>
              <a:rPr lang="es" kern="0" dirty="0">
                <a:effectLst/>
                <a:latin typeface="Calibri" panose="020F0502020204030204" pitchFamily="34" charset="0"/>
                <a:ea typeface="Calibri" panose="020F0502020204030204" pitchFamily="34" charset="0"/>
              </a:rPr>
              <a:t>.</a:t>
            </a:r>
            <a:r>
              <a:rPr lang="es" kern="0" dirty="0" err="1">
                <a:effectLst/>
                <a:latin typeface="Calibri" panose="020F0502020204030204" pitchFamily="34" charset="0"/>
                <a:ea typeface="Calibri" panose="020F0502020204030204" pitchFamily="34" charset="0"/>
                <a:cs typeface="Calibri" panose="020F0502020204030204" pitchFamily="34" charset="0"/>
              </a:rPr>
              <a:t>​</a:t>
            </a:r>
            <a:r>
              <a:rPr lang="es" kern="0" dirty="0">
                <a:effectLst/>
                <a:latin typeface="Calibri" panose="020F0502020204030204" pitchFamily="34" charset="0"/>
                <a:ea typeface="Calibri" panose="020F0502020204030204" pitchFamily="34" charset="0"/>
                <a:cs typeface="Calibri" panose="020F0502020204030204" pitchFamily="34" charset="0"/>
              </a:rPr>
              <a:t>​</a:t>
            </a:r>
            <a:r>
              <a:rPr lang="es" dirty="0">
                <a:effectLst/>
              </a:rPr>
              <a:t> </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156138"/>
          </a:xfrm>
          <a:prstGeom prst="rect">
            <a:avLst/>
          </a:prstGeom>
          <a:noFill/>
        </p:spPr>
        <p:txBody>
          <a:bodyPr wrap="square">
            <a:spAutoFit/>
          </a:bodyPr>
          <a:lstStyle/>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Facon, B., </a:t>
            </a:r>
            <a:r>
              <a:rPr lang="es" kern="0" dirty="0" err="1">
                <a:effectLst/>
                <a:latin typeface="Calibri" panose="020F0502020204030204" pitchFamily="34" charset="0"/>
                <a:ea typeface="Calibri" panose="020F0502020204030204" pitchFamily="34" charset="0"/>
                <a:cs typeface="Calibri" panose="020F0502020204030204" pitchFamily="34" charset="0"/>
              </a:rPr>
              <a:t>Magis </a:t>
            </a:r>
            <a:r>
              <a:rPr lang="es" kern="0" dirty="0">
                <a:effectLst/>
                <a:latin typeface="Calibri" panose="020F0502020204030204" pitchFamily="34" charset="0"/>
                <a:ea typeface="Calibri" panose="020F0502020204030204" pitchFamily="34" charset="0"/>
                <a:cs typeface="Calibri" panose="020F0502020204030204" pitchFamily="34" charset="0"/>
              </a:rPr>
              <a:t>, D. y </a:t>
            </a:r>
            <a:r>
              <a:rPr lang="es" kern="0" dirty="0" err="1">
                <a:effectLst/>
                <a:latin typeface="Calibri" panose="020F0502020204030204" pitchFamily="34" charset="0"/>
                <a:ea typeface="Calibri" panose="020F0502020204030204" pitchFamily="34" charset="0"/>
                <a:cs typeface="Calibri" panose="020F0502020204030204" pitchFamily="34" charset="0"/>
              </a:rPr>
              <a:t>Courbois </a:t>
            </a:r>
            <a:r>
              <a:rPr lang="es" kern="0" dirty="0">
                <a:effectLst/>
                <a:latin typeface="Calibri" panose="020F0502020204030204" pitchFamily="34" charset="0"/>
                <a:ea typeface="Calibri" panose="020F0502020204030204" pitchFamily="34" charset="0"/>
                <a:cs typeface="Calibri" panose="020F0502020204030204" pitchFamily="34" charset="0"/>
              </a:rPr>
              <a:t>, Y. (2012). Sobre la </a:t>
            </a:r>
            <a:r>
              <a:rPr lang="es" kern="0" dirty="0" err="1">
                <a:effectLst/>
                <a:latin typeface="Calibri" panose="020F0502020204030204" pitchFamily="34" charset="0"/>
                <a:ea typeface="Calibri" panose="020F0502020204030204" pitchFamily="34" charset="0"/>
                <a:cs typeface="Calibri" panose="020F0502020204030204" pitchFamily="34" charset="0"/>
              </a:rPr>
              <a:t>dificultad </a:t>
            </a:r>
            <a:r>
              <a:rPr lang="es" kern="0" dirty="0">
                <a:effectLst/>
                <a:latin typeface="Calibri" panose="020F0502020204030204" pitchFamily="34" charset="0"/>
                <a:ea typeface="Calibri" panose="020F0502020204030204" pitchFamily="34" charset="0"/>
                <a:cs typeface="Calibri" panose="020F0502020204030204" pitchFamily="34" charset="0"/>
              </a:rPr>
              <a:t>de los conceptos </a:t>
            </a:r>
            <a:r>
              <a:rPr lang="es" kern="0" dirty="0" err="1">
                <a:effectLst/>
                <a:latin typeface="Calibri" panose="020F0502020204030204" pitchFamily="34" charset="0"/>
                <a:ea typeface="Calibri" panose="020F0502020204030204" pitchFamily="34" charset="0"/>
                <a:cs typeface="Calibri" panose="020F0502020204030204" pitchFamily="34" charset="0"/>
              </a:rPr>
              <a:t>relacionales entre </a:t>
            </a:r>
            <a:r>
              <a:rPr lang="es" kern="0" dirty="0">
                <a:effectLst/>
                <a:latin typeface="Calibri" panose="020F0502020204030204" pitchFamily="34" charset="0"/>
                <a:ea typeface="Calibri" panose="020F0502020204030204" pitchFamily="34" charset="0"/>
                <a:cs typeface="Calibri" panose="020F0502020204030204" pitchFamily="34" charset="0"/>
              </a:rPr>
              <a:t>participantes </a:t>
            </a:r>
            <a:r>
              <a:rPr lang="es" kern="0" dirty="0" err="1">
                <a:effectLst/>
                <a:latin typeface="Calibri" panose="020F0502020204030204" pitchFamily="34" charset="0"/>
                <a:ea typeface="Calibri" panose="020F0502020204030204" pitchFamily="34" charset="0"/>
                <a:cs typeface="Calibri" panose="020F0502020204030204" pitchFamily="34" charset="0"/>
              </a:rPr>
              <a:t>con </a:t>
            </a:r>
            <a:r>
              <a:rPr lang="es" kern="0" dirty="0">
                <a:effectLst/>
                <a:latin typeface="Calibri" panose="020F0502020204030204" pitchFamily="34" charset="0"/>
                <a:ea typeface="Calibri" panose="020F0502020204030204" pitchFamily="34" charset="0"/>
                <a:cs typeface="Calibri" panose="020F0502020204030204" pitchFamily="34" charset="0"/>
              </a:rPr>
              <a:t>síndrome de Down. </a:t>
            </a:r>
            <a:r>
              <a:rPr lang="es" i="1" kern="0" dirty="0" err="1">
                <a:effectLst/>
                <a:latin typeface="Calibri" panose="020F0502020204030204" pitchFamily="34" charset="0"/>
                <a:ea typeface="Calibri" panose="020F0502020204030204" pitchFamily="34" charset="0"/>
                <a:cs typeface="Calibri" panose="020F0502020204030204" pitchFamily="34" charset="0"/>
              </a:rPr>
              <a:t>Investigación </a:t>
            </a:r>
            <a:r>
              <a:rPr lang="es" i="1" kern="0" dirty="0">
                <a:effectLst/>
                <a:latin typeface="Calibri" panose="020F0502020204030204" pitchFamily="34" charset="0"/>
                <a:ea typeface="Calibri" panose="020F0502020204030204" pitchFamily="34" charset="0"/>
                <a:cs typeface="Calibri" panose="020F0502020204030204" pitchFamily="34" charset="0"/>
              </a:rPr>
              <a:t>en </a:t>
            </a:r>
            <a:r>
              <a:rPr lang="es" i="1" kern="0" dirty="0" err="1">
                <a:effectLst/>
                <a:latin typeface="Calibri" panose="020F0502020204030204" pitchFamily="34" charset="0"/>
                <a:ea typeface="Calibri" panose="020F0502020204030204" pitchFamily="34" charset="0"/>
                <a:cs typeface="Calibri" panose="020F0502020204030204" pitchFamily="34" charset="0"/>
              </a:rPr>
              <a:t>Desarrollo</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Discapacidades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33 </a:t>
            </a:r>
            <a:r>
              <a:rPr lang="es" kern="0" dirty="0">
                <a:effectLst/>
                <a:latin typeface="Calibri" panose="020F0502020204030204" pitchFamily="34" charset="0"/>
                <a:ea typeface="Calibri" panose="020F0502020204030204" pitchFamily="34" charset="0"/>
                <a:cs typeface="Calibri" panose="020F0502020204030204" pitchFamily="34" charset="0"/>
              </a:rPr>
              <a:t>(1), 60‑68.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Facon, B., </a:t>
            </a:r>
            <a:r>
              <a:rPr lang="es" kern="0" dirty="0" err="1">
                <a:effectLst/>
                <a:latin typeface="Calibri" panose="020F0502020204030204" pitchFamily="34" charset="0"/>
                <a:ea typeface="Calibri" panose="020F0502020204030204" pitchFamily="34" charset="0"/>
                <a:cs typeface="Calibri" panose="020F0502020204030204" pitchFamily="34" charset="0"/>
              </a:rPr>
              <a:t>Nuchadee , </a:t>
            </a:r>
            <a:r>
              <a:rPr lang="es" kern="0" dirty="0">
                <a:effectLst/>
                <a:latin typeface="Calibri" panose="020F0502020204030204" pitchFamily="34" charset="0"/>
                <a:ea typeface="Calibri" panose="020F0502020204030204" pitchFamily="34" charset="0"/>
                <a:cs typeface="Calibri" panose="020F0502020204030204" pitchFamily="34" charset="0"/>
              </a:rPr>
              <a:t>M.-L. y </a:t>
            </a:r>
            <a:r>
              <a:rPr lang="es" kern="0" dirty="0" err="1">
                <a:effectLst/>
                <a:latin typeface="Calibri" panose="020F0502020204030204" pitchFamily="34" charset="0"/>
                <a:ea typeface="Calibri" panose="020F0502020204030204" pitchFamily="34" charset="0"/>
                <a:cs typeface="Calibri" panose="020F0502020204030204" pitchFamily="34" charset="0"/>
              </a:rPr>
              <a:t>Bollengier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T. </a:t>
            </a:r>
            <a:r>
              <a:rPr lang="es" kern="0" dirty="0">
                <a:effectLst/>
                <a:latin typeface="Calibri" panose="020F0502020204030204" pitchFamily="34" charset="0"/>
                <a:ea typeface="Calibri" panose="020F0502020204030204" pitchFamily="34" charset="0"/>
                <a:cs typeface="Calibri" panose="020F0502020204030204" pitchFamily="34" charset="0"/>
              </a:rPr>
              <a:t>(2012). Un </a:t>
            </a:r>
            <a:r>
              <a:rPr lang="es" kern="0" dirty="0" err="1">
                <a:effectLst/>
                <a:latin typeface="Calibri" panose="020F0502020204030204" pitchFamily="34" charset="0"/>
                <a:ea typeface="Calibri" panose="020F0502020204030204" pitchFamily="34" charset="0"/>
                <a:cs typeface="Calibri" panose="020F0502020204030204" pitchFamily="34" charset="0"/>
              </a:rPr>
              <a:t>análisis </a:t>
            </a:r>
            <a:r>
              <a:rPr lang="es" kern="0" dirty="0">
                <a:effectLst/>
                <a:latin typeface="Calibri" panose="020F0502020204030204" pitchFamily="34" charset="0"/>
                <a:ea typeface="Calibri" panose="020F0502020204030204" pitchFamily="34" charset="0"/>
                <a:cs typeface="Calibri" panose="020F0502020204030204" pitchFamily="34" charset="0"/>
              </a:rPr>
              <a:t>cualitativo de la </a:t>
            </a:r>
            <a:r>
              <a:rPr lang="es" kern="0" dirty="0" err="1">
                <a:effectLst/>
                <a:latin typeface="Calibri" panose="020F0502020204030204" pitchFamily="34" charset="0"/>
                <a:ea typeface="Calibri" panose="020F0502020204030204" pitchFamily="34" charset="0"/>
                <a:cs typeface="Calibri" panose="020F0502020204030204" pitchFamily="34" charset="0"/>
              </a:rPr>
              <a:t>generalidad.</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receptivo</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Vocabulario </a:t>
            </a:r>
            <a:r>
              <a:rPr lang="es" kern="0" dirty="0">
                <a:effectLst/>
                <a:latin typeface="Calibri" panose="020F0502020204030204" pitchFamily="34" charset="0"/>
                <a:ea typeface="Calibri" panose="020F0502020204030204" pitchFamily="34" charset="0"/>
                <a:cs typeface="Calibri" panose="020F0502020204030204" pitchFamily="34" charset="0"/>
              </a:rPr>
              <a:t>de adolescentes </a:t>
            </a:r>
            <a:r>
              <a:rPr lang="es" kern="0" dirty="0" err="1">
                <a:effectLst/>
                <a:latin typeface="Calibri" panose="020F0502020204030204" pitchFamily="34" charset="0"/>
                <a:ea typeface="Calibri" panose="020F0502020204030204" pitchFamily="34" charset="0"/>
                <a:cs typeface="Calibri" panose="020F0502020204030204" pitchFamily="34" charset="0"/>
              </a:rPr>
              <a:t>con </a:t>
            </a:r>
            <a:r>
              <a:rPr lang="es" kern="0" dirty="0">
                <a:effectLst/>
                <a:latin typeface="Calibri" panose="020F0502020204030204" pitchFamily="34" charset="0"/>
                <a:ea typeface="Calibri" panose="020F0502020204030204" pitchFamily="34" charset="0"/>
                <a:cs typeface="Calibri" panose="020F0502020204030204" pitchFamily="34" charset="0"/>
              </a:rPr>
              <a:t>síndrome de Down. </a:t>
            </a:r>
            <a:r>
              <a:rPr lang="es" i="1" kern="0" dirty="0">
                <a:effectLst/>
                <a:latin typeface="Calibri" panose="020F0502020204030204" pitchFamily="34" charset="0"/>
                <a:ea typeface="Calibri" panose="020F0502020204030204" pitchFamily="34" charset="0"/>
                <a:cs typeface="Calibri" panose="020F0502020204030204" pitchFamily="34" charset="0"/>
              </a:rPr>
              <a:t>Revista estadounidense sobre </a:t>
            </a:r>
            <a:r>
              <a:rPr lang="es" i="1" kern="0" dirty="0" err="1">
                <a:effectLst/>
                <a:latin typeface="Calibri" panose="020F0502020204030204" pitchFamily="34" charset="0"/>
                <a:ea typeface="Calibri" panose="020F0502020204030204" pitchFamily="34" charset="0"/>
                <a:cs typeface="Calibri" panose="020F0502020204030204" pitchFamily="34" charset="0"/>
              </a:rPr>
              <a:t>intelectualidad </a:t>
            </a:r>
            <a:r>
              <a:rPr lang="es" i="1" kern="0" dirty="0">
                <a:effectLst/>
                <a:latin typeface="Calibri" panose="020F0502020204030204" pitchFamily="34" charset="0"/>
                <a:ea typeface="Calibri" panose="020F0502020204030204" pitchFamily="34" charset="0"/>
                <a:cs typeface="Calibri" panose="020F0502020204030204" pitchFamily="34" charset="0"/>
              </a:rPr>
              <a:t>y </a:t>
            </a:r>
            <a:r>
              <a:rPr lang="es" i="1" kern="0" dirty="0" err="1">
                <a:effectLst/>
                <a:latin typeface="Calibri" panose="020F0502020204030204" pitchFamily="34" charset="0"/>
                <a:ea typeface="Calibri" panose="020F0502020204030204" pitchFamily="34" charset="0"/>
                <a:cs typeface="Calibri" panose="020F0502020204030204" pitchFamily="34" charset="0"/>
              </a:rPr>
              <a:t>desarrollo</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Discapacidades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117 </a:t>
            </a:r>
            <a:r>
              <a:rPr lang="es" kern="0" dirty="0">
                <a:effectLst/>
                <a:latin typeface="Calibri" panose="020F0502020204030204" pitchFamily="34" charset="0"/>
                <a:ea typeface="Calibri" panose="020F0502020204030204" pitchFamily="34" charset="0"/>
                <a:cs typeface="Calibri" panose="020F0502020204030204" pitchFamily="34" charset="0"/>
              </a:rPr>
              <a:t>(3), 243‑259.</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Fenson, L., Dale, PS, </a:t>
            </a:r>
            <a:r>
              <a:rPr lang="es" kern="0" dirty="0" err="1">
                <a:effectLst/>
                <a:latin typeface="Calibri" panose="020F0502020204030204" pitchFamily="34" charset="0"/>
                <a:ea typeface="Calibri" panose="020F0502020204030204" pitchFamily="34" charset="0"/>
                <a:cs typeface="Calibri" panose="020F0502020204030204" pitchFamily="34" charset="0"/>
              </a:rPr>
              <a:t>Reznick </a:t>
            </a:r>
            <a:r>
              <a:rPr lang="es" kern="0" dirty="0">
                <a:effectLst/>
                <a:latin typeface="Calibri" panose="020F0502020204030204" pitchFamily="34" charset="0"/>
                <a:ea typeface="Calibri" panose="020F0502020204030204" pitchFamily="34" charset="0"/>
                <a:cs typeface="Calibri" panose="020F0502020204030204" pitchFamily="34" charset="0"/>
              </a:rPr>
              <a:t>, JS, Bates, E., Thal, DJ, </a:t>
            </a:r>
            <a:r>
              <a:rPr lang="es" kern="0" dirty="0" err="1">
                <a:effectLst/>
                <a:latin typeface="Calibri" panose="020F0502020204030204" pitchFamily="34" charset="0"/>
                <a:ea typeface="Calibri" panose="020F0502020204030204" pitchFamily="34" charset="0"/>
                <a:cs typeface="Calibri" panose="020F0502020204030204" pitchFamily="34" charset="0"/>
              </a:rPr>
              <a:t>Pethick </a:t>
            </a:r>
            <a:r>
              <a:rPr lang="es" kern="0" dirty="0">
                <a:effectLst/>
                <a:latin typeface="Calibri" panose="020F0502020204030204" pitchFamily="34" charset="0"/>
                <a:ea typeface="Calibri" panose="020F0502020204030204" pitchFamily="34" charset="0"/>
                <a:cs typeface="Calibri" panose="020F0502020204030204" pitchFamily="34" charset="0"/>
              </a:rPr>
              <a:t>, SJ, </a:t>
            </a:r>
            <a:r>
              <a:rPr lang="es" kern="0" dirty="0" err="1">
                <a:effectLst/>
                <a:latin typeface="Calibri" panose="020F0502020204030204" pitchFamily="34" charset="0"/>
                <a:ea typeface="Calibri" panose="020F0502020204030204" pitchFamily="34" charset="0"/>
                <a:cs typeface="Calibri" panose="020F0502020204030204" pitchFamily="34" charset="0"/>
              </a:rPr>
              <a:t>Tomasello </a:t>
            </a:r>
            <a:r>
              <a:rPr lang="es" kern="0" dirty="0">
                <a:effectLst/>
                <a:latin typeface="Calibri" panose="020F0502020204030204" pitchFamily="34" charset="0"/>
                <a:ea typeface="Calibri" panose="020F0502020204030204" pitchFamily="34" charset="0"/>
                <a:cs typeface="Calibri" panose="020F0502020204030204" pitchFamily="34" charset="0"/>
              </a:rPr>
              <a:t>, M., </a:t>
            </a:r>
            <a:r>
              <a:rPr lang="es" kern="0" dirty="0" err="1">
                <a:effectLst/>
                <a:latin typeface="Calibri" panose="020F0502020204030204" pitchFamily="34" charset="0"/>
                <a:ea typeface="Calibri" panose="020F0502020204030204" pitchFamily="34" charset="0"/>
                <a:cs typeface="Calibri" panose="020F0502020204030204" pitchFamily="34" charset="0"/>
              </a:rPr>
              <a:t>Mervis </a:t>
            </a:r>
            <a:r>
              <a:rPr lang="es" kern="0" dirty="0">
                <a:effectLst/>
                <a:latin typeface="Calibri" panose="020F0502020204030204" pitchFamily="34" charset="0"/>
                <a:ea typeface="Calibri" panose="020F0502020204030204" pitchFamily="34" charset="0"/>
                <a:cs typeface="Calibri" panose="020F0502020204030204" pitchFamily="34" charset="0"/>
              </a:rPr>
              <a:t>, CB y Stiles, J. (1994). </a:t>
            </a:r>
            <a:r>
              <a:rPr lang="es" kern="0" dirty="0" err="1">
                <a:effectLst/>
                <a:latin typeface="Calibri" panose="020F0502020204030204" pitchFamily="34" charset="0"/>
                <a:ea typeface="Calibri" panose="020F0502020204030204" pitchFamily="34" charset="0"/>
                <a:cs typeface="Calibri" panose="020F0502020204030204" pitchFamily="34" charset="0"/>
              </a:rPr>
              <a:t>La variabilidad </a:t>
            </a:r>
            <a:r>
              <a:rPr lang="es" kern="0" dirty="0">
                <a:effectLst/>
                <a:latin typeface="Calibri" panose="020F0502020204030204" pitchFamily="34" charset="0"/>
                <a:ea typeface="Calibri" panose="020F0502020204030204" pitchFamily="34" charset="0"/>
                <a:cs typeface="Calibri" panose="020F0502020204030204" pitchFamily="34" charset="0"/>
              </a:rPr>
              <a:t>en </a:t>
            </a:r>
            <a:r>
              <a:rPr lang="es" kern="0" dirty="0" err="1">
                <a:effectLst/>
                <a:latin typeface="Calibri" panose="020F0502020204030204" pitchFamily="34" charset="0"/>
                <a:ea typeface="Calibri" panose="020F0502020204030204" pitchFamily="34" charset="0"/>
                <a:cs typeface="Calibri" panose="020F0502020204030204" pitchFamily="34" charset="0"/>
              </a:rPr>
              <a:t>el desarrollo </a:t>
            </a:r>
            <a:r>
              <a:rPr lang="es" kern="0" dirty="0">
                <a:effectLst/>
                <a:latin typeface="Calibri" panose="020F0502020204030204" pitchFamily="34" charset="0"/>
                <a:ea typeface="Calibri" panose="020F0502020204030204" pitchFamily="34" charset="0"/>
                <a:cs typeface="Calibri" panose="020F0502020204030204" pitchFamily="34" charset="0"/>
              </a:rPr>
              <a:t>comunicativo </a:t>
            </a:r>
            <a:r>
              <a:rPr lang="es" kern="0" dirty="0" err="1">
                <a:effectLst/>
                <a:latin typeface="Calibri" panose="020F0502020204030204" pitchFamily="34" charset="0"/>
                <a:ea typeface="Calibri" panose="020F0502020204030204" pitchFamily="34" charset="0"/>
                <a:cs typeface="Calibri" panose="020F0502020204030204" pitchFamily="34" charset="0"/>
              </a:rPr>
              <a:t>temprano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Monografías </a:t>
            </a:r>
            <a:r>
              <a:rPr lang="es" i="1" kern="0" dirty="0">
                <a:effectLst/>
                <a:latin typeface="Calibri" panose="020F0502020204030204" pitchFamily="34" charset="0"/>
                <a:ea typeface="Calibri" panose="020F0502020204030204" pitchFamily="34" charset="0"/>
                <a:cs typeface="Calibri" panose="020F0502020204030204" pitchFamily="34" charset="0"/>
              </a:rPr>
              <a:t>de la sociedad para </a:t>
            </a:r>
            <a:r>
              <a:rPr lang="es" i="1" kern="0" dirty="0" err="1">
                <a:effectLst/>
                <a:latin typeface="Calibri" panose="020F0502020204030204" pitchFamily="34" charset="0"/>
                <a:ea typeface="Calibri" panose="020F0502020204030204" pitchFamily="34" charset="0"/>
                <a:cs typeface="Calibri" panose="020F0502020204030204" pitchFamily="34" charset="0"/>
              </a:rPr>
              <a:t>la investigación </a:t>
            </a:r>
            <a:r>
              <a:rPr lang="es" i="1" kern="0" dirty="0">
                <a:effectLst/>
                <a:latin typeface="Calibri" panose="020F0502020204030204" pitchFamily="34" charset="0"/>
                <a:ea typeface="Calibri" panose="020F0502020204030204" pitchFamily="34" charset="0"/>
                <a:cs typeface="Calibri" panose="020F0502020204030204" pitchFamily="34" charset="0"/>
              </a:rPr>
              <a:t>en </a:t>
            </a:r>
            <a:r>
              <a:rPr lang="es" i="1" kern="0" dirty="0" err="1">
                <a:effectLst/>
                <a:latin typeface="Calibri" panose="020F0502020204030204" pitchFamily="34" charset="0"/>
                <a:ea typeface="Calibri" panose="020F0502020204030204" pitchFamily="34" charset="0"/>
                <a:cs typeface="Calibri" panose="020F0502020204030204" pitchFamily="34" charset="0"/>
              </a:rPr>
              <a:t>infancia.</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desarrollo </a:t>
            </a:r>
            <a:r>
              <a:rPr lang="es" kern="0" dirty="0">
                <a:effectLst/>
                <a:latin typeface="Calibri" panose="020F0502020204030204" pitchFamily="34" charset="0"/>
                <a:ea typeface="Calibri" panose="020F0502020204030204" pitchFamily="34" charset="0"/>
                <a:cs typeface="Calibri" panose="020F0502020204030204" pitchFamily="34" charset="0"/>
              </a:rPr>
              <a:t>, i-185.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err="1">
                <a:effectLst/>
                <a:latin typeface="Calibri" panose="020F0502020204030204" pitchFamily="34" charset="0"/>
                <a:ea typeface="Calibri" panose="020F0502020204030204" pitchFamily="34" charset="0"/>
                <a:cs typeface="Calibri" panose="020F0502020204030204" pitchFamily="34" charset="0"/>
              </a:rPr>
              <a:t>Mervis </a:t>
            </a:r>
            <a:r>
              <a:rPr lang="es" kern="0" dirty="0">
                <a:effectLst/>
                <a:latin typeface="Calibri" panose="020F0502020204030204" pitchFamily="34" charset="0"/>
                <a:ea typeface="Calibri" panose="020F0502020204030204" pitchFamily="34" charset="0"/>
                <a:cs typeface="Calibri" panose="020F0502020204030204" pitchFamily="34" charset="0"/>
              </a:rPr>
              <a:t>, CB y Bertrand, J. (1994). Adquisición de la Novela Nombre- </a:t>
            </a:r>
            <a:r>
              <a:rPr lang="es" kern="0" dirty="0" err="1">
                <a:effectLst/>
                <a:latin typeface="Calibri" panose="020F0502020204030204" pitchFamily="34" charset="0"/>
                <a:ea typeface="Calibri" panose="020F0502020204030204" pitchFamily="34" charset="0"/>
                <a:cs typeface="Calibri" panose="020F0502020204030204" pitchFamily="34" charset="0"/>
              </a:rPr>
              <a:t>Sin Nombre</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Principio de categoría </a:t>
            </a:r>
            <a:r>
              <a:rPr lang="es" kern="0" dirty="0">
                <a:effectLst/>
                <a:latin typeface="Calibri" panose="020F0502020204030204" pitchFamily="34" charset="0"/>
                <a:ea typeface="Calibri" panose="020F0502020204030204" pitchFamily="34" charset="0"/>
                <a:cs typeface="Calibri" panose="020F0502020204030204" pitchFamily="34" charset="0"/>
              </a:rPr>
              <a:t>(N3C) . </a:t>
            </a:r>
            <a:r>
              <a:rPr lang="es" i="1" kern="0" dirty="0" err="1">
                <a:effectLst/>
                <a:latin typeface="Calibri" panose="020F0502020204030204" pitchFamily="34" charset="0"/>
                <a:ea typeface="Calibri" panose="020F0502020204030204" pitchFamily="34" charset="0"/>
                <a:cs typeface="Calibri" panose="020F0502020204030204" pitchFamily="34" charset="0"/>
              </a:rPr>
              <a:t>Desarrollo </a:t>
            </a:r>
            <a:r>
              <a:rPr lang="es" i="1" kern="0" dirty="0">
                <a:effectLst/>
                <a:latin typeface="Calibri" panose="020F0502020204030204" pitchFamily="34" charset="0"/>
                <a:ea typeface="Calibri" panose="020F0502020204030204" pitchFamily="34" charset="0"/>
                <a:cs typeface="Calibri" panose="020F0502020204030204" pitchFamily="34" charset="0"/>
              </a:rPr>
              <a:t>Infantil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65 </a:t>
            </a:r>
            <a:r>
              <a:rPr lang="es" kern="0" dirty="0">
                <a:effectLst/>
                <a:latin typeface="Calibri" panose="020F0502020204030204" pitchFamily="34" charset="0"/>
                <a:ea typeface="Calibri" panose="020F0502020204030204" pitchFamily="34" charset="0"/>
                <a:cs typeface="Calibri" panose="020F0502020204030204" pitchFamily="34" charset="0"/>
              </a:rPr>
              <a:t>(6), 1646‑1662. JSTOR. https://doi.org/10.2307/1131285</a:t>
            </a:r>
            <a:r>
              <a:rPr lang="es" kern="0" dirty="0" err="1">
                <a:effectLst/>
                <a:latin typeface="Calibri" panose="020F0502020204030204" pitchFamily="34" charset="0"/>
                <a:ea typeface="Calibri" panose="020F0502020204030204" pitchFamily="34" charset="0"/>
                <a:cs typeface="Calibri" panose="020F0502020204030204" pitchFamily="34" charset="0"/>
              </a:rPr>
              <a:t>​</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err="1">
                <a:effectLst/>
                <a:latin typeface="Calibri" panose="020F0502020204030204" pitchFamily="34" charset="0"/>
                <a:ea typeface="Calibri" panose="020F0502020204030204" pitchFamily="34" charset="0"/>
                <a:cs typeface="Calibri" panose="020F0502020204030204" pitchFamily="34" charset="0"/>
              </a:rPr>
              <a:t>Mervis </a:t>
            </a:r>
            <a:r>
              <a:rPr lang="es" kern="0" dirty="0">
                <a:effectLst/>
                <a:latin typeface="Calibri" panose="020F0502020204030204" pitchFamily="34" charset="0"/>
                <a:ea typeface="Calibri" panose="020F0502020204030204" pitchFamily="34" charset="0"/>
                <a:cs typeface="Calibri" panose="020F0502020204030204" pitchFamily="34" charset="0"/>
              </a:rPr>
              <a:t>, CB y Bertrand, J. (1995a). Adquisición de la </a:t>
            </a:r>
            <a:r>
              <a:rPr lang="es" kern="0" dirty="0" err="1">
                <a:effectLst/>
                <a:latin typeface="Calibri" panose="020F0502020204030204" pitchFamily="34" charset="0"/>
                <a:ea typeface="Calibri" panose="020F0502020204030204" pitchFamily="34" charset="0"/>
                <a:cs typeface="Calibri" panose="020F0502020204030204" pitchFamily="34" charset="0"/>
              </a:rPr>
              <a:t>novela.</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nombre-sin nombre</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principio de categoría </a:t>
            </a:r>
            <a:r>
              <a:rPr lang="es" kern="0" dirty="0">
                <a:effectLst/>
                <a:latin typeface="Calibri" panose="020F0502020204030204" pitchFamily="34" charset="0"/>
                <a:ea typeface="Calibri" panose="020F0502020204030204" pitchFamily="34" charset="0"/>
                <a:cs typeface="Calibri" panose="020F0502020204030204" pitchFamily="34" charset="0"/>
              </a:rPr>
              <a:t>(N3C) por </a:t>
            </a:r>
            <a:r>
              <a:rPr lang="es" kern="0" dirty="0" err="1">
                <a:effectLst/>
                <a:latin typeface="Calibri" panose="020F0502020204030204" pitchFamily="34" charset="0"/>
                <a:ea typeface="Calibri" panose="020F0502020204030204" pitchFamily="34" charset="0"/>
                <a:cs typeface="Calibri" panose="020F0502020204030204" pitchFamily="34" charset="0"/>
              </a:rPr>
              <a:t>jóvenes</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niños</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que </a:t>
            </a:r>
            <a:r>
              <a:rPr lang="es" kern="0" dirty="0">
                <a:effectLst/>
                <a:latin typeface="Calibri" panose="020F0502020204030204" pitchFamily="34" charset="0"/>
                <a:ea typeface="Calibri" panose="020F0502020204030204" pitchFamily="34" charset="0"/>
                <a:cs typeface="Calibri" panose="020F0502020204030204" pitchFamily="34" charset="0"/>
              </a:rPr>
              <a:t>tienen síndrome de Down. </a:t>
            </a:r>
            <a:r>
              <a:rPr lang="es" i="1" kern="0" dirty="0">
                <a:effectLst/>
                <a:latin typeface="Calibri" panose="020F0502020204030204" pitchFamily="34" charset="0"/>
                <a:ea typeface="Calibri" panose="020F0502020204030204" pitchFamily="34" charset="0"/>
                <a:cs typeface="Calibri" panose="020F0502020204030204" pitchFamily="34" charset="0"/>
              </a:rPr>
              <a:t>Revista estadounidense sobre retraso mental </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err="1">
                <a:effectLst/>
                <a:latin typeface="Calibri" panose="020F0502020204030204" pitchFamily="34" charset="0"/>
                <a:ea typeface="Calibri" panose="020F0502020204030204" pitchFamily="34" charset="0"/>
                <a:cs typeface="Calibri" panose="020F0502020204030204" pitchFamily="34" charset="0"/>
              </a:rPr>
              <a:t>Mervis </a:t>
            </a:r>
            <a:r>
              <a:rPr lang="es" kern="0" dirty="0">
                <a:effectLst/>
                <a:latin typeface="Calibri" panose="020F0502020204030204" pitchFamily="34" charset="0"/>
                <a:ea typeface="Calibri" panose="020F0502020204030204" pitchFamily="34" charset="0"/>
                <a:cs typeface="Calibri" panose="020F0502020204030204" pitchFamily="34" charset="0"/>
              </a:rPr>
              <a:t>, CB y Bertrand, J. (1995b). La adquisición léxica </a:t>
            </a:r>
            <a:r>
              <a:rPr lang="es" kern="0" dirty="0" err="1">
                <a:effectLst/>
                <a:latin typeface="Calibri" panose="020F0502020204030204" pitchFamily="34" charset="0"/>
                <a:ea typeface="Calibri" panose="020F0502020204030204" pitchFamily="34" charset="0"/>
                <a:cs typeface="Calibri" panose="020F0502020204030204" pitchFamily="34" charset="0"/>
              </a:rPr>
              <a:t>temprana </a:t>
            </a:r>
            <a:r>
              <a:rPr lang="es" kern="0" dirty="0">
                <a:effectLst/>
                <a:latin typeface="Calibri" panose="020F0502020204030204" pitchFamily="34" charset="0"/>
                <a:ea typeface="Calibri" panose="020F0502020204030204" pitchFamily="34" charset="0"/>
                <a:cs typeface="Calibri" panose="020F0502020204030204" pitchFamily="34" charset="0"/>
              </a:rPr>
              <a:t>y el </a:t>
            </a:r>
            <a:r>
              <a:rPr lang="es" kern="0" dirty="0" err="1">
                <a:effectLst/>
                <a:latin typeface="Calibri" panose="020F0502020204030204" pitchFamily="34" charset="0"/>
                <a:ea typeface="Calibri" panose="020F0502020204030204" pitchFamily="34" charset="0"/>
                <a:cs typeface="Calibri" panose="020F0502020204030204" pitchFamily="34" charset="0"/>
              </a:rPr>
              <a:t>vocabulario.</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"Spurt </a:t>
            </a:r>
            <a:r>
              <a:rPr lang="es" kern="0" dirty="0">
                <a:effectLst/>
                <a:latin typeface="Calibri" panose="020F0502020204030204" pitchFamily="34" charset="0"/>
                <a:ea typeface="Calibri" panose="020F0502020204030204" pitchFamily="34" charset="0"/>
                <a:cs typeface="Calibri" panose="020F0502020204030204" pitchFamily="34" charset="0"/>
              </a:rPr>
              <a:t>: Una </a:t>
            </a:r>
            <a:r>
              <a:rPr lang="es" kern="0" dirty="0" err="1">
                <a:effectLst/>
                <a:latin typeface="Calibri" panose="020F0502020204030204" pitchFamily="34" charset="0"/>
                <a:ea typeface="Calibri" panose="020F0502020204030204" pitchFamily="34" charset="0"/>
                <a:cs typeface="Calibri" panose="020F0502020204030204" pitchFamily="34" charset="0"/>
              </a:rPr>
              <a:t>respuesta </a:t>
            </a:r>
            <a:r>
              <a:rPr lang="es" kern="0" dirty="0">
                <a:effectLst/>
                <a:latin typeface="Calibri" panose="020F0502020204030204" pitchFamily="34" charset="0"/>
                <a:ea typeface="Calibri" panose="020F0502020204030204" pitchFamily="34" charset="0"/>
                <a:cs typeface="Calibri" panose="020F0502020204030204" pitchFamily="34" charset="0"/>
              </a:rPr>
              <a:t>a Goldfield &amp; </a:t>
            </a:r>
            <a:r>
              <a:rPr lang="es" kern="0" dirty="0" err="1">
                <a:effectLst/>
                <a:latin typeface="Calibri" panose="020F0502020204030204" pitchFamily="34" charset="0"/>
                <a:ea typeface="Calibri" panose="020F0502020204030204" pitchFamily="34" charset="0"/>
                <a:cs typeface="Calibri" panose="020F0502020204030204" pitchFamily="34" charset="0"/>
              </a:rPr>
              <a:t>Reznick"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Revista de </a:t>
            </a:r>
            <a:r>
              <a:rPr lang="es" i="1" kern="0" dirty="0" err="1">
                <a:effectLst/>
                <a:latin typeface="Calibri" panose="020F0502020204030204" pitchFamily="34" charset="0"/>
                <a:ea typeface="Calibri" panose="020F0502020204030204" pitchFamily="34" charset="0"/>
                <a:cs typeface="Calibri" panose="020F0502020204030204" pitchFamily="34" charset="0"/>
              </a:rPr>
              <a:t>lenguaje infantil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22 </a:t>
            </a:r>
            <a:r>
              <a:rPr lang="es" kern="0" dirty="0">
                <a:effectLst/>
                <a:latin typeface="Calibri" panose="020F0502020204030204" pitchFamily="34" charset="0"/>
                <a:ea typeface="Calibri" panose="020F0502020204030204" pitchFamily="34" charset="0"/>
                <a:cs typeface="Calibri" panose="020F0502020204030204" pitchFamily="34" charset="0"/>
              </a:rPr>
              <a:t>(2), 461‑468.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Oliver, B. y Buckley, S. (1994, 1 de enero). </a:t>
            </a:r>
            <a:r>
              <a:rPr lang="es" i="1" kern="0" dirty="0">
                <a:effectLst/>
                <a:latin typeface="Calibri" panose="020F0502020204030204" pitchFamily="34" charset="0"/>
                <a:ea typeface="Calibri" panose="020F0502020204030204" pitchFamily="34" charset="0"/>
                <a:cs typeface="Calibri" panose="020F0502020204030204" pitchFamily="34" charset="0"/>
              </a:rPr>
              <a:t>El </a:t>
            </a:r>
            <a:r>
              <a:rPr lang="es" i="1" kern="0" dirty="0" err="1">
                <a:effectLst/>
                <a:latin typeface="Calibri" panose="020F0502020204030204" pitchFamily="34" charset="0"/>
                <a:ea typeface="Calibri" panose="020F0502020204030204" pitchFamily="34" charset="0"/>
                <a:cs typeface="Calibri" panose="020F0502020204030204" pitchFamily="34" charset="0"/>
              </a:rPr>
              <a:t>idioma</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desarrollo </a:t>
            </a:r>
            <a:r>
              <a:rPr lang="es" i="1" kern="0" dirty="0">
                <a:effectLst/>
                <a:latin typeface="Calibri" panose="020F0502020204030204" pitchFamily="34" charset="0"/>
                <a:ea typeface="Calibri" panose="020F0502020204030204" pitchFamily="34" charset="0"/>
                <a:cs typeface="Calibri" panose="020F0502020204030204" pitchFamily="34" charset="0"/>
              </a:rPr>
              <a:t>de </a:t>
            </a:r>
            <a:r>
              <a:rPr lang="es" i="1" kern="0" dirty="0" err="1">
                <a:effectLst/>
                <a:latin typeface="Calibri" panose="020F0502020204030204" pitchFamily="34" charset="0"/>
                <a:ea typeface="Calibri" panose="020F0502020204030204" pitchFamily="34" charset="0"/>
                <a:cs typeface="Calibri" panose="020F0502020204030204" pitchFamily="34" charset="0"/>
              </a:rPr>
              <a:t>los niños</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err="1">
                <a:effectLst/>
                <a:latin typeface="Calibri" panose="020F0502020204030204" pitchFamily="34" charset="0"/>
                <a:ea typeface="Calibri" panose="020F0502020204030204" pitchFamily="34" charset="0"/>
                <a:cs typeface="Calibri" panose="020F0502020204030204" pitchFamily="34" charset="0"/>
              </a:rPr>
              <a:t>con </a:t>
            </a:r>
            <a:r>
              <a:rPr lang="es" i="1" kern="0" dirty="0">
                <a:effectLst/>
                <a:latin typeface="Calibri" panose="020F0502020204030204" pitchFamily="34" charset="0"/>
                <a:ea typeface="Calibri" panose="020F0502020204030204" pitchFamily="34" charset="0"/>
                <a:cs typeface="Calibri" panose="020F0502020204030204" pitchFamily="34" charset="0"/>
              </a:rPr>
              <a:t>síndrome de Down: Primeras </a:t>
            </a:r>
            <a:r>
              <a:rPr lang="es" i="1" kern="0" dirty="0" err="1">
                <a:effectLst/>
                <a:latin typeface="Calibri" panose="020F0502020204030204" pitchFamily="34" charset="0"/>
                <a:ea typeface="Calibri" panose="020F0502020204030204" pitchFamily="34" charset="0"/>
                <a:cs typeface="Calibri" panose="020F0502020204030204" pitchFamily="34" charset="0"/>
              </a:rPr>
              <a:t>palabras </a:t>
            </a:r>
            <a:r>
              <a:rPr lang="es" i="1" kern="0" dirty="0">
                <a:effectLst/>
                <a:latin typeface="Calibri" panose="020F0502020204030204" pitchFamily="34" charset="0"/>
                <a:ea typeface="Calibri" panose="020F0502020204030204" pitchFamily="34" charset="0"/>
                <a:cs typeface="Calibri" panose="020F0502020204030204" pitchFamily="34" charset="0"/>
              </a:rPr>
              <a:t>hasta frases </a:t>
            </a:r>
            <a:r>
              <a:rPr lang="es" i="1" kern="0" dirty="0" err="1">
                <a:effectLst/>
                <a:latin typeface="Calibri" panose="020F0502020204030204" pitchFamily="34" charset="0"/>
                <a:ea typeface="Calibri" panose="020F0502020204030204" pitchFamily="34" charset="0"/>
                <a:cs typeface="Calibri" panose="020F0502020204030204" pitchFamily="34" charset="0"/>
              </a:rPr>
              <a:t>de dos palabras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Investigación y práctica </a:t>
            </a:r>
            <a:r>
              <a:rPr lang="es" kern="0" dirty="0">
                <a:effectLst/>
                <a:latin typeface="Calibri" panose="020F0502020204030204" pitchFamily="34" charset="0"/>
                <a:ea typeface="Calibri" panose="020F0502020204030204" pitchFamily="34" charset="0"/>
                <a:cs typeface="Calibri" panose="020F0502020204030204" pitchFamily="34" charset="0"/>
              </a:rPr>
              <a:t>del síndrome de Down . https://doi.org/10.3104/reports.33</a:t>
            </a:r>
            <a:r>
              <a:rPr lang="es" kern="0" dirty="0" err="1">
                <a:effectLst/>
                <a:latin typeface="Calibri" panose="020F0502020204030204" pitchFamily="34" charset="0"/>
                <a:ea typeface="Calibri" panose="020F0502020204030204" pitchFamily="34" charset="0"/>
                <a:cs typeface="Calibri" panose="020F0502020204030204" pitchFamily="34" charset="0"/>
              </a:rPr>
              <a:t>​</a:t>
            </a:r>
            <a:r>
              <a:rPr lang="es"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7988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3" name="ZoneTexte 2">
            <a:extLst>
              <a:ext uri="{FF2B5EF4-FFF2-40B4-BE49-F238E27FC236}">
                <a16:creationId xmlns:a16="http://schemas.microsoft.com/office/drawing/2014/main" id="{6DC00545-7A88-4495-30BC-D8A8CE1D77FC}"/>
              </a:ext>
            </a:extLst>
          </p:cNvPr>
          <p:cNvSpPr txBox="1"/>
          <p:nvPr/>
        </p:nvSpPr>
        <p:spPr>
          <a:xfrm>
            <a:off x="568036" y="1607127"/>
            <a:ext cx="10972800" cy="2297617"/>
          </a:xfrm>
          <a:prstGeom prst="rect">
            <a:avLst/>
          </a:prstGeom>
          <a:noFill/>
        </p:spPr>
        <p:txBody>
          <a:bodyPr wrap="square">
            <a:spAutoFit/>
          </a:bodyPr>
          <a:lstStyle/>
          <a:p>
            <a:pPr>
              <a:lnSpc>
                <a:spcPct val="120000"/>
              </a:lnSpc>
              <a:spcBef>
                <a:spcPts val="600"/>
              </a:spcBef>
            </a:pPr>
            <a:r>
              <a:rPr lang="es" kern="0" dirty="0">
                <a:effectLst/>
                <a:latin typeface="Calibri" panose="020F0502020204030204" pitchFamily="34" charset="0"/>
                <a:ea typeface="Calibri" panose="020F0502020204030204" pitchFamily="34" charset="0"/>
                <a:cs typeface="Calibri" panose="020F0502020204030204" pitchFamily="34" charset="0"/>
              </a:rPr>
              <a:t>Roberts, J., Price, J., Barnes, E., Nelson, L., </a:t>
            </a:r>
            <a:r>
              <a:rPr lang="es" kern="0" dirty="0" err="1">
                <a:effectLst/>
                <a:latin typeface="Calibri" panose="020F0502020204030204" pitchFamily="34" charset="0"/>
                <a:ea typeface="Calibri" panose="020F0502020204030204" pitchFamily="34" charset="0"/>
                <a:cs typeface="Calibri" panose="020F0502020204030204" pitchFamily="34" charset="0"/>
              </a:rPr>
              <a:t>Burchinal </a:t>
            </a:r>
            <a:r>
              <a:rPr lang="es" kern="0" dirty="0">
                <a:effectLst/>
                <a:latin typeface="Calibri" panose="020F0502020204030204" pitchFamily="34" charset="0"/>
                <a:ea typeface="Calibri" panose="020F0502020204030204" pitchFamily="34" charset="0"/>
                <a:cs typeface="Calibri" panose="020F0502020204030204" pitchFamily="34" charset="0"/>
              </a:rPr>
              <a:t>, M., </a:t>
            </a:r>
            <a:r>
              <a:rPr lang="es" kern="0" dirty="0" err="1">
                <a:effectLst/>
                <a:latin typeface="Calibri" panose="020F0502020204030204" pitchFamily="34" charset="0"/>
                <a:ea typeface="Calibri" panose="020F0502020204030204" pitchFamily="34" charset="0"/>
                <a:cs typeface="Calibri" panose="020F0502020204030204" pitchFamily="34" charset="0"/>
              </a:rPr>
              <a:t>Hennon </a:t>
            </a:r>
            <a:r>
              <a:rPr lang="es" kern="0" dirty="0">
                <a:effectLst/>
                <a:latin typeface="Calibri" panose="020F0502020204030204" pitchFamily="34" charset="0"/>
                <a:ea typeface="Calibri" panose="020F0502020204030204" pitchFamily="34" charset="0"/>
                <a:cs typeface="Calibri" panose="020F0502020204030204" pitchFamily="34" charset="0"/>
              </a:rPr>
              <a:t>, EA, </a:t>
            </a:r>
            <a:r>
              <a:rPr lang="es" kern="0" dirty="0" err="1">
                <a:effectLst/>
                <a:latin typeface="Calibri" panose="020F0502020204030204" pitchFamily="34" charset="0"/>
                <a:ea typeface="Calibri" panose="020F0502020204030204" pitchFamily="34" charset="0"/>
                <a:cs typeface="Calibri" panose="020F0502020204030204" pitchFamily="34" charset="0"/>
              </a:rPr>
              <a:t>Moskowitz </a:t>
            </a:r>
            <a:r>
              <a:rPr lang="es" kern="0" dirty="0">
                <a:effectLst/>
                <a:latin typeface="Calibri" panose="020F0502020204030204" pitchFamily="34" charset="0"/>
                <a:ea typeface="Calibri" panose="020F0502020204030204" pitchFamily="34" charset="0"/>
                <a:cs typeface="Calibri" panose="020F0502020204030204" pitchFamily="34" charset="0"/>
              </a:rPr>
              <a:t>, L., Edwards, A., </a:t>
            </a:r>
            <a:r>
              <a:rPr lang="es" kern="0" dirty="0" err="1">
                <a:effectLst/>
                <a:latin typeface="Calibri" panose="020F0502020204030204" pitchFamily="34" charset="0"/>
                <a:ea typeface="Calibri" panose="020F0502020204030204" pitchFamily="34" charset="0"/>
                <a:cs typeface="Calibri" panose="020F0502020204030204" pitchFamily="34" charset="0"/>
              </a:rPr>
              <a:t>Malkin </a:t>
            </a:r>
            <a:r>
              <a:rPr lang="es" kern="0" dirty="0">
                <a:effectLst/>
                <a:latin typeface="Calibri" panose="020F0502020204030204" pitchFamily="34" charset="0"/>
                <a:ea typeface="Calibri" panose="020F0502020204030204" pitchFamily="34" charset="0"/>
                <a:cs typeface="Calibri" panose="020F0502020204030204" pitchFamily="34" charset="0"/>
              </a:rPr>
              <a:t>, C., Anderson, K., </a:t>
            </a:r>
            <a:r>
              <a:rPr lang="es" kern="0" dirty="0" err="1">
                <a:effectLst/>
                <a:latin typeface="Calibri" panose="020F0502020204030204" pitchFamily="34" charset="0"/>
                <a:ea typeface="Calibri" panose="020F0502020204030204" pitchFamily="34" charset="0"/>
                <a:cs typeface="Calibri" panose="020F0502020204030204" pitchFamily="34" charset="0"/>
              </a:rPr>
              <a:t>Misenheimer </a:t>
            </a:r>
            <a:r>
              <a:rPr lang="es" kern="0" dirty="0">
                <a:effectLst/>
                <a:latin typeface="Calibri" panose="020F0502020204030204" pitchFamily="34" charset="0"/>
                <a:ea typeface="Calibri" panose="020F0502020204030204" pitchFamily="34" charset="0"/>
                <a:cs typeface="Calibri" panose="020F0502020204030204" pitchFamily="34" charset="0"/>
              </a:rPr>
              <a:t>, J., </a:t>
            </a:r>
            <a:r>
              <a:rPr lang="es" kern="0" dirty="0" err="1">
                <a:effectLst/>
                <a:latin typeface="Calibri" panose="020F0502020204030204" pitchFamily="34" charset="0"/>
                <a:ea typeface="Calibri" panose="020F0502020204030204" pitchFamily="34" charset="0"/>
                <a:cs typeface="Calibri" panose="020F0502020204030204" pitchFamily="34" charset="0"/>
              </a:rPr>
              <a:t>Hooper </a:t>
            </a:r>
            <a:r>
              <a:rPr lang="es" kern="0" dirty="0">
                <a:effectLst/>
                <a:latin typeface="Calibri" panose="020F0502020204030204" pitchFamily="34" charset="0"/>
                <a:ea typeface="Calibri" panose="020F0502020204030204" pitchFamily="34" charset="0"/>
                <a:cs typeface="Calibri" panose="020F0502020204030204" pitchFamily="34" charset="0"/>
              </a:rPr>
              <a:t>, SR y </a:t>
            </a:r>
            <a:r>
              <a:rPr lang="es" kern="0" dirty="0" err="1">
                <a:effectLst/>
                <a:latin typeface="Calibri" panose="020F0502020204030204" pitchFamily="34" charset="0"/>
                <a:ea typeface="Calibri" panose="020F0502020204030204" pitchFamily="34" charset="0"/>
                <a:cs typeface="Calibri" panose="020F0502020204030204" pitchFamily="34" charset="0"/>
              </a:rPr>
              <a:t>Abbeduto </a:t>
            </a:r>
            <a:r>
              <a:rPr lang="es" kern="0" dirty="0">
                <a:effectLst/>
                <a:latin typeface="Calibri" panose="020F0502020204030204" pitchFamily="34" charset="0"/>
                <a:ea typeface="Calibri" panose="020F0502020204030204" pitchFamily="34" charset="0"/>
                <a:cs typeface="Calibri" panose="020F0502020204030204" pitchFamily="34" charset="0"/>
              </a:rPr>
              <a:t>, L. (2007). </a:t>
            </a:r>
            <a:r>
              <a:rPr lang="es" kern="0" dirty="0" err="1">
                <a:effectLst/>
                <a:latin typeface="Calibri" panose="020F0502020204030204" pitchFamily="34" charset="0"/>
                <a:ea typeface="Calibri" panose="020F0502020204030204" pitchFamily="34" charset="0"/>
                <a:cs typeface="Calibri" panose="020F0502020204030204" pitchFamily="34" charset="0"/>
              </a:rPr>
              <a:t>Receptivo</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Vocabulario , vocabulario </a:t>
            </a:r>
            <a:r>
              <a:rPr lang="es" kern="0" dirty="0">
                <a:effectLst/>
                <a:latin typeface="Calibri" panose="020F0502020204030204" pitchFamily="34" charset="0"/>
                <a:ea typeface="Calibri" panose="020F0502020204030204" pitchFamily="34" charset="0"/>
                <a:cs typeface="Calibri" panose="020F0502020204030204" pitchFamily="34" charset="0"/>
              </a:rPr>
              <a:t>expresivo y producción del habla de niños </a:t>
            </a:r>
            <a:r>
              <a:rPr lang="es" kern="0" dirty="0" err="1">
                <a:effectLst/>
                <a:latin typeface="Calibri" panose="020F0502020204030204" pitchFamily="34" charset="0"/>
                <a:ea typeface="Calibri" panose="020F0502020204030204" pitchFamily="34" charset="0"/>
                <a:cs typeface="Calibri" panose="020F0502020204030204" pitchFamily="34" charset="0"/>
              </a:rPr>
              <a:t>con </a:t>
            </a:r>
            <a:r>
              <a:rPr lang="es" kern="0" dirty="0">
                <a:effectLst/>
                <a:latin typeface="Calibri" panose="020F0502020204030204" pitchFamily="34" charset="0"/>
                <a:ea typeface="Calibri" panose="020F0502020204030204" pitchFamily="34" charset="0"/>
                <a:cs typeface="Calibri" panose="020F0502020204030204" pitchFamily="34" charset="0"/>
              </a:rPr>
              <a:t>síndrome de X frágil en </a:t>
            </a:r>
            <a:r>
              <a:rPr lang="es" kern="0" dirty="0" err="1">
                <a:effectLst/>
                <a:latin typeface="Calibri" panose="020F0502020204030204" pitchFamily="34" charset="0"/>
                <a:ea typeface="Calibri" panose="020F0502020204030204" pitchFamily="34" charset="0"/>
                <a:cs typeface="Calibri" panose="020F0502020204030204" pitchFamily="34" charset="0"/>
              </a:rPr>
              <a:t>comparación </a:t>
            </a:r>
            <a:r>
              <a:rPr lang="es" kern="0" dirty="0">
                <a:effectLst/>
                <a:latin typeface="Calibri" panose="020F0502020204030204" pitchFamily="34" charset="0"/>
                <a:ea typeface="Calibri" panose="020F0502020204030204" pitchFamily="34" charset="0"/>
                <a:cs typeface="Calibri" panose="020F0502020204030204" pitchFamily="34" charset="0"/>
              </a:rPr>
              <a:t>con niños </a:t>
            </a:r>
            <a:r>
              <a:rPr lang="es" kern="0" dirty="0" err="1">
                <a:effectLst/>
                <a:latin typeface="Calibri" panose="020F0502020204030204" pitchFamily="34" charset="0"/>
                <a:ea typeface="Calibri" panose="020F0502020204030204" pitchFamily="34" charset="0"/>
                <a:cs typeface="Calibri" panose="020F0502020204030204" pitchFamily="34" charset="0"/>
              </a:rPr>
              <a:t>con </a:t>
            </a:r>
            <a:r>
              <a:rPr lang="es" kern="0" dirty="0">
                <a:effectLst/>
                <a:latin typeface="Calibri" panose="020F0502020204030204" pitchFamily="34" charset="0"/>
                <a:ea typeface="Calibri" panose="020F0502020204030204" pitchFamily="34" charset="0"/>
                <a:cs typeface="Calibri" panose="020F0502020204030204" pitchFamily="34" charset="0"/>
              </a:rPr>
              <a:t>síndrome de Down. </a:t>
            </a:r>
            <a:r>
              <a:rPr lang="es" i="1" kern="0" dirty="0">
                <a:effectLst/>
                <a:latin typeface="Calibri" panose="020F0502020204030204" pitchFamily="34" charset="0"/>
                <a:ea typeface="Calibri" panose="020F0502020204030204" pitchFamily="34" charset="0"/>
                <a:cs typeface="Calibri" panose="020F0502020204030204" pitchFamily="34" charset="0"/>
              </a:rPr>
              <a:t>Revista Estadounidense sobre Retraso Mental </a:t>
            </a:r>
            <a:r>
              <a:rPr lang="es" kern="0" dirty="0" err="1">
                <a:effectLst/>
                <a:latin typeface="Calibri" panose="020F0502020204030204" pitchFamily="34" charset="0"/>
                <a:ea typeface="Calibri" panose="020F0502020204030204" pitchFamily="34" charset="0"/>
                <a:cs typeface="Calibri" panose="020F0502020204030204" pitchFamily="34" charset="0"/>
              </a:rPr>
              <a:t>, </a:t>
            </a:r>
            <a:r>
              <a:rPr lang="es" kern="0" dirty="0">
                <a:effectLst/>
                <a:latin typeface="Calibri" panose="020F0502020204030204" pitchFamily="34" charset="0"/>
                <a:ea typeface="Calibri" panose="020F0502020204030204" pitchFamily="34" charset="0"/>
                <a:cs typeface="Calibri" panose="020F0502020204030204" pitchFamily="34" charset="0"/>
              </a:rPr>
              <a:t>112 </a:t>
            </a:r>
            <a:r>
              <a:rPr lang="es" i="1"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a:effectLst/>
                <a:latin typeface="Calibri" panose="020F0502020204030204" pitchFamily="34" charset="0"/>
                <a:ea typeface="Calibri" panose="020F0502020204030204" pitchFamily="34" charset="0"/>
                <a:cs typeface="Calibri" panose="020F0502020204030204" pitchFamily="34" charset="0"/>
              </a:rPr>
              <a:t>3), 177 - </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err="1">
                <a:effectLst/>
                <a:latin typeface="Calibri" panose="020F0502020204030204" pitchFamily="34" charset="0"/>
                <a:ea typeface="Calibri" panose="020F0502020204030204" pitchFamily="34" charset="0"/>
                <a:cs typeface="Calibri" panose="020F0502020204030204" pitchFamily="34" charset="0"/>
              </a:rPr>
              <a:t>Rondal </a:t>
            </a:r>
            <a:r>
              <a:rPr lang="es" kern="0" dirty="0">
                <a:effectLst/>
                <a:latin typeface="Calibri" panose="020F0502020204030204" pitchFamily="34" charset="0"/>
                <a:ea typeface="Calibri" panose="020F0502020204030204" pitchFamily="34" charset="0"/>
                <a:cs typeface="Calibri" panose="020F0502020204030204" pitchFamily="34" charset="0"/>
              </a:rPr>
              <a:t>, J.-A. y Comblain, A. (1999). Perspectivas </a:t>
            </a:r>
            <a:r>
              <a:rPr lang="es" kern="0" dirty="0" err="1">
                <a:effectLst/>
                <a:latin typeface="Calibri" panose="020F0502020204030204" pitchFamily="34" charset="0"/>
                <a:ea typeface="Calibri" panose="020F0502020204030204" pitchFamily="34" charset="0"/>
                <a:cs typeface="Calibri" panose="020F0502020204030204" pitchFamily="34" charset="0"/>
              </a:rPr>
              <a:t>actuales sobre el desarrollo.</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disfasias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Revista de </a:t>
            </a:r>
            <a:r>
              <a:rPr lang="es" i="1" kern="0" dirty="0" err="1">
                <a:effectLst/>
                <a:latin typeface="Calibri" panose="020F0502020204030204" pitchFamily="34" charset="0"/>
                <a:ea typeface="Calibri" panose="020F0502020204030204" pitchFamily="34" charset="0"/>
                <a:cs typeface="Calibri" panose="020F0502020204030204" pitchFamily="34" charset="0"/>
              </a:rPr>
              <a:t>Neurolingüística </a:t>
            </a:r>
            <a:r>
              <a:rPr lang="es" kern="0" dirty="0">
                <a:effectLst/>
                <a:latin typeface="Calibri" panose="020F0502020204030204" pitchFamily="34" charset="0"/>
                <a:ea typeface="Calibri" panose="020F0502020204030204" pitchFamily="34" charset="0"/>
                <a:cs typeface="Calibri" panose="020F0502020204030204" pitchFamily="34" charset="0"/>
              </a:rPr>
              <a:t>, </a:t>
            </a:r>
            <a:r>
              <a:rPr lang="es" i="1" kern="0" dirty="0">
                <a:effectLst/>
                <a:latin typeface="Calibri" panose="020F0502020204030204" pitchFamily="34" charset="0"/>
                <a:ea typeface="Calibri" panose="020F0502020204030204" pitchFamily="34" charset="0"/>
                <a:cs typeface="Calibri" panose="020F0502020204030204" pitchFamily="34" charset="0"/>
              </a:rPr>
              <a:t>12 </a:t>
            </a:r>
            <a:r>
              <a:rPr lang="es" kern="0" dirty="0">
                <a:effectLst/>
                <a:latin typeface="Calibri" panose="020F0502020204030204" pitchFamily="34" charset="0"/>
                <a:ea typeface="Calibri" panose="020F0502020204030204" pitchFamily="34" charset="0"/>
                <a:cs typeface="Calibri" panose="020F0502020204030204" pitchFamily="34" charset="0"/>
              </a:rPr>
              <a:t>(3 </a:t>
            </a:r>
            <a:r>
              <a:rPr lang="es" kern="0" dirty="0">
                <a:effectLst/>
                <a:latin typeface="Cambria Math" panose="02040503050406030204" pitchFamily="18" charset="0"/>
                <a:ea typeface="Calibri" panose="020F0502020204030204" pitchFamily="34" charset="0"/>
                <a:cs typeface="Cambria Math" panose="02040503050406030204" pitchFamily="18" charset="0"/>
              </a:rPr>
              <a:t>- </a:t>
            </a:r>
            <a:r>
              <a:rPr lang="es" kern="0" dirty="0" err="1">
                <a:effectLst/>
                <a:latin typeface="Calibri" panose="020F0502020204030204" pitchFamily="34" charset="0"/>
                <a:ea typeface="Calibri" panose="020F0502020204030204" pitchFamily="34" charset="0"/>
                <a:cs typeface="Calibri" panose="020F0502020204030204" pitchFamily="34" charset="0"/>
              </a:rPr>
              <a:t>4 </a:t>
            </a:r>
            <a:r>
              <a:rPr lang="es" kern="0" dirty="0">
                <a:effectLst/>
                <a:latin typeface="Calibri" panose="020F0502020204030204" pitchFamily="34" charset="0"/>
                <a:ea typeface="Calibri" panose="020F0502020204030204" pitchFamily="34" charset="0"/>
                <a:cs typeface="Calibri" panose="020F0502020204030204" pitchFamily="34" charset="0"/>
              </a:rPr>
              <a:t>), 181 - </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s" kern="0" dirty="0" err="1">
                <a:effectLst/>
                <a:latin typeface="Calibri" panose="020F0502020204030204" pitchFamily="34" charset="0"/>
                <a:ea typeface="Calibri" panose="020F0502020204030204" pitchFamily="34" charset="0"/>
              </a:rPr>
              <a:t>Zampini </a:t>
            </a:r>
            <a:r>
              <a:rPr lang="es" kern="0" dirty="0">
                <a:effectLst/>
                <a:latin typeface="Calibri" panose="020F0502020204030204" pitchFamily="34" charset="0"/>
                <a:ea typeface="Calibri" panose="020F0502020204030204" pitchFamily="34" charset="0"/>
              </a:rPr>
              <a:t>, L. y D' </a:t>
            </a:r>
            <a:r>
              <a:rPr lang="es" kern="0" dirty="0" err="1">
                <a:effectLst/>
                <a:latin typeface="Calibri" panose="020F0502020204030204" pitchFamily="34" charset="0"/>
                <a:ea typeface="Calibri" panose="020F0502020204030204" pitchFamily="34" charset="0"/>
              </a:rPr>
              <a:t>Odorico </a:t>
            </a:r>
            <a:r>
              <a:rPr lang="es" kern="0" dirty="0">
                <a:effectLst/>
                <a:latin typeface="Calibri" panose="020F0502020204030204" pitchFamily="34" charset="0"/>
                <a:ea typeface="Calibri" panose="020F0502020204030204" pitchFamily="34" charset="0"/>
              </a:rPr>
              <a:t>, L. (2011). Léxico y </a:t>
            </a:r>
            <a:r>
              <a:rPr lang="es" kern="0" dirty="0" err="1">
                <a:effectLst/>
                <a:latin typeface="Calibri" panose="020F0502020204030204" pitchFamily="34" charset="0"/>
                <a:ea typeface="Calibri" panose="020F0502020204030204" pitchFamily="34" charset="0"/>
              </a:rPr>
              <a:t>sintáctico</a:t>
            </a:r>
            <a:r>
              <a:rPr lang="es" kern="0" dirty="0">
                <a:effectLst/>
                <a:latin typeface="Calibri" panose="020F0502020204030204" pitchFamily="34" charset="0"/>
                <a:ea typeface="Calibri" panose="020F0502020204030204" pitchFamily="34" charset="0"/>
              </a:rPr>
              <a:t> </a:t>
            </a:r>
            <a:r>
              <a:rPr lang="es" kern="0" dirty="0" err="1">
                <a:effectLst/>
                <a:latin typeface="Calibri" panose="020F0502020204030204" pitchFamily="34" charset="0"/>
                <a:ea typeface="Calibri" panose="020F0502020204030204" pitchFamily="34" charset="0"/>
              </a:rPr>
              <a:t>desarrollo </a:t>
            </a:r>
            <a:r>
              <a:rPr lang="es" kern="0" dirty="0">
                <a:effectLst/>
                <a:latin typeface="Calibri" panose="020F0502020204030204" pitchFamily="34" charset="0"/>
                <a:ea typeface="Calibri" panose="020F0502020204030204" pitchFamily="34" charset="0"/>
              </a:rPr>
              <a:t>en </a:t>
            </a:r>
            <a:r>
              <a:rPr lang="es" kern="0" dirty="0" err="1">
                <a:effectLst/>
                <a:latin typeface="Calibri" panose="020F0502020204030204" pitchFamily="34" charset="0"/>
                <a:ea typeface="Calibri" panose="020F0502020204030204" pitchFamily="34" charset="0"/>
              </a:rPr>
              <a:t>italiano</a:t>
            </a:r>
            <a:r>
              <a:rPr lang="es" kern="0" dirty="0">
                <a:effectLst/>
                <a:latin typeface="Calibri" panose="020F0502020204030204" pitchFamily="34" charset="0"/>
                <a:ea typeface="Calibri" panose="020F0502020204030204" pitchFamily="34" charset="0"/>
              </a:rPr>
              <a:t> </a:t>
            </a:r>
            <a:r>
              <a:rPr lang="es" kern="0" dirty="0" err="1">
                <a:effectLst/>
                <a:latin typeface="Calibri" panose="020F0502020204030204" pitchFamily="34" charset="0"/>
                <a:ea typeface="Calibri" panose="020F0502020204030204" pitchFamily="34" charset="0"/>
              </a:rPr>
              <a:t>niños</a:t>
            </a:r>
            <a:r>
              <a:rPr lang="es" kern="0" dirty="0">
                <a:effectLst/>
                <a:latin typeface="Calibri" panose="020F0502020204030204" pitchFamily="34" charset="0"/>
                <a:ea typeface="Calibri" panose="020F0502020204030204" pitchFamily="34" charset="0"/>
              </a:rPr>
              <a:t> </a:t>
            </a:r>
            <a:r>
              <a:rPr lang="es" kern="0" dirty="0" err="1">
                <a:effectLst/>
                <a:latin typeface="Calibri" panose="020F0502020204030204" pitchFamily="34" charset="0"/>
                <a:ea typeface="Calibri" panose="020F0502020204030204" pitchFamily="34" charset="0"/>
              </a:rPr>
              <a:t>con</a:t>
            </a:r>
            <a:r>
              <a:rPr lang="es" kern="0" dirty="0">
                <a:effectLst/>
                <a:latin typeface="Calibri" panose="020F0502020204030204" pitchFamily="34" charset="0"/>
                <a:ea typeface="Calibri" panose="020F0502020204030204" pitchFamily="34" charset="0"/>
              </a:rPr>
              <a:t> Síndrome </a:t>
            </a:r>
            <a:r>
              <a:rPr lang="es" kern="0" dirty="0" err="1">
                <a:effectLst/>
                <a:latin typeface="Calibri" panose="020F0502020204030204" pitchFamily="34" charset="0"/>
                <a:ea typeface="Calibri" panose="020F0502020204030204" pitchFamily="34" charset="0"/>
              </a:rPr>
              <a:t>de Down </a:t>
            </a:r>
            <a:r>
              <a:rPr lang="es" kern="0" dirty="0">
                <a:effectLst/>
                <a:latin typeface="Calibri" panose="020F0502020204030204" pitchFamily="34" charset="0"/>
                <a:ea typeface="Calibri" panose="020F0502020204030204" pitchFamily="34" charset="0"/>
              </a:rPr>
              <a:t>. </a:t>
            </a:r>
            <a:r>
              <a:rPr lang="es" i="1" kern="0" dirty="0">
                <a:effectLst/>
                <a:latin typeface="Calibri" panose="020F0502020204030204" pitchFamily="34" charset="0"/>
                <a:ea typeface="Calibri" panose="020F0502020204030204" pitchFamily="34" charset="0"/>
              </a:rPr>
              <a:t>Revista Internacional de </a:t>
            </a:r>
            <a:r>
              <a:rPr lang="es" i="1" kern="0" dirty="0" err="1">
                <a:effectLst/>
                <a:latin typeface="Calibri" panose="020F0502020204030204" pitchFamily="34" charset="0"/>
                <a:ea typeface="Calibri" panose="020F0502020204030204" pitchFamily="34" charset="0"/>
              </a:rPr>
              <a:t>Trastornos del Lenguaje </a:t>
            </a:r>
            <a:r>
              <a:rPr lang="es" i="1" kern="0" dirty="0">
                <a:effectLst/>
                <a:latin typeface="Calibri" panose="020F0502020204030204" pitchFamily="34" charset="0"/>
                <a:ea typeface="Calibri" panose="020F0502020204030204" pitchFamily="34" charset="0"/>
              </a:rPr>
              <a:t>y la Comunicación </a:t>
            </a:r>
            <a:r>
              <a:rPr lang="es" kern="0" dirty="0">
                <a:effectLst/>
                <a:latin typeface="Calibri" panose="020F0502020204030204" pitchFamily="34" charset="0"/>
                <a:ea typeface="Calibri" panose="020F0502020204030204" pitchFamily="34" charset="0"/>
              </a:rPr>
              <a:t>, </a:t>
            </a:r>
            <a:r>
              <a:rPr lang="es" i="1" kern="0" dirty="0">
                <a:effectLst/>
                <a:latin typeface="Calibri" panose="020F0502020204030204" pitchFamily="34" charset="0"/>
                <a:ea typeface="Calibri" panose="020F0502020204030204" pitchFamily="34" charset="0"/>
              </a:rPr>
              <a:t>46 </a:t>
            </a:r>
            <a:r>
              <a:rPr lang="es" kern="0" dirty="0">
                <a:effectLst/>
                <a:latin typeface="Calibri" panose="020F0502020204030204" pitchFamily="34" charset="0"/>
                <a:ea typeface="Calibri" panose="020F0502020204030204" pitchFamily="34" charset="0"/>
              </a:rPr>
              <a:t>(4), 386 </a:t>
            </a:r>
            <a:r>
              <a:rPr lang="es" kern="0" dirty="0">
                <a:effectLst/>
                <a:latin typeface="Cambria Math" panose="02040503050406030204" pitchFamily="18" charset="0"/>
                <a:ea typeface="Calibri" panose="020F0502020204030204" pitchFamily="34" charset="0"/>
                <a:cs typeface="Cambria Math" panose="02040503050406030204" pitchFamily="18" charset="0"/>
              </a:rPr>
              <a:t>- </a:t>
            </a:r>
            <a:r>
              <a:rPr lang="es" kern="0" dirty="0">
                <a:effectLst/>
                <a:latin typeface="Calibri" panose="020F0502020204030204" pitchFamily="34" charset="0"/>
                <a:ea typeface="Calibri" panose="020F0502020204030204" pitchFamily="34" charset="0"/>
              </a:rPr>
              <a:t>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3466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38" name="Bulle rectangulaire à coins arrondis 37">
            <a:extLst>
              <a:ext uri="{FF2B5EF4-FFF2-40B4-BE49-F238E27FC236}">
                <a16:creationId xmlns:a16="http://schemas.microsoft.com/office/drawing/2014/main" id="{AFE8C54A-A1F6-BCE5-12BD-0E34854DD02C}"/>
              </a:ext>
            </a:extLst>
          </p:cNvPr>
          <p:cNvSpPr/>
          <p:nvPr/>
        </p:nvSpPr>
        <p:spPr>
          <a:xfrm>
            <a:off x="6953825" y="3429000"/>
            <a:ext cx="2603172" cy="1903480"/>
          </a:xfrm>
          <a:prstGeom prst="wedgeRoundRectCallout">
            <a:avLst>
              <a:gd name="adj1" fmla="val 66922"/>
              <a:gd name="adj2" fmla="val -659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s" sz="2800" b="1" dirty="0">
                <a:solidFill>
                  <a:schemeClr val="accent1"/>
                </a:solidFill>
              </a:rPr>
              <a:t>6.2.3 Vocabulario</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3" name="Rectangle : coins arrondis 2">
            <a:extLst>
              <a:ext uri="{FF2B5EF4-FFF2-40B4-BE49-F238E27FC236}">
                <a16:creationId xmlns:a16="http://schemas.microsoft.com/office/drawing/2014/main" id="{DE0E3C32-F8C7-BCAF-21C2-679835418F73}"/>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t>Nivel de sonido </a:t>
            </a:r>
            <a:endParaRPr lang="fr-FR" sz="2000" dirty="0"/>
          </a:p>
        </p:txBody>
      </p:sp>
      <p:sp>
        <p:nvSpPr>
          <p:cNvPr id="5" name="Rectangle : coins arrondis 4">
            <a:extLst>
              <a:ext uri="{FF2B5EF4-FFF2-40B4-BE49-F238E27FC236}">
                <a16:creationId xmlns:a16="http://schemas.microsoft.com/office/drawing/2014/main" id="{7A7F7A3B-46D9-6DCF-FC39-B2F53735BF33}"/>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2000" dirty="0"/>
              <a:t>N</a:t>
            </a:r>
            <a:r>
              <a:rPr lang="es" sz="2000" dirty="0"/>
              <a:t>ivel de significado </a:t>
            </a:r>
            <a:endParaRPr lang="fr-FR" sz="2000" dirty="0"/>
          </a:p>
        </p:txBody>
      </p:sp>
      <p:sp>
        <p:nvSpPr>
          <p:cNvPr id="6" name="Rectangle : coins arrondis 5">
            <a:extLst>
              <a:ext uri="{FF2B5EF4-FFF2-40B4-BE49-F238E27FC236}">
                <a16:creationId xmlns:a16="http://schemas.microsoft.com/office/drawing/2014/main" id="{5E75D04B-F9C8-5E8F-C8C8-F75C9457A46B}"/>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2000" dirty="0"/>
              <a:t>N</a:t>
            </a:r>
            <a:r>
              <a:rPr lang="es" sz="2000" dirty="0"/>
              <a:t>ivel de contexto</a:t>
            </a:r>
            <a:endParaRPr lang="fr-FR" sz="2000" dirty="0"/>
          </a:p>
        </p:txBody>
      </p:sp>
      <p:sp>
        <p:nvSpPr>
          <p:cNvPr id="7" name="Rectangle : coins arrondis 6">
            <a:extLst>
              <a:ext uri="{FF2B5EF4-FFF2-40B4-BE49-F238E27FC236}">
                <a16:creationId xmlns:a16="http://schemas.microsoft.com/office/drawing/2014/main" id="{E7C3C100-D0E8-B7EC-C851-9C00111FB91D}"/>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Fonético</a:t>
            </a:r>
            <a:endParaRPr lang="fr-FR" sz="2000" dirty="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F0DCF1EF-3C09-9A2C-71E5-BEECA841403B}"/>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Fonología</a:t>
            </a:r>
            <a:endParaRPr lang="fr-FR" sz="2000" dirty="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A06C7F66-7998-D991-FAF9-7D33C16398B5}"/>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Léxico</a:t>
            </a:r>
            <a:endParaRPr lang="fr-FR" sz="2000" dirty="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964A3CAD-E301-3656-6287-A9B691C927FB}"/>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Morfología</a:t>
            </a:r>
            <a:endParaRPr lang="fr-FR" sz="2000" dirty="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8E750FCD-9AAF-E75A-FBF9-0C6EEDED306C}"/>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Sintaxis</a:t>
            </a:r>
            <a:endParaRPr lang="fr-FR" sz="2000" dirty="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D47384A6-84E8-ED37-F8FA-1CE265AEAC4D}"/>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Pragmática</a:t>
            </a:r>
            <a:endParaRPr lang="fr-FR" sz="2000" dirty="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62952742-1767-9F6F-B350-F88E6D5B0442}"/>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A33F85AF-CAAE-66B3-6B21-99501CB63DF9}"/>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F2213EDF-54CC-1E79-F7C2-A8B8744EA0FD}"/>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5759ACA3-5FE9-9BD0-9551-00B31360E02D}"/>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CF332AE-A607-B9A1-C7E3-F83D58A10637}"/>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2681C62D-CCCC-9A12-9125-46580B38A8DB}"/>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6251A82D-3A16-E76E-065B-D47BCC4F4856}"/>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CA4B546A-4016-9EA2-A2C8-3A00D27D76B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696B6D5-0AD6-C13C-8927-9666C5D9B602}"/>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E85D81A-8EF7-9238-A797-233066B1370F}"/>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01FF4FD2-7C59-C543-DC50-D55B416B6B23}"/>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4A24DFA-B935-A4EB-1C02-D2B71A90F61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DEA6262B-C029-FDD8-D46D-83DB19A774D7}"/>
              </a:ext>
            </a:extLst>
          </p:cNvPr>
          <p:cNvSpPr txBox="1"/>
          <p:nvPr/>
        </p:nvSpPr>
        <p:spPr>
          <a:xfrm>
            <a:off x="6999887" y="1687055"/>
            <a:ext cx="1890261" cy="369332"/>
          </a:xfrm>
          <a:prstGeom prst="rect">
            <a:avLst/>
          </a:prstGeom>
          <a:noFill/>
        </p:spPr>
        <p:txBody>
          <a:bodyPr wrap="none" rtlCol="0">
            <a:spAutoFit/>
          </a:bodyPr>
          <a:lstStyle/>
          <a:p>
            <a:r>
              <a:rPr lang="es" sz="1800" dirty="0" err="1">
                <a:solidFill>
                  <a:schemeClr val="tx1">
                    <a:lumMod val="85000"/>
                    <a:lumOff val="15000"/>
                  </a:schemeClr>
                </a:solidFill>
              </a:rPr>
              <a:t>estudiar</a:t>
            </a:r>
            <a:r>
              <a:rPr lang="es" sz="1800" dirty="0">
                <a:solidFill>
                  <a:schemeClr val="tx1">
                    <a:lumMod val="85000"/>
                    <a:lumOff val="15000"/>
                  </a:schemeClr>
                </a:solidFill>
              </a:rPr>
              <a:t> </a:t>
            </a:r>
            <a:r>
              <a:rPr lang="es" sz="1800" dirty="0" err="1">
                <a:solidFill>
                  <a:schemeClr val="tx1">
                    <a:lumMod val="85000"/>
                    <a:lumOff val="15000"/>
                  </a:schemeClr>
                </a:solidFill>
              </a:rPr>
              <a:t>sonidos</a:t>
            </a:r>
            <a:endParaRPr lang="fr-FR" sz="1800" dirty="0">
              <a:solidFill>
                <a:schemeClr val="tx1">
                  <a:lumMod val="85000"/>
                  <a:lumOff val="15000"/>
                </a:schemeClr>
              </a:solidFill>
            </a:endParaRPr>
          </a:p>
        </p:txBody>
      </p:sp>
      <p:sp>
        <p:nvSpPr>
          <p:cNvPr id="27" name="ZoneTexte 26">
            <a:extLst>
              <a:ext uri="{FF2B5EF4-FFF2-40B4-BE49-F238E27FC236}">
                <a16:creationId xmlns:a16="http://schemas.microsoft.com/office/drawing/2014/main" id="{409D6EAA-E67C-D833-94A8-A23AA68A71DA}"/>
              </a:ext>
            </a:extLst>
          </p:cNvPr>
          <p:cNvSpPr txBox="1"/>
          <p:nvPr/>
        </p:nvSpPr>
        <p:spPr>
          <a:xfrm>
            <a:off x="6999887" y="2493004"/>
            <a:ext cx="3929281" cy="369332"/>
          </a:xfrm>
          <a:prstGeom prst="rect">
            <a:avLst/>
          </a:prstGeom>
          <a:noFill/>
        </p:spPr>
        <p:txBody>
          <a:bodyPr wrap="none" rtlCol="0">
            <a:spAutoFit/>
          </a:bodyPr>
          <a:lstStyle/>
          <a:p>
            <a:r>
              <a:rPr lang="es" sz="1800" dirty="0">
                <a:solidFill>
                  <a:schemeClr val="tx1">
                    <a:lumMod val="85000"/>
                    <a:lumOff val="15000"/>
                  </a:schemeClr>
                </a:solidFill>
              </a:rPr>
              <a:t>Buena organización y combinación.</a:t>
            </a:r>
          </a:p>
        </p:txBody>
      </p:sp>
      <p:sp>
        <p:nvSpPr>
          <p:cNvPr id="28" name="ZoneTexte 27">
            <a:extLst>
              <a:ext uri="{FF2B5EF4-FFF2-40B4-BE49-F238E27FC236}">
                <a16:creationId xmlns:a16="http://schemas.microsoft.com/office/drawing/2014/main" id="{F906004A-899F-5BF4-1A2F-7F6488396743}"/>
              </a:ext>
            </a:extLst>
          </p:cNvPr>
          <p:cNvSpPr txBox="1"/>
          <p:nvPr/>
        </p:nvSpPr>
        <p:spPr>
          <a:xfrm>
            <a:off x="6953825" y="3479452"/>
            <a:ext cx="1338828" cy="369332"/>
          </a:xfrm>
          <a:prstGeom prst="rect">
            <a:avLst/>
          </a:prstGeom>
          <a:noFill/>
        </p:spPr>
        <p:txBody>
          <a:bodyPr wrap="none" rtlCol="0">
            <a:spAutoFit/>
          </a:bodyPr>
          <a:lstStyle/>
          <a:p>
            <a:r>
              <a:rPr lang="es" sz="1800" dirty="0" err="1">
                <a:solidFill>
                  <a:schemeClr val="tx1">
                    <a:lumMod val="85000"/>
                    <a:lumOff val="15000"/>
                  </a:schemeClr>
                </a:solidFill>
              </a:rPr>
              <a:t>Vocabulario</a:t>
            </a:r>
            <a:endParaRPr lang="fr-FR" sz="1800" dirty="0">
              <a:solidFill>
                <a:schemeClr val="tx1">
                  <a:lumMod val="85000"/>
                  <a:lumOff val="15000"/>
                </a:schemeClr>
              </a:solidFill>
            </a:endParaRPr>
          </a:p>
        </p:txBody>
      </p:sp>
      <p:sp>
        <p:nvSpPr>
          <p:cNvPr id="29" name="ZoneTexte 28">
            <a:extLst>
              <a:ext uri="{FF2B5EF4-FFF2-40B4-BE49-F238E27FC236}">
                <a16:creationId xmlns:a16="http://schemas.microsoft.com/office/drawing/2014/main" id="{F0A52986-D078-B5D6-5F16-7C428B86E168}"/>
              </a:ext>
            </a:extLst>
          </p:cNvPr>
          <p:cNvSpPr txBox="1"/>
          <p:nvPr/>
        </p:nvSpPr>
        <p:spPr>
          <a:xfrm>
            <a:off x="6999887" y="4110917"/>
            <a:ext cx="2557110" cy="369332"/>
          </a:xfrm>
          <a:prstGeom prst="rect">
            <a:avLst/>
          </a:prstGeom>
          <a:noFill/>
        </p:spPr>
        <p:txBody>
          <a:bodyPr wrap="none" rtlCol="0">
            <a:spAutoFit/>
          </a:bodyPr>
          <a:lstStyle/>
          <a:p>
            <a:r>
              <a:rPr lang="es" sz="1800" dirty="0">
                <a:solidFill>
                  <a:schemeClr val="tx1">
                    <a:lumMod val="85000"/>
                    <a:lumOff val="15000"/>
                  </a:schemeClr>
                </a:solidFill>
              </a:rPr>
              <a:t>Tipos y </a:t>
            </a:r>
            <a:r>
              <a:rPr lang="es" sz="1800" dirty="0" err="1">
                <a:solidFill>
                  <a:schemeClr val="tx1">
                    <a:lumMod val="85000"/>
                    <a:lumOff val="15000"/>
                  </a:schemeClr>
                </a:solidFill>
              </a:rPr>
              <a:t>formas </a:t>
            </a:r>
            <a:endParaRPr lang="fr-FR" sz="1800" dirty="0">
              <a:solidFill>
                <a:schemeClr val="tx1">
                  <a:lumMod val="85000"/>
                  <a:lumOff val="15000"/>
                </a:schemeClr>
              </a:solidFill>
            </a:endParaRPr>
          </a:p>
        </p:txBody>
      </p:sp>
      <p:sp>
        <p:nvSpPr>
          <p:cNvPr id="30" name="ZoneTexte 29">
            <a:extLst>
              <a:ext uri="{FF2B5EF4-FFF2-40B4-BE49-F238E27FC236}">
                <a16:creationId xmlns:a16="http://schemas.microsoft.com/office/drawing/2014/main" id="{646C7D1D-A69F-1BDA-D750-B69974B306C0}"/>
              </a:ext>
            </a:extLst>
          </p:cNvPr>
          <p:cNvSpPr txBox="1"/>
          <p:nvPr/>
        </p:nvSpPr>
        <p:spPr>
          <a:xfrm>
            <a:off x="6953825" y="4707677"/>
            <a:ext cx="2121093" cy="369332"/>
          </a:xfrm>
          <a:prstGeom prst="rect">
            <a:avLst/>
          </a:prstGeom>
          <a:noFill/>
        </p:spPr>
        <p:txBody>
          <a:bodyPr wrap="none" rtlCol="0">
            <a:spAutoFit/>
          </a:bodyPr>
          <a:lstStyle/>
          <a:p>
            <a:r>
              <a:rPr lang="es" sz="1800" dirty="0">
                <a:solidFill>
                  <a:schemeClr val="tx1">
                    <a:lumMod val="85000"/>
                    <a:lumOff val="15000"/>
                  </a:schemeClr>
                </a:solidFill>
              </a:rPr>
              <a:t>Estructura de la oración</a:t>
            </a:r>
          </a:p>
        </p:txBody>
      </p:sp>
      <p:sp>
        <p:nvSpPr>
          <p:cNvPr id="31" name="ZoneTexte 30">
            <a:extLst>
              <a:ext uri="{FF2B5EF4-FFF2-40B4-BE49-F238E27FC236}">
                <a16:creationId xmlns:a16="http://schemas.microsoft.com/office/drawing/2014/main" id="{94F0EA41-8674-41F5-4229-CE7429FE1484}"/>
              </a:ext>
            </a:extLst>
          </p:cNvPr>
          <p:cNvSpPr txBox="1"/>
          <p:nvPr/>
        </p:nvSpPr>
        <p:spPr>
          <a:xfrm>
            <a:off x="7045949" y="5789023"/>
            <a:ext cx="2121093" cy="369332"/>
          </a:xfrm>
          <a:prstGeom prst="rect">
            <a:avLst/>
          </a:prstGeom>
          <a:noFill/>
        </p:spPr>
        <p:txBody>
          <a:bodyPr wrap="none" rtlCol="0">
            <a:spAutoFit/>
          </a:bodyPr>
          <a:lstStyle/>
          <a:p>
            <a:r>
              <a:rPr lang="es" sz="1800" dirty="0" err="1">
                <a:solidFill>
                  <a:schemeClr val="tx1">
                    <a:lumMod val="85000"/>
                    <a:lumOff val="15000"/>
                  </a:schemeClr>
                </a:solidFill>
              </a:rPr>
              <a:t>Significado </a:t>
            </a:r>
            <a:r>
              <a:rPr lang="es" sz="1800" dirty="0">
                <a:solidFill>
                  <a:schemeClr val="tx1">
                    <a:lumMod val="85000"/>
                    <a:lumOff val="15000"/>
                  </a:schemeClr>
                </a:solidFill>
              </a:rPr>
              <a:t>en </a:t>
            </a:r>
            <a:r>
              <a:rPr lang="es" sz="1800" dirty="0" err="1">
                <a:solidFill>
                  <a:schemeClr val="tx1">
                    <a:lumMod val="85000"/>
                    <a:lumOff val="15000"/>
                  </a:schemeClr>
                </a:solidFill>
              </a:rPr>
              <a:t>contexto</a:t>
            </a:r>
            <a:endParaRPr lang="fr-FR" sz="1800" dirty="0">
              <a:solidFill>
                <a:schemeClr val="tx1">
                  <a:lumMod val="85000"/>
                  <a:lumOff val="15000"/>
                </a:schemeClr>
              </a:solidFill>
            </a:endParaRPr>
          </a:p>
        </p:txBody>
      </p:sp>
      <p:sp>
        <p:nvSpPr>
          <p:cNvPr id="33" name="ZoneTexte 32">
            <a:extLst>
              <a:ext uri="{FF2B5EF4-FFF2-40B4-BE49-F238E27FC236}">
                <a16:creationId xmlns:a16="http://schemas.microsoft.com/office/drawing/2014/main" id="{8BEF0A7B-7677-6D1B-9C76-C9C647181044}"/>
              </a:ext>
            </a:extLst>
          </p:cNvPr>
          <p:cNvSpPr txBox="1"/>
          <p:nvPr/>
        </p:nvSpPr>
        <p:spPr>
          <a:xfrm>
            <a:off x="10012497" y="4045730"/>
            <a:ext cx="1159292" cy="369332"/>
          </a:xfrm>
          <a:prstGeom prst="rect">
            <a:avLst/>
          </a:prstGeom>
          <a:noFill/>
        </p:spPr>
        <p:txBody>
          <a:bodyPr wrap="none" rtlCol="0">
            <a:spAutoFit/>
          </a:bodyPr>
          <a:lstStyle/>
          <a:p>
            <a:r>
              <a:rPr lang="es" sz="1800" dirty="0" err="1">
                <a:solidFill>
                  <a:schemeClr val="tx1">
                    <a:lumMod val="85000"/>
                    <a:lumOff val="15000"/>
                  </a:schemeClr>
                </a:solidFill>
              </a:rPr>
              <a:t>Gramática</a:t>
            </a:r>
            <a:endParaRPr lang="fr-FR" sz="1800" dirty="0">
              <a:solidFill>
                <a:schemeClr val="tx1">
                  <a:lumMod val="85000"/>
                  <a:lumOff val="15000"/>
                </a:schemeClr>
              </a:solidFill>
            </a:endParaRPr>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pic>
        <p:nvPicPr>
          <p:cNvPr id="2" name="Image" descr="Image">
            <a:extLst>
              <a:ext uri="{FF2B5EF4-FFF2-40B4-BE49-F238E27FC236}">
                <a16:creationId xmlns:a16="http://schemas.microsoft.com/office/drawing/2014/main" id="{A0FB7DDA-2A59-6386-F803-544BF51932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92669" y="896390"/>
            <a:ext cx="4232822" cy="5784288"/>
          </a:xfrm>
          <a:prstGeom prst="rect">
            <a:avLst/>
          </a:prstGeom>
          <a:ln w="12700">
            <a:miter lim="400000"/>
          </a:ln>
        </p:spPr>
      </p:pic>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es" sz="2400" b="1" dirty="0">
                <a:solidFill>
                  <a:schemeClr val="accent1"/>
                </a:solidFill>
              </a:rPr>
              <a:t>Muy pocos avanzan antes de los 3-4 años.</a:t>
            </a:r>
          </a:p>
        </p:txBody>
      </p:sp>
      <p:sp>
        <p:nvSpPr>
          <p:cNvPr id="4" name="ZoneTexte 3">
            <a:extLst>
              <a:ext uri="{FF2B5EF4-FFF2-40B4-BE49-F238E27FC236}">
                <a16:creationId xmlns:a16="http://schemas.microsoft.com/office/drawing/2014/main" id="{B13D6EDD-C305-BB29-3D6B-9CA409DE1EFC}"/>
              </a:ext>
            </a:extLst>
          </p:cNvPr>
          <p:cNvSpPr txBox="1"/>
          <p:nvPr/>
        </p:nvSpPr>
        <p:spPr>
          <a:xfrm>
            <a:off x="2942726" y="1446329"/>
            <a:ext cx="1999265" cy="400110"/>
          </a:xfrm>
          <a:prstGeom prst="rect">
            <a:avLst/>
          </a:prstGeom>
          <a:noFill/>
        </p:spPr>
        <p:txBody>
          <a:bodyPr wrap="none" rtlCol="0">
            <a:spAutoFit/>
          </a:bodyPr>
          <a:lstStyle/>
          <a:p>
            <a:r>
              <a:rPr lang="es" sz="2000" b="1" dirty="0">
                <a:solidFill>
                  <a:schemeClr val="tx2">
                    <a:lumMod val="50000"/>
                  </a:schemeClr>
                </a:solidFill>
              </a:rPr>
              <a:t>VOCABULARIO</a:t>
            </a:r>
          </a:p>
        </p:txBody>
      </p:sp>
      <p:sp>
        <p:nvSpPr>
          <p:cNvPr id="5" name="5 ans">
            <a:extLst>
              <a:ext uri="{FF2B5EF4-FFF2-40B4-BE49-F238E27FC236}">
                <a16:creationId xmlns:a16="http://schemas.microsoft.com/office/drawing/2014/main" id="{A2A8FCE1-3221-D461-AC78-1030EE4B7AF2}"/>
              </a:ext>
            </a:extLst>
          </p:cNvPr>
          <p:cNvSpPr txBox="1"/>
          <p:nvPr/>
        </p:nvSpPr>
        <p:spPr>
          <a:xfrm>
            <a:off x="4784732" y="3303161"/>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sz="1800" dirty="0">
                <a:solidFill>
                  <a:schemeClr val="tx2">
                    <a:lumMod val="50000"/>
                  </a:schemeClr>
                </a:solidFill>
              </a:rPr>
              <a:t>5 </a:t>
            </a:r>
            <a:r>
              <a:rPr lang="es" sz="1800" dirty="0">
                <a:solidFill>
                  <a:schemeClr val="tx2">
                    <a:lumMod val="50000"/>
                  </a:schemeClr>
                </a:solidFill>
              </a:rPr>
              <a:t>años</a:t>
            </a:r>
            <a:endParaRPr sz="1800" dirty="0">
              <a:solidFill>
                <a:schemeClr val="tx2">
                  <a:lumMod val="50000"/>
                </a:schemeClr>
              </a:solidFill>
            </a:endParaRPr>
          </a:p>
        </p:txBody>
      </p:sp>
      <p:sp>
        <p:nvSpPr>
          <p:cNvPr id="6" name="Ligne">
            <a:extLst>
              <a:ext uri="{FF2B5EF4-FFF2-40B4-BE49-F238E27FC236}">
                <a16:creationId xmlns:a16="http://schemas.microsoft.com/office/drawing/2014/main" id="{31F6E28E-8273-CC82-F0D1-96742E8C0B91}"/>
              </a:ext>
            </a:extLst>
          </p:cNvPr>
          <p:cNvSpPr/>
          <p:nvPr/>
        </p:nvSpPr>
        <p:spPr>
          <a:xfrm>
            <a:off x="4475879" y="3487611"/>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7" name="6 ans">
            <a:extLst>
              <a:ext uri="{FF2B5EF4-FFF2-40B4-BE49-F238E27FC236}">
                <a16:creationId xmlns:a16="http://schemas.microsoft.com/office/drawing/2014/main" id="{E024575A-E38F-78EF-7249-D5AE83FCB155}"/>
              </a:ext>
            </a:extLst>
          </p:cNvPr>
          <p:cNvSpPr txBox="1"/>
          <p:nvPr/>
        </p:nvSpPr>
        <p:spPr>
          <a:xfrm>
            <a:off x="4801175" y="2541791"/>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sz="1800" dirty="0">
                <a:solidFill>
                  <a:schemeClr val="tx2">
                    <a:lumMod val="50000"/>
                  </a:schemeClr>
                </a:solidFill>
              </a:rPr>
              <a:t>6 </a:t>
            </a:r>
            <a:r>
              <a:rPr lang="es" sz="1800" dirty="0">
                <a:solidFill>
                  <a:schemeClr val="tx2">
                    <a:lumMod val="50000"/>
                  </a:schemeClr>
                </a:solidFill>
              </a:rPr>
              <a:t>años</a:t>
            </a:r>
            <a:endParaRPr sz="1800" dirty="0">
              <a:solidFill>
                <a:schemeClr val="tx2">
                  <a:lumMod val="50000"/>
                </a:schemeClr>
              </a:solidFill>
            </a:endParaRPr>
          </a:p>
        </p:txBody>
      </p:sp>
      <p:sp>
        <p:nvSpPr>
          <p:cNvPr id="9" name="Ligne">
            <a:extLst>
              <a:ext uri="{FF2B5EF4-FFF2-40B4-BE49-F238E27FC236}">
                <a16:creationId xmlns:a16="http://schemas.microsoft.com/office/drawing/2014/main" id="{83EDABA9-CE44-E026-F904-9A0FDA112B89}"/>
              </a:ext>
            </a:extLst>
          </p:cNvPr>
          <p:cNvSpPr/>
          <p:nvPr/>
        </p:nvSpPr>
        <p:spPr>
          <a:xfrm>
            <a:off x="4462521" y="2678292"/>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1" name="5 ans">
            <a:extLst>
              <a:ext uri="{FF2B5EF4-FFF2-40B4-BE49-F238E27FC236}">
                <a16:creationId xmlns:a16="http://schemas.microsoft.com/office/drawing/2014/main" id="{A7298271-F091-7F24-58EB-AD8C85B28581}"/>
              </a:ext>
            </a:extLst>
          </p:cNvPr>
          <p:cNvSpPr txBox="1"/>
          <p:nvPr/>
        </p:nvSpPr>
        <p:spPr>
          <a:xfrm>
            <a:off x="4784732" y="5395344"/>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es" sz="1800" dirty="0">
                <a:solidFill>
                  <a:schemeClr val="tx2">
                    <a:lumMod val="50000"/>
                  </a:schemeClr>
                </a:solidFill>
              </a:rPr>
              <a:t>2</a:t>
            </a:r>
            <a:r>
              <a:rPr sz="1800" dirty="0">
                <a:solidFill>
                  <a:schemeClr val="tx2">
                    <a:lumMod val="50000"/>
                  </a:schemeClr>
                </a:solidFill>
              </a:rPr>
              <a:t> </a:t>
            </a:r>
            <a:r>
              <a:rPr lang="es" sz="1800" dirty="0">
                <a:solidFill>
                  <a:schemeClr val="tx2">
                    <a:lumMod val="50000"/>
                  </a:schemeClr>
                </a:solidFill>
              </a:rPr>
              <a:t>años</a:t>
            </a:r>
            <a:endParaRPr sz="1800" dirty="0">
              <a:solidFill>
                <a:schemeClr val="tx2">
                  <a:lumMod val="50000"/>
                </a:schemeClr>
              </a:solidFill>
            </a:endParaRPr>
          </a:p>
        </p:txBody>
      </p:sp>
      <p:sp>
        <p:nvSpPr>
          <p:cNvPr id="12" name="Ligne">
            <a:extLst>
              <a:ext uri="{FF2B5EF4-FFF2-40B4-BE49-F238E27FC236}">
                <a16:creationId xmlns:a16="http://schemas.microsoft.com/office/drawing/2014/main" id="{FDC23C26-25D4-2E5B-C3A1-B9DE3BF9CDC7}"/>
              </a:ext>
            </a:extLst>
          </p:cNvPr>
          <p:cNvSpPr/>
          <p:nvPr/>
        </p:nvSpPr>
        <p:spPr>
          <a:xfrm>
            <a:off x="4462521" y="5563900"/>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3" name="6 ans">
            <a:extLst>
              <a:ext uri="{FF2B5EF4-FFF2-40B4-BE49-F238E27FC236}">
                <a16:creationId xmlns:a16="http://schemas.microsoft.com/office/drawing/2014/main" id="{06CD4220-0609-092A-9BC0-9D0B3C25E434}"/>
              </a:ext>
            </a:extLst>
          </p:cNvPr>
          <p:cNvSpPr txBox="1"/>
          <p:nvPr/>
        </p:nvSpPr>
        <p:spPr>
          <a:xfrm>
            <a:off x="4801175" y="4709475"/>
            <a:ext cx="771286" cy="3063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es" sz="1600" dirty="0">
                <a:solidFill>
                  <a:schemeClr val="tx2">
                    <a:lumMod val="50000"/>
                  </a:schemeClr>
                </a:solidFill>
              </a:rPr>
              <a:t>3</a:t>
            </a:r>
            <a:r>
              <a:rPr sz="1600" dirty="0">
                <a:solidFill>
                  <a:schemeClr val="tx2">
                    <a:lumMod val="50000"/>
                  </a:schemeClr>
                </a:solidFill>
              </a:rPr>
              <a:t> </a:t>
            </a:r>
            <a:r>
              <a:rPr lang="es" sz="1600" dirty="0">
                <a:solidFill>
                  <a:schemeClr val="tx2">
                    <a:lumMod val="50000"/>
                  </a:schemeClr>
                </a:solidFill>
              </a:rPr>
              <a:t>años</a:t>
            </a:r>
            <a:endParaRPr sz="1600" dirty="0">
              <a:solidFill>
                <a:schemeClr val="tx2">
                  <a:lumMod val="50000"/>
                </a:schemeClr>
              </a:solidFill>
            </a:endParaRPr>
          </a:p>
        </p:txBody>
      </p:sp>
      <p:sp>
        <p:nvSpPr>
          <p:cNvPr id="14" name="Ligne">
            <a:extLst>
              <a:ext uri="{FF2B5EF4-FFF2-40B4-BE49-F238E27FC236}">
                <a16:creationId xmlns:a16="http://schemas.microsoft.com/office/drawing/2014/main" id="{E6636DE5-D907-D5BC-D40E-1F826B9B74F7}"/>
              </a:ext>
            </a:extLst>
          </p:cNvPr>
          <p:cNvSpPr/>
          <p:nvPr/>
        </p:nvSpPr>
        <p:spPr>
          <a:xfrm>
            <a:off x="4478964" y="4871804"/>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6" name="Ligne">
            <a:extLst>
              <a:ext uri="{FF2B5EF4-FFF2-40B4-BE49-F238E27FC236}">
                <a16:creationId xmlns:a16="http://schemas.microsoft.com/office/drawing/2014/main" id="{73CA4FA1-FAB1-B40F-3E59-879E4A289B0B}"/>
              </a:ext>
            </a:extLst>
          </p:cNvPr>
          <p:cNvSpPr/>
          <p:nvPr/>
        </p:nvSpPr>
        <p:spPr>
          <a:xfrm>
            <a:off x="4478964" y="4179708"/>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7" name="6 ans">
            <a:extLst>
              <a:ext uri="{FF2B5EF4-FFF2-40B4-BE49-F238E27FC236}">
                <a16:creationId xmlns:a16="http://schemas.microsoft.com/office/drawing/2014/main" id="{26CBCD39-6F2E-53D7-25A0-80FC6D5FAB95}"/>
              </a:ext>
            </a:extLst>
          </p:cNvPr>
          <p:cNvSpPr txBox="1"/>
          <p:nvPr/>
        </p:nvSpPr>
        <p:spPr>
          <a:xfrm>
            <a:off x="4803237" y="4045784"/>
            <a:ext cx="890981"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es" sz="1800" dirty="0">
                <a:solidFill>
                  <a:schemeClr val="tx2">
                    <a:lumMod val="50000"/>
                  </a:schemeClr>
                </a:solidFill>
              </a:rPr>
              <a:t>4 años</a:t>
            </a:r>
            <a:endParaRPr sz="1800" dirty="0">
              <a:solidFill>
                <a:schemeClr val="tx2">
                  <a:lumMod val="50000"/>
                </a:schemeClr>
              </a:solidFill>
            </a:endParaRPr>
          </a:p>
        </p:txBody>
      </p:sp>
      <p:sp>
        <p:nvSpPr>
          <p:cNvPr id="18" name="Bulle rectangulaire 17">
            <a:extLst>
              <a:ext uri="{FF2B5EF4-FFF2-40B4-BE49-F238E27FC236}">
                <a16:creationId xmlns:a16="http://schemas.microsoft.com/office/drawing/2014/main" id="{12800C40-BAB2-066C-1A6F-0C48AEE39591}"/>
              </a:ext>
            </a:extLst>
          </p:cNvPr>
          <p:cNvSpPr/>
          <p:nvPr/>
        </p:nvSpPr>
        <p:spPr>
          <a:xfrm>
            <a:off x="4409080" y="2541792"/>
            <a:ext cx="1285138" cy="1114376"/>
          </a:xfrm>
          <a:prstGeom prst="wedgeRectCallout">
            <a:avLst>
              <a:gd name="adj1" fmla="val 139798"/>
              <a:gd name="adj2" fmla="val 33607"/>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Bulle rectangulaire 18">
            <a:extLst>
              <a:ext uri="{FF2B5EF4-FFF2-40B4-BE49-F238E27FC236}">
                <a16:creationId xmlns:a16="http://schemas.microsoft.com/office/drawing/2014/main" id="{5A6A4BC8-D725-8BD5-DA92-E897A4FF1622}"/>
              </a:ext>
            </a:extLst>
          </p:cNvPr>
          <p:cNvSpPr/>
          <p:nvPr/>
        </p:nvSpPr>
        <p:spPr>
          <a:xfrm>
            <a:off x="4409080" y="4703249"/>
            <a:ext cx="1285138" cy="1246743"/>
          </a:xfrm>
          <a:prstGeom prst="wedgeRectCallout">
            <a:avLst>
              <a:gd name="adj1" fmla="val 143032"/>
              <a:gd name="adj2" fmla="val 23606"/>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
        <p:nvSpPr>
          <p:cNvPr id="20" name="Bulle rectangulaire 19">
            <a:extLst>
              <a:ext uri="{FF2B5EF4-FFF2-40B4-BE49-F238E27FC236}">
                <a16:creationId xmlns:a16="http://schemas.microsoft.com/office/drawing/2014/main" id="{956FC14F-6759-397E-E774-3B1E843A5345}"/>
              </a:ext>
            </a:extLst>
          </p:cNvPr>
          <p:cNvSpPr/>
          <p:nvPr/>
        </p:nvSpPr>
        <p:spPr>
          <a:xfrm>
            <a:off x="4409080" y="3802554"/>
            <a:ext cx="1285138" cy="900696"/>
          </a:xfrm>
          <a:prstGeom prst="wedgeRectCallout">
            <a:avLst>
              <a:gd name="adj1" fmla="val 50319"/>
              <a:gd name="adj2" fmla="val 18225"/>
            </a:avLst>
          </a:prstGeom>
          <a:noFill/>
          <a:ln w="19050">
            <a:solidFill>
              <a:schemeClr val="accent5">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E5A022D4-4FE2-05DF-EE76-B9A875CD8CEA}"/>
              </a:ext>
            </a:extLst>
          </p:cNvPr>
          <p:cNvSpPr txBox="1"/>
          <p:nvPr/>
        </p:nvSpPr>
        <p:spPr>
          <a:xfrm>
            <a:off x="7058402" y="1585358"/>
            <a:ext cx="4604243" cy="4659674"/>
          </a:xfrm>
          <a:prstGeom prst="rect">
            <a:avLst/>
          </a:prstGeom>
          <a:noFill/>
        </p:spPr>
        <p:txBody>
          <a:bodyPr wrap="square" rtlCol="0">
            <a:spAutoFit/>
          </a:bodyPr>
          <a:lstStyle/>
          <a:p>
            <a:pPr>
              <a:lnSpc>
                <a:spcPct val="120000"/>
              </a:lnSpc>
              <a:spcBef>
                <a:spcPts val="600"/>
              </a:spcBef>
            </a:pPr>
            <a:r>
              <a:rPr lang="es" sz="2000" dirty="0">
                <a:solidFill>
                  <a:schemeClr val="tx2">
                    <a:lumMod val="25000"/>
                  </a:schemeClr>
                </a:solidFill>
              </a:rPr>
              <a:t>Explosión de vocabulario </a:t>
            </a:r>
          </a:p>
          <a:p>
            <a:pPr marL="342900" indent="-342900">
              <a:lnSpc>
                <a:spcPct val="120000"/>
              </a:lnSpc>
              <a:spcBef>
                <a:spcPts val="600"/>
              </a:spcBef>
              <a:buFont typeface="Arial" panose="020B0604020202020204" pitchFamily="34" charset="0"/>
              <a:buChar char="•"/>
            </a:pPr>
            <a:r>
              <a:rPr lang="es" sz="2000" dirty="0">
                <a:solidFill>
                  <a:schemeClr val="tx2">
                    <a:lumMod val="25000"/>
                  </a:schemeClr>
                </a:solidFill>
              </a:rPr>
              <a:t>Temprano (alrededor de 3 años )</a:t>
            </a:r>
          </a:p>
          <a:p>
            <a:pPr marL="342900" indent="-342900">
              <a:lnSpc>
                <a:spcPct val="120000"/>
              </a:lnSpc>
              <a:spcBef>
                <a:spcPts val="600"/>
              </a:spcBef>
              <a:buFont typeface="Arial" panose="020B0604020202020204" pitchFamily="34" charset="0"/>
              <a:buChar char="•"/>
            </a:pPr>
            <a:r>
              <a:rPr lang="es" sz="2000" dirty="0">
                <a:solidFill>
                  <a:schemeClr val="tx2">
                    <a:lumMod val="25000"/>
                  </a:schemeClr>
                </a:solidFill>
              </a:rPr>
              <a:t>Tarde (alrededor de 5 años)</a:t>
            </a:r>
          </a:p>
          <a:p>
            <a:pPr>
              <a:lnSpc>
                <a:spcPct val="120000"/>
              </a:lnSpc>
              <a:spcBef>
                <a:spcPts val="600"/>
              </a:spcBef>
            </a:pPr>
            <a:r>
              <a:rPr lang="es" sz="2000" dirty="0">
                <a:solidFill>
                  <a:schemeClr val="tx2">
                    <a:lumMod val="25000"/>
                  </a:schemeClr>
                </a:solidFill>
              </a:rPr>
              <a:t>Barrera de 50 palabras, casi nunca superada antes de los 4 años</a:t>
            </a:r>
          </a:p>
          <a:p>
            <a:pPr>
              <a:lnSpc>
                <a:spcPct val="120000"/>
              </a:lnSpc>
              <a:spcBef>
                <a:spcPts val="600"/>
              </a:spcBef>
            </a:pPr>
            <a:endParaRPr lang="fr-FR" sz="2000" dirty="0">
              <a:solidFill>
                <a:schemeClr val="tx2">
                  <a:lumMod val="25000"/>
                </a:schemeClr>
              </a:solidFill>
            </a:endParaRPr>
          </a:p>
          <a:p>
            <a:pPr>
              <a:lnSpc>
                <a:spcPct val="120000"/>
              </a:lnSpc>
              <a:spcBef>
                <a:spcPts val="600"/>
              </a:spcBef>
            </a:pPr>
            <a:r>
              <a:rPr lang="es" sz="2000" dirty="0">
                <a:solidFill>
                  <a:schemeClr val="tx2">
                    <a:lumMod val="25000"/>
                  </a:schemeClr>
                </a:solidFill>
              </a:rPr>
              <a:t>Aparición de las primeras palabras convencionales → uso limitado</a:t>
            </a:r>
            <a:endParaRPr lang="fr-FR" sz="2000" dirty="0">
              <a:solidFill>
                <a:schemeClr val="tx2">
                  <a:lumMod val="25000"/>
                </a:schemeClr>
              </a:solidFill>
            </a:endParaRPr>
          </a:p>
          <a:p>
            <a:pPr marL="342900" indent="-342900">
              <a:lnSpc>
                <a:spcPct val="120000"/>
              </a:lnSpc>
              <a:spcBef>
                <a:spcPts val="600"/>
              </a:spcBef>
              <a:buFont typeface="Arial" panose="020B0604020202020204" pitchFamily="34" charset="0"/>
              <a:buChar char="•"/>
            </a:pPr>
            <a:r>
              <a:rPr lang="es" sz="2000" dirty="0">
                <a:solidFill>
                  <a:schemeClr val="tx2">
                    <a:lumMod val="25000"/>
                  </a:schemeClr>
                </a:solidFill>
              </a:rPr>
              <a:t>a un contexto</a:t>
            </a:r>
            <a:endParaRPr lang="fr-FR" sz="2000" dirty="0">
              <a:solidFill>
                <a:schemeClr val="tx2">
                  <a:lumMod val="25000"/>
                </a:schemeClr>
              </a:solidFill>
            </a:endParaRPr>
          </a:p>
          <a:p>
            <a:pPr marL="342900" indent="-342900">
              <a:lnSpc>
                <a:spcPct val="120000"/>
              </a:lnSpc>
              <a:spcBef>
                <a:spcPts val="600"/>
              </a:spcBef>
              <a:buFont typeface="Arial" panose="020B0604020202020204" pitchFamily="34" charset="0"/>
              <a:buChar char="•"/>
            </a:pPr>
            <a:r>
              <a:rPr lang="es" sz="2000" dirty="0">
                <a:solidFill>
                  <a:schemeClr val="tx2">
                    <a:lumMod val="25000"/>
                  </a:schemeClr>
                </a:solidFill>
              </a:rPr>
              <a:t>como un término genérico en una categoría</a:t>
            </a:r>
            <a:endParaRPr lang="fr-FR" sz="2000" dirty="0">
              <a:solidFill>
                <a:schemeClr val="tx2">
                  <a:lumMod val="25000"/>
                </a:schemeClr>
              </a:solidFill>
            </a:endParaRPr>
          </a:p>
        </p:txBody>
      </p:sp>
      <p:sp>
        <p:nvSpPr>
          <p:cNvPr id="22" name="Bulle rectangulaire 21">
            <a:extLst>
              <a:ext uri="{FF2B5EF4-FFF2-40B4-BE49-F238E27FC236}">
                <a16:creationId xmlns:a16="http://schemas.microsoft.com/office/drawing/2014/main" id="{0E609804-7D1B-1760-F9ED-9A9A3D707A27}"/>
              </a:ext>
            </a:extLst>
          </p:cNvPr>
          <p:cNvSpPr/>
          <p:nvPr/>
        </p:nvSpPr>
        <p:spPr>
          <a:xfrm>
            <a:off x="4409080" y="4714867"/>
            <a:ext cx="1285138" cy="365537"/>
          </a:xfrm>
          <a:prstGeom prst="wedgeRectCallout">
            <a:avLst>
              <a:gd name="adj1" fmla="val 144110"/>
              <a:gd name="adj2" fmla="val -298560"/>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Tree>
    <p:extLst>
      <p:ext uri="{BB962C8B-B14F-4D97-AF65-F5344CB8AC3E}">
        <p14:creationId xmlns:p14="http://schemas.microsoft.com/office/powerpoint/2010/main" val="272471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pic>
        <p:nvPicPr>
          <p:cNvPr id="3" name="Imagen 2" descr="Escala de tiempo&#10;&#10;Descripción generada automáticamente">
            <a:extLst>
              <a:ext uri="{FF2B5EF4-FFF2-40B4-BE49-F238E27FC236}">
                <a16:creationId xmlns:a16="http://schemas.microsoft.com/office/drawing/2014/main" id="{7634D90C-DF69-5BF1-8968-5B608C78AACD}"/>
              </a:ext>
            </a:extLst>
          </p:cNvPr>
          <p:cNvPicPr>
            <a:picLocks noChangeAspect="1"/>
          </p:cNvPicPr>
          <p:nvPr/>
        </p:nvPicPr>
        <p:blipFill>
          <a:blip r:embed="rId5"/>
          <a:stretch>
            <a:fillRect/>
          </a:stretch>
        </p:blipFill>
        <p:spPr>
          <a:xfrm>
            <a:off x="1157288" y="1060258"/>
            <a:ext cx="10499722" cy="4594387"/>
          </a:xfrm>
          <a:prstGeom prst="rect">
            <a:avLst/>
          </a:prstGeom>
        </p:spPr>
      </p:pic>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es" sz="2400" b="1" dirty="0">
                <a:solidFill>
                  <a:schemeClr val="accent1"/>
                </a:solidFill>
              </a:rPr>
              <a:t>El vocabulario parece ser una fortaleza en la DI</a:t>
            </a:r>
          </a:p>
        </p:txBody>
      </p:sp>
      <p:graphicFrame>
        <p:nvGraphicFramePr>
          <p:cNvPr id="19" name="Diagramme 18">
            <a:extLst>
              <a:ext uri="{FF2B5EF4-FFF2-40B4-BE49-F238E27FC236}">
                <a16:creationId xmlns:a16="http://schemas.microsoft.com/office/drawing/2014/main" id="{FDF0AB24-668C-5BCF-65C8-ED03E6B526E6}"/>
              </a:ext>
            </a:extLst>
          </p:cNvPr>
          <p:cNvGraphicFramePr/>
          <p:nvPr>
            <p:extLst>
              <p:ext uri="{D42A27DB-BD31-4B8C-83A1-F6EECF244321}">
                <p14:modId xmlns:p14="http://schemas.microsoft.com/office/powerpoint/2010/main" val="2575966027"/>
              </p:ext>
            </p:extLst>
          </p:nvPr>
        </p:nvGraphicFramePr>
        <p:xfrm>
          <a:off x="492994" y="1773462"/>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ZoneTexte 20">
            <a:extLst>
              <a:ext uri="{FF2B5EF4-FFF2-40B4-BE49-F238E27FC236}">
                <a16:creationId xmlns:a16="http://schemas.microsoft.com/office/drawing/2014/main" id="{75935BF0-2411-323B-CD74-0E541FBFC52E}"/>
              </a:ext>
            </a:extLst>
          </p:cNvPr>
          <p:cNvSpPr txBox="1"/>
          <p:nvPr/>
        </p:nvSpPr>
        <p:spPr>
          <a:xfrm>
            <a:off x="7453746" y="1478510"/>
            <a:ext cx="4465510" cy="1243289"/>
          </a:xfrm>
          <a:prstGeom prst="rect">
            <a:avLst/>
          </a:prstGeom>
          <a:noFill/>
        </p:spPr>
        <p:txBody>
          <a:bodyPr wrap="square">
            <a:spAutoFit/>
          </a:bodyPr>
          <a:lstStyle/>
          <a:p>
            <a:pPr>
              <a:lnSpc>
                <a:spcPct val="120000"/>
              </a:lnSpc>
              <a:spcBef>
                <a:spcPts val="600"/>
              </a:spcBef>
            </a:pPr>
            <a:r>
              <a:rPr lang="es" sz="2000" b="1" dirty="0">
                <a:solidFill>
                  <a:schemeClr val="bg2">
                    <a:lumMod val="75000"/>
                    <a:lumOff val="25000"/>
                  </a:schemeClr>
                </a:solidFill>
              </a:rPr>
              <a:t>Fuerza relativa</a:t>
            </a:r>
            <a:endParaRPr lang="fr-FR" sz="2000" b="1" dirty="0">
              <a:solidFill>
                <a:schemeClr val="bg2">
                  <a:lumMod val="75000"/>
                  <a:lumOff val="25000"/>
                </a:schemeClr>
              </a:solidFill>
            </a:endParaRPr>
          </a:p>
          <a:p>
            <a:pPr>
              <a:lnSpc>
                <a:spcPct val="120000"/>
              </a:lnSpc>
              <a:spcBef>
                <a:spcPts val="600"/>
              </a:spcBef>
            </a:pPr>
            <a:r>
              <a:rPr lang="es" sz="2000" dirty="0" err="1">
                <a:solidFill>
                  <a:schemeClr val="tx2">
                    <a:lumMod val="25000"/>
                  </a:schemeClr>
                </a:solidFill>
              </a:rPr>
              <a:t>Históricamente </a:t>
            </a:r>
            <a:r>
              <a:rPr lang="es" sz="2000" dirty="0">
                <a:solidFill>
                  <a:schemeClr val="tx2">
                    <a:lumMod val="25000"/>
                  </a:schemeClr>
                </a:solidFill>
              </a:rPr>
              <a:t>sí pero… Los datos </a:t>
            </a:r>
            <a:r>
              <a:rPr lang="es" sz="2000" dirty="0" err="1">
                <a:solidFill>
                  <a:schemeClr val="tx2">
                    <a:lumMod val="25000"/>
                  </a:schemeClr>
                </a:solidFill>
              </a:rPr>
              <a:t>recientes </a:t>
            </a:r>
            <a:r>
              <a:rPr lang="es" sz="2000" dirty="0">
                <a:solidFill>
                  <a:schemeClr val="tx2">
                    <a:lumMod val="25000"/>
                  </a:schemeClr>
                </a:solidFill>
              </a:rPr>
              <a:t>son </a:t>
            </a:r>
            <a:r>
              <a:rPr lang="es" sz="2000" dirty="0" err="1">
                <a:solidFill>
                  <a:schemeClr val="tx2">
                    <a:lumMod val="25000"/>
                  </a:schemeClr>
                </a:solidFill>
              </a:rPr>
              <a:t>contradictorios</a:t>
            </a:r>
            <a:endParaRPr lang="fr-FR" sz="2000" dirty="0">
              <a:solidFill>
                <a:schemeClr val="tx2">
                  <a:lumMod val="25000"/>
                </a:schemeClr>
              </a:solidFill>
            </a:endParaRPr>
          </a:p>
        </p:txBody>
      </p:sp>
      <p:pic>
        <p:nvPicPr>
          <p:cNvPr id="22" name="Image" descr="Image">
            <a:extLst>
              <a:ext uri="{FF2B5EF4-FFF2-40B4-BE49-F238E27FC236}">
                <a16:creationId xmlns:a16="http://schemas.microsoft.com/office/drawing/2014/main" id="{E63A2A7A-BC4E-5A38-69F6-49596D2848F3}"/>
              </a:ext>
            </a:extLst>
          </p:cNvPr>
          <p:cNvPicPr>
            <a:picLocks noChangeAspect="1"/>
          </p:cNvPicPr>
          <p:nvPr/>
        </p:nvPicPr>
        <p:blipFill>
          <a:blip r:embed="rId10">
            <a:duotone>
              <a:prstClr val="black"/>
              <a:schemeClr val="tx2">
                <a:tint val="45000"/>
                <a:satMod val="400000"/>
              </a:schemeClr>
            </a:duotone>
          </a:blip>
          <a:stretch>
            <a:fillRect/>
          </a:stretch>
        </p:blipFill>
        <p:spPr>
          <a:xfrm>
            <a:off x="9094149" y="2888563"/>
            <a:ext cx="737934" cy="1063235"/>
          </a:xfrm>
          <a:prstGeom prst="rect">
            <a:avLst/>
          </a:prstGeom>
          <a:ln w="12700">
            <a:miter lim="400000"/>
          </a:ln>
        </p:spPr>
      </p:pic>
      <p:sp>
        <p:nvSpPr>
          <p:cNvPr id="23" name="Flèche vers le bas 22">
            <a:extLst>
              <a:ext uri="{FF2B5EF4-FFF2-40B4-BE49-F238E27FC236}">
                <a16:creationId xmlns:a16="http://schemas.microsoft.com/office/drawing/2014/main" id="{64FFE1D7-00C2-979F-07EB-920395CD98FA}"/>
              </a:ext>
            </a:extLst>
          </p:cNvPr>
          <p:cNvSpPr/>
          <p:nvPr/>
        </p:nvSpPr>
        <p:spPr>
          <a:xfrm>
            <a:off x="9336075" y="4123895"/>
            <a:ext cx="278295" cy="926152"/>
          </a:xfrm>
          <a:prstGeom prst="downArrow">
            <a:avLst/>
          </a:prstGeom>
          <a:solidFill>
            <a:schemeClr val="bg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A556C9BA-37C3-4842-1BCD-F7A13F84109D}"/>
              </a:ext>
            </a:extLst>
          </p:cNvPr>
          <p:cNvSpPr txBox="1"/>
          <p:nvPr/>
        </p:nvSpPr>
        <p:spPr>
          <a:xfrm>
            <a:off x="7605548" y="5146784"/>
            <a:ext cx="3895890" cy="784830"/>
          </a:xfrm>
          <a:prstGeom prst="rect">
            <a:avLst/>
          </a:prstGeom>
          <a:noFill/>
        </p:spPr>
        <p:txBody>
          <a:bodyPr wrap="square">
            <a:spAutoFit/>
          </a:bodyPr>
          <a:lstStyle/>
          <a:p>
            <a:pPr>
              <a:spcBef>
                <a:spcPts val="600"/>
              </a:spcBef>
            </a:pPr>
            <a:r>
              <a:rPr lang="es" sz="2000" dirty="0"/>
              <a:t>Una </a:t>
            </a:r>
            <a:r>
              <a:rPr lang="es" sz="2000" dirty="0" err="1"/>
              <a:t>cuestión </a:t>
            </a:r>
            <a:r>
              <a:rPr lang="es" sz="2000" dirty="0"/>
              <a:t>de tipo de </a:t>
            </a:r>
            <a:r>
              <a:rPr lang="es" sz="2000" dirty="0" err="1"/>
              <a:t>palabra</a:t>
            </a:r>
          </a:p>
          <a:p>
            <a:pPr>
              <a:spcBef>
                <a:spcPts val="600"/>
              </a:spcBef>
            </a:pPr>
            <a:r>
              <a:rPr lang="es" sz="2000" dirty="0"/>
              <a:t>Una </a:t>
            </a:r>
            <a:r>
              <a:rPr lang="es" sz="2000" dirty="0" err="1"/>
              <a:t>cuestión </a:t>
            </a:r>
            <a:r>
              <a:rPr lang="es" sz="2000" dirty="0"/>
              <a:t>de </a:t>
            </a:r>
            <a:r>
              <a:rPr lang="es" sz="2000" dirty="0" err="1"/>
              <a:t>etiología</a:t>
            </a:r>
            <a:endParaRPr lang="fr-FR" sz="2000" dirty="0"/>
          </a:p>
        </p:txBody>
      </p:sp>
    </p:spTree>
    <p:extLst>
      <p:ext uri="{BB962C8B-B14F-4D97-AF65-F5344CB8AC3E}">
        <p14:creationId xmlns:p14="http://schemas.microsoft.com/office/powerpoint/2010/main" val="188561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es" sz="2400" b="1" dirty="0">
                <a:solidFill>
                  <a:schemeClr val="accent1"/>
                </a:solidFill>
              </a:rPr>
              <a:t>Disociación del componente léxico</a:t>
            </a:r>
          </a:p>
        </p:txBody>
      </p:sp>
      <p:graphicFrame>
        <p:nvGraphicFramePr>
          <p:cNvPr id="3" name="Diagramme 2">
            <a:extLst>
              <a:ext uri="{FF2B5EF4-FFF2-40B4-BE49-F238E27FC236}">
                <a16:creationId xmlns:a16="http://schemas.microsoft.com/office/drawing/2014/main" id="{E8781581-C1AA-CADC-7E27-52C91E987C48}"/>
              </a:ext>
            </a:extLst>
          </p:cNvPr>
          <p:cNvGraphicFramePr/>
          <p:nvPr>
            <p:extLst>
              <p:ext uri="{D42A27DB-BD31-4B8C-83A1-F6EECF244321}">
                <p14:modId xmlns:p14="http://schemas.microsoft.com/office/powerpoint/2010/main" val="4280074468"/>
              </p:ext>
            </p:extLst>
          </p:nvPr>
        </p:nvGraphicFramePr>
        <p:xfrm>
          <a:off x="2610924" y="1939716"/>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EE99527A-8D5A-D466-6C53-166541DA8EAB}"/>
              </a:ext>
            </a:extLst>
          </p:cNvPr>
          <p:cNvSpPr txBox="1"/>
          <p:nvPr/>
        </p:nvSpPr>
        <p:spPr>
          <a:xfrm>
            <a:off x="242968" y="3731608"/>
            <a:ext cx="2953053" cy="400110"/>
          </a:xfrm>
          <a:prstGeom prst="rect">
            <a:avLst/>
          </a:prstGeom>
          <a:noFill/>
        </p:spPr>
        <p:txBody>
          <a:bodyPr wrap="none" rtlCol="0">
            <a:spAutoFit/>
          </a:bodyPr>
          <a:lstStyle/>
          <a:p>
            <a:r>
              <a:rPr lang="es" sz="2000" b="1" dirty="0">
                <a:solidFill>
                  <a:schemeClr val="bg2">
                    <a:lumMod val="75000"/>
                    <a:lumOff val="25000"/>
                  </a:schemeClr>
                </a:solidFill>
              </a:rPr>
              <a:t>&gt; Nivel de edad mental</a:t>
            </a:r>
            <a:endParaRPr lang="fr-FR" sz="2000" b="1" dirty="0">
              <a:solidFill>
                <a:schemeClr val="bg2">
                  <a:lumMod val="75000"/>
                  <a:lumOff val="25000"/>
                </a:schemeClr>
              </a:solidFill>
            </a:endParaRPr>
          </a:p>
        </p:txBody>
      </p:sp>
      <p:sp>
        <p:nvSpPr>
          <p:cNvPr id="5" name="ZoneTexte 4">
            <a:extLst>
              <a:ext uri="{FF2B5EF4-FFF2-40B4-BE49-F238E27FC236}">
                <a16:creationId xmlns:a16="http://schemas.microsoft.com/office/drawing/2014/main" id="{2931A05C-4CBD-80D7-A4E7-44A386044FCC}"/>
              </a:ext>
            </a:extLst>
          </p:cNvPr>
          <p:cNvSpPr txBox="1"/>
          <p:nvPr/>
        </p:nvSpPr>
        <p:spPr>
          <a:xfrm>
            <a:off x="9052297" y="3731608"/>
            <a:ext cx="2953053" cy="400110"/>
          </a:xfrm>
          <a:prstGeom prst="rect">
            <a:avLst/>
          </a:prstGeom>
          <a:noFill/>
        </p:spPr>
        <p:txBody>
          <a:bodyPr wrap="none" rtlCol="0">
            <a:spAutoFit/>
          </a:bodyPr>
          <a:lstStyle/>
          <a:p>
            <a:r>
              <a:rPr lang="es" sz="2000" b="1" dirty="0">
                <a:solidFill>
                  <a:schemeClr val="bg2">
                    <a:lumMod val="75000"/>
                    <a:lumOff val="25000"/>
                  </a:schemeClr>
                </a:solidFill>
              </a:rPr>
              <a:t>&lt; Nivel de edad mental</a:t>
            </a:r>
            <a:endParaRPr lang="fr-FR" sz="2000" b="1" dirty="0">
              <a:solidFill>
                <a:schemeClr val="bg2">
                  <a:lumMod val="75000"/>
                  <a:lumOff val="25000"/>
                </a:schemeClr>
              </a:solidFill>
            </a:endParaRPr>
          </a:p>
        </p:txBody>
      </p:sp>
    </p:spTree>
    <p:extLst>
      <p:ext uri="{BB962C8B-B14F-4D97-AF65-F5344CB8AC3E}">
        <p14:creationId xmlns:p14="http://schemas.microsoft.com/office/powerpoint/2010/main" val="3897641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es" sz="2400" b="1" dirty="0">
                <a:solidFill>
                  <a:schemeClr val="accent1"/>
                </a:solidFill>
              </a:rPr>
              <a:t>Influencia de la edad mental y la edad cronológica</a:t>
            </a:r>
          </a:p>
        </p:txBody>
      </p:sp>
      <p:graphicFrame>
        <p:nvGraphicFramePr>
          <p:cNvPr id="8" name="Diagramme 7">
            <a:extLst>
              <a:ext uri="{FF2B5EF4-FFF2-40B4-BE49-F238E27FC236}">
                <a16:creationId xmlns:a16="http://schemas.microsoft.com/office/drawing/2014/main" id="{88D16073-5239-D8C8-C87D-BDD7F609A606}"/>
              </a:ext>
            </a:extLst>
          </p:cNvPr>
          <p:cNvGraphicFramePr/>
          <p:nvPr>
            <p:extLst>
              <p:ext uri="{D42A27DB-BD31-4B8C-83A1-F6EECF244321}">
                <p14:modId xmlns:p14="http://schemas.microsoft.com/office/powerpoint/2010/main" val="3452126978"/>
              </p:ext>
            </p:extLst>
          </p:nvPr>
        </p:nvGraphicFramePr>
        <p:xfrm>
          <a:off x="595745" y="1365250"/>
          <a:ext cx="11191905" cy="20637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0" name="Diagramme 9">
            <a:extLst>
              <a:ext uri="{FF2B5EF4-FFF2-40B4-BE49-F238E27FC236}">
                <a16:creationId xmlns:a16="http://schemas.microsoft.com/office/drawing/2014/main" id="{5533E02A-6418-9B86-ABCD-35A2D97E0108}"/>
              </a:ext>
            </a:extLst>
          </p:cNvPr>
          <p:cNvGraphicFramePr/>
          <p:nvPr>
            <p:extLst>
              <p:ext uri="{D42A27DB-BD31-4B8C-83A1-F6EECF244321}">
                <p14:modId xmlns:p14="http://schemas.microsoft.com/office/powerpoint/2010/main" val="3182887187"/>
              </p:ext>
            </p:extLst>
          </p:nvPr>
        </p:nvGraphicFramePr>
        <p:xfrm>
          <a:off x="595744" y="3522038"/>
          <a:ext cx="11191905" cy="206375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1" name="ZoneTexte 10">
            <a:extLst>
              <a:ext uri="{FF2B5EF4-FFF2-40B4-BE49-F238E27FC236}">
                <a16:creationId xmlns:a16="http://schemas.microsoft.com/office/drawing/2014/main" id="{E7A077FC-5191-908B-2EF3-A387AFA36B8B}"/>
              </a:ext>
            </a:extLst>
          </p:cNvPr>
          <p:cNvSpPr txBox="1"/>
          <p:nvPr/>
        </p:nvSpPr>
        <p:spPr>
          <a:xfrm>
            <a:off x="595744" y="5908871"/>
            <a:ext cx="9728945" cy="400110"/>
          </a:xfrm>
          <a:prstGeom prst="rect">
            <a:avLst/>
          </a:prstGeom>
          <a:noFill/>
        </p:spPr>
        <p:txBody>
          <a:bodyPr wrap="none" rtlCol="0">
            <a:spAutoFit/>
          </a:bodyPr>
          <a:lstStyle/>
          <a:p>
            <a:r>
              <a:rPr lang="es" sz="2000" dirty="0"/>
              <a:t>⚠️ relación no lineal entre vocabulario expresivo , experiencia de vida o maduración</a:t>
            </a:r>
          </a:p>
        </p:txBody>
      </p:sp>
    </p:spTree>
    <p:extLst>
      <p:ext uri="{BB962C8B-B14F-4D97-AF65-F5344CB8AC3E}">
        <p14:creationId xmlns:p14="http://schemas.microsoft.com/office/powerpoint/2010/main" val="104776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es" sz="2400" b="1" dirty="0">
                <a:solidFill>
                  <a:schemeClr val="accent1"/>
                </a:solidFill>
              </a:rPr>
              <a:t>Trayectoria de desarrollo – Contenido de vocabulario</a:t>
            </a:r>
          </a:p>
        </p:txBody>
      </p:sp>
      <p:graphicFrame>
        <p:nvGraphicFramePr>
          <p:cNvPr id="3" name="Diagramme 2">
            <a:extLst>
              <a:ext uri="{FF2B5EF4-FFF2-40B4-BE49-F238E27FC236}">
                <a16:creationId xmlns:a16="http://schemas.microsoft.com/office/drawing/2014/main" id="{6D50C41E-2932-799C-D84B-FB46A886385C}"/>
              </a:ext>
            </a:extLst>
          </p:cNvPr>
          <p:cNvGraphicFramePr/>
          <p:nvPr>
            <p:extLst>
              <p:ext uri="{D42A27DB-BD31-4B8C-83A1-F6EECF244321}">
                <p14:modId xmlns:p14="http://schemas.microsoft.com/office/powerpoint/2010/main" val="3618354100"/>
              </p:ext>
            </p:extLst>
          </p:nvPr>
        </p:nvGraphicFramePr>
        <p:xfrm>
          <a:off x="395373" y="1646794"/>
          <a:ext cx="11214736" cy="450909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88007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5" name="Rectangle 4">
            <a:extLst>
              <a:ext uri="{FF2B5EF4-FFF2-40B4-BE49-F238E27FC236}">
                <a16:creationId xmlns:a16="http://schemas.microsoft.com/office/drawing/2014/main" id="{734AA69A-A835-DC5F-CBCD-1951C3DB701E}"/>
              </a:ext>
            </a:extLst>
          </p:cNvPr>
          <p:cNvSpPr/>
          <p:nvPr/>
        </p:nvSpPr>
        <p:spPr>
          <a:xfrm>
            <a:off x="1643748" y="438179"/>
            <a:ext cx="8259001" cy="937949"/>
          </a:xfrm>
          <a:prstGeom prst="rect">
            <a:avLst/>
          </a:prstGeom>
        </p:spPr>
        <p:txBody>
          <a:bodyPr wrap="square">
            <a:spAutoFit/>
          </a:bodyPr>
          <a:lstStyle/>
          <a:p>
            <a:pPr algn="ctr">
              <a:lnSpc>
                <a:spcPct val="120000"/>
              </a:lnSpc>
              <a:buClr>
                <a:srgbClr val="674EA7"/>
              </a:buClr>
              <a:buSzPts val="4000"/>
            </a:pPr>
            <a:r>
              <a:rPr lang="es" sz="2400" b="1" dirty="0">
                <a:solidFill>
                  <a:schemeClr val="accent1"/>
                </a:solidFill>
              </a:rPr>
              <a:t>Necesidades de vocabulario para personas con bajas habilidades comunicativas.</a:t>
            </a:r>
          </a:p>
        </p:txBody>
      </p:sp>
      <p:grpSp>
        <p:nvGrpSpPr>
          <p:cNvPr id="9" name="Grupo 8">
            <a:extLst>
              <a:ext uri="{FF2B5EF4-FFF2-40B4-BE49-F238E27FC236}">
                <a16:creationId xmlns:a16="http://schemas.microsoft.com/office/drawing/2014/main" id="{8E5695AC-5A64-90BE-FE00-E27AE3762F6E}"/>
              </a:ext>
            </a:extLst>
          </p:cNvPr>
          <p:cNvGrpSpPr/>
          <p:nvPr/>
        </p:nvGrpSpPr>
        <p:grpSpPr>
          <a:xfrm>
            <a:off x="2034035" y="1376128"/>
            <a:ext cx="3657970" cy="4762205"/>
            <a:chOff x="4067" y="0"/>
            <a:chExt cx="3913187" cy="5418667"/>
          </a:xfrm>
        </p:grpSpPr>
        <p:sp>
          <p:nvSpPr>
            <p:cNvPr id="49" name="Rectángulo: esquinas redondeadas 48">
              <a:extLst>
                <a:ext uri="{FF2B5EF4-FFF2-40B4-BE49-F238E27FC236}">
                  <a16:creationId xmlns:a16="http://schemas.microsoft.com/office/drawing/2014/main" id="{F78A72CF-BA71-6ED0-7EF5-C40F9A1BCDA9}"/>
                </a:ext>
              </a:extLst>
            </p:cNvPr>
            <p:cNvSpPr/>
            <p:nvPr/>
          </p:nvSpPr>
          <p:spPr>
            <a:xfrm>
              <a:off x="4067" y="0"/>
              <a:ext cx="3913187" cy="5418667"/>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ca-ES"/>
            </a:p>
          </p:txBody>
        </p:sp>
        <p:sp>
          <p:nvSpPr>
            <p:cNvPr id="50" name="Rectángulo: esquinas redondeadas 4">
              <a:extLst>
                <a:ext uri="{FF2B5EF4-FFF2-40B4-BE49-F238E27FC236}">
                  <a16:creationId xmlns:a16="http://schemas.microsoft.com/office/drawing/2014/main" id="{5F814D50-DFA8-1BA7-770D-DECD2A05259A}"/>
                </a:ext>
              </a:extLst>
            </p:cNvPr>
            <p:cNvSpPr txBox="1"/>
            <p:nvPr/>
          </p:nvSpPr>
          <p:spPr>
            <a:xfrm>
              <a:off x="4067" y="0"/>
              <a:ext cx="3913187" cy="16256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 sz="2400" b="1" kern="1200" dirty="0">
                  <a:solidFill>
                    <a:schemeClr val="tx2">
                      <a:lumMod val="50000"/>
                    </a:schemeClr>
                  </a:solidFill>
                </a:rPr>
                <a:t>Vocabulario básico</a:t>
              </a:r>
              <a:endParaRPr lang="fr-FR" sz="2400" b="1" kern="1200" dirty="0">
                <a:solidFill>
                  <a:schemeClr val="tx2">
                    <a:lumMod val="50000"/>
                  </a:schemeClr>
                </a:solidFill>
              </a:endParaRPr>
            </a:p>
          </p:txBody>
        </p:sp>
      </p:grpSp>
      <p:grpSp>
        <p:nvGrpSpPr>
          <p:cNvPr id="10" name="Grupo 9">
            <a:extLst>
              <a:ext uri="{FF2B5EF4-FFF2-40B4-BE49-F238E27FC236}">
                <a16:creationId xmlns:a16="http://schemas.microsoft.com/office/drawing/2014/main" id="{448F191D-203D-20B4-B2F1-14C13CE4B4F3}"/>
              </a:ext>
            </a:extLst>
          </p:cNvPr>
          <p:cNvGrpSpPr/>
          <p:nvPr/>
        </p:nvGrpSpPr>
        <p:grpSpPr>
          <a:xfrm>
            <a:off x="2425353" y="2441030"/>
            <a:ext cx="2926375" cy="693752"/>
            <a:chOff x="395386" y="1625732"/>
            <a:chExt cx="3130549" cy="789384"/>
          </a:xfrm>
        </p:grpSpPr>
        <p:sp>
          <p:nvSpPr>
            <p:cNvPr id="47" name="Rectángulo: esquinas redondeadas 46">
              <a:extLst>
                <a:ext uri="{FF2B5EF4-FFF2-40B4-BE49-F238E27FC236}">
                  <a16:creationId xmlns:a16="http://schemas.microsoft.com/office/drawing/2014/main" id="{003FCE63-EEE1-DA51-BA8F-B09C3F7FC75C}"/>
                </a:ext>
              </a:extLst>
            </p:cNvPr>
            <p:cNvSpPr/>
            <p:nvPr/>
          </p:nvSpPr>
          <p:spPr>
            <a:xfrm>
              <a:off x="395386" y="1625732"/>
              <a:ext cx="3130549" cy="78938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48" name="Rectángulo: esquinas redondeadas 6">
              <a:extLst>
                <a:ext uri="{FF2B5EF4-FFF2-40B4-BE49-F238E27FC236}">
                  <a16:creationId xmlns:a16="http://schemas.microsoft.com/office/drawing/2014/main" id="{4153ED94-A073-6DAB-CB05-65DB817FD865}"/>
                </a:ext>
              </a:extLst>
            </p:cNvPr>
            <p:cNvSpPr txBox="1"/>
            <p:nvPr/>
          </p:nvSpPr>
          <p:spPr>
            <a:xfrm>
              <a:off x="418506" y="1648852"/>
              <a:ext cx="3084309" cy="7431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err="1"/>
                <a:t>Pronombres</a:t>
              </a:r>
              <a:endParaRPr lang="fr-FR" sz="1500" kern="1200" dirty="0"/>
            </a:p>
          </p:txBody>
        </p:sp>
      </p:grpSp>
      <p:grpSp>
        <p:nvGrpSpPr>
          <p:cNvPr id="11" name="Grupo 10">
            <a:extLst>
              <a:ext uri="{FF2B5EF4-FFF2-40B4-BE49-F238E27FC236}">
                <a16:creationId xmlns:a16="http://schemas.microsoft.com/office/drawing/2014/main" id="{106DC509-19B9-445E-8E97-28593674E26F}"/>
              </a:ext>
            </a:extLst>
          </p:cNvPr>
          <p:cNvGrpSpPr/>
          <p:nvPr/>
        </p:nvGrpSpPr>
        <p:grpSpPr>
          <a:xfrm>
            <a:off x="2425353" y="3351858"/>
            <a:ext cx="2926375" cy="693752"/>
            <a:chOff x="395386" y="2536560"/>
            <a:chExt cx="3130549" cy="789384"/>
          </a:xfrm>
        </p:grpSpPr>
        <p:sp>
          <p:nvSpPr>
            <p:cNvPr id="45" name="Rectángulo: esquinas redondeadas 44">
              <a:extLst>
                <a:ext uri="{FF2B5EF4-FFF2-40B4-BE49-F238E27FC236}">
                  <a16:creationId xmlns:a16="http://schemas.microsoft.com/office/drawing/2014/main" id="{05AA1D07-DA8C-AB68-13EE-749255DBF988}"/>
                </a:ext>
              </a:extLst>
            </p:cNvPr>
            <p:cNvSpPr/>
            <p:nvPr/>
          </p:nvSpPr>
          <p:spPr>
            <a:xfrm>
              <a:off x="395386" y="2536560"/>
              <a:ext cx="3130549" cy="78938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46" name="Rectángulo: esquinas redondeadas 8">
              <a:extLst>
                <a:ext uri="{FF2B5EF4-FFF2-40B4-BE49-F238E27FC236}">
                  <a16:creationId xmlns:a16="http://schemas.microsoft.com/office/drawing/2014/main" id="{82BB4274-5CBC-9955-72BA-58467AE22270}"/>
                </a:ext>
              </a:extLst>
            </p:cNvPr>
            <p:cNvSpPr txBox="1"/>
            <p:nvPr/>
          </p:nvSpPr>
          <p:spPr>
            <a:xfrm>
              <a:off x="418506" y="2559680"/>
              <a:ext cx="3084309" cy="7431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err="1"/>
                <a:t>Verbos</a:t>
              </a:r>
              <a:endParaRPr lang="fr-FR" sz="1500" kern="1200" dirty="0"/>
            </a:p>
          </p:txBody>
        </p:sp>
      </p:grpSp>
      <p:grpSp>
        <p:nvGrpSpPr>
          <p:cNvPr id="12" name="Grupo 11">
            <a:extLst>
              <a:ext uri="{FF2B5EF4-FFF2-40B4-BE49-F238E27FC236}">
                <a16:creationId xmlns:a16="http://schemas.microsoft.com/office/drawing/2014/main" id="{BFD8F1F7-2DD6-C568-E230-9CBB721AE21D}"/>
              </a:ext>
            </a:extLst>
          </p:cNvPr>
          <p:cNvGrpSpPr/>
          <p:nvPr/>
        </p:nvGrpSpPr>
        <p:grpSpPr>
          <a:xfrm>
            <a:off x="2425353" y="4262686"/>
            <a:ext cx="2926375" cy="693752"/>
            <a:chOff x="395386" y="3447388"/>
            <a:chExt cx="3130549" cy="789384"/>
          </a:xfrm>
        </p:grpSpPr>
        <p:sp>
          <p:nvSpPr>
            <p:cNvPr id="43" name="Rectángulo: esquinas redondeadas 42">
              <a:extLst>
                <a:ext uri="{FF2B5EF4-FFF2-40B4-BE49-F238E27FC236}">
                  <a16:creationId xmlns:a16="http://schemas.microsoft.com/office/drawing/2014/main" id="{36160296-A314-B94B-24CA-55B4CF3E978A}"/>
                </a:ext>
              </a:extLst>
            </p:cNvPr>
            <p:cNvSpPr/>
            <p:nvPr/>
          </p:nvSpPr>
          <p:spPr>
            <a:xfrm>
              <a:off x="395386" y="3447388"/>
              <a:ext cx="3130549" cy="78938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44" name="Rectángulo: esquinas redondeadas 10">
              <a:extLst>
                <a:ext uri="{FF2B5EF4-FFF2-40B4-BE49-F238E27FC236}">
                  <a16:creationId xmlns:a16="http://schemas.microsoft.com/office/drawing/2014/main" id="{DEAAE6AE-29E6-5345-DB7E-4283FDE98ADA}"/>
                </a:ext>
              </a:extLst>
            </p:cNvPr>
            <p:cNvSpPr txBox="1"/>
            <p:nvPr/>
          </p:nvSpPr>
          <p:spPr>
            <a:xfrm>
              <a:off x="418506" y="3470508"/>
              <a:ext cx="3084309" cy="7431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err="1"/>
                <a:t>Descriptores</a:t>
              </a:r>
              <a:endParaRPr lang="fr-FR" sz="1500" kern="1200" dirty="0"/>
            </a:p>
          </p:txBody>
        </p:sp>
      </p:grpSp>
      <p:grpSp>
        <p:nvGrpSpPr>
          <p:cNvPr id="13" name="Grupo 12">
            <a:extLst>
              <a:ext uri="{FF2B5EF4-FFF2-40B4-BE49-F238E27FC236}">
                <a16:creationId xmlns:a16="http://schemas.microsoft.com/office/drawing/2014/main" id="{08AB20E2-5222-7D9B-94ED-3FCB3BD68E2A}"/>
              </a:ext>
            </a:extLst>
          </p:cNvPr>
          <p:cNvGrpSpPr/>
          <p:nvPr/>
        </p:nvGrpSpPr>
        <p:grpSpPr>
          <a:xfrm>
            <a:off x="2425353" y="5173514"/>
            <a:ext cx="2926375" cy="693752"/>
            <a:chOff x="395386" y="4358216"/>
            <a:chExt cx="3130549" cy="789384"/>
          </a:xfrm>
        </p:grpSpPr>
        <p:sp>
          <p:nvSpPr>
            <p:cNvPr id="41" name="Rectángulo: esquinas redondeadas 40">
              <a:extLst>
                <a:ext uri="{FF2B5EF4-FFF2-40B4-BE49-F238E27FC236}">
                  <a16:creationId xmlns:a16="http://schemas.microsoft.com/office/drawing/2014/main" id="{033FD275-8A48-6DAA-C0DC-7F1FB129BAFB}"/>
                </a:ext>
              </a:extLst>
            </p:cNvPr>
            <p:cNvSpPr/>
            <p:nvPr/>
          </p:nvSpPr>
          <p:spPr>
            <a:xfrm>
              <a:off x="395386" y="4358216"/>
              <a:ext cx="3130549" cy="78938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42" name="Rectángulo: esquinas redondeadas 12">
              <a:extLst>
                <a:ext uri="{FF2B5EF4-FFF2-40B4-BE49-F238E27FC236}">
                  <a16:creationId xmlns:a16="http://schemas.microsoft.com/office/drawing/2014/main" id="{8FE4BF8E-AA41-B2D1-C243-ADABF6D21354}"/>
                </a:ext>
              </a:extLst>
            </p:cNvPr>
            <p:cNvSpPr txBox="1"/>
            <p:nvPr/>
          </p:nvSpPr>
          <p:spPr>
            <a:xfrm>
              <a:off x="418506" y="4381336"/>
              <a:ext cx="3084309" cy="7431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err="1"/>
                <a:t>Preposiciones</a:t>
              </a:r>
              <a:endParaRPr lang="fr-FR" sz="1500" kern="1200" dirty="0"/>
            </a:p>
          </p:txBody>
        </p:sp>
      </p:grpSp>
      <p:grpSp>
        <p:nvGrpSpPr>
          <p:cNvPr id="14" name="Grupo 13">
            <a:extLst>
              <a:ext uri="{FF2B5EF4-FFF2-40B4-BE49-F238E27FC236}">
                <a16:creationId xmlns:a16="http://schemas.microsoft.com/office/drawing/2014/main" id="{5BA45156-83FD-03D7-FECE-FFB4A6004C17}"/>
              </a:ext>
            </a:extLst>
          </p:cNvPr>
          <p:cNvGrpSpPr/>
          <p:nvPr/>
        </p:nvGrpSpPr>
        <p:grpSpPr>
          <a:xfrm>
            <a:off x="6244780" y="1376128"/>
            <a:ext cx="3657970" cy="4762205"/>
            <a:chOff x="4214812" y="0"/>
            <a:chExt cx="3913187" cy="5418667"/>
          </a:xfrm>
        </p:grpSpPr>
        <p:sp>
          <p:nvSpPr>
            <p:cNvPr id="39" name="Rectángulo: esquinas redondeadas 38">
              <a:extLst>
                <a:ext uri="{FF2B5EF4-FFF2-40B4-BE49-F238E27FC236}">
                  <a16:creationId xmlns:a16="http://schemas.microsoft.com/office/drawing/2014/main" id="{50FF60A8-BFC9-2058-4DDE-1763622BA485}"/>
                </a:ext>
              </a:extLst>
            </p:cNvPr>
            <p:cNvSpPr/>
            <p:nvPr/>
          </p:nvSpPr>
          <p:spPr>
            <a:xfrm>
              <a:off x="4214812" y="0"/>
              <a:ext cx="3913187" cy="5418667"/>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ca-ES"/>
            </a:p>
          </p:txBody>
        </p:sp>
        <p:sp>
          <p:nvSpPr>
            <p:cNvPr id="40" name="Rectángulo: esquinas redondeadas 14">
              <a:extLst>
                <a:ext uri="{FF2B5EF4-FFF2-40B4-BE49-F238E27FC236}">
                  <a16:creationId xmlns:a16="http://schemas.microsoft.com/office/drawing/2014/main" id="{8F5DAB2C-BB4C-AB14-FC0F-E52B4D6E3DB1}"/>
                </a:ext>
              </a:extLst>
            </p:cNvPr>
            <p:cNvSpPr txBox="1"/>
            <p:nvPr/>
          </p:nvSpPr>
          <p:spPr>
            <a:xfrm>
              <a:off x="4214812" y="0"/>
              <a:ext cx="3913187" cy="16256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 sz="2400" b="1" kern="1200" dirty="0">
                  <a:solidFill>
                    <a:schemeClr val="tx2">
                      <a:lumMod val="50000"/>
                    </a:schemeClr>
                  </a:solidFill>
                </a:rPr>
                <a:t>Vocabulario marginal </a:t>
              </a:r>
              <a:endParaRPr lang="fr-FR" sz="2400" b="1" kern="1200" dirty="0">
                <a:solidFill>
                  <a:schemeClr val="tx2">
                    <a:lumMod val="50000"/>
                  </a:schemeClr>
                </a:solidFill>
              </a:endParaRPr>
            </a:p>
          </p:txBody>
        </p:sp>
      </p:grpSp>
      <p:grpSp>
        <p:nvGrpSpPr>
          <p:cNvPr id="15" name="Grupo 14">
            <a:extLst>
              <a:ext uri="{FF2B5EF4-FFF2-40B4-BE49-F238E27FC236}">
                <a16:creationId xmlns:a16="http://schemas.microsoft.com/office/drawing/2014/main" id="{646CC46D-F0E3-37F2-DC71-414E0F5F14D1}"/>
              </a:ext>
            </a:extLst>
          </p:cNvPr>
          <p:cNvGrpSpPr/>
          <p:nvPr/>
        </p:nvGrpSpPr>
        <p:grpSpPr>
          <a:xfrm>
            <a:off x="6632030" y="2393241"/>
            <a:ext cx="2926375" cy="340830"/>
            <a:chOff x="4602063" y="1626592"/>
            <a:chExt cx="3130549" cy="387813"/>
          </a:xfrm>
        </p:grpSpPr>
        <p:sp>
          <p:nvSpPr>
            <p:cNvPr id="37" name="Rectángulo: esquinas redondeadas 36">
              <a:extLst>
                <a:ext uri="{FF2B5EF4-FFF2-40B4-BE49-F238E27FC236}">
                  <a16:creationId xmlns:a16="http://schemas.microsoft.com/office/drawing/2014/main" id="{727BBF89-E0A4-624F-0565-BDBBB3230B40}"/>
                </a:ext>
              </a:extLst>
            </p:cNvPr>
            <p:cNvSpPr/>
            <p:nvPr/>
          </p:nvSpPr>
          <p:spPr>
            <a:xfrm>
              <a:off x="4602063" y="1626592"/>
              <a:ext cx="3130549" cy="38781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38" name="Rectángulo: esquinas redondeadas 16">
              <a:extLst>
                <a:ext uri="{FF2B5EF4-FFF2-40B4-BE49-F238E27FC236}">
                  <a16:creationId xmlns:a16="http://schemas.microsoft.com/office/drawing/2014/main" id="{869BF11E-454C-D572-2B5B-5069AB18CD34}"/>
                </a:ext>
              </a:extLst>
            </p:cNvPr>
            <p:cNvSpPr txBox="1"/>
            <p:nvPr/>
          </p:nvSpPr>
          <p:spPr>
            <a:xfrm>
              <a:off x="4613422" y="1637951"/>
              <a:ext cx="3107831" cy="365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a:t>Sustantivos y nombres propios</a:t>
              </a:r>
              <a:endParaRPr lang="fr-FR" sz="1500" kern="1200" dirty="0"/>
            </a:p>
          </p:txBody>
        </p:sp>
      </p:grpSp>
      <p:grpSp>
        <p:nvGrpSpPr>
          <p:cNvPr id="16" name="Grupo 15">
            <a:extLst>
              <a:ext uri="{FF2B5EF4-FFF2-40B4-BE49-F238E27FC236}">
                <a16:creationId xmlns:a16="http://schemas.microsoft.com/office/drawing/2014/main" id="{57A1C644-34D4-B179-2537-44B4351B45F1}"/>
              </a:ext>
            </a:extLst>
          </p:cNvPr>
          <p:cNvGrpSpPr/>
          <p:nvPr/>
        </p:nvGrpSpPr>
        <p:grpSpPr>
          <a:xfrm>
            <a:off x="6632030" y="2840717"/>
            <a:ext cx="2926375" cy="340830"/>
            <a:chOff x="4602063" y="2074068"/>
            <a:chExt cx="3130549" cy="387813"/>
          </a:xfrm>
        </p:grpSpPr>
        <p:sp>
          <p:nvSpPr>
            <p:cNvPr id="35" name="Rectángulo: esquinas redondeadas 34">
              <a:extLst>
                <a:ext uri="{FF2B5EF4-FFF2-40B4-BE49-F238E27FC236}">
                  <a16:creationId xmlns:a16="http://schemas.microsoft.com/office/drawing/2014/main" id="{9FCB8EDE-F4A8-A886-1BF5-DC341FD99F61}"/>
                </a:ext>
              </a:extLst>
            </p:cNvPr>
            <p:cNvSpPr/>
            <p:nvPr/>
          </p:nvSpPr>
          <p:spPr>
            <a:xfrm>
              <a:off x="4602063" y="2074068"/>
              <a:ext cx="3130549" cy="38781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36" name="Rectángulo: esquinas redondeadas 18">
              <a:extLst>
                <a:ext uri="{FF2B5EF4-FFF2-40B4-BE49-F238E27FC236}">
                  <a16:creationId xmlns:a16="http://schemas.microsoft.com/office/drawing/2014/main" id="{C4626A1E-0150-440F-C2BD-F9B5DEBCD55A}"/>
                </a:ext>
              </a:extLst>
            </p:cNvPr>
            <p:cNvSpPr txBox="1"/>
            <p:nvPr/>
          </p:nvSpPr>
          <p:spPr>
            <a:xfrm>
              <a:off x="4613422" y="2085427"/>
              <a:ext cx="3107831" cy="365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a:t>Comparativos</a:t>
              </a:r>
            </a:p>
          </p:txBody>
        </p:sp>
      </p:grpSp>
      <p:grpSp>
        <p:nvGrpSpPr>
          <p:cNvPr id="17" name="Grupo 16">
            <a:extLst>
              <a:ext uri="{FF2B5EF4-FFF2-40B4-BE49-F238E27FC236}">
                <a16:creationId xmlns:a16="http://schemas.microsoft.com/office/drawing/2014/main" id="{E942375A-7AFE-D8C9-5455-35F6C23BEC36}"/>
              </a:ext>
            </a:extLst>
          </p:cNvPr>
          <p:cNvGrpSpPr/>
          <p:nvPr/>
        </p:nvGrpSpPr>
        <p:grpSpPr>
          <a:xfrm>
            <a:off x="6632030" y="3288194"/>
            <a:ext cx="2926375" cy="340830"/>
            <a:chOff x="4602063" y="2521545"/>
            <a:chExt cx="3130549" cy="387813"/>
          </a:xfrm>
        </p:grpSpPr>
        <p:sp>
          <p:nvSpPr>
            <p:cNvPr id="33" name="Rectángulo: esquinas redondeadas 32">
              <a:extLst>
                <a:ext uri="{FF2B5EF4-FFF2-40B4-BE49-F238E27FC236}">
                  <a16:creationId xmlns:a16="http://schemas.microsoft.com/office/drawing/2014/main" id="{66EC7198-601C-36CD-2DF8-7521771A6C7E}"/>
                </a:ext>
              </a:extLst>
            </p:cNvPr>
            <p:cNvSpPr/>
            <p:nvPr/>
          </p:nvSpPr>
          <p:spPr>
            <a:xfrm>
              <a:off x="4602063" y="2521545"/>
              <a:ext cx="3130549" cy="38781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34" name="Rectángulo: esquinas redondeadas 20">
              <a:extLst>
                <a:ext uri="{FF2B5EF4-FFF2-40B4-BE49-F238E27FC236}">
                  <a16:creationId xmlns:a16="http://schemas.microsoft.com/office/drawing/2014/main" id="{969CC63C-88E1-0D0A-1D5E-1DD4812ACCA2}"/>
                </a:ext>
              </a:extLst>
            </p:cNvPr>
            <p:cNvSpPr txBox="1"/>
            <p:nvPr/>
          </p:nvSpPr>
          <p:spPr>
            <a:xfrm>
              <a:off x="4613422" y="2532904"/>
              <a:ext cx="3107831" cy="365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a:t>Verbos genéricos</a:t>
              </a:r>
              <a:endParaRPr lang="fr-FR" sz="1500" kern="1200" dirty="0"/>
            </a:p>
          </p:txBody>
        </p:sp>
      </p:grpSp>
      <p:grpSp>
        <p:nvGrpSpPr>
          <p:cNvPr id="18" name="Grupo 17">
            <a:extLst>
              <a:ext uri="{FF2B5EF4-FFF2-40B4-BE49-F238E27FC236}">
                <a16:creationId xmlns:a16="http://schemas.microsoft.com/office/drawing/2014/main" id="{9F33F917-B4F6-739B-2FD1-81C2D2764D38}"/>
              </a:ext>
            </a:extLst>
          </p:cNvPr>
          <p:cNvGrpSpPr/>
          <p:nvPr/>
        </p:nvGrpSpPr>
        <p:grpSpPr>
          <a:xfrm>
            <a:off x="6632030" y="3735671"/>
            <a:ext cx="2926375" cy="340830"/>
            <a:chOff x="4602063" y="2969022"/>
            <a:chExt cx="3130549" cy="387813"/>
          </a:xfrm>
        </p:grpSpPr>
        <p:sp>
          <p:nvSpPr>
            <p:cNvPr id="31" name="Rectángulo: esquinas redondeadas 30">
              <a:extLst>
                <a:ext uri="{FF2B5EF4-FFF2-40B4-BE49-F238E27FC236}">
                  <a16:creationId xmlns:a16="http://schemas.microsoft.com/office/drawing/2014/main" id="{83516542-C724-D12C-F7F8-1E70077017AF}"/>
                </a:ext>
              </a:extLst>
            </p:cNvPr>
            <p:cNvSpPr/>
            <p:nvPr/>
          </p:nvSpPr>
          <p:spPr>
            <a:xfrm>
              <a:off x="4602063" y="2969022"/>
              <a:ext cx="3130549" cy="38781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32" name="Rectángulo: esquinas redondeadas 22">
              <a:extLst>
                <a:ext uri="{FF2B5EF4-FFF2-40B4-BE49-F238E27FC236}">
                  <a16:creationId xmlns:a16="http://schemas.microsoft.com/office/drawing/2014/main" id="{6F16CBE8-DC44-5770-DDA3-2F27147BAA24}"/>
                </a:ext>
              </a:extLst>
            </p:cNvPr>
            <p:cNvSpPr txBox="1"/>
            <p:nvPr/>
          </p:nvSpPr>
          <p:spPr>
            <a:xfrm>
              <a:off x="4613422" y="2980381"/>
              <a:ext cx="3107831" cy="365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a:t>Verbos específicos</a:t>
              </a:r>
              <a:endParaRPr lang="fr-FR" sz="1500" kern="1200" dirty="0"/>
            </a:p>
          </p:txBody>
        </p:sp>
      </p:grpSp>
      <p:grpSp>
        <p:nvGrpSpPr>
          <p:cNvPr id="19" name="Grupo 18">
            <a:extLst>
              <a:ext uri="{FF2B5EF4-FFF2-40B4-BE49-F238E27FC236}">
                <a16:creationId xmlns:a16="http://schemas.microsoft.com/office/drawing/2014/main" id="{AC463CBA-80FC-58A5-DEBB-223D62301DAD}"/>
              </a:ext>
            </a:extLst>
          </p:cNvPr>
          <p:cNvGrpSpPr/>
          <p:nvPr/>
        </p:nvGrpSpPr>
        <p:grpSpPr>
          <a:xfrm>
            <a:off x="6632030" y="4183147"/>
            <a:ext cx="2926375" cy="340830"/>
            <a:chOff x="4602063" y="3416498"/>
            <a:chExt cx="3130549" cy="387813"/>
          </a:xfrm>
        </p:grpSpPr>
        <p:sp>
          <p:nvSpPr>
            <p:cNvPr id="29" name="Rectángulo: esquinas redondeadas 28">
              <a:extLst>
                <a:ext uri="{FF2B5EF4-FFF2-40B4-BE49-F238E27FC236}">
                  <a16:creationId xmlns:a16="http://schemas.microsoft.com/office/drawing/2014/main" id="{08C80DD7-6469-2C6E-6FE5-34AE1B0BFE70}"/>
                </a:ext>
              </a:extLst>
            </p:cNvPr>
            <p:cNvSpPr/>
            <p:nvPr/>
          </p:nvSpPr>
          <p:spPr>
            <a:xfrm>
              <a:off x="4602063" y="3416498"/>
              <a:ext cx="3130549" cy="38781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30" name="Rectángulo: esquinas redondeadas 24">
              <a:extLst>
                <a:ext uri="{FF2B5EF4-FFF2-40B4-BE49-F238E27FC236}">
                  <a16:creationId xmlns:a16="http://schemas.microsoft.com/office/drawing/2014/main" id="{4A5CE3C5-9F08-86C4-F6C0-EAF59A5D4EBD}"/>
                </a:ext>
              </a:extLst>
            </p:cNvPr>
            <p:cNvSpPr txBox="1"/>
            <p:nvPr/>
          </p:nvSpPr>
          <p:spPr>
            <a:xfrm>
              <a:off x="4613422" y="3427857"/>
              <a:ext cx="3107831" cy="365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a:t>Palabras emocionales</a:t>
              </a:r>
              <a:endParaRPr lang="fr-FR" sz="1500" kern="1200" dirty="0"/>
            </a:p>
          </p:txBody>
        </p:sp>
      </p:grpSp>
      <p:grpSp>
        <p:nvGrpSpPr>
          <p:cNvPr id="20" name="Grupo 19">
            <a:extLst>
              <a:ext uri="{FF2B5EF4-FFF2-40B4-BE49-F238E27FC236}">
                <a16:creationId xmlns:a16="http://schemas.microsoft.com/office/drawing/2014/main" id="{7A26B259-E846-435A-27D2-2FEE28B356D6}"/>
              </a:ext>
            </a:extLst>
          </p:cNvPr>
          <p:cNvGrpSpPr/>
          <p:nvPr/>
        </p:nvGrpSpPr>
        <p:grpSpPr>
          <a:xfrm>
            <a:off x="6632030" y="4630624"/>
            <a:ext cx="2926375" cy="340830"/>
            <a:chOff x="4602063" y="3863975"/>
            <a:chExt cx="3130549" cy="387813"/>
          </a:xfrm>
        </p:grpSpPr>
        <p:sp>
          <p:nvSpPr>
            <p:cNvPr id="27" name="Rectángulo: esquinas redondeadas 26">
              <a:extLst>
                <a:ext uri="{FF2B5EF4-FFF2-40B4-BE49-F238E27FC236}">
                  <a16:creationId xmlns:a16="http://schemas.microsoft.com/office/drawing/2014/main" id="{BE40E217-A036-BA05-B0CD-B2D4E7FC3B2C}"/>
                </a:ext>
              </a:extLst>
            </p:cNvPr>
            <p:cNvSpPr/>
            <p:nvPr/>
          </p:nvSpPr>
          <p:spPr>
            <a:xfrm>
              <a:off x="4602063" y="3863975"/>
              <a:ext cx="3130549" cy="38781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28" name="Rectángulo: esquinas redondeadas 26">
              <a:extLst>
                <a:ext uri="{FF2B5EF4-FFF2-40B4-BE49-F238E27FC236}">
                  <a16:creationId xmlns:a16="http://schemas.microsoft.com/office/drawing/2014/main" id="{57CFCEA5-0492-DD31-F9E6-DCCCD9CD71C6}"/>
                </a:ext>
              </a:extLst>
            </p:cNvPr>
            <p:cNvSpPr txBox="1"/>
            <p:nvPr/>
          </p:nvSpPr>
          <p:spPr>
            <a:xfrm>
              <a:off x="4613422" y="3875334"/>
              <a:ext cx="3107831" cy="365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kern="1200" dirty="0"/>
                <a:t>Palabras de afirmación y negación</a:t>
              </a:r>
              <a:endParaRPr lang="fr-FR" kern="1200" dirty="0"/>
            </a:p>
          </p:txBody>
        </p:sp>
      </p:grpSp>
      <p:grpSp>
        <p:nvGrpSpPr>
          <p:cNvPr id="21" name="Grupo 20">
            <a:extLst>
              <a:ext uri="{FF2B5EF4-FFF2-40B4-BE49-F238E27FC236}">
                <a16:creationId xmlns:a16="http://schemas.microsoft.com/office/drawing/2014/main" id="{D08F94D0-57FE-5D21-4E16-9D27DD548F23}"/>
              </a:ext>
            </a:extLst>
          </p:cNvPr>
          <p:cNvGrpSpPr/>
          <p:nvPr/>
        </p:nvGrpSpPr>
        <p:grpSpPr>
          <a:xfrm>
            <a:off x="6632030" y="5078100"/>
            <a:ext cx="2926375" cy="340830"/>
            <a:chOff x="4602063" y="4311451"/>
            <a:chExt cx="3130549" cy="387813"/>
          </a:xfrm>
        </p:grpSpPr>
        <p:sp>
          <p:nvSpPr>
            <p:cNvPr id="25" name="Rectángulo: esquinas redondeadas 24">
              <a:extLst>
                <a:ext uri="{FF2B5EF4-FFF2-40B4-BE49-F238E27FC236}">
                  <a16:creationId xmlns:a16="http://schemas.microsoft.com/office/drawing/2014/main" id="{3EB79D42-AA1B-FB72-63ED-0AF3CD46B2C8}"/>
                </a:ext>
              </a:extLst>
            </p:cNvPr>
            <p:cNvSpPr/>
            <p:nvPr/>
          </p:nvSpPr>
          <p:spPr>
            <a:xfrm>
              <a:off x="4602063" y="4311451"/>
              <a:ext cx="3130549" cy="38781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26" name="Rectángulo: esquinas redondeadas 28">
              <a:extLst>
                <a:ext uri="{FF2B5EF4-FFF2-40B4-BE49-F238E27FC236}">
                  <a16:creationId xmlns:a16="http://schemas.microsoft.com/office/drawing/2014/main" id="{26BB762F-C278-BA9B-D445-269ED980C648}"/>
                </a:ext>
              </a:extLst>
            </p:cNvPr>
            <p:cNvSpPr txBox="1"/>
            <p:nvPr/>
          </p:nvSpPr>
          <p:spPr>
            <a:xfrm>
              <a:off x="4613422" y="4322810"/>
              <a:ext cx="3107831" cy="365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a:t>Palabras de repcurrencia o cese </a:t>
              </a:r>
              <a:endParaRPr lang="fr-FR" sz="1500" kern="1200" dirty="0"/>
            </a:p>
          </p:txBody>
        </p:sp>
      </p:grpSp>
      <p:grpSp>
        <p:nvGrpSpPr>
          <p:cNvPr id="22" name="Grupo 21">
            <a:extLst>
              <a:ext uri="{FF2B5EF4-FFF2-40B4-BE49-F238E27FC236}">
                <a16:creationId xmlns:a16="http://schemas.microsoft.com/office/drawing/2014/main" id="{04A1FC84-A39B-5693-E716-5712A803744B}"/>
              </a:ext>
            </a:extLst>
          </p:cNvPr>
          <p:cNvGrpSpPr/>
          <p:nvPr/>
        </p:nvGrpSpPr>
        <p:grpSpPr>
          <a:xfrm>
            <a:off x="6632030" y="5525577"/>
            <a:ext cx="2926375" cy="340830"/>
            <a:chOff x="4602063" y="4758928"/>
            <a:chExt cx="3130549" cy="387813"/>
          </a:xfrm>
        </p:grpSpPr>
        <p:sp>
          <p:nvSpPr>
            <p:cNvPr id="23" name="Rectángulo: esquinas redondeadas 22">
              <a:extLst>
                <a:ext uri="{FF2B5EF4-FFF2-40B4-BE49-F238E27FC236}">
                  <a16:creationId xmlns:a16="http://schemas.microsoft.com/office/drawing/2014/main" id="{80CCD9FD-4C29-BBC6-E8AC-5EBCDF065948}"/>
                </a:ext>
              </a:extLst>
            </p:cNvPr>
            <p:cNvSpPr/>
            <p:nvPr/>
          </p:nvSpPr>
          <p:spPr>
            <a:xfrm>
              <a:off x="4602063" y="4758928"/>
              <a:ext cx="3130549" cy="38781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ca-ES"/>
            </a:p>
          </p:txBody>
        </p:sp>
        <p:sp>
          <p:nvSpPr>
            <p:cNvPr id="24" name="Rectángulo: esquinas redondeadas 30">
              <a:extLst>
                <a:ext uri="{FF2B5EF4-FFF2-40B4-BE49-F238E27FC236}">
                  <a16:creationId xmlns:a16="http://schemas.microsoft.com/office/drawing/2014/main" id="{559DD9A4-DC69-F55D-540A-B1EB61BC3EBD}"/>
                </a:ext>
              </a:extLst>
            </p:cNvPr>
            <p:cNvSpPr txBox="1"/>
            <p:nvPr/>
          </p:nvSpPr>
          <p:spPr>
            <a:xfrm>
              <a:off x="4613422" y="4770287"/>
              <a:ext cx="3107831" cy="3650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s" sz="1500" kern="1200" dirty="0"/>
                <a:t>Adjetivos</a:t>
              </a:r>
            </a:p>
          </p:txBody>
        </p:sp>
      </p:grpSp>
    </p:spTree>
    <p:extLst>
      <p:ext uri="{BB962C8B-B14F-4D97-AF65-F5344CB8AC3E}">
        <p14:creationId xmlns:p14="http://schemas.microsoft.com/office/powerpoint/2010/main" val="179263654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9DA0E560-3A4A-4465-AA42-B8C0FA0294E4}"/>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833f7f52-ca37-4ad5-a460-7ba203df2864"/>
    <ds:schemaRef ds:uri="http://schemas.microsoft.com/office/infopath/2007/PartnerControls"/>
    <ds:schemaRef ds:uri="http://purl.org/dc/elements/1.1/"/>
    <ds:schemaRef ds:uri="http://schemas.microsoft.com/office/2006/documentManagement/types"/>
    <ds:schemaRef ds:uri="http://www.w3.org/XML/1998/namespace"/>
    <ds:schemaRef ds:uri="http://schemas.openxmlformats.org/package/2006/metadata/core-properties"/>
    <ds:schemaRef ds:uri="http://purl.org/dc/terms/"/>
    <ds:schemaRef ds:uri="http://purl.org/dc/dcmitype/"/>
    <ds:schemaRef ds:uri="7a866126-7c09-4654-844e-0d48a974f41d"/>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8766</TotalTime>
  <Words>2842</Words>
  <Application>Microsoft Office PowerPoint</Application>
  <PresentationFormat>Panorámica</PresentationFormat>
  <Paragraphs>169</Paragraphs>
  <Slides>12</Slides>
  <Notes>12</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Miguel Fernandez Campus Arnau</cp:lastModifiedBy>
  <cp:revision>45</cp:revision>
  <dcterms:created xsi:type="dcterms:W3CDTF">2023-11-23T08:37:25Z</dcterms:created>
  <dcterms:modified xsi:type="dcterms:W3CDTF">2024-11-29T09:00:38Z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