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0"/>
  </p:notesMasterIdLst>
  <p:sldIdLst>
    <p:sldId id="256" r:id="rId5"/>
    <p:sldId id="265" r:id="rId6"/>
    <p:sldId id="261" r:id="rId7"/>
    <p:sldId id="284" r:id="rId8"/>
    <p:sldId id="285"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5"/>
            <p14:sldId id="261"/>
            <p14:sldId id="284"/>
            <p14:sldId id="28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346A8C"/>
    <a:srgbClr val="D9EBEF"/>
    <a:srgbClr val="254C55"/>
    <a:srgbClr val="D8E7F0"/>
    <a:srgbClr val="5597BF"/>
    <a:srgbClr val="4184AD"/>
    <a:srgbClr val="468FA0"/>
    <a:srgbClr val="4F7CC5"/>
    <a:srgbClr val="60B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F8720F-165E-2FA2-2F1F-4DACE008BEDD}" v="123" dt="2024-11-29T12:11:26.16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883" autoAdjust="0"/>
  </p:normalViewPr>
  <p:slideViewPr>
    <p:cSldViewPr snapToGrid="0">
      <p:cViewPr varScale="1">
        <p:scale>
          <a:sx n="62" d="100"/>
          <a:sy n="62" d="100"/>
        </p:scale>
        <p:origin x="162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34" Type="http://schemas.openxmlformats.org/officeDocument/2006/relationships/tableStyles" Target="tableStyles.xml"/><Relationship Id="rId7" Type="http://schemas.openxmlformats.org/officeDocument/2006/relationships/slide" Target="slides/slide3.xml"/><Relationship Id="rId33"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32" Type="http://schemas.openxmlformats.org/officeDocument/2006/relationships/viewProps" Target="viewProps.xml"/><Relationship Id="rId5" Type="http://schemas.openxmlformats.org/officeDocument/2006/relationships/slide" Target="slides/slide1.xml"/><Relationship Id="rId36" Type="http://schemas.microsoft.com/office/2015/10/relationships/revisionInfo" Target="revisionInfo.xml"/><Relationship Id="rId10" Type="http://schemas.openxmlformats.org/officeDocument/2006/relationships/notesMaster" Target="notesMasters/notesMaster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30" Type="http://customschemas.google.com/relationships/presentationmetadata" Target="metadata"/></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E8CEB8-D04E-4294-953A-6C7E1B4C42D6}"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fr-FR"/>
        </a:p>
      </dgm:t>
    </dgm:pt>
    <dgm:pt modelId="{5EAAE770-9464-491F-A6F5-9D66FCA11F91}">
      <dgm:prSet phldrT="[Texte]" custT="1"/>
      <dgm:spPr>
        <a:solidFill>
          <a:srgbClr val="4184AD"/>
        </a:solidFill>
      </dgm:spPr>
      <dgm:t>
        <a:bodyPr/>
        <a:lstStyle/>
        <a:p>
          <a:r>
            <a:rPr lang="es" sz="1800" dirty="0"/>
            <a:t>Plan de apoyo individualizado</a:t>
          </a:r>
        </a:p>
      </dgm:t>
    </dgm:pt>
    <dgm:pt modelId="{C457A998-9790-4DEC-BAFB-83A959C33E34}" type="parTrans" cxnId="{C571F7C1-4C9B-4479-9934-EECFD5C45DF9}">
      <dgm:prSet/>
      <dgm:spPr/>
      <dgm:t>
        <a:bodyPr/>
        <a:lstStyle/>
        <a:p>
          <a:endParaRPr lang="fr-FR" sz="1800"/>
        </a:p>
      </dgm:t>
    </dgm:pt>
    <dgm:pt modelId="{233A0DE7-147D-4F7F-BF50-2F52E28BCD63}" type="sibTrans" cxnId="{C571F7C1-4C9B-4479-9934-EECFD5C45DF9}">
      <dgm:prSet/>
      <dgm:spPr/>
      <dgm:t>
        <a:bodyPr/>
        <a:lstStyle/>
        <a:p>
          <a:endParaRPr lang="fr-FR" sz="1800"/>
        </a:p>
      </dgm:t>
    </dgm:pt>
    <dgm:pt modelId="{8D44C6B6-CF04-43F9-9441-8A72D8583F3D}">
      <dgm:prSet phldrT="[Texte]" custT="1"/>
      <dgm:spPr>
        <a:solidFill>
          <a:srgbClr val="4184AD"/>
        </a:solidFill>
      </dgm:spPr>
      <dgm:t>
        <a:bodyPr lIns="180000" tIns="144000" rIns="72000"/>
        <a:lstStyle/>
        <a:p>
          <a:pPr algn="l" rtl="0"/>
          <a:r>
            <a:rPr lang="es" sz="1800" dirty="0"/>
            <a:t>Considere </a:t>
          </a:r>
          <a:r>
            <a:rPr lang="es" sz="1800" dirty="0">
              <a:latin typeface="Arial"/>
            </a:rPr>
            <a:t>las</a:t>
          </a:r>
          <a:r>
            <a:rPr lang="es" sz="1800" dirty="0"/>
            <a:t> Fortalezas , debilidades , intereses , estilos de aprendizaje</a:t>
          </a:r>
          <a:r>
            <a:rPr lang="es" sz="1800" dirty="0">
              <a:latin typeface="Arial"/>
            </a:rPr>
            <a:t> de cada individuo</a:t>
          </a:r>
          <a:endParaRPr lang="es" sz="1800" dirty="0"/>
        </a:p>
      </dgm:t>
    </dgm:pt>
    <dgm:pt modelId="{EDF4DC26-2666-46D5-918A-9E5CD1B7109B}" type="parTrans" cxnId="{A13E719B-0E5D-479B-BB72-D6D9BD9E2779}">
      <dgm:prSet/>
      <dgm:spPr/>
      <dgm:t>
        <a:bodyPr/>
        <a:lstStyle/>
        <a:p>
          <a:endParaRPr lang="fr-FR" sz="1800"/>
        </a:p>
      </dgm:t>
    </dgm:pt>
    <dgm:pt modelId="{D104ABD3-7E26-4C85-80D3-3989752C721B}" type="sibTrans" cxnId="{A13E719B-0E5D-479B-BB72-D6D9BD9E2779}">
      <dgm:prSet/>
      <dgm:spPr/>
      <dgm:t>
        <a:bodyPr/>
        <a:lstStyle/>
        <a:p>
          <a:endParaRPr lang="fr-FR" sz="1800"/>
        </a:p>
      </dgm:t>
    </dgm:pt>
    <dgm:pt modelId="{8AB6A834-3237-432A-9DBF-B558439D0D60}">
      <dgm:prSet phldrT="[Texte]" custT="1"/>
      <dgm:spPr>
        <a:solidFill>
          <a:srgbClr val="4184AD"/>
        </a:solidFill>
      </dgm:spPr>
      <dgm:t>
        <a:bodyPr lIns="180000" tIns="144000" rIns="72000" bIns="72000"/>
        <a:lstStyle/>
        <a:p>
          <a:pPr algn="l"/>
          <a:r>
            <a:rPr lang="es" sz="1800" dirty="0"/>
            <a:t>Hoja de ruta para sus </a:t>
          </a:r>
          <a:r>
            <a:rPr lang="es" sz="1800" dirty="0">
              <a:latin typeface="Arial"/>
            </a:rPr>
            <a:t>progresos</a:t>
          </a:r>
          <a:endParaRPr lang="fr-FR" sz="1800" dirty="0"/>
        </a:p>
      </dgm:t>
    </dgm:pt>
    <dgm:pt modelId="{062294F6-92D7-4AB1-9693-F429DAB9C0CD}" type="parTrans" cxnId="{5AA4214B-8BBD-4D6A-880F-A399D2412ED8}">
      <dgm:prSet/>
      <dgm:spPr/>
      <dgm:t>
        <a:bodyPr/>
        <a:lstStyle/>
        <a:p>
          <a:endParaRPr lang="fr-FR" sz="1800"/>
        </a:p>
      </dgm:t>
    </dgm:pt>
    <dgm:pt modelId="{F7651442-C1DF-434D-A35D-4998DD88C45F}" type="sibTrans" cxnId="{5AA4214B-8BBD-4D6A-880F-A399D2412ED8}">
      <dgm:prSet/>
      <dgm:spPr/>
      <dgm:t>
        <a:bodyPr/>
        <a:lstStyle/>
        <a:p>
          <a:endParaRPr lang="fr-FR" sz="1800"/>
        </a:p>
      </dgm:t>
    </dgm:pt>
    <dgm:pt modelId="{069351A2-36D5-4944-961D-1BB77F1DB5E2}">
      <dgm:prSet phldrT="[Texte]" custT="1"/>
      <dgm:spPr>
        <a:solidFill>
          <a:srgbClr val="4184AD"/>
        </a:solidFill>
      </dgm:spPr>
      <dgm:t>
        <a:bodyPr lIns="180000"/>
        <a:lstStyle/>
        <a:p>
          <a:pPr algn="l"/>
          <a:r>
            <a:rPr lang="es" sz="1800" dirty="0"/>
            <a:t>Debería ser definido y compartido con el objetivo persona y su familia</a:t>
          </a:r>
          <a:endParaRPr lang="fr-FR" sz="1800" dirty="0"/>
        </a:p>
      </dgm:t>
    </dgm:pt>
    <dgm:pt modelId="{8D0DF12E-620B-446E-8F56-B70C4FA0A656}" type="parTrans" cxnId="{0EF03275-DC47-4CA5-9984-F9BEC33A5963}">
      <dgm:prSet/>
      <dgm:spPr/>
      <dgm:t>
        <a:bodyPr/>
        <a:lstStyle/>
        <a:p>
          <a:endParaRPr lang="fr-FR" sz="1800"/>
        </a:p>
      </dgm:t>
    </dgm:pt>
    <dgm:pt modelId="{B8357BB2-8885-4B8B-B9B9-B4ACB5A114CE}" type="sibTrans" cxnId="{0EF03275-DC47-4CA5-9984-F9BEC33A5963}">
      <dgm:prSet/>
      <dgm:spPr/>
      <dgm:t>
        <a:bodyPr/>
        <a:lstStyle/>
        <a:p>
          <a:endParaRPr lang="fr-FR" sz="1800"/>
        </a:p>
      </dgm:t>
    </dgm:pt>
    <dgm:pt modelId="{4906EBDD-7031-40AF-802A-80A24EE7E5CC}">
      <dgm:prSet phldrT="[Texte]" custT="1"/>
      <dgm:spPr>
        <a:solidFill>
          <a:srgbClr val="4184AD"/>
        </a:solidFill>
      </dgm:spPr>
      <dgm:t>
        <a:bodyPr lIns="180000" tIns="144000" rIns="72000" bIns="180000"/>
        <a:lstStyle/>
        <a:p>
          <a:pPr algn="l"/>
          <a:r>
            <a:rPr lang="es" sz="1800" dirty="0"/>
            <a:t>Plan personalizado diseñado para satisfacer las necesidades y objetivos únicos de una persona específica. individual</a:t>
          </a:r>
          <a:endParaRPr lang="fr-FR" sz="1800" dirty="0"/>
        </a:p>
      </dgm:t>
    </dgm:pt>
    <dgm:pt modelId="{4CF93A7C-3AE1-4E91-B778-089C7C9A20E4}" type="parTrans" cxnId="{B1C94711-284C-4D9C-8B79-2A1BA6294F82}">
      <dgm:prSet/>
      <dgm:spPr/>
      <dgm:t>
        <a:bodyPr/>
        <a:lstStyle/>
        <a:p>
          <a:endParaRPr lang="fr-FR"/>
        </a:p>
      </dgm:t>
    </dgm:pt>
    <dgm:pt modelId="{219FEA6A-ABC5-428B-80A5-FEAD95275A2E}" type="sibTrans" cxnId="{B1C94711-284C-4D9C-8B79-2A1BA6294F82}">
      <dgm:prSet/>
      <dgm:spPr/>
      <dgm:t>
        <a:bodyPr/>
        <a:lstStyle/>
        <a:p>
          <a:endParaRPr lang="fr-FR"/>
        </a:p>
      </dgm:t>
    </dgm:pt>
    <dgm:pt modelId="{E02C7E10-EA8E-4049-9508-FE18CC2CF22A}" type="pres">
      <dgm:prSet presAssocID="{53E8CEB8-D04E-4294-953A-6C7E1B4C42D6}" presName="Name0" presStyleCnt="0">
        <dgm:presLayoutVars>
          <dgm:chPref val="1"/>
          <dgm:dir/>
          <dgm:animOne val="branch"/>
          <dgm:animLvl val="lvl"/>
          <dgm:resizeHandles val="exact"/>
        </dgm:presLayoutVars>
      </dgm:prSet>
      <dgm:spPr/>
      <dgm:t>
        <a:bodyPr/>
        <a:lstStyle/>
        <a:p>
          <a:endParaRPr lang="es-ES"/>
        </a:p>
      </dgm:t>
    </dgm:pt>
    <dgm:pt modelId="{9181C603-BBDF-4EAD-BC0A-2D1E88671BBC}" type="pres">
      <dgm:prSet presAssocID="{5EAAE770-9464-491F-A6F5-9D66FCA11F91}" presName="root1" presStyleCnt="0"/>
      <dgm:spPr/>
    </dgm:pt>
    <dgm:pt modelId="{00181418-EAFB-487E-A100-2B2FD94941CA}" type="pres">
      <dgm:prSet presAssocID="{5EAAE770-9464-491F-A6F5-9D66FCA11F91}" presName="LevelOneTextNode" presStyleLbl="node0" presStyleIdx="0" presStyleCnt="1">
        <dgm:presLayoutVars>
          <dgm:chPref val="3"/>
        </dgm:presLayoutVars>
      </dgm:prSet>
      <dgm:spPr/>
      <dgm:t>
        <a:bodyPr/>
        <a:lstStyle/>
        <a:p>
          <a:endParaRPr lang="es-ES"/>
        </a:p>
      </dgm:t>
    </dgm:pt>
    <dgm:pt modelId="{13C5000E-2BBD-4D59-8901-233AC1E0BF44}" type="pres">
      <dgm:prSet presAssocID="{5EAAE770-9464-491F-A6F5-9D66FCA11F91}" presName="level2hierChild" presStyleCnt="0"/>
      <dgm:spPr/>
    </dgm:pt>
    <dgm:pt modelId="{507F5AC5-1349-4655-B8CD-38C443B95A03}" type="pres">
      <dgm:prSet presAssocID="{4CF93A7C-3AE1-4E91-B778-089C7C9A20E4}" presName="conn2-1" presStyleLbl="parChTrans1D2" presStyleIdx="0" presStyleCnt="4"/>
      <dgm:spPr/>
      <dgm:t>
        <a:bodyPr/>
        <a:lstStyle/>
        <a:p>
          <a:endParaRPr lang="es-ES"/>
        </a:p>
      </dgm:t>
    </dgm:pt>
    <dgm:pt modelId="{851F19A1-573E-40C4-B3B3-D1CF1F783026}" type="pres">
      <dgm:prSet presAssocID="{4CF93A7C-3AE1-4E91-B778-089C7C9A20E4}" presName="connTx" presStyleLbl="parChTrans1D2" presStyleIdx="0" presStyleCnt="4"/>
      <dgm:spPr/>
      <dgm:t>
        <a:bodyPr/>
        <a:lstStyle/>
        <a:p>
          <a:endParaRPr lang="es-ES"/>
        </a:p>
      </dgm:t>
    </dgm:pt>
    <dgm:pt modelId="{1D4B51CE-9BE9-4136-A20E-9A2972961C04}" type="pres">
      <dgm:prSet presAssocID="{4906EBDD-7031-40AF-802A-80A24EE7E5CC}" presName="root2" presStyleCnt="0"/>
      <dgm:spPr/>
    </dgm:pt>
    <dgm:pt modelId="{333193E2-F755-4706-9F3F-21169C5B734C}" type="pres">
      <dgm:prSet presAssocID="{4906EBDD-7031-40AF-802A-80A24EE7E5CC}" presName="LevelTwoTextNode" presStyleLbl="node2" presStyleIdx="0" presStyleCnt="4" custScaleX="378336">
        <dgm:presLayoutVars>
          <dgm:chPref val="3"/>
        </dgm:presLayoutVars>
      </dgm:prSet>
      <dgm:spPr/>
      <dgm:t>
        <a:bodyPr/>
        <a:lstStyle/>
        <a:p>
          <a:endParaRPr lang="es-ES"/>
        </a:p>
      </dgm:t>
    </dgm:pt>
    <dgm:pt modelId="{2F572D18-EA3E-4F93-8735-75FAE060A245}" type="pres">
      <dgm:prSet presAssocID="{4906EBDD-7031-40AF-802A-80A24EE7E5CC}" presName="level3hierChild" presStyleCnt="0"/>
      <dgm:spPr/>
    </dgm:pt>
    <dgm:pt modelId="{4CF9EF31-3605-44CB-A416-96676048886E}" type="pres">
      <dgm:prSet presAssocID="{EDF4DC26-2666-46D5-918A-9E5CD1B7109B}" presName="conn2-1" presStyleLbl="parChTrans1D2" presStyleIdx="1" presStyleCnt="4"/>
      <dgm:spPr/>
      <dgm:t>
        <a:bodyPr/>
        <a:lstStyle/>
        <a:p>
          <a:endParaRPr lang="es-ES"/>
        </a:p>
      </dgm:t>
    </dgm:pt>
    <dgm:pt modelId="{708C9B0A-0ACD-48FF-89EA-5CED3EF46123}" type="pres">
      <dgm:prSet presAssocID="{EDF4DC26-2666-46D5-918A-9E5CD1B7109B}" presName="connTx" presStyleLbl="parChTrans1D2" presStyleIdx="1" presStyleCnt="4"/>
      <dgm:spPr/>
      <dgm:t>
        <a:bodyPr/>
        <a:lstStyle/>
        <a:p>
          <a:endParaRPr lang="es-ES"/>
        </a:p>
      </dgm:t>
    </dgm:pt>
    <dgm:pt modelId="{BA7DCA56-D522-4586-83F0-4097194BB933}" type="pres">
      <dgm:prSet presAssocID="{8D44C6B6-CF04-43F9-9441-8A72D8583F3D}" presName="root2" presStyleCnt="0"/>
      <dgm:spPr/>
    </dgm:pt>
    <dgm:pt modelId="{FEC0048A-B414-4C95-B290-9400B1DFAEA6}" type="pres">
      <dgm:prSet presAssocID="{8D44C6B6-CF04-43F9-9441-8A72D8583F3D}" presName="LevelTwoTextNode" presStyleLbl="node2" presStyleIdx="1" presStyleCnt="4" custScaleX="378336">
        <dgm:presLayoutVars>
          <dgm:chPref val="3"/>
        </dgm:presLayoutVars>
      </dgm:prSet>
      <dgm:spPr/>
      <dgm:t>
        <a:bodyPr/>
        <a:lstStyle/>
        <a:p>
          <a:endParaRPr lang="es-ES"/>
        </a:p>
      </dgm:t>
    </dgm:pt>
    <dgm:pt modelId="{C225A537-0E33-4ADE-A448-F8E89D1A5C13}" type="pres">
      <dgm:prSet presAssocID="{8D44C6B6-CF04-43F9-9441-8A72D8583F3D}" presName="level3hierChild" presStyleCnt="0"/>
      <dgm:spPr/>
    </dgm:pt>
    <dgm:pt modelId="{A467FD7E-E777-480B-A5C1-342C38BAAFAE}" type="pres">
      <dgm:prSet presAssocID="{062294F6-92D7-4AB1-9693-F429DAB9C0CD}" presName="conn2-1" presStyleLbl="parChTrans1D2" presStyleIdx="2" presStyleCnt="4"/>
      <dgm:spPr/>
      <dgm:t>
        <a:bodyPr/>
        <a:lstStyle/>
        <a:p>
          <a:endParaRPr lang="es-ES"/>
        </a:p>
      </dgm:t>
    </dgm:pt>
    <dgm:pt modelId="{C0414726-6AB1-4130-9DA4-8F963DC57319}" type="pres">
      <dgm:prSet presAssocID="{062294F6-92D7-4AB1-9693-F429DAB9C0CD}" presName="connTx" presStyleLbl="parChTrans1D2" presStyleIdx="2" presStyleCnt="4"/>
      <dgm:spPr/>
      <dgm:t>
        <a:bodyPr/>
        <a:lstStyle/>
        <a:p>
          <a:endParaRPr lang="es-ES"/>
        </a:p>
      </dgm:t>
    </dgm:pt>
    <dgm:pt modelId="{3246CFB6-6D93-4D08-8011-946DD39B8584}" type="pres">
      <dgm:prSet presAssocID="{8AB6A834-3237-432A-9DBF-B558439D0D60}" presName="root2" presStyleCnt="0"/>
      <dgm:spPr/>
    </dgm:pt>
    <dgm:pt modelId="{D2BD90F8-5F8A-4E86-A038-6CFFF54C30EB}" type="pres">
      <dgm:prSet presAssocID="{8AB6A834-3237-432A-9DBF-B558439D0D60}" presName="LevelTwoTextNode" presStyleLbl="node2" presStyleIdx="2" presStyleCnt="4" custScaleX="377475">
        <dgm:presLayoutVars>
          <dgm:chPref val="3"/>
        </dgm:presLayoutVars>
      </dgm:prSet>
      <dgm:spPr/>
      <dgm:t>
        <a:bodyPr/>
        <a:lstStyle/>
        <a:p>
          <a:endParaRPr lang="es-ES"/>
        </a:p>
      </dgm:t>
    </dgm:pt>
    <dgm:pt modelId="{995E3B48-1FCF-4265-9657-27256369CB2C}" type="pres">
      <dgm:prSet presAssocID="{8AB6A834-3237-432A-9DBF-B558439D0D60}" presName="level3hierChild" presStyleCnt="0"/>
      <dgm:spPr/>
    </dgm:pt>
    <dgm:pt modelId="{6E742198-DD25-4A0C-BF11-0A523CEADAC4}" type="pres">
      <dgm:prSet presAssocID="{8D0DF12E-620B-446E-8F56-B70C4FA0A656}" presName="conn2-1" presStyleLbl="parChTrans1D2" presStyleIdx="3" presStyleCnt="4"/>
      <dgm:spPr/>
      <dgm:t>
        <a:bodyPr/>
        <a:lstStyle/>
        <a:p>
          <a:endParaRPr lang="es-ES"/>
        </a:p>
      </dgm:t>
    </dgm:pt>
    <dgm:pt modelId="{41D798E2-80C3-4365-8FE4-9BB28F8E7168}" type="pres">
      <dgm:prSet presAssocID="{8D0DF12E-620B-446E-8F56-B70C4FA0A656}" presName="connTx" presStyleLbl="parChTrans1D2" presStyleIdx="3" presStyleCnt="4"/>
      <dgm:spPr/>
      <dgm:t>
        <a:bodyPr/>
        <a:lstStyle/>
        <a:p>
          <a:endParaRPr lang="es-ES"/>
        </a:p>
      </dgm:t>
    </dgm:pt>
    <dgm:pt modelId="{5E9CE8B1-1734-4CB0-914E-D6E874E7B1EB}" type="pres">
      <dgm:prSet presAssocID="{069351A2-36D5-4944-961D-1BB77F1DB5E2}" presName="root2" presStyleCnt="0"/>
      <dgm:spPr/>
    </dgm:pt>
    <dgm:pt modelId="{AC5F67EC-5BF0-41AD-85A1-BE6C3FE3D740}" type="pres">
      <dgm:prSet presAssocID="{069351A2-36D5-4944-961D-1BB77F1DB5E2}" presName="LevelTwoTextNode" presStyleLbl="node2" presStyleIdx="3" presStyleCnt="4" custScaleX="376999">
        <dgm:presLayoutVars>
          <dgm:chPref val="3"/>
        </dgm:presLayoutVars>
      </dgm:prSet>
      <dgm:spPr/>
      <dgm:t>
        <a:bodyPr/>
        <a:lstStyle/>
        <a:p>
          <a:endParaRPr lang="es-ES"/>
        </a:p>
      </dgm:t>
    </dgm:pt>
    <dgm:pt modelId="{B81021E0-FC83-4D92-A62B-E9360EEF26BF}" type="pres">
      <dgm:prSet presAssocID="{069351A2-36D5-4944-961D-1BB77F1DB5E2}" presName="level3hierChild" presStyleCnt="0"/>
      <dgm:spPr/>
    </dgm:pt>
  </dgm:ptLst>
  <dgm:cxnLst>
    <dgm:cxn modelId="{03621ABD-976E-405E-B461-7CE349E0F497}" type="presOf" srcId="{53E8CEB8-D04E-4294-953A-6C7E1B4C42D6}" destId="{E02C7E10-EA8E-4049-9508-FE18CC2CF22A}" srcOrd="0" destOrd="0" presId="urn:microsoft.com/office/officeart/2008/layout/HorizontalMultiLevelHierarchy"/>
    <dgm:cxn modelId="{C571F7C1-4C9B-4479-9934-EECFD5C45DF9}" srcId="{53E8CEB8-D04E-4294-953A-6C7E1B4C42D6}" destId="{5EAAE770-9464-491F-A6F5-9D66FCA11F91}" srcOrd="0" destOrd="0" parTransId="{C457A998-9790-4DEC-BAFB-83A959C33E34}" sibTransId="{233A0DE7-147D-4F7F-BF50-2F52E28BCD63}"/>
    <dgm:cxn modelId="{A925625B-92A2-4C19-B09E-F8AC058EE826}" type="presOf" srcId="{4CF93A7C-3AE1-4E91-B778-089C7C9A20E4}" destId="{851F19A1-573E-40C4-B3B3-D1CF1F783026}" srcOrd="1" destOrd="0" presId="urn:microsoft.com/office/officeart/2008/layout/HorizontalMultiLevelHierarchy"/>
    <dgm:cxn modelId="{B1C94711-284C-4D9C-8B79-2A1BA6294F82}" srcId="{5EAAE770-9464-491F-A6F5-9D66FCA11F91}" destId="{4906EBDD-7031-40AF-802A-80A24EE7E5CC}" srcOrd="0" destOrd="0" parTransId="{4CF93A7C-3AE1-4E91-B778-089C7C9A20E4}" sibTransId="{219FEA6A-ABC5-428B-80A5-FEAD95275A2E}"/>
    <dgm:cxn modelId="{28AC573B-2467-4B11-A9D1-953C17B0D9DB}" type="presOf" srcId="{5EAAE770-9464-491F-A6F5-9D66FCA11F91}" destId="{00181418-EAFB-487E-A100-2B2FD94941CA}" srcOrd="0" destOrd="0" presId="urn:microsoft.com/office/officeart/2008/layout/HorizontalMultiLevelHierarchy"/>
    <dgm:cxn modelId="{5AA4214B-8BBD-4D6A-880F-A399D2412ED8}" srcId="{5EAAE770-9464-491F-A6F5-9D66FCA11F91}" destId="{8AB6A834-3237-432A-9DBF-B558439D0D60}" srcOrd="2" destOrd="0" parTransId="{062294F6-92D7-4AB1-9693-F429DAB9C0CD}" sibTransId="{F7651442-C1DF-434D-A35D-4998DD88C45F}"/>
    <dgm:cxn modelId="{0EF03275-DC47-4CA5-9984-F9BEC33A5963}" srcId="{5EAAE770-9464-491F-A6F5-9D66FCA11F91}" destId="{069351A2-36D5-4944-961D-1BB77F1DB5E2}" srcOrd="3" destOrd="0" parTransId="{8D0DF12E-620B-446E-8F56-B70C4FA0A656}" sibTransId="{B8357BB2-8885-4B8B-B9B9-B4ACB5A114CE}"/>
    <dgm:cxn modelId="{1DD6EE2E-32FA-49A6-A46F-D3E6DBCFFC20}" type="presOf" srcId="{EDF4DC26-2666-46D5-918A-9E5CD1B7109B}" destId="{708C9B0A-0ACD-48FF-89EA-5CED3EF46123}" srcOrd="1" destOrd="0" presId="urn:microsoft.com/office/officeart/2008/layout/HorizontalMultiLevelHierarchy"/>
    <dgm:cxn modelId="{B7D15846-ABDB-4567-A811-E77355ADAD17}" type="presOf" srcId="{8D0DF12E-620B-446E-8F56-B70C4FA0A656}" destId="{41D798E2-80C3-4365-8FE4-9BB28F8E7168}" srcOrd="1" destOrd="0" presId="urn:microsoft.com/office/officeart/2008/layout/HorizontalMultiLevelHierarchy"/>
    <dgm:cxn modelId="{7CF97EB3-2B59-44CA-91E8-D9699BDC0E5D}" type="presOf" srcId="{4906EBDD-7031-40AF-802A-80A24EE7E5CC}" destId="{333193E2-F755-4706-9F3F-21169C5B734C}" srcOrd="0" destOrd="0" presId="urn:microsoft.com/office/officeart/2008/layout/HorizontalMultiLevelHierarchy"/>
    <dgm:cxn modelId="{DC7E4964-917C-4491-AA0C-8B845E34E0B0}" type="presOf" srcId="{062294F6-92D7-4AB1-9693-F429DAB9C0CD}" destId="{A467FD7E-E777-480B-A5C1-342C38BAAFAE}" srcOrd="0" destOrd="0" presId="urn:microsoft.com/office/officeart/2008/layout/HorizontalMultiLevelHierarchy"/>
    <dgm:cxn modelId="{837FC500-3E7E-4474-9AE8-26E42BE95D10}" type="presOf" srcId="{062294F6-92D7-4AB1-9693-F429DAB9C0CD}" destId="{C0414726-6AB1-4130-9DA4-8F963DC57319}" srcOrd="1" destOrd="0" presId="urn:microsoft.com/office/officeart/2008/layout/HorizontalMultiLevelHierarchy"/>
    <dgm:cxn modelId="{60FB0CF1-6F56-4D6D-BBAF-9AC4ED5D62A7}" type="presOf" srcId="{EDF4DC26-2666-46D5-918A-9E5CD1B7109B}" destId="{4CF9EF31-3605-44CB-A416-96676048886E}" srcOrd="0" destOrd="0" presId="urn:microsoft.com/office/officeart/2008/layout/HorizontalMultiLevelHierarchy"/>
    <dgm:cxn modelId="{A13E719B-0E5D-479B-BB72-D6D9BD9E2779}" srcId="{5EAAE770-9464-491F-A6F5-9D66FCA11F91}" destId="{8D44C6B6-CF04-43F9-9441-8A72D8583F3D}" srcOrd="1" destOrd="0" parTransId="{EDF4DC26-2666-46D5-918A-9E5CD1B7109B}" sibTransId="{D104ABD3-7E26-4C85-80D3-3989752C721B}"/>
    <dgm:cxn modelId="{9F101C58-F7C4-427B-8527-018DE62C8AC8}" type="presOf" srcId="{069351A2-36D5-4944-961D-1BB77F1DB5E2}" destId="{AC5F67EC-5BF0-41AD-85A1-BE6C3FE3D740}" srcOrd="0" destOrd="0" presId="urn:microsoft.com/office/officeart/2008/layout/HorizontalMultiLevelHierarchy"/>
    <dgm:cxn modelId="{3FA27032-AED9-4DB8-9B68-2C189708E2EA}" type="presOf" srcId="{8D44C6B6-CF04-43F9-9441-8A72D8583F3D}" destId="{FEC0048A-B414-4C95-B290-9400B1DFAEA6}" srcOrd="0" destOrd="0" presId="urn:microsoft.com/office/officeart/2008/layout/HorizontalMultiLevelHierarchy"/>
    <dgm:cxn modelId="{E1E386EC-FC17-4AC7-AA3A-0B5EBE407E68}" type="presOf" srcId="{8D0DF12E-620B-446E-8F56-B70C4FA0A656}" destId="{6E742198-DD25-4A0C-BF11-0A523CEADAC4}" srcOrd="0" destOrd="0" presId="urn:microsoft.com/office/officeart/2008/layout/HorizontalMultiLevelHierarchy"/>
    <dgm:cxn modelId="{CF4201F5-B0E1-4B50-A4CE-7BDC5BD0CF19}" type="presOf" srcId="{4CF93A7C-3AE1-4E91-B778-089C7C9A20E4}" destId="{507F5AC5-1349-4655-B8CD-38C443B95A03}" srcOrd="0" destOrd="0" presId="urn:microsoft.com/office/officeart/2008/layout/HorizontalMultiLevelHierarchy"/>
    <dgm:cxn modelId="{F43130F9-6916-41AD-8D51-6247020D55FC}" type="presOf" srcId="{8AB6A834-3237-432A-9DBF-B558439D0D60}" destId="{D2BD90F8-5F8A-4E86-A038-6CFFF54C30EB}" srcOrd="0" destOrd="0" presId="urn:microsoft.com/office/officeart/2008/layout/HorizontalMultiLevelHierarchy"/>
    <dgm:cxn modelId="{75A52B53-7501-4784-AEB4-48A6759D645A}" type="presParOf" srcId="{E02C7E10-EA8E-4049-9508-FE18CC2CF22A}" destId="{9181C603-BBDF-4EAD-BC0A-2D1E88671BBC}" srcOrd="0" destOrd="0" presId="urn:microsoft.com/office/officeart/2008/layout/HorizontalMultiLevelHierarchy"/>
    <dgm:cxn modelId="{1F344DDA-8E9D-4D92-93D9-C49049D197C5}" type="presParOf" srcId="{9181C603-BBDF-4EAD-BC0A-2D1E88671BBC}" destId="{00181418-EAFB-487E-A100-2B2FD94941CA}" srcOrd="0" destOrd="0" presId="urn:microsoft.com/office/officeart/2008/layout/HorizontalMultiLevelHierarchy"/>
    <dgm:cxn modelId="{174A5D2B-20BD-40B6-89F9-CD1219B5DDAD}" type="presParOf" srcId="{9181C603-BBDF-4EAD-BC0A-2D1E88671BBC}" destId="{13C5000E-2BBD-4D59-8901-233AC1E0BF44}" srcOrd="1" destOrd="0" presId="urn:microsoft.com/office/officeart/2008/layout/HorizontalMultiLevelHierarchy"/>
    <dgm:cxn modelId="{E240EE12-E910-4856-A911-083A3F9347D8}" type="presParOf" srcId="{13C5000E-2BBD-4D59-8901-233AC1E0BF44}" destId="{507F5AC5-1349-4655-B8CD-38C443B95A03}" srcOrd="0" destOrd="0" presId="urn:microsoft.com/office/officeart/2008/layout/HorizontalMultiLevelHierarchy"/>
    <dgm:cxn modelId="{305B82EC-FB90-4B8D-9FBD-E8099E32F183}" type="presParOf" srcId="{507F5AC5-1349-4655-B8CD-38C443B95A03}" destId="{851F19A1-573E-40C4-B3B3-D1CF1F783026}" srcOrd="0" destOrd="0" presId="urn:microsoft.com/office/officeart/2008/layout/HorizontalMultiLevelHierarchy"/>
    <dgm:cxn modelId="{A646BE69-8BF3-4C39-803E-9E6E5DD062B2}" type="presParOf" srcId="{13C5000E-2BBD-4D59-8901-233AC1E0BF44}" destId="{1D4B51CE-9BE9-4136-A20E-9A2972961C04}" srcOrd="1" destOrd="0" presId="urn:microsoft.com/office/officeart/2008/layout/HorizontalMultiLevelHierarchy"/>
    <dgm:cxn modelId="{B0BA0384-0D36-4F47-B5F9-B9DD16D3D5E6}" type="presParOf" srcId="{1D4B51CE-9BE9-4136-A20E-9A2972961C04}" destId="{333193E2-F755-4706-9F3F-21169C5B734C}" srcOrd="0" destOrd="0" presId="urn:microsoft.com/office/officeart/2008/layout/HorizontalMultiLevelHierarchy"/>
    <dgm:cxn modelId="{778252D8-3FC4-410A-A05D-2DCFA91FDBA2}" type="presParOf" srcId="{1D4B51CE-9BE9-4136-A20E-9A2972961C04}" destId="{2F572D18-EA3E-4F93-8735-75FAE060A245}" srcOrd="1" destOrd="0" presId="urn:microsoft.com/office/officeart/2008/layout/HorizontalMultiLevelHierarchy"/>
    <dgm:cxn modelId="{4080FA9D-5A2C-44F4-9856-229F278D98F9}" type="presParOf" srcId="{13C5000E-2BBD-4D59-8901-233AC1E0BF44}" destId="{4CF9EF31-3605-44CB-A416-96676048886E}" srcOrd="2" destOrd="0" presId="urn:microsoft.com/office/officeart/2008/layout/HorizontalMultiLevelHierarchy"/>
    <dgm:cxn modelId="{D6BBDF75-47E5-408D-8CB2-DA9A3E9D14E1}" type="presParOf" srcId="{4CF9EF31-3605-44CB-A416-96676048886E}" destId="{708C9B0A-0ACD-48FF-89EA-5CED3EF46123}" srcOrd="0" destOrd="0" presId="urn:microsoft.com/office/officeart/2008/layout/HorizontalMultiLevelHierarchy"/>
    <dgm:cxn modelId="{4F08C921-517E-4CD4-9745-947D184B329B}" type="presParOf" srcId="{13C5000E-2BBD-4D59-8901-233AC1E0BF44}" destId="{BA7DCA56-D522-4586-83F0-4097194BB933}" srcOrd="3" destOrd="0" presId="urn:microsoft.com/office/officeart/2008/layout/HorizontalMultiLevelHierarchy"/>
    <dgm:cxn modelId="{B23357CD-8F01-4A98-8815-3E40C6DDF150}" type="presParOf" srcId="{BA7DCA56-D522-4586-83F0-4097194BB933}" destId="{FEC0048A-B414-4C95-B290-9400B1DFAEA6}" srcOrd="0" destOrd="0" presId="urn:microsoft.com/office/officeart/2008/layout/HorizontalMultiLevelHierarchy"/>
    <dgm:cxn modelId="{FE40F34C-9CD4-419C-BB6B-CDA45FEC325C}" type="presParOf" srcId="{BA7DCA56-D522-4586-83F0-4097194BB933}" destId="{C225A537-0E33-4ADE-A448-F8E89D1A5C13}" srcOrd="1" destOrd="0" presId="urn:microsoft.com/office/officeart/2008/layout/HorizontalMultiLevelHierarchy"/>
    <dgm:cxn modelId="{0E106D1C-F09F-4162-BACD-13A521957A86}" type="presParOf" srcId="{13C5000E-2BBD-4D59-8901-233AC1E0BF44}" destId="{A467FD7E-E777-480B-A5C1-342C38BAAFAE}" srcOrd="4" destOrd="0" presId="urn:microsoft.com/office/officeart/2008/layout/HorizontalMultiLevelHierarchy"/>
    <dgm:cxn modelId="{B550E7C1-3382-43F7-A6E1-170DC1AB3490}" type="presParOf" srcId="{A467FD7E-E777-480B-A5C1-342C38BAAFAE}" destId="{C0414726-6AB1-4130-9DA4-8F963DC57319}" srcOrd="0" destOrd="0" presId="urn:microsoft.com/office/officeart/2008/layout/HorizontalMultiLevelHierarchy"/>
    <dgm:cxn modelId="{568E59AE-5022-42EC-BA49-15E18A7C1BFB}" type="presParOf" srcId="{13C5000E-2BBD-4D59-8901-233AC1E0BF44}" destId="{3246CFB6-6D93-4D08-8011-946DD39B8584}" srcOrd="5" destOrd="0" presId="urn:microsoft.com/office/officeart/2008/layout/HorizontalMultiLevelHierarchy"/>
    <dgm:cxn modelId="{B32F03E3-146E-4AAD-8278-2F980DB88618}" type="presParOf" srcId="{3246CFB6-6D93-4D08-8011-946DD39B8584}" destId="{D2BD90F8-5F8A-4E86-A038-6CFFF54C30EB}" srcOrd="0" destOrd="0" presId="urn:microsoft.com/office/officeart/2008/layout/HorizontalMultiLevelHierarchy"/>
    <dgm:cxn modelId="{1AF97DA6-BBB4-4B07-9714-8E51ADC55F87}" type="presParOf" srcId="{3246CFB6-6D93-4D08-8011-946DD39B8584}" destId="{995E3B48-1FCF-4265-9657-27256369CB2C}" srcOrd="1" destOrd="0" presId="urn:microsoft.com/office/officeart/2008/layout/HorizontalMultiLevelHierarchy"/>
    <dgm:cxn modelId="{1F2DB467-BA69-4547-B455-FD4718D38C6F}" type="presParOf" srcId="{13C5000E-2BBD-4D59-8901-233AC1E0BF44}" destId="{6E742198-DD25-4A0C-BF11-0A523CEADAC4}" srcOrd="6" destOrd="0" presId="urn:microsoft.com/office/officeart/2008/layout/HorizontalMultiLevelHierarchy"/>
    <dgm:cxn modelId="{833AABAA-5CAC-4BFC-82FE-DB5D78B72A12}" type="presParOf" srcId="{6E742198-DD25-4A0C-BF11-0A523CEADAC4}" destId="{41D798E2-80C3-4365-8FE4-9BB28F8E7168}" srcOrd="0" destOrd="0" presId="urn:microsoft.com/office/officeart/2008/layout/HorizontalMultiLevelHierarchy"/>
    <dgm:cxn modelId="{B45CE14E-B498-4915-B51D-AC5A325AFE47}" type="presParOf" srcId="{13C5000E-2BBD-4D59-8901-233AC1E0BF44}" destId="{5E9CE8B1-1734-4CB0-914E-D6E874E7B1EB}" srcOrd="7" destOrd="0" presId="urn:microsoft.com/office/officeart/2008/layout/HorizontalMultiLevelHierarchy"/>
    <dgm:cxn modelId="{0E981044-8E0E-41B3-8F0F-42CB2C8210F1}" type="presParOf" srcId="{5E9CE8B1-1734-4CB0-914E-D6E874E7B1EB}" destId="{AC5F67EC-5BF0-41AD-85A1-BE6C3FE3D740}" srcOrd="0" destOrd="0" presId="urn:microsoft.com/office/officeart/2008/layout/HorizontalMultiLevelHierarchy"/>
    <dgm:cxn modelId="{644C9CB7-6D91-4AC7-8914-B39A0ECB0A2F}" type="presParOf" srcId="{5E9CE8B1-1734-4CB0-914E-D6E874E7B1EB}" destId="{B81021E0-FC83-4D92-A62B-E9360EEF26BF}" srcOrd="1" destOrd="0" presId="urn:microsoft.com/office/officeart/2008/layout/HorizontalMultiLevelHierarchy"/>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2C8048-FF27-4859-BECC-690B2862336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7453F5CF-D78C-41FF-B4FD-399C6A1A91B8}">
      <dgm:prSet phldrT="[Texte]" custT="1"/>
      <dgm:spPr>
        <a:solidFill>
          <a:srgbClr val="0B6F6F"/>
        </a:solidFill>
      </dgm:spPr>
      <dgm:t>
        <a:bodyPr/>
        <a:lstStyle/>
        <a:p>
          <a:r>
            <a:rPr lang="es" sz="2400" dirty="0"/>
            <a:t>Directrices de ASHA, </a:t>
          </a:r>
          <a:r>
            <a:rPr lang="es" sz="2000" dirty="0"/>
            <a:t>La evaluación debería reflejar el individuo capacidad de interactuar intencionalmente con su ambiente</a:t>
          </a:r>
          <a:endParaRPr lang="fr-FR" sz="2400" dirty="0"/>
        </a:p>
      </dgm:t>
    </dgm:pt>
    <dgm:pt modelId="{CE5E270F-8A66-473F-912C-1A091A4E92A9}" type="parTrans" cxnId="{1C248559-EF91-4722-9734-275ABE4FAE94}">
      <dgm:prSet/>
      <dgm:spPr/>
      <dgm:t>
        <a:bodyPr/>
        <a:lstStyle/>
        <a:p>
          <a:endParaRPr lang="fr-FR" sz="6600"/>
        </a:p>
      </dgm:t>
    </dgm:pt>
    <dgm:pt modelId="{75D61B3B-0BF0-4AFC-8020-5C894E844D59}" type="sibTrans" cxnId="{1C248559-EF91-4722-9734-275ABE4FAE94}">
      <dgm:prSet/>
      <dgm:spPr/>
      <dgm:t>
        <a:bodyPr/>
        <a:lstStyle/>
        <a:p>
          <a:endParaRPr lang="fr-FR" sz="6600"/>
        </a:p>
      </dgm:t>
    </dgm:pt>
    <dgm:pt modelId="{0B0C6FD2-944E-4CE4-9061-27496EEE16F6}">
      <dgm:prSet phldrT="[Texte]" custT="1"/>
      <dgm:spPr/>
      <dgm:t>
        <a:bodyPr/>
        <a:lstStyle/>
        <a:p>
          <a:r>
            <a:rPr lang="es" sz="2400" dirty="0"/>
            <a:t>precisamente definir sus habilidades </a:t>
          </a:r>
          <a:endParaRPr lang="fr-FR" sz="2400" dirty="0"/>
        </a:p>
      </dgm:t>
    </dgm:pt>
    <dgm:pt modelId="{F9A110D5-DEC5-490F-AEC9-486D71934122}" type="parTrans" cxnId="{F5C61DEC-1A35-4A62-943C-8138732D6F20}">
      <dgm:prSet/>
      <dgm:spPr/>
      <dgm:t>
        <a:bodyPr/>
        <a:lstStyle/>
        <a:p>
          <a:endParaRPr lang="fr-FR" sz="6600"/>
        </a:p>
      </dgm:t>
    </dgm:pt>
    <dgm:pt modelId="{944013EB-9386-4EFA-BE69-07C27BB32473}" type="sibTrans" cxnId="{F5C61DEC-1A35-4A62-943C-8138732D6F20}">
      <dgm:prSet/>
      <dgm:spPr/>
      <dgm:t>
        <a:bodyPr/>
        <a:lstStyle/>
        <a:p>
          <a:endParaRPr lang="fr-FR" sz="6600"/>
        </a:p>
      </dgm:t>
    </dgm:pt>
    <dgm:pt modelId="{4D541F1A-1A02-46B2-B132-4153A8268A84}">
      <dgm:prSet phldrT="[Texte]" custT="1"/>
      <dgm:spPr/>
      <dgm:t>
        <a:bodyPr/>
        <a:lstStyle/>
        <a:p>
          <a:r>
            <a:rPr lang="es" sz="2400" dirty="0">
              <a:latin typeface="Arial"/>
            </a:rPr>
            <a:t>Entornos</a:t>
          </a:r>
          <a:r>
            <a:rPr lang="es" sz="2400" dirty="0"/>
            <a:t> ( educativos , de ocio , residenciales , ocupacionales )</a:t>
          </a:r>
        </a:p>
      </dgm:t>
    </dgm:pt>
    <dgm:pt modelId="{BA214891-5FC4-4EC7-96EC-9201552CE3E4}" type="parTrans" cxnId="{C029AF13-7681-40A6-8AAC-0A6CEFFCDD35}">
      <dgm:prSet/>
      <dgm:spPr/>
      <dgm:t>
        <a:bodyPr/>
        <a:lstStyle/>
        <a:p>
          <a:endParaRPr lang="fr-FR" sz="6600"/>
        </a:p>
      </dgm:t>
    </dgm:pt>
    <dgm:pt modelId="{2B72CC25-7ADC-40FD-B191-403214405DDA}" type="sibTrans" cxnId="{C029AF13-7681-40A6-8AAC-0A6CEFFCDD35}">
      <dgm:prSet/>
      <dgm:spPr/>
      <dgm:t>
        <a:bodyPr/>
        <a:lstStyle/>
        <a:p>
          <a:endParaRPr lang="fr-FR" sz="6600"/>
        </a:p>
      </dgm:t>
    </dgm:pt>
    <dgm:pt modelId="{A3EF8A2E-336B-42E9-8193-4CCB64E0E842}">
      <dgm:prSet phldrT="[Texte]" custT="1"/>
      <dgm:spPr/>
      <dgm:t>
        <a:bodyPr/>
        <a:lstStyle/>
        <a:p>
          <a:r>
            <a:rPr lang="es" sz="2400" dirty="0"/>
            <a:t>Evaluar a las personas con IDD y sus ambiente</a:t>
          </a:r>
          <a:endParaRPr lang="fr-FR" sz="2400" dirty="0"/>
        </a:p>
      </dgm:t>
    </dgm:pt>
    <dgm:pt modelId="{3F1676E0-6C48-4003-9881-91705C053139}" type="parTrans" cxnId="{82856771-457F-403D-B78E-0C9205A1F253}">
      <dgm:prSet/>
      <dgm:spPr/>
      <dgm:t>
        <a:bodyPr/>
        <a:lstStyle/>
        <a:p>
          <a:endParaRPr lang="fr-FR" sz="6600"/>
        </a:p>
      </dgm:t>
    </dgm:pt>
    <dgm:pt modelId="{6264CF8D-0D59-4ECF-9656-B3313D2618E9}" type="sibTrans" cxnId="{82856771-457F-403D-B78E-0C9205A1F253}">
      <dgm:prSet/>
      <dgm:spPr/>
      <dgm:t>
        <a:bodyPr/>
        <a:lstStyle/>
        <a:p>
          <a:endParaRPr lang="fr-FR" sz="6600"/>
        </a:p>
      </dgm:t>
    </dgm:pt>
    <dgm:pt modelId="{350989E1-00BF-4E2D-A45A-CAB67D20B939}">
      <dgm:prSet phldrT="[Texte]" custT="1"/>
      <dgm:spPr/>
      <dgm:t>
        <a:bodyPr/>
        <a:lstStyle/>
        <a:p>
          <a:pPr rtl="0"/>
          <a:r>
            <a:rPr lang="es" sz="2400" dirty="0"/>
            <a:t>indicar el grado en que el medio ambiente </a:t>
          </a:r>
          <a:r>
            <a:rPr lang="es" sz="2400" dirty="0">
              <a:latin typeface="Arial"/>
            </a:rPr>
            <a:t>permite</a:t>
          </a:r>
          <a:r>
            <a:rPr lang="es" sz="2400" dirty="0"/>
            <a:t> </a:t>
          </a:r>
          <a:r>
            <a:rPr lang="es" sz="2400" dirty="0">
              <a:latin typeface="Arial"/>
            </a:rPr>
            <a:t>y promueve </a:t>
          </a:r>
          <a:r>
            <a:rPr lang="es" sz="2400" dirty="0"/>
            <a:t>una comunicación efectiva</a:t>
          </a:r>
        </a:p>
      </dgm:t>
    </dgm:pt>
    <dgm:pt modelId="{67B4F053-ABD7-4111-A624-547AD021D09F}" type="parTrans" cxnId="{D9D8011E-5117-422D-8DBC-94A0198361D7}">
      <dgm:prSet/>
      <dgm:spPr/>
      <dgm:t>
        <a:bodyPr/>
        <a:lstStyle/>
        <a:p>
          <a:endParaRPr lang="fr-FR"/>
        </a:p>
      </dgm:t>
    </dgm:pt>
    <dgm:pt modelId="{62291CB6-8D0F-4721-88CC-D65ED8627E64}" type="sibTrans" cxnId="{D9D8011E-5117-422D-8DBC-94A0198361D7}">
      <dgm:prSet/>
      <dgm:spPr/>
      <dgm:t>
        <a:bodyPr/>
        <a:lstStyle/>
        <a:p>
          <a:endParaRPr lang="fr-FR"/>
        </a:p>
      </dgm:t>
    </dgm:pt>
    <dgm:pt modelId="{00AFFDA4-2BA4-4516-8CDD-DEC6F74AE9FE}">
      <dgm:prSet phldrT="[Texte]" custT="1"/>
      <dgm:spPr/>
      <dgm:t>
        <a:bodyPr/>
        <a:lstStyle/>
        <a:p>
          <a:pPr rtl="0"/>
          <a:r>
            <a:rPr lang="es" sz="2400" dirty="0">
              <a:latin typeface="Arial"/>
            </a:rPr>
            <a:t>Recursos</a:t>
          </a:r>
          <a:r>
            <a:rPr lang="es" sz="2400" dirty="0"/>
            <a:t> </a:t>
          </a:r>
          <a:r>
            <a:rPr lang="es" sz="2400" dirty="0">
              <a:latin typeface="Arial"/>
            </a:rPr>
            <a:t>humanos y económicos </a:t>
          </a:r>
          <a:r>
            <a:rPr lang="es" sz="2400" dirty="0"/>
            <a:t>: </a:t>
          </a:r>
          <a:r>
            <a:rPr lang="es" sz="2400" dirty="0">
              <a:latin typeface="Arial"/>
            </a:rPr>
            <a:t>identificar qué papel juegan los responsables de la gestión.</a:t>
          </a:r>
          <a:endParaRPr lang="es" sz="2400" dirty="0"/>
        </a:p>
      </dgm:t>
    </dgm:pt>
    <dgm:pt modelId="{567A2D9C-90E0-47D1-A8CF-A57BBEE2F33C}" type="parTrans" cxnId="{8B4E0B42-06C6-4826-AB0A-EAEE3E31E3F3}">
      <dgm:prSet/>
      <dgm:spPr/>
      <dgm:t>
        <a:bodyPr/>
        <a:lstStyle/>
        <a:p>
          <a:endParaRPr lang="fr-FR"/>
        </a:p>
      </dgm:t>
    </dgm:pt>
    <dgm:pt modelId="{F7FB3F3D-64F5-4CC3-AAA4-5DF71334800F}" type="sibTrans" cxnId="{8B4E0B42-06C6-4826-AB0A-EAEE3E31E3F3}">
      <dgm:prSet/>
      <dgm:spPr/>
      <dgm:t>
        <a:bodyPr/>
        <a:lstStyle/>
        <a:p>
          <a:endParaRPr lang="fr-FR"/>
        </a:p>
      </dgm:t>
    </dgm:pt>
    <dgm:pt modelId="{EF342DB2-C852-4D63-96BA-452DBA9789FC}" type="pres">
      <dgm:prSet presAssocID="{492C8048-FF27-4859-BECC-690B2862336D}" presName="linear" presStyleCnt="0">
        <dgm:presLayoutVars>
          <dgm:animLvl val="lvl"/>
          <dgm:resizeHandles val="exact"/>
        </dgm:presLayoutVars>
      </dgm:prSet>
      <dgm:spPr/>
      <dgm:t>
        <a:bodyPr/>
        <a:lstStyle/>
        <a:p>
          <a:endParaRPr lang="es-ES"/>
        </a:p>
      </dgm:t>
    </dgm:pt>
    <dgm:pt modelId="{233C5E7C-DA80-4A6A-B4E3-8A90B059713B}" type="pres">
      <dgm:prSet presAssocID="{7453F5CF-D78C-41FF-B4FD-399C6A1A91B8}" presName="parentText" presStyleLbl="node1" presStyleIdx="0" presStyleCnt="2" custScaleY="96636">
        <dgm:presLayoutVars>
          <dgm:chMax val="0"/>
          <dgm:bulletEnabled val="1"/>
        </dgm:presLayoutVars>
      </dgm:prSet>
      <dgm:spPr/>
      <dgm:t>
        <a:bodyPr/>
        <a:lstStyle/>
        <a:p>
          <a:endParaRPr lang="es-ES"/>
        </a:p>
      </dgm:t>
    </dgm:pt>
    <dgm:pt modelId="{5EBA7342-F6BC-4EDD-83B7-99CA763D8EC8}" type="pres">
      <dgm:prSet presAssocID="{7453F5CF-D78C-41FF-B4FD-399C6A1A91B8}" presName="childText" presStyleLbl="revTx" presStyleIdx="0" presStyleCnt="1">
        <dgm:presLayoutVars>
          <dgm:bulletEnabled val="1"/>
        </dgm:presLayoutVars>
      </dgm:prSet>
      <dgm:spPr/>
      <dgm:t>
        <a:bodyPr/>
        <a:lstStyle/>
        <a:p>
          <a:endParaRPr lang="es-ES"/>
        </a:p>
      </dgm:t>
    </dgm:pt>
    <dgm:pt modelId="{2469D8EA-FDCB-47E2-BD50-05819DDED3C2}" type="pres">
      <dgm:prSet presAssocID="{00AFFDA4-2BA4-4516-8CDD-DEC6F74AE9FE}" presName="parentText" presStyleLbl="node1" presStyleIdx="1" presStyleCnt="2">
        <dgm:presLayoutVars>
          <dgm:chMax val="0"/>
          <dgm:bulletEnabled val="1"/>
        </dgm:presLayoutVars>
      </dgm:prSet>
      <dgm:spPr/>
      <dgm:t>
        <a:bodyPr/>
        <a:lstStyle/>
        <a:p>
          <a:endParaRPr lang="es-ES"/>
        </a:p>
      </dgm:t>
    </dgm:pt>
  </dgm:ptLst>
  <dgm:cxnLst>
    <dgm:cxn modelId="{82856771-457F-403D-B78E-0C9205A1F253}" srcId="{7453F5CF-D78C-41FF-B4FD-399C6A1A91B8}" destId="{A3EF8A2E-336B-42E9-8193-4CCB64E0E842}" srcOrd="1" destOrd="0" parTransId="{3F1676E0-6C48-4003-9881-91705C053139}" sibTransId="{6264CF8D-0D59-4ECF-9656-B3313D2618E9}"/>
    <dgm:cxn modelId="{1C248559-EF91-4722-9734-275ABE4FAE94}" srcId="{492C8048-FF27-4859-BECC-690B2862336D}" destId="{7453F5CF-D78C-41FF-B4FD-399C6A1A91B8}" srcOrd="0" destOrd="0" parTransId="{CE5E270F-8A66-473F-912C-1A091A4E92A9}" sibTransId="{75D61B3B-0BF0-4AFC-8020-5C894E844D59}"/>
    <dgm:cxn modelId="{22247137-AECC-4879-BC79-ABD2D49A9691}" type="presOf" srcId="{492C8048-FF27-4859-BECC-690B2862336D}" destId="{EF342DB2-C852-4D63-96BA-452DBA9789FC}" srcOrd="0" destOrd="0" presId="urn:microsoft.com/office/officeart/2005/8/layout/vList2"/>
    <dgm:cxn modelId="{9B672833-0D24-49CB-ABB6-6A60DC37EFF8}" type="presOf" srcId="{7453F5CF-D78C-41FF-B4FD-399C6A1A91B8}" destId="{233C5E7C-DA80-4A6A-B4E3-8A90B059713B}" srcOrd="0" destOrd="0" presId="urn:microsoft.com/office/officeart/2005/8/layout/vList2"/>
    <dgm:cxn modelId="{91AEC861-F43E-4127-88A4-EC80B1D14450}" type="presOf" srcId="{00AFFDA4-2BA4-4516-8CDD-DEC6F74AE9FE}" destId="{2469D8EA-FDCB-47E2-BD50-05819DDED3C2}" srcOrd="0" destOrd="0" presId="urn:microsoft.com/office/officeart/2005/8/layout/vList2"/>
    <dgm:cxn modelId="{18AAE112-2AC1-4087-9995-F9D2F05A458C}" type="presOf" srcId="{350989E1-00BF-4E2D-A45A-CAB67D20B939}" destId="{5EBA7342-F6BC-4EDD-83B7-99CA763D8EC8}" srcOrd="0" destOrd="3" presId="urn:microsoft.com/office/officeart/2005/8/layout/vList2"/>
    <dgm:cxn modelId="{D9D8011E-5117-422D-8DBC-94A0198361D7}" srcId="{A3EF8A2E-336B-42E9-8193-4CCB64E0E842}" destId="{350989E1-00BF-4E2D-A45A-CAB67D20B939}" srcOrd="0" destOrd="0" parTransId="{67B4F053-ABD7-4111-A624-547AD021D09F}" sibTransId="{62291CB6-8D0F-4721-88CC-D65ED8627E64}"/>
    <dgm:cxn modelId="{C029AF13-7681-40A6-8AAC-0A6CEFFCDD35}" srcId="{0B0C6FD2-944E-4CE4-9061-27496EEE16F6}" destId="{4D541F1A-1A02-46B2-B132-4153A8268A84}" srcOrd="0" destOrd="0" parTransId="{BA214891-5FC4-4EC7-96EC-9201552CE3E4}" sibTransId="{2B72CC25-7ADC-40FD-B191-403214405DDA}"/>
    <dgm:cxn modelId="{8B4E0B42-06C6-4826-AB0A-EAEE3E31E3F3}" srcId="{492C8048-FF27-4859-BECC-690B2862336D}" destId="{00AFFDA4-2BA4-4516-8CDD-DEC6F74AE9FE}" srcOrd="1" destOrd="0" parTransId="{567A2D9C-90E0-47D1-A8CF-A57BBEE2F33C}" sibTransId="{F7FB3F3D-64F5-4CC3-AAA4-5DF71334800F}"/>
    <dgm:cxn modelId="{A2A262AE-1781-4A0E-A912-7FBE8F8309F7}" type="presOf" srcId="{0B0C6FD2-944E-4CE4-9061-27496EEE16F6}" destId="{5EBA7342-F6BC-4EDD-83B7-99CA763D8EC8}" srcOrd="0" destOrd="0" presId="urn:microsoft.com/office/officeart/2005/8/layout/vList2"/>
    <dgm:cxn modelId="{C7B17FE0-A67F-4C5F-B2E8-3D439C39D5A7}" type="presOf" srcId="{A3EF8A2E-336B-42E9-8193-4CCB64E0E842}" destId="{5EBA7342-F6BC-4EDD-83B7-99CA763D8EC8}" srcOrd="0" destOrd="2" presId="urn:microsoft.com/office/officeart/2005/8/layout/vList2"/>
    <dgm:cxn modelId="{25AC36DE-B6F0-4144-A9FD-902F68657965}" type="presOf" srcId="{4D541F1A-1A02-46B2-B132-4153A8268A84}" destId="{5EBA7342-F6BC-4EDD-83B7-99CA763D8EC8}" srcOrd="0" destOrd="1" presId="urn:microsoft.com/office/officeart/2005/8/layout/vList2"/>
    <dgm:cxn modelId="{F5C61DEC-1A35-4A62-943C-8138732D6F20}" srcId="{7453F5CF-D78C-41FF-B4FD-399C6A1A91B8}" destId="{0B0C6FD2-944E-4CE4-9061-27496EEE16F6}" srcOrd="0" destOrd="0" parTransId="{F9A110D5-DEC5-490F-AEC9-486D71934122}" sibTransId="{944013EB-9386-4EFA-BE69-07C27BB32473}"/>
    <dgm:cxn modelId="{69CB3AA0-96D1-438B-B9E1-AE1276F84860}" type="presParOf" srcId="{EF342DB2-C852-4D63-96BA-452DBA9789FC}" destId="{233C5E7C-DA80-4A6A-B4E3-8A90B059713B}" srcOrd="0" destOrd="0" presId="urn:microsoft.com/office/officeart/2005/8/layout/vList2"/>
    <dgm:cxn modelId="{BDCEF861-E62C-4DF3-953D-41058994E0C0}" type="presParOf" srcId="{EF342DB2-C852-4D63-96BA-452DBA9789FC}" destId="{5EBA7342-F6BC-4EDD-83B7-99CA763D8EC8}" srcOrd="1" destOrd="0" presId="urn:microsoft.com/office/officeart/2005/8/layout/vList2"/>
    <dgm:cxn modelId="{7F99C558-D63C-466F-B78D-D76732F57EEC}" type="presParOf" srcId="{EF342DB2-C852-4D63-96BA-452DBA9789FC}" destId="{2469D8EA-FDCB-47E2-BD50-05819DDED3C2}"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42198-DD25-4A0C-BF11-0A523CEADAC4}">
      <dsp:nvSpPr>
        <dsp:cNvPr id="0" name=""/>
        <dsp:cNvSpPr/>
      </dsp:nvSpPr>
      <dsp:spPr>
        <a:xfrm>
          <a:off x="1578638" y="1746034"/>
          <a:ext cx="434401" cy="1241620"/>
        </a:xfrm>
        <a:custGeom>
          <a:avLst/>
          <a:gdLst/>
          <a:ahLst/>
          <a:cxnLst/>
          <a:rect l="0" t="0" r="0" b="0"/>
          <a:pathLst>
            <a:path>
              <a:moveTo>
                <a:pt x="0" y="0"/>
              </a:moveTo>
              <a:lnTo>
                <a:pt x="217200" y="0"/>
              </a:lnTo>
              <a:lnTo>
                <a:pt x="217200" y="1241620"/>
              </a:lnTo>
              <a:lnTo>
                <a:pt x="434401" y="12416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762954" y="2333958"/>
        <a:ext cx="65770" cy="65770"/>
      </dsp:txXfrm>
    </dsp:sp>
    <dsp:sp modelId="{A467FD7E-E777-480B-A5C1-342C38BAAFAE}">
      <dsp:nvSpPr>
        <dsp:cNvPr id="0" name=""/>
        <dsp:cNvSpPr/>
      </dsp:nvSpPr>
      <dsp:spPr>
        <a:xfrm>
          <a:off x="1578638" y="1746034"/>
          <a:ext cx="434401" cy="413873"/>
        </a:xfrm>
        <a:custGeom>
          <a:avLst/>
          <a:gdLst/>
          <a:ahLst/>
          <a:cxnLst/>
          <a:rect l="0" t="0" r="0" b="0"/>
          <a:pathLst>
            <a:path>
              <a:moveTo>
                <a:pt x="0" y="0"/>
              </a:moveTo>
              <a:lnTo>
                <a:pt x="217200" y="0"/>
              </a:lnTo>
              <a:lnTo>
                <a:pt x="217200" y="413873"/>
              </a:lnTo>
              <a:lnTo>
                <a:pt x="434401" y="41387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780839" y="1937970"/>
        <a:ext cx="29999" cy="29999"/>
      </dsp:txXfrm>
    </dsp:sp>
    <dsp:sp modelId="{4CF9EF31-3605-44CB-A416-96676048886E}">
      <dsp:nvSpPr>
        <dsp:cNvPr id="0" name=""/>
        <dsp:cNvSpPr/>
      </dsp:nvSpPr>
      <dsp:spPr>
        <a:xfrm>
          <a:off x="1578638" y="1332160"/>
          <a:ext cx="434401" cy="413873"/>
        </a:xfrm>
        <a:custGeom>
          <a:avLst/>
          <a:gdLst/>
          <a:ahLst/>
          <a:cxnLst/>
          <a:rect l="0" t="0" r="0" b="0"/>
          <a:pathLst>
            <a:path>
              <a:moveTo>
                <a:pt x="0" y="413873"/>
              </a:moveTo>
              <a:lnTo>
                <a:pt x="217200" y="413873"/>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780839" y="1524097"/>
        <a:ext cx="29999" cy="29999"/>
      </dsp:txXfrm>
    </dsp:sp>
    <dsp:sp modelId="{507F5AC5-1349-4655-B8CD-38C443B95A03}">
      <dsp:nvSpPr>
        <dsp:cNvPr id="0" name=""/>
        <dsp:cNvSpPr/>
      </dsp:nvSpPr>
      <dsp:spPr>
        <a:xfrm>
          <a:off x="1578638" y="504413"/>
          <a:ext cx="434401" cy="1241620"/>
        </a:xfrm>
        <a:custGeom>
          <a:avLst/>
          <a:gdLst/>
          <a:ahLst/>
          <a:cxnLst/>
          <a:rect l="0" t="0" r="0" b="0"/>
          <a:pathLst>
            <a:path>
              <a:moveTo>
                <a:pt x="0" y="1241620"/>
              </a:moveTo>
              <a:lnTo>
                <a:pt x="217200" y="1241620"/>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1762954" y="1092338"/>
        <a:ext cx="65770" cy="65770"/>
      </dsp:txXfrm>
    </dsp:sp>
    <dsp:sp modelId="{00181418-EAFB-487E-A100-2B2FD94941CA}">
      <dsp:nvSpPr>
        <dsp:cNvPr id="0" name=""/>
        <dsp:cNvSpPr/>
      </dsp:nvSpPr>
      <dsp:spPr>
        <a:xfrm rot="16200000">
          <a:off x="-495085" y="1414935"/>
          <a:ext cx="3485250"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 sz="1800" kern="1200" dirty="0"/>
            <a:t>Plan de apoyo individualizado</a:t>
          </a:r>
        </a:p>
      </dsp:txBody>
      <dsp:txXfrm>
        <a:off x="-495085" y="1414935"/>
        <a:ext cx="3485250" cy="662197"/>
      </dsp:txXfrm>
    </dsp:sp>
    <dsp:sp modelId="{333193E2-F755-4706-9F3F-21169C5B734C}">
      <dsp:nvSpPr>
        <dsp:cNvPr id="0" name=""/>
        <dsp:cNvSpPr/>
      </dsp:nvSpPr>
      <dsp:spPr>
        <a:xfrm>
          <a:off x="2013040" y="173314"/>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80000" numCol="1" spcCol="1270" anchor="ctr" anchorCtr="0">
          <a:noAutofit/>
        </a:bodyPr>
        <a:lstStyle/>
        <a:p>
          <a:pPr lvl="0" algn="l" defTabSz="800100">
            <a:lnSpc>
              <a:spcPct val="90000"/>
            </a:lnSpc>
            <a:spcBef>
              <a:spcPct val="0"/>
            </a:spcBef>
            <a:spcAft>
              <a:spcPct val="35000"/>
            </a:spcAft>
          </a:pPr>
          <a:r>
            <a:rPr lang="es" sz="1800" kern="1200" dirty="0"/>
            <a:t>Plan personalizado diseñado para satisfacer las necesidades y objetivos únicos de una persona específica. individual</a:t>
          </a:r>
          <a:endParaRPr lang="fr-FR" sz="1800" kern="1200" dirty="0"/>
        </a:p>
      </dsp:txBody>
      <dsp:txXfrm>
        <a:off x="2013040" y="173314"/>
        <a:ext cx="8217489" cy="662197"/>
      </dsp:txXfrm>
    </dsp:sp>
    <dsp:sp modelId="{FEC0048A-B414-4C95-B290-9400B1DFAEA6}">
      <dsp:nvSpPr>
        <dsp:cNvPr id="0" name=""/>
        <dsp:cNvSpPr/>
      </dsp:nvSpPr>
      <dsp:spPr>
        <a:xfrm>
          <a:off x="2013040" y="1001061"/>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1430" numCol="1" spcCol="1270" anchor="ctr" anchorCtr="0">
          <a:noAutofit/>
        </a:bodyPr>
        <a:lstStyle/>
        <a:p>
          <a:pPr lvl="0" algn="l" defTabSz="800100" rtl="0">
            <a:lnSpc>
              <a:spcPct val="90000"/>
            </a:lnSpc>
            <a:spcBef>
              <a:spcPct val="0"/>
            </a:spcBef>
            <a:spcAft>
              <a:spcPct val="35000"/>
            </a:spcAft>
          </a:pPr>
          <a:r>
            <a:rPr lang="es" sz="1800" kern="1200" dirty="0"/>
            <a:t>Considere </a:t>
          </a:r>
          <a:r>
            <a:rPr lang="es" sz="1800" kern="1200" dirty="0">
              <a:latin typeface="Arial"/>
            </a:rPr>
            <a:t>las</a:t>
          </a:r>
          <a:r>
            <a:rPr lang="es" sz="1800" kern="1200" dirty="0"/>
            <a:t> Fortalezas , debilidades , intereses , estilos de aprendizaje</a:t>
          </a:r>
          <a:r>
            <a:rPr lang="es" sz="1800" kern="1200" dirty="0">
              <a:latin typeface="Arial"/>
            </a:rPr>
            <a:t> de cada individuo</a:t>
          </a:r>
          <a:endParaRPr lang="es" sz="1800" kern="1200" dirty="0"/>
        </a:p>
      </dsp:txBody>
      <dsp:txXfrm>
        <a:off x="2013040" y="1001061"/>
        <a:ext cx="8217489" cy="662197"/>
      </dsp:txXfrm>
    </dsp:sp>
    <dsp:sp modelId="{D2BD90F8-5F8A-4E86-A038-6CFFF54C30EB}">
      <dsp:nvSpPr>
        <dsp:cNvPr id="0" name=""/>
        <dsp:cNvSpPr/>
      </dsp:nvSpPr>
      <dsp:spPr>
        <a:xfrm>
          <a:off x="2013040" y="1828808"/>
          <a:ext cx="8198788"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72000" numCol="1" spcCol="1270" anchor="ctr" anchorCtr="0">
          <a:noAutofit/>
        </a:bodyPr>
        <a:lstStyle/>
        <a:p>
          <a:pPr lvl="0" algn="l" defTabSz="800100">
            <a:lnSpc>
              <a:spcPct val="90000"/>
            </a:lnSpc>
            <a:spcBef>
              <a:spcPct val="0"/>
            </a:spcBef>
            <a:spcAft>
              <a:spcPct val="35000"/>
            </a:spcAft>
          </a:pPr>
          <a:r>
            <a:rPr lang="es" sz="1800" kern="1200" dirty="0"/>
            <a:t>Hoja de ruta para sus </a:t>
          </a:r>
          <a:r>
            <a:rPr lang="es" sz="1800" kern="1200" dirty="0">
              <a:latin typeface="Arial"/>
            </a:rPr>
            <a:t>progresos</a:t>
          </a:r>
          <a:endParaRPr lang="fr-FR" sz="1800" kern="1200" dirty="0"/>
        </a:p>
      </dsp:txBody>
      <dsp:txXfrm>
        <a:off x="2013040" y="1828808"/>
        <a:ext cx="8198788" cy="662197"/>
      </dsp:txXfrm>
    </dsp:sp>
    <dsp:sp modelId="{AC5F67EC-5BF0-41AD-85A1-BE6C3FE3D740}">
      <dsp:nvSpPr>
        <dsp:cNvPr id="0" name=""/>
        <dsp:cNvSpPr/>
      </dsp:nvSpPr>
      <dsp:spPr>
        <a:xfrm>
          <a:off x="2013040" y="2656555"/>
          <a:ext cx="818844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1430" rIns="11430" bIns="11430" numCol="1" spcCol="1270" anchor="ctr" anchorCtr="0">
          <a:noAutofit/>
        </a:bodyPr>
        <a:lstStyle/>
        <a:p>
          <a:pPr lvl="0" algn="l" defTabSz="800100">
            <a:lnSpc>
              <a:spcPct val="90000"/>
            </a:lnSpc>
            <a:spcBef>
              <a:spcPct val="0"/>
            </a:spcBef>
            <a:spcAft>
              <a:spcPct val="35000"/>
            </a:spcAft>
          </a:pPr>
          <a:r>
            <a:rPr lang="es" sz="1800" kern="1200" dirty="0"/>
            <a:t>Debería ser definido y compartido con el objetivo persona y su familia</a:t>
          </a:r>
          <a:endParaRPr lang="fr-FR" sz="1800" kern="1200" dirty="0"/>
        </a:p>
      </dsp:txBody>
      <dsp:txXfrm>
        <a:off x="2013040" y="2656555"/>
        <a:ext cx="8188449" cy="662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C5E7C-DA80-4A6A-B4E3-8A90B059713B}">
      <dsp:nvSpPr>
        <dsp:cNvPr id="0" name=""/>
        <dsp:cNvSpPr/>
      </dsp:nvSpPr>
      <dsp:spPr>
        <a:xfrm>
          <a:off x="0" y="273080"/>
          <a:ext cx="11262717" cy="1175866"/>
        </a:xfrm>
        <a:prstGeom prst="roundRect">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 sz="2400" kern="1200" dirty="0"/>
            <a:t>Directrices de ASHA, </a:t>
          </a:r>
          <a:r>
            <a:rPr lang="es" sz="2000" kern="1200" dirty="0"/>
            <a:t>La evaluación debería reflejar el individuo capacidad de interactuar intencionalmente con su ambiente</a:t>
          </a:r>
          <a:endParaRPr lang="fr-FR" sz="2400" kern="1200" dirty="0"/>
        </a:p>
      </dsp:txBody>
      <dsp:txXfrm>
        <a:off x="57401" y="330481"/>
        <a:ext cx="11147915" cy="1061064"/>
      </dsp:txXfrm>
    </dsp:sp>
    <dsp:sp modelId="{5EBA7342-F6BC-4EDD-83B7-99CA763D8EC8}">
      <dsp:nvSpPr>
        <dsp:cNvPr id="0" name=""/>
        <dsp:cNvSpPr/>
      </dsp:nvSpPr>
      <dsp:spPr>
        <a:xfrm>
          <a:off x="0" y="1448946"/>
          <a:ext cx="11262717" cy="1816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759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s" sz="2400" kern="1200" dirty="0"/>
            <a:t>precisamente definir sus habilidades </a:t>
          </a:r>
          <a:endParaRPr lang="fr-FR" sz="2400" kern="1200" dirty="0"/>
        </a:p>
        <a:p>
          <a:pPr marL="457200" lvl="2" indent="-228600" algn="l" defTabSz="1066800">
            <a:lnSpc>
              <a:spcPct val="90000"/>
            </a:lnSpc>
            <a:spcBef>
              <a:spcPct val="0"/>
            </a:spcBef>
            <a:spcAft>
              <a:spcPct val="20000"/>
            </a:spcAft>
            <a:buChar char="••"/>
          </a:pPr>
          <a:r>
            <a:rPr lang="es" sz="2400" kern="1200" dirty="0">
              <a:latin typeface="Arial"/>
            </a:rPr>
            <a:t>Entornos</a:t>
          </a:r>
          <a:r>
            <a:rPr lang="es" sz="2400" kern="1200" dirty="0"/>
            <a:t> ( educativos , de ocio , residenciales , ocupacionales )</a:t>
          </a:r>
        </a:p>
        <a:p>
          <a:pPr marL="228600" lvl="1" indent="-228600" algn="l" defTabSz="1066800">
            <a:lnSpc>
              <a:spcPct val="90000"/>
            </a:lnSpc>
            <a:spcBef>
              <a:spcPct val="0"/>
            </a:spcBef>
            <a:spcAft>
              <a:spcPct val="20000"/>
            </a:spcAft>
            <a:buChar char="••"/>
          </a:pPr>
          <a:r>
            <a:rPr lang="es" sz="2400" kern="1200" dirty="0"/>
            <a:t>Evaluar a las personas con IDD y sus ambiente</a:t>
          </a:r>
          <a:endParaRPr lang="fr-FR" sz="2400" kern="1200" dirty="0"/>
        </a:p>
        <a:p>
          <a:pPr marL="457200" lvl="2" indent="-228600" algn="l" defTabSz="1066800" rtl="0">
            <a:lnSpc>
              <a:spcPct val="90000"/>
            </a:lnSpc>
            <a:spcBef>
              <a:spcPct val="0"/>
            </a:spcBef>
            <a:spcAft>
              <a:spcPct val="20000"/>
            </a:spcAft>
            <a:buChar char="••"/>
          </a:pPr>
          <a:r>
            <a:rPr lang="es" sz="2400" kern="1200" dirty="0"/>
            <a:t>indicar el grado en que el medio ambiente </a:t>
          </a:r>
          <a:r>
            <a:rPr lang="es" sz="2400" kern="1200" dirty="0">
              <a:latin typeface="Arial"/>
            </a:rPr>
            <a:t>permite</a:t>
          </a:r>
          <a:r>
            <a:rPr lang="es" sz="2400" kern="1200" dirty="0"/>
            <a:t> </a:t>
          </a:r>
          <a:r>
            <a:rPr lang="es" sz="2400" kern="1200" dirty="0">
              <a:latin typeface="Arial"/>
            </a:rPr>
            <a:t>y promueve </a:t>
          </a:r>
          <a:r>
            <a:rPr lang="es" sz="2400" kern="1200" dirty="0"/>
            <a:t>una comunicación efectiva</a:t>
          </a:r>
        </a:p>
      </dsp:txBody>
      <dsp:txXfrm>
        <a:off x="0" y="1448946"/>
        <a:ext cx="11262717" cy="1816425"/>
      </dsp:txXfrm>
    </dsp:sp>
    <dsp:sp modelId="{2469D8EA-FDCB-47E2-BD50-05819DDED3C2}">
      <dsp:nvSpPr>
        <dsp:cNvPr id="0" name=""/>
        <dsp:cNvSpPr/>
      </dsp:nvSpPr>
      <dsp:spPr>
        <a:xfrm>
          <a:off x="0" y="3265371"/>
          <a:ext cx="11262717"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 sz="2400" kern="1200" dirty="0">
              <a:latin typeface="Arial"/>
            </a:rPr>
            <a:t>Recursos</a:t>
          </a:r>
          <a:r>
            <a:rPr lang="es" sz="2400" kern="1200" dirty="0"/>
            <a:t> </a:t>
          </a:r>
          <a:r>
            <a:rPr lang="es" sz="2400" kern="1200" dirty="0">
              <a:latin typeface="Arial"/>
            </a:rPr>
            <a:t>humanos y económicos </a:t>
          </a:r>
          <a:r>
            <a:rPr lang="es" sz="2400" kern="1200" dirty="0"/>
            <a:t>: </a:t>
          </a:r>
          <a:r>
            <a:rPr lang="es" sz="2400" kern="1200" dirty="0">
              <a:latin typeface="Arial"/>
            </a:rPr>
            <a:t>identificar qué papel juegan los responsables de la gestión.</a:t>
          </a:r>
          <a:endParaRPr lang="es" sz="2400" kern="1200" dirty="0"/>
        </a:p>
      </dsp:txBody>
      <dsp:txXfrm>
        <a:off x="59399" y="3324770"/>
        <a:ext cx="11143919" cy="109800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100" b="0" i="0" u="none" strike="noStrike" cap="none" dirty="0">
                <a:solidFill>
                  <a:srgbClr val="000000"/>
                </a:solidFill>
                <a:effectLst/>
                <a:latin typeface="Arial"/>
                <a:ea typeface="Arial"/>
                <a:cs typeface="Arial"/>
                <a:sym typeface="Arial"/>
              </a:rPr>
              <a:t>Proyecto/plan de apoyo individualizado</a:t>
            </a:r>
          </a:p>
          <a:p>
            <a:pPr rtl="0" fontAlgn="base"/>
            <a:r>
              <a:rPr lang="es" sz="1100" b="0" i="0" u="none" strike="noStrike" cap="none" dirty="0">
                <a:solidFill>
                  <a:srgbClr val="000000"/>
                </a:solidFill>
                <a:effectLst/>
                <a:latin typeface="Arial"/>
                <a:ea typeface="Arial"/>
                <a:cs typeface="Arial"/>
                <a:sym typeface="Arial"/>
              </a:rPr>
              <a:t>Un proyecto/plan de apoyo individualizado es un plan personalizado diseñado para satisfacer las necesidades y objetivos únicos de un individuo específico. Considera las fortalezas, debilidades, intereses y estilo de aprendizaje del individuo y proporciona una hoja de ruta para su progreso. Los planes o proyectos individualizados se utilizan comúnmente en escuelas, universidades y otros entornos educativos para apoyar a los estudiantes que requieren atención personalizada o tienen desafíos de aprendizaje específicos. También los utilizan en contextos clínicos, por ejemplo, psicólogos, neuropsicólogos o logopedas.</a:t>
            </a:r>
          </a:p>
          <a:p>
            <a:pPr rtl="0" fontAlgn="base"/>
            <a:r>
              <a:rPr lang="es" sz="1100" b="0" i="0" u="none" strike="noStrike" cap="none" dirty="0">
                <a:solidFill>
                  <a:srgbClr val="000000"/>
                </a:solidFill>
                <a:effectLst/>
                <a:latin typeface="Arial"/>
                <a:ea typeface="Arial"/>
                <a:cs typeface="Arial"/>
                <a:sym typeface="Arial"/>
              </a:rPr>
              <a:t>El plan/proyecto debe compartirse, o incluso mejor definirse, con la persona objetivo y su familia.</a:t>
            </a:r>
          </a:p>
          <a:p>
            <a:pPr rtl="0" fontAlgn="base"/>
            <a:r>
              <a:rPr lang="es" sz="1100" b="0" i="0" u="none" strike="noStrike" cap="none" dirty="0">
                <a:solidFill>
                  <a:srgbClr val="000000"/>
                </a:solidFill>
                <a:effectLst/>
                <a:latin typeface="Arial"/>
                <a:ea typeface="Arial"/>
                <a:cs typeface="Arial"/>
                <a:sym typeface="Arial"/>
              </a:rPr>
              <a:t>A continuación se presentan algunos elementos clave que normalmente se incluyen en un plan individualizado:</a:t>
            </a:r>
          </a:p>
          <a:p>
            <a:pPr rtl="0" fontAlgn="base"/>
            <a:r>
              <a:rPr lang="es" sz="1100" b="0" i="0" u="none" strike="noStrike" cap="none" dirty="0">
                <a:solidFill>
                  <a:srgbClr val="000000"/>
                </a:solidFill>
                <a:effectLst/>
                <a:latin typeface="Arial"/>
                <a:ea typeface="Arial"/>
                <a:cs typeface="Arial"/>
                <a:sym typeface="Arial"/>
              </a:rPr>
              <a:t>Evaluación: El plan individualizado comienza con una evaluación de las capacidades actuales. Esto puede implicar pruebas, entrevistas, observaciones o evaluaciones por parte de maestros, padres o especialistas. Estos pasos permiten identificar las fortalezas y debilidades de la persona e identificar sus necesidades.</a:t>
            </a:r>
          </a:p>
          <a:p>
            <a:pPr rtl="0" fontAlgn="base"/>
            <a:r>
              <a:rPr lang="es" sz="1100" b="0" i="0" u="none" strike="noStrike" cap="none" dirty="0">
                <a:solidFill>
                  <a:srgbClr val="000000"/>
                </a:solidFill>
                <a:effectLst/>
                <a:latin typeface="Arial"/>
                <a:ea typeface="Arial"/>
                <a:cs typeface="Arial"/>
                <a:sym typeface="Arial"/>
              </a:rPr>
              <a:t>Metas y Objetivos: Con base en la evaluación, se establecen metas y objetivos específicos para la persona. Estos objetivos a menudo se dividen en pasos más pequeños y alcanzables para realizar un seguimiento del progreso.</a:t>
            </a:r>
          </a:p>
          <a:p>
            <a:pPr rtl="0" fontAlgn="base"/>
            <a:r>
              <a:rPr lang="es" sz="1100" b="0" i="0" u="none" strike="noStrike" cap="none" dirty="0">
                <a:solidFill>
                  <a:srgbClr val="000000"/>
                </a:solidFill>
                <a:effectLst/>
                <a:latin typeface="Arial"/>
                <a:ea typeface="Arial"/>
                <a:cs typeface="Arial"/>
                <a:sym typeface="Arial"/>
              </a:rPr>
              <a:t>Instrucción individualizada en entornos educativos: el plan individualizado describe las estrategias y recursos de instrucción que se utilizarán para apoyar el progreso del alumno. Esto puede incluir modificaciones al plan de estudios, materiales especializados, tecnología de asistencia o apoyo adicional de maestros o especialistas. De igual forma se utilizarán estrategias y recursos para apoyar a la persona en situaciones clínicas.</a:t>
            </a:r>
          </a:p>
          <a:p>
            <a:pPr rtl="0" fontAlgn="base"/>
            <a:r>
              <a:rPr lang="es" sz="1100" b="0" i="0" u="none" strike="noStrike" cap="none" dirty="0">
                <a:solidFill>
                  <a:srgbClr val="000000"/>
                </a:solidFill>
                <a:effectLst/>
                <a:latin typeface="Arial"/>
                <a:ea typeface="Arial"/>
                <a:cs typeface="Arial"/>
                <a:sym typeface="Arial"/>
              </a:rPr>
              <a:t>Adaptaciones y modificaciones: si una persona tiene desafíos o discapacidades específicas, el plan puede incluir adaptaciones y modificaciones para garantizar que se satisfagan sus necesidades. Esto puede incluir ajustes al entorno de aprendizaje, métodos de instrucción o métodos de evaluación.</a:t>
            </a:r>
          </a:p>
          <a:p>
            <a:pPr rtl="0" fontAlgn="base"/>
            <a:r>
              <a:rPr lang="es" sz="1100" b="0" i="0" u="none" strike="noStrike" cap="none" dirty="0">
                <a:solidFill>
                  <a:srgbClr val="000000"/>
                </a:solidFill>
                <a:effectLst/>
                <a:latin typeface="Arial"/>
                <a:ea typeface="Arial"/>
                <a:cs typeface="Arial"/>
                <a:sym typeface="Arial"/>
              </a:rPr>
              <a:t>Cronogramas y seguimiento del progreso: el plan establece cronogramas para lograr las metas establecidas e incluye métodos para monitorear el progreso. Esto puede implicar evaluaciones periódicas, controles o informes de progreso para realizar un seguimiento del desarrollo del alumno.</a:t>
            </a:r>
          </a:p>
          <a:p>
            <a:pPr rtl="0" fontAlgn="base"/>
            <a:r>
              <a:rPr lang="es" sz="1100" b="0" i="0" u="none" strike="noStrike" cap="none" dirty="0">
                <a:solidFill>
                  <a:srgbClr val="000000"/>
                </a:solidFill>
                <a:effectLst/>
                <a:latin typeface="Arial"/>
                <a:ea typeface="Arial"/>
                <a:cs typeface="Arial"/>
                <a:sym typeface="Arial"/>
              </a:rPr>
              <a:t>Servicios de apoyo: en entornos educativos, si el alumno requiere servicios de apoyo adicionales, como terapia del habla, asesoramiento o terapia ocupacional, el plan puede describir los servicios específicos y cómo se integrarán en el plan de aprendizaje.</a:t>
            </a:r>
          </a:p>
          <a:p>
            <a:pPr rtl="0" fontAlgn="base"/>
            <a:r>
              <a:rPr lang="es" sz="1100" b="0" i="0" u="none" strike="noStrike" cap="none" dirty="0">
                <a:solidFill>
                  <a:srgbClr val="000000"/>
                </a:solidFill>
                <a:effectLst/>
                <a:latin typeface="Arial"/>
                <a:ea typeface="Arial"/>
                <a:cs typeface="Arial"/>
                <a:sym typeface="Arial"/>
              </a:rPr>
              <a:t>Comunicación y colaboración: el plan fomenta la comunicación y colaboración continua entre el alumno, los maestros, los padres y otros profesionales involucrados en su educación. Esto garantiza que todos sean conscientes de las necesidades del alumno y puedan trabajar juntos para apoyar su progreso.</a:t>
            </a:r>
          </a:p>
          <a:p>
            <a:pPr rtl="0" fontAlgn="base"/>
            <a:r>
              <a:rPr lang="es" sz="1100" b="0" i="0" u="none" strike="noStrike" cap="none" dirty="0">
                <a:solidFill>
                  <a:srgbClr val="000000"/>
                </a:solidFill>
                <a:effectLst/>
                <a:latin typeface="Arial"/>
                <a:ea typeface="Arial"/>
                <a:cs typeface="Arial"/>
                <a:sym typeface="Arial"/>
              </a:rPr>
              <a:t>Es importante tener en cuenta que un plan es altamente personalizado y se adapta a las necesidades individuales de cada alumno. Permite flexibilidad y adaptabilidad para garantizar la mejor experiencia de aprendizaje y los mejores resultados posibles para el estudiante.</a:t>
            </a:r>
          </a:p>
          <a:p>
            <a:pPr rtl="0" fontAlgn="base"/>
            <a:r>
              <a:rPr lang="es" sz="1100" b="0" i="0" u="none" strike="noStrike" cap="none" dirty="0">
                <a:solidFill>
                  <a:srgbClr val="000000"/>
                </a:solidFill>
                <a:effectLst/>
                <a:latin typeface="Arial"/>
                <a:ea typeface="Arial"/>
                <a:cs typeface="Arial"/>
                <a:sym typeface="Arial"/>
              </a:rPr>
              <a:t>Técnicas y procedimientos de identificación de necesidades.</a:t>
            </a:r>
          </a:p>
          <a:p>
            <a:pPr rtl="0" fontAlgn="base"/>
            <a:r>
              <a:rPr lang="es" sz="1100" b="0" i="0" u="none" strike="noStrike" cap="none" dirty="0">
                <a:solidFill>
                  <a:srgbClr val="000000"/>
                </a:solidFill>
                <a:effectLst/>
                <a:latin typeface="Arial"/>
                <a:ea typeface="Arial"/>
                <a:cs typeface="Arial"/>
                <a:sym typeface="Arial"/>
              </a:rPr>
              <a:t>Las directrices de ASHA enfatizan que la evaluación debe reflejar la capacidad del individuo para interactuar intencionalmente con su entorno social. Es importante definir con precisión sus habilidades comunicativas. La evaluación debe proporcionar información sobre las capacidades de comunicación del individuo en diferentes entornos, incluidos entornos educativos, de ocio, residenciales y ocupacionales.</a:t>
            </a:r>
          </a:p>
          <a:p>
            <a:pPr rtl="0" fontAlgn="base"/>
            <a:r>
              <a:rPr lang="es" sz="1100" b="0" i="0" u="none" strike="noStrike" cap="none" dirty="0">
                <a:solidFill>
                  <a:srgbClr val="000000"/>
                </a:solidFill>
                <a:effectLst/>
                <a:latin typeface="Arial"/>
                <a:ea typeface="Arial"/>
                <a:cs typeface="Arial"/>
                <a:sym typeface="Arial"/>
              </a:rPr>
              <a:t>La evaluación </a:t>
            </a:r>
            <a:r>
              <a:rPr lang="es" sz="1100" b="0" i="0" u="none" strike="noStrike" cap="none" dirty="0" err="1">
                <a:solidFill>
                  <a:srgbClr val="000000"/>
                </a:solidFill>
                <a:effectLst/>
                <a:latin typeface="Arial"/>
                <a:ea typeface="Arial"/>
                <a:cs typeface="Arial"/>
                <a:sym typeface="Arial"/>
              </a:rPr>
              <a:t>debe </a:t>
            </a:r>
            <a:r>
              <a:rPr lang="es" sz="1100" b="0" i="0" u="none" strike="noStrike" cap="none" dirty="0">
                <a:solidFill>
                  <a:srgbClr val="000000"/>
                </a:solidFill>
                <a:effectLst/>
                <a:latin typeface="Arial"/>
                <a:ea typeface="Arial"/>
                <a:cs typeface="Arial"/>
                <a:sym typeface="Arial"/>
              </a:rPr>
              <a:t>afectar tanto a las personas con TDY como a su entorno. De hecho, es </a:t>
            </a:r>
            <a:r>
              <a:rPr lang="es" sz="1100" b="0" i="0" u="none" strike="noStrike" cap="none" dirty="0" err="1">
                <a:solidFill>
                  <a:srgbClr val="000000"/>
                </a:solidFill>
                <a:effectLst/>
                <a:latin typeface="Arial"/>
                <a:ea typeface="Arial"/>
                <a:cs typeface="Arial"/>
                <a:sym typeface="Arial"/>
              </a:rPr>
              <a:t>importante </a:t>
            </a:r>
            <a:r>
              <a:rPr lang="es" sz="1100" b="0" i="0" u="none" strike="noStrike" cap="none" dirty="0">
                <a:solidFill>
                  <a:srgbClr val="000000"/>
                </a:solidFill>
                <a:effectLst/>
                <a:latin typeface="Arial"/>
                <a:ea typeface="Arial"/>
                <a:cs typeface="Arial"/>
                <a:sym typeface="Arial"/>
              </a:rPr>
              <a:t>indicar el grado en que el entorno permite una comunicación efectiva para las personas con TID.</a:t>
            </a:r>
          </a:p>
          <a:p>
            <a:pPr rtl="0" fontAlgn="base"/>
            <a:r>
              <a:rPr lang="es" sz="1100" b="0" i="0" u="none" strike="noStrike" cap="none" dirty="0">
                <a:solidFill>
                  <a:srgbClr val="000000"/>
                </a:solidFill>
                <a:effectLst/>
                <a:latin typeface="Arial"/>
                <a:ea typeface="Arial"/>
                <a:cs typeface="Arial"/>
                <a:sym typeface="Arial"/>
              </a:rPr>
              <a:t>Según las directrices de ASHA, «como mínimo, entonces, una evaluación ambiental debe</a:t>
            </a:r>
          </a:p>
          <a:p>
            <a:pPr rtl="0" fontAlgn="base"/>
            <a:r>
              <a:rPr lang="es" sz="1100" b="0" i="0" u="none" strike="noStrike" cap="none" dirty="0">
                <a:solidFill>
                  <a:srgbClr val="000000"/>
                </a:solidFill>
                <a:effectLst/>
                <a:latin typeface="Arial"/>
                <a:ea typeface="Arial"/>
                <a:cs typeface="Arial"/>
                <a:sym typeface="Arial"/>
              </a:rPr>
              <a:t>identificar los socios para la comunicación que son más cruciales en diversos entornos;</a:t>
            </a:r>
          </a:p>
          <a:p>
            <a:pPr rtl="0" fontAlgn="base"/>
            <a:r>
              <a:rPr lang="es" sz="1100" b="0" i="0" u="none" strike="noStrike" cap="none" dirty="0">
                <a:solidFill>
                  <a:srgbClr val="000000"/>
                </a:solidFill>
                <a:effectLst/>
                <a:latin typeface="Arial"/>
                <a:ea typeface="Arial"/>
                <a:cs typeface="Arial"/>
                <a:sym typeface="Arial"/>
              </a:rPr>
              <a:t>medir el alcance de las oportunidades para actos de comunicación típicamente observados en diversos contextos ambientales a lo largo del tiempo (por ejemplo, entornos educativos, de ocio, de vida y de trabajo, etc.);</a:t>
            </a:r>
          </a:p>
          <a:p>
            <a:pPr rtl="0" fontAlgn="base"/>
            <a:r>
              <a:rPr lang="es" sz="1100" b="0" i="0" u="none" strike="noStrike" cap="none" dirty="0">
                <a:solidFill>
                  <a:srgbClr val="000000"/>
                </a:solidFill>
                <a:effectLst/>
                <a:latin typeface="Arial"/>
                <a:ea typeface="Arial"/>
                <a:cs typeface="Arial"/>
                <a:sym typeface="Arial"/>
              </a:rPr>
              <a:t>comparar las oportunidades de comunicación entre los diferentes contextos ambientales;</a:t>
            </a:r>
          </a:p>
          <a:p>
            <a:pPr rtl="0" fontAlgn="base"/>
            <a:r>
              <a:rPr lang="es" sz="1100" b="0" i="0" u="none" strike="noStrike" cap="none" dirty="0">
                <a:solidFill>
                  <a:srgbClr val="000000"/>
                </a:solidFill>
                <a:effectLst/>
                <a:latin typeface="Arial"/>
                <a:ea typeface="Arial"/>
                <a:cs typeface="Arial"/>
                <a:sym typeface="Arial"/>
              </a:rPr>
              <a:t>determinar la proporción de actos de comunicación respondidos adecuadamente en cada entorno;</a:t>
            </a:r>
          </a:p>
          <a:p>
            <a:pPr rtl="0" fontAlgn="base"/>
            <a:r>
              <a:rPr lang="es" sz="1100" b="0" i="0" u="none" strike="noStrike" cap="none" dirty="0">
                <a:solidFill>
                  <a:srgbClr val="000000"/>
                </a:solidFill>
                <a:effectLst/>
                <a:latin typeface="Arial"/>
                <a:ea typeface="Arial"/>
                <a:cs typeface="Arial"/>
                <a:sym typeface="Arial"/>
              </a:rPr>
              <a:t>determinar la proporción de actos de comunicación respondidos de manera inapropiada en diversos entornos;</a:t>
            </a:r>
          </a:p>
          <a:p>
            <a:pPr rtl="0" fontAlgn="base"/>
            <a:r>
              <a:rPr lang="es" sz="1100" b="0" i="0" u="none" strike="noStrike" cap="none" dirty="0">
                <a:solidFill>
                  <a:srgbClr val="000000"/>
                </a:solidFill>
                <a:effectLst/>
                <a:latin typeface="Arial"/>
                <a:ea typeface="Arial"/>
                <a:cs typeface="Arial"/>
                <a:sym typeface="Arial"/>
              </a:rPr>
              <a:t>identificar las formas y funciones de comunicación específicas que podrían ser útiles o necesarias en diversos entornos; y</a:t>
            </a:r>
          </a:p>
          <a:p>
            <a:pPr rtl="0" fontAlgn="base"/>
            <a:r>
              <a:rPr lang="es" sz="1100" b="0" i="0" u="none" strike="noStrike" cap="none" dirty="0">
                <a:solidFill>
                  <a:srgbClr val="000000"/>
                </a:solidFill>
                <a:effectLst/>
                <a:latin typeface="Arial"/>
                <a:ea typeface="Arial"/>
                <a:cs typeface="Arial"/>
                <a:sym typeface="Arial"/>
              </a:rPr>
              <a:t>identificar a las personas en esos entornos que parecen tener tasas relativamente más altas de permitir, aceptar y responder a los actos de comunicación de un individuo con discapacidades graves. Estas personas altamente receptivas pueden ser más útiles en las etapas iniciales de diversos programas de intervención. »</a:t>
            </a:r>
          </a:p>
          <a:p>
            <a:pPr rtl="0" fontAlgn="base"/>
            <a:r>
              <a:rPr lang="es" sz="1100" b="0" i="0" u="none" strike="noStrike" cap="none" dirty="0">
                <a:solidFill>
                  <a:srgbClr val="000000"/>
                </a:solidFill>
                <a:effectLst/>
                <a:latin typeface="Arial"/>
                <a:ea typeface="Arial"/>
                <a:cs typeface="Arial"/>
                <a:sym typeface="Arial"/>
              </a:rPr>
              <a:t>La evaluación de los individuos se puede realizar con varias herramientas. Algunos de ellos asumen principalmente </a:t>
            </a:r>
            <a:r>
              <a:rPr lang="es" sz="1100" b="0" i="0" u="none" strike="noStrike" cap="none" dirty="0" err="1">
                <a:solidFill>
                  <a:srgbClr val="000000"/>
                </a:solidFill>
                <a:effectLst/>
                <a:latin typeface="Arial"/>
                <a:ea typeface="Arial"/>
                <a:cs typeface="Arial"/>
                <a:sym typeface="Arial"/>
              </a:rPr>
              <a:t>un comportamiento cognitivo y adaptativo </a:t>
            </a:r>
            <a:r>
              <a:rPr lang="es" sz="1100" b="0" i="0" u="none" strike="noStrike" cap="none" dirty="0">
                <a:solidFill>
                  <a:srgbClr val="000000"/>
                </a:solidFill>
                <a:effectLst/>
                <a:latin typeface="Arial"/>
                <a:ea typeface="Arial"/>
                <a:cs typeface="Arial"/>
                <a:sym typeface="Arial"/>
              </a:rPr>
              <a:t>(por ejemplo: Bayley Scales of Infant and Toddler Development, The Social Cognitive Assessment Battery for Children, Bayley, 2006). Otras herramientas permiten una evaluación de las habilidades lingüísticas y comunicativas (por ejemplo: VB-MAPP – Verbal Behavior – Milestones Assessment and Placement Program, Sundberg, 2008). Algunas de estas herramientas se presentan en los anexos. La mayoría de las herramientas son utilizadas por profesionales especializados como psicólogos o fonoaudiólogos. Sin embargo, la observación también puede ayudar a evaluar las habilidades de comunicación.</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100" b="0" i="0" u="none" strike="noStrike" cap="none" dirty="0">
                <a:solidFill>
                  <a:srgbClr val="000000"/>
                </a:solidFill>
                <a:effectLst/>
                <a:latin typeface="Arial"/>
                <a:ea typeface="Arial"/>
                <a:cs typeface="Arial"/>
                <a:sym typeface="Arial"/>
              </a:rPr>
              <a:t>Proyecto/plan de apoyo individualizado</a:t>
            </a:r>
          </a:p>
          <a:p>
            <a:pPr marL="158750" indent="0" rtl="0" fontAlgn="base">
              <a:buNone/>
            </a:pPr>
            <a:r>
              <a:rPr lang="es" sz="1100" b="0" i="0" u="none" strike="noStrike" cap="none" dirty="0">
                <a:solidFill>
                  <a:srgbClr val="000000"/>
                </a:solidFill>
                <a:effectLst/>
                <a:latin typeface="Arial"/>
                <a:ea typeface="Arial"/>
                <a:cs typeface="Arial"/>
                <a:sym typeface="Arial"/>
              </a:rPr>
              <a:t>Un proyecto/plan de apoyo individualizado es un plan personalizado diseñado para satisfacer las necesidades y objetivos únicos de un individuo específico. Considera las fortalezas, debilidades, intereses y estilo de aprendizaje del individuo y proporciona una hoja de ruta para su progreso. Los planes o proyectos individualizados se utilizan comúnmente en escuelas, universidades y otros entornos educativos para apoyar a los estudiantes que requieren atención personalizada o tienen desafíos de aprendizaje específicos. También los utilizan en contextos clínicos, por ejemplo, psicólogos, neuropsicólogos o logopedas.</a:t>
            </a:r>
          </a:p>
          <a:p>
            <a:pPr marL="158750" indent="0" rtl="0" fontAlgn="base">
              <a:buNone/>
            </a:pPr>
            <a:r>
              <a:rPr lang="es" sz="1100" b="0" i="0" u="none" strike="noStrike" cap="none" dirty="0">
                <a:solidFill>
                  <a:srgbClr val="000000"/>
                </a:solidFill>
                <a:effectLst/>
                <a:latin typeface="Arial"/>
                <a:ea typeface="Arial"/>
                <a:cs typeface="Arial"/>
                <a:sym typeface="Arial"/>
              </a:rPr>
              <a:t>El plan/proyecto debe compartirse, o incluso mejor definirse, con la persona objetivo y su familia.</a:t>
            </a:r>
          </a:p>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100" b="0" i="0" u="none" strike="noStrike" cap="none" dirty="0">
                <a:solidFill>
                  <a:srgbClr val="000000"/>
                </a:solidFill>
                <a:effectLst/>
                <a:latin typeface="Arial"/>
                <a:ea typeface="Arial"/>
                <a:cs typeface="Arial"/>
                <a:sym typeface="Arial"/>
              </a:rPr>
              <a:t>A continuación se presentan algunos elementos clave que normalmente se incluyen en un plan individualizado:</a:t>
            </a:r>
          </a:p>
          <a:p>
            <a:pPr marL="158750" indent="0" rtl="0" fontAlgn="base">
              <a:buNone/>
            </a:pPr>
            <a:r>
              <a:rPr lang="es" sz="1100" b="0" i="0" u="none" strike="noStrike" cap="none" dirty="0">
                <a:solidFill>
                  <a:srgbClr val="000000"/>
                </a:solidFill>
                <a:effectLst/>
                <a:latin typeface="Arial"/>
                <a:ea typeface="Arial"/>
                <a:cs typeface="Arial"/>
                <a:sym typeface="Arial"/>
              </a:rPr>
              <a:t>Evaluación: El plan individualizado comienza con una evaluación de las capacidades actuales. Esto puede implicar pruebas, entrevistas, observaciones o evaluaciones por parte de maestros, padres o especialistas. Estos pasos permiten identificar las fortalezas y debilidades de la persona e identificar sus necesidades.</a:t>
            </a:r>
          </a:p>
          <a:p>
            <a:pPr marL="158750" indent="0" rtl="0" fontAlgn="base">
              <a:buNone/>
            </a:pPr>
            <a:r>
              <a:rPr lang="es" sz="1100" b="0" i="0" u="none" strike="noStrike" cap="none" dirty="0">
                <a:solidFill>
                  <a:srgbClr val="000000"/>
                </a:solidFill>
                <a:effectLst/>
                <a:latin typeface="Arial"/>
                <a:ea typeface="Arial"/>
                <a:cs typeface="Arial"/>
                <a:sym typeface="Arial"/>
              </a:rPr>
              <a:t>Metas y Objetivos: Con base en la evaluación, se establecen metas y objetivos específicos para la persona. Estos objetivos a menudo se dividen en pasos más pequeños y alcanzables para realizar un seguimiento del progreso.</a:t>
            </a:r>
          </a:p>
          <a:p>
            <a:pPr marL="158750" indent="0" rtl="0" fontAlgn="base">
              <a:buNone/>
            </a:pPr>
            <a:r>
              <a:rPr lang="es" sz="1100" b="0" i="0" u="none" strike="noStrike" cap="none" dirty="0">
                <a:solidFill>
                  <a:srgbClr val="000000"/>
                </a:solidFill>
                <a:effectLst/>
                <a:latin typeface="Arial"/>
                <a:ea typeface="Arial"/>
                <a:cs typeface="Arial"/>
                <a:sym typeface="Arial"/>
              </a:rPr>
              <a:t>Instrucción individualizada en entornos educativos: el plan individualizado describe las estrategias y recursos que se utilizarán para apoyar el progreso de la persona. Esto puede incluir modificaciones al plan de estudios, materiales especializados, tecnología de asistencia o apoyo adicional de los diferentes profesionales. De igual forma se utilizarán estrategias y recursos para apoyar a la persona en situaciones clínicas.</a:t>
            </a:r>
          </a:p>
          <a:p>
            <a:pPr marL="158750" indent="0" rtl="0" fontAlgn="base">
              <a:buNone/>
            </a:pPr>
            <a:r>
              <a:rPr lang="es" sz="1100" b="0" i="0" u="none" strike="noStrike" cap="none" dirty="0">
                <a:solidFill>
                  <a:srgbClr val="000000"/>
                </a:solidFill>
                <a:effectLst/>
                <a:latin typeface="Arial"/>
                <a:ea typeface="Arial"/>
                <a:cs typeface="Arial"/>
                <a:sym typeface="Arial"/>
              </a:rPr>
              <a:t>Adaptaciones y modificaciones: si una persona tiene desafíos o discapacidades específicas, el plan puede incluir adaptaciones y modificaciones para garantizar que se satisfagan sus necesidades. Esto puede incluir ajustes al entorno de aprendizaje, métodos de instrucción o métodos de evaluación.</a:t>
            </a:r>
          </a:p>
          <a:p>
            <a:pPr marL="158750" indent="0" rtl="0" fontAlgn="base">
              <a:buNone/>
            </a:pPr>
            <a:r>
              <a:rPr lang="es" sz="1100" b="0" i="0" u="none" strike="noStrike" cap="none" dirty="0">
                <a:solidFill>
                  <a:srgbClr val="000000"/>
                </a:solidFill>
                <a:effectLst/>
                <a:latin typeface="Arial"/>
                <a:ea typeface="Arial"/>
                <a:cs typeface="Arial"/>
                <a:sym typeface="Arial"/>
              </a:rPr>
              <a:t>Cronogramas y seguimiento del progreso: el plan establece cronogramas para lograr las metas establecidas e incluye métodos para monitorear el progreso. Esto puede implicar evaluaciones periódicas, controles o informes de progreso para realizar un seguimiento del desarrollo del alumno.</a:t>
            </a:r>
          </a:p>
          <a:p>
            <a:pPr marL="158750" indent="0" rtl="0" fontAlgn="base">
              <a:buNone/>
            </a:pPr>
            <a:r>
              <a:rPr lang="es" sz="1100" b="0" i="0" u="none" strike="noStrike" cap="none" dirty="0">
                <a:solidFill>
                  <a:srgbClr val="000000"/>
                </a:solidFill>
                <a:effectLst/>
                <a:latin typeface="Arial"/>
                <a:ea typeface="Arial"/>
                <a:cs typeface="Arial"/>
                <a:sym typeface="Arial"/>
              </a:rPr>
              <a:t>Servicios de apoyo: en entornos educativos, si el alumno requiere servicios de apoyo adicionales, como terapia del habla, asesoramiento o terapia ocupacional, el plan puede describir los servicios específicos y cómo se integrarán en el plan de aprendizaje.</a:t>
            </a:r>
          </a:p>
          <a:p>
            <a:pPr marL="158750" indent="0" rtl="0" fontAlgn="base">
              <a:buNone/>
            </a:pPr>
            <a:r>
              <a:rPr lang="es" sz="1100" b="0" i="0" u="none" strike="noStrike" cap="none" dirty="0">
                <a:solidFill>
                  <a:srgbClr val="000000"/>
                </a:solidFill>
                <a:effectLst/>
                <a:latin typeface="Arial"/>
                <a:ea typeface="Arial"/>
                <a:cs typeface="Arial"/>
                <a:sym typeface="Arial"/>
              </a:rPr>
              <a:t>Comunicación y colaboración: el plan fomenta la comunicación y colaboración continua entre el alumno, los maestros, los padres y otros profesionales involucrados en su educación. Esto garantiza que todos sean conscientes de las necesidades del alumno y puedan trabajar juntos para apoyar su progreso.</a:t>
            </a:r>
          </a:p>
          <a:p>
            <a:pPr marL="158750" indent="0" rtl="0" fontAlgn="base">
              <a:buNone/>
            </a:pPr>
            <a:r>
              <a:rPr lang="es" sz="1100" b="0" i="0" u="none" strike="noStrike" cap="none" dirty="0">
                <a:solidFill>
                  <a:srgbClr val="000000"/>
                </a:solidFill>
                <a:effectLst/>
                <a:latin typeface="Arial"/>
                <a:ea typeface="Arial"/>
                <a:cs typeface="Arial"/>
                <a:sym typeface="Arial"/>
              </a:rPr>
              <a:t>Es importante tener en cuenta que un plan es altamente personalizado y se adapta a las necesidades individuales de cada alumno. Permite flexibilidad y adaptabilidad para garantizar la mejor experiencia de aprendizaje y los mejores resultados posibles para el estudiante.</a:t>
            </a:r>
          </a:p>
          <a:p>
            <a:pPr marL="158750" indent="0" rtl="0" fontAlgn="base">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179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100" b="0" i="0" u="none" strike="noStrike" cap="none" dirty="0">
                <a:solidFill>
                  <a:srgbClr val="000000"/>
                </a:solidFill>
                <a:effectLst/>
                <a:latin typeface="Arial"/>
                <a:ea typeface="Arial"/>
                <a:cs typeface="Arial"/>
                <a:sym typeface="Arial"/>
              </a:rPr>
              <a:t>Las directrices de ASHA enfatizan que la evaluación debe reflejar la capacidad del individuo para interactuar intencionalmente con su entorno social. Es importante definir con precisión sus habilidades comunicativas. La evaluación debe proporcionar información sobre las capacidades de comunicación del individuo en diferentes entornos, incluidos entornos educativos, de ocio, residenciales y ocupacionales.</a:t>
            </a:r>
          </a:p>
          <a:p>
            <a:pPr marL="158750" indent="0" rtl="0" fontAlgn="base">
              <a:buNone/>
            </a:pPr>
            <a:r>
              <a:rPr lang="es" sz="1100" b="0" i="0" u="none" strike="noStrike" cap="none" dirty="0">
                <a:solidFill>
                  <a:srgbClr val="000000"/>
                </a:solidFill>
                <a:effectLst/>
                <a:latin typeface="Arial"/>
                <a:ea typeface="Arial"/>
                <a:cs typeface="Arial"/>
                <a:sym typeface="Arial"/>
              </a:rPr>
              <a:t>La evaluación debe afectar tanto a las personas con TDY como a su entorno. De hecho, es </a:t>
            </a:r>
            <a:r>
              <a:rPr lang="es" sz="1100" b="0" i="0" u="none" strike="noStrike" cap="none" dirty="0" err="1">
                <a:solidFill>
                  <a:srgbClr val="000000"/>
                </a:solidFill>
                <a:effectLst/>
                <a:latin typeface="Arial"/>
                <a:ea typeface="Arial"/>
                <a:cs typeface="Arial"/>
                <a:sym typeface="Arial"/>
              </a:rPr>
              <a:t>importante </a:t>
            </a:r>
            <a:r>
              <a:rPr lang="es" sz="1100" b="0" i="0" u="none" strike="noStrike" cap="none" dirty="0">
                <a:solidFill>
                  <a:srgbClr val="000000"/>
                </a:solidFill>
                <a:effectLst/>
                <a:latin typeface="Arial"/>
                <a:ea typeface="Arial"/>
                <a:cs typeface="Arial"/>
                <a:sym typeface="Arial"/>
              </a:rPr>
              <a:t>indicar hasta qué punto el entorno permite una comunicación efectiva para las personas con TID.</a:t>
            </a:r>
          </a:p>
          <a:p>
            <a:pPr marL="158750" indent="0" rtl="0" fontAlgn="base">
              <a:buNone/>
            </a:pPr>
            <a:r>
              <a:rPr lang="es" sz="1100" b="0" i="0" u="none" strike="noStrike" cap="none" dirty="0">
                <a:solidFill>
                  <a:srgbClr val="000000"/>
                </a:solidFill>
                <a:effectLst/>
                <a:latin typeface="Arial"/>
                <a:ea typeface="Arial"/>
                <a:cs typeface="Arial"/>
                <a:sym typeface="Arial"/>
              </a:rPr>
              <a:t>Según las directrices de ASHA, « Como mínimo, entonces, una evaluación ambiental debería identificar a los interlocutores para la comunicación que son los más cruciales en diversos entornos; medir el alcance de las oportunidades para actos de comunicación típicamente observados en diversos contextos ambientales a lo largo del tiempo (por ejemplo, entornos educativos, de ocio, de vida y de trabajo, etc.); comparar las oportunidades de comunicación entre los diferentes contextos ambientales;</a:t>
            </a:r>
          </a:p>
          <a:p>
            <a:pPr marL="158750" indent="0" rtl="0" fontAlgn="base">
              <a:buNone/>
            </a:pPr>
            <a:r>
              <a:rPr lang="es" sz="1100" b="0" i="0" u="none" strike="noStrike" cap="none" dirty="0">
                <a:solidFill>
                  <a:srgbClr val="000000"/>
                </a:solidFill>
                <a:effectLst/>
                <a:latin typeface="Arial"/>
                <a:ea typeface="Arial"/>
                <a:cs typeface="Arial"/>
                <a:sym typeface="Arial"/>
              </a:rPr>
              <a:t>determinar la proporción de actos de comunicación respondidos de manera adecuada o inapropiada en cada entorno;</a:t>
            </a:r>
          </a:p>
          <a:p>
            <a:pPr marL="158750" indent="0" rtl="0" fontAlgn="base">
              <a:buNone/>
            </a:pPr>
            <a:r>
              <a:rPr lang="es" sz="1100" b="0" i="0" u="none" strike="noStrike" cap="none" dirty="0">
                <a:solidFill>
                  <a:srgbClr val="000000"/>
                </a:solidFill>
                <a:effectLst/>
                <a:latin typeface="Arial"/>
                <a:ea typeface="Arial"/>
                <a:cs typeface="Arial"/>
                <a:sym typeface="Arial"/>
              </a:rPr>
              <a:t>determinar la proporción de actos de comunicación respondidos en diversos entornos;</a:t>
            </a:r>
          </a:p>
          <a:p>
            <a:pPr marL="158750" indent="0" rtl="0" fontAlgn="base">
              <a:buNone/>
            </a:pPr>
            <a:r>
              <a:rPr lang="es" sz="1100" b="0" i="0" u="none" strike="noStrike" cap="none" dirty="0">
                <a:solidFill>
                  <a:srgbClr val="000000"/>
                </a:solidFill>
                <a:effectLst/>
                <a:latin typeface="Arial"/>
                <a:ea typeface="Arial"/>
                <a:cs typeface="Arial"/>
                <a:sym typeface="Arial"/>
              </a:rPr>
              <a:t>identificar las formas y funciones de comunicación específicas que podrían ser útiles o necesarias en diversos entornos; y</a:t>
            </a:r>
          </a:p>
          <a:p>
            <a:pPr marL="158750" indent="0" rtl="0" fontAlgn="base">
              <a:buNone/>
            </a:pPr>
            <a:r>
              <a:rPr lang="es" sz="1100" b="0" i="0" u="none" strike="noStrike" cap="none" dirty="0">
                <a:solidFill>
                  <a:srgbClr val="000000"/>
                </a:solidFill>
                <a:effectLst/>
                <a:latin typeface="Arial"/>
                <a:ea typeface="Arial"/>
                <a:cs typeface="Arial"/>
                <a:sym typeface="Arial"/>
              </a:rPr>
              <a:t>identificar a las personas en esos entornos que parecen tener tasas relativamente más altas de permitir, aceptar y responder a los actos de comunicación de un individuo con discapacidades graves. Estas personas altamente receptivas pueden ser más útiles en las etapas iniciales de diversos programas de intervención. »</a:t>
            </a:r>
          </a:p>
          <a:p>
            <a:pPr marL="158750" indent="0" rtl="0" fontAlgn="base">
              <a:buNone/>
            </a:pPr>
            <a:r>
              <a:rPr lang="es" dirty="0"/>
              <a:t>La implementación del apoyo en comunicación también debería implicar </a:t>
            </a:r>
            <a:r>
              <a:rPr lang="es" dirty="0" err="1"/>
              <a:t>la movilización </a:t>
            </a:r>
            <a:r>
              <a:rPr lang="es" dirty="0"/>
              <a:t>y </a:t>
            </a:r>
            <a:r>
              <a:rPr lang="es" dirty="0" err="1"/>
              <a:t>organización </a:t>
            </a:r>
            <a:r>
              <a:rPr lang="es" dirty="0"/>
              <a:t>de recursos humanos, financieros y materiales. El gobierno y la gestión y gestión deben definir las directrices y la organización, pensar en la formación y el desarrollo profesional). Además de planificar la organización de los profesionales, es fundamental asociar a las familias.</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666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3</a:t>
            </a:r>
            <a:endParaRPr sz="6000" dirty="0">
              <a:solidFill>
                <a:srgbClr val="674EA7"/>
              </a:solidFill>
              <a:latin typeface="Calibri"/>
              <a:ea typeface="Calibri"/>
              <a:cs typeface="Calibri"/>
              <a:sym typeface="Calibri"/>
            </a:endParaRPr>
          </a:p>
          <a:p>
            <a:pPr marL="0" indent="0"/>
            <a:r>
              <a:rPr lang="es" sz="3200" b="1" dirty="0">
                <a:solidFill>
                  <a:srgbClr val="674EA7"/>
                </a:solidFill>
                <a:latin typeface="Calibri"/>
                <a:cs typeface="Calibri"/>
              </a:rPr>
              <a:t>Planes de Apoyo Individualizados</a:t>
            </a:r>
            <a:endParaRPr lang="es" dirty="0"/>
          </a:p>
          <a:p>
            <a:pPr marL="0" lvl="0" indent="0" algn="ctr" rtl="0">
              <a:lnSpc>
                <a:spcPct val="110000"/>
              </a:lnSpc>
              <a:spcBef>
                <a:spcPts val="1000"/>
              </a:spcBef>
              <a:spcAft>
                <a:spcPts val="0"/>
              </a:spcAft>
              <a:buClr>
                <a:schemeClr val="dk2"/>
              </a:buClr>
              <a:buSzPts val="2000"/>
              <a:buFont typeface="Arial"/>
              <a:buNone/>
            </a:pPr>
            <a:r>
              <a:rPr lang="en-US" dirty="0"/>
              <a:t/>
            </a:r>
            <a:br>
              <a:rPr lang="en-US" dirty="0"/>
            </a:br>
            <a:endParaRPr dirty="0"/>
          </a:p>
          <a:p>
            <a:pPr marL="0" lvl="0" indent="0" algn="ctr" rtl="0">
              <a:lnSpc>
                <a:spcPct val="110000"/>
              </a:lnSpc>
              <a:spcBef>
                <a:spcPts val="1000"/>
              </a:spcBef>
              <a:spcAft>
                <a:spcPts val="0"/>
              </a:spcAft>
              <a:buClr>
                <a:schemeClr val="dk2"/>
              </a:buClr>
              <a:buSzPts val="2000"/>
              <a:buFont typeface="Arial"/>
              <a:buNone/>
            </a:pPr>
            <a:r>
              <a:rPr lang="en-US" dirty="0"/>
              <a:t/>
            </a: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27048" y="2429782"/>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477287"/>
          </a:xfrm>
          <a:prstGeom prst="rect">
            <a:avLst/>
          </a:prstGeom>
          <a:noFill/>
          <a:ln>
            <a:noFill/>
          </a:ln>
        </p:spPr>
        <p:txBody>
          <a:bodyPr spcFirstLastPara="1" wrap="square" lIns="91425" tIns="45700" rIns="91425" bIns="45700" anchor="t" anchorCtr="0">
            <a:spAutoFit/>
          </a:bodyPr>
          <a:lstStyle/>
          <a:p>
            <a:pPr algn="ctr"/>
            <a:r>
              <a:rPr lang="es" sz="1800" b="0" i="0" u="none" strike="noStrike" cap="none" dirty="0">
                <a:solidFill>
                  <a:schemeClr val="dk1"/>
                </a:solidFill>
                <a:latin typeface="Calibri"/>
                <a:ea typeface="Calibri"/>
                <a:cs typeface="Calibri"/>
                <a:sym typeface="Calibri"/>
              </a:rPr>
              <a:t>Formación </a:t>
            </a:r>
            <a:r>
              <a:rPr lang="es" sz="1800" dirty="0">
                <a:solidFill>
                  <a:schemeClr val="dk1"/>
                </a:solidFill>
                <a:latin typeface="Calibri"/>
                <a:ea typeface="Calibri"/>
                <a:cs typeface="Calibri"/>
                <a:sym typeface="Calibri"/>
              </a:rPr>
              <a:t>para</a:t>
            </a:r>
            <a:r>
              <a:rPr lang="es" sz="1800" b="0" i="0" u="none" strike="noStrike" cap="none" dirty="0">
                <a:solidFill>
                  <a:schemeClr val="dk1"/>
                </a:solidFill>
                <a:latin typeface="Calibri"/>
                <a:ea typeface="Calibri"/>
                <a:cs typeface="Calibri"/>
                <a:sym typeface="Calibri"/>
              </a:rPr>
              <a:t> profesionales</a:t>
            </a:r>
            <a:r>
              <a:rPr lang="es" sz="1800" dirty="0">
                <a:solidFill>
                  <a:schemeClr val="dk1"/>
                </a:solidFill>
                <a:latin typeface="Calibri"/>
                <a:ea typeface="Calibri"/>
                <a:cs typeface="Calibri"/>
                <a:sym typeface="Calibri"/>
              </a:rPr>
              <a:t>,</a:t>
            </a:r>
            <a:r>
              <a:rPr lang="es" sz="1800" b="0" i="0" u="none" strike="noStrike" cap="none" dirty="0">
                <a:solidFill>
                  <a:schemeClr val="dk1"/>
                </a:solidFill>
                <a:latin typeface="Calibri"/>
                <a:ea typeface="Calibri"/>
                <a:cs typeface="Calibri"/>
                <a:sym typeface="Calibri"/>
              </a:rPr>
              <a:t> </a:t>
            </a:r>
            <a:r>
              <a:rPr lang="es" sz="1800" dirty="0">
                <a:solidFill>
                  <a:schemeClr val="dk1"/>
                </a:solidFill>
                <a:latin typeface="Calibri"/>
                <a:ea typeface="Calibri"/>
                <a:cs typeface="Calibri"/>
                <a:sym typeface="Calibri"/>
              </a:rPr>
              <a:t>especializados </a:t>
            </a:r>
            <a:r>
              <a:rPr lang="es" sz="1800" b="0" i="0" u="none" strike="noStrike" cap="none" dirty="0">
                <a:solidFill>
                  <a:schemeClr val="dk1"/>
                </a:solidFill>
                <a:latin typeface="Calibri"/>
                <a:ea typeface="Calibri"/>
                <a:cs typeface="Calibri"/>
                <a:sym typeface="Calibri"/>
              </a:rPr>
              <a:t>en </a:t>
            </a:r>
            <a:r>
              <a:rPr lang="es" sz="1800" dirty="0">
                <a:solidFill>
                  <a:schemeClr val="dk1"/>
                </a:solidFill>
                <a:latin typeface="Calibri"/>
                <a:ea typeface="Calibri"/>
                <a:cs typeface="Calibri"/>
                <a:sym typeface="Calibri"/>
              </a:rPr>
              <a:t>discapacidad intelectual,</a:t>
            </a:r>
            <a:r>
              <a:rPr lang="es" sz="1800" b="0" i="0" u="none" strike="noStrike" cap="none" dirty="0">
                <a:solidFill>
                  <a:schemeClr val="dk1"/>
                </a:solidFill>
                <a:latin typeface="Calibri"/>
                <a:ea typeface="Calibri"/>
                <a:cs typeface="Calibri"/>
                <a:sym typeface="Calibri"/>
              </a:rPr>
              <a:t> </a:t>
            </a:r>
            <a:r>
              <a:rPr lang="es" sz="1800" dirty="0">
                <a:solidFill>
                  <a:schemeClr val="dk1"/>
                </a:solidFill>
                <a:latin typeface="Calibri"/>
                <a:ea typeface="Calibri"/>
                <a:cs typeface="Calibri"/>
                <a:sym typeface="Calibri"/>
              </a:rPr>
              <a:t>dirigida</a:t>
            </a:r>
            <a:r>
              <a:rPr lang="es" sz="1800" b="0" i="0" u="none" strike="noStrike" cap="none" dirty="0">
                <a:solidFill>
                  <a:schemeClr val="dk1"/>
                </a:solidFill>
                <a:latin typeface="Calibri"/>
                <a:ea typeface="Calibri"/>
                <a:cs typeface="Calibri"/>
                <a:sym typeface="Calibri"/>
              </a:rPr>
              <a:t> </a:t>
            </a:r>
            <a:r>
              <a:rPr lang="es" sz="1800" dirty="0">
                <a:solidFill>
                  <a:schemeClr val="dk1"/>
                </a:solidFill>
                <a:latin typeface="Calibri"/>
                <a:ea typeface="Calibri"/>
                <a:cs typeface="Calibri"/>
                <a:sym typeface="Calibri"/>
              </a:rPr>
              <a:t>a </a:t>
            </a:r>
            <a:r>
              <a:rPr lang="es" sz="1800" b="0" i="0" u="none" strike="noStrike" cap="none" dirty="0">
                <a:solidFill>
                  <a:schemeClr val="dk1"/>
                </a:solidFill>
                <a:latin typeface="Calibri"/>
                <a:ea typeface="Calibri"/>
                <a:cs typeface="Calibri"/>
                <a:sym typeface="Calibri"/>
              </a:rPr>
              <a:t>apoyar el desarrollo de</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s" sz="1800" b="1" i="0" u="none" strike="noStrike" cap="none" dirty="0">
                <a:solidFill>
                  <a:schemeClr val="dk1"/>
                </a:solidFill>
                <a:latin typeface="Calibri"/>
                <a:ea typeface="Calibri"/>
                <a:cs typeface="Calibri"/>
                <a:sym typeface="Calibri"/>
              </a:rPr>
              <a:t>Habilidades de comunicación social</a:t>
            </a:r>
            <a:endParaRPr sz="1800" b="0" i="0" u="none" strike="noStrike" cap="none" dirty="0">
              <a:solidFill>
                <a:schemeClr val="dk1"/>
              </a:solidFill>
              <a:latin typeface="Arial"/>
              <a:ea typeface="Arial"/>
              <a:cs typeface="Arial"/>
              <a:sym typeface="Arial"/>
            </a:endParaRPr>
          </a:p>
        </p:txBody>
      </p:sp>
      <p:pic>
        <p:nvPicPr>
          <p:cNvPr id="13" name="Imagen 12" descr="C:\Users\Smartinez\AppData\Local\Microsoft\Windows\INetCache\Content.MSO\8F4D705C.tmp"/>
          <p:cNvPicPr/>
          <p:nvPr/>
        </p:nvPicPr>
        <p:blipFill>
          <a:blip r:embed="rId4">
            <a:extLst>
              <a:ext uri="{28A0092B-C50C-407E-A947-70E740481C1C}">
                <a14:useLocalDpi xmlns:a14="http://schemas.microsoft.com/office/drawing/2010/main" val="0"/>
              </a:ext>
            </a:extLst>
          </a:blip>
          <a:srcRect/>
          <a:stretch>
            <a:fillRect/>
          </a:stretch>
        </p:blipFill>
        <p:spPr bwMode="auto">
          <a:xfrm>
            <a:off x="605644" y="5826452"/>
            <a:ext cx="1247775" cy="690880"/>
          </a:xfrm>
          <a:prstGeom prst="rect">
            <a:avLst/>
          </a:prstGeom>
          <a:noFill/>
          <a:ln>
            <a:noFill/>
          </a:ln>
        </p:spPr>
      </p:pic>
      <p:pic>
        <p:nvPicPr>
          <p:cNvPr id="14" name="Imagen 13" descr="C:\Users\Smartinez\AppData\Local\Microsoft\Windows\INetCache\Content.MSO\46B9A2CA.tmp"/>
          <p:cNvPicPr/>
          <p:nvPr/>
        </p:nvPicPr>
        <p:blipFill rotWithShape="1">
          <a:blip r:embed="rId5">
            <a:extLst>
              <a:ext uri="{28A0092B-C50C-407E-A947-70E740481C1C}">
                <a14:useLocalDpi xmlns:a14="http://schemas.microsoft.com/office/drawing/2010/main" val="0"/>
              </a:ext>
            </a:extLst>
          </a:blip>
          <a:srcRect l="36351" t="-2777" b="-1"/>
          <a:stretch/>
        </p:blipFill>
        <p:spPr bwMode="auto">
          <a:xfrm>
            <a:off x="2134859" y="5995679"/>
            <a:ext cx="4419600" cy="352425"/>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1575564" y="2805851"/>
            <a:ext cx="9040872" cy="177065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s" sz="2800" b="1" i="0" u="none" strike="noStrike" cap="none" dirty="0">
                <a:solidFill>
                  <a:schemeClr val="dk1"/>
                </a:solidFill>
                <a:latin typeface="Calibri"/>
                <a:ea typeface="Calibri"/>
                <a:cs typeface="Calibri"/>
                <a:sym typeface="Calibri"/>
              </a:rPr>
              <a:t>Objetivos de aprendizaje</a:t>
            </a:r>
          </a:p>
          <a:p>
            <a:pPr marL="457200" indent="-7620">
              <a:buFont typeface="Arial" panose="020B0604020202020204" pitchFamily="34" charset="0"/>
              <a:buChar char="•"/>
              <a:tabLst>
                <a:tab pos="711200" algn="l"/>
              </a:tabLst>
            </a:pPr>
            <a:r>
              <a:rPr lang="es" sz="2800" b="1" dirty="0">
                <a:solidFill>
                  <a:schemeClr val="dk1"/>
                </a:solidFill>
                <a:latin typeface="Calibri"/>
                <a:cs typeface="Calibri"/>
                <a:sym typeface="Calibri"/>
              </a:rPr>
              <a:t> </a:t>
            </a:r>
            <a:r>
              <a:rPr lang="es" sz="2800" dirty="0">
                <a:solidFill>
                  <a:schemeClr val="dk1"/>
                </a:solidFill>
                <a:latin typeface="Calibri"/>
                <a:cs typeface="Calibri"/>
                <a:sym typeface="Calibri"/>
              </a:rPr>
              <a:t>¿En qué consiste un plan de apoyo individualizado?</a:t>
            </a:r>
            <a:endParaRPr lang="es" sz="2800" dirty="0">
              <a:solidFill>
                <a:schemeClr val="dk1"/>
              </a:solidFill>
              <a:latin typeface="Calibri"/>
              <a:cs typeface="Calibri"/>
            </a:endParaRPr>
          </a:p>
          <a:p>
            <a:pPr marL="457200" indent="-7620">
              <a:buFont typeface="Arial" panose="020B0604020202020204" pitchFamily="34" charset="0"/>
              <a:buChar char="•"/>
            </a:pPr>
            <a:r>
              <a:rPr lang="es" sz="2800" b="1" dirty="0">
                <a:solidFill>
                  <a:schemeClr val="dk1"/>
                </a:solidFill>
                <a:latin typeface="Calibri"/>
                <a:ea typeface="Arial"/>
                <a:cs typeface="Calibri"/>
                <a:sym typeface="Calibri"/>
              </a:rPr>
              <a:t> </a:t>
            </a:r>
            <a:r>
              <a:rPr lang="es" sz="2800" dirty="0">
                <a:solidFill>
                  <a:schemeClr val="dk1"/>
                </a:solidFill>
                <a:latin typeface="Calibri"/>
                <a:cs typeface="Calibri"/>
                <a:sym typeface="Calibri"/>
              </a:rPr>
              <a:t>¿De qué componentes y partes consta?</a:t>
            </a:r>
            <a:endParaRPr lang="fr-FR" sz="2800" dirty="0">
              <a:solidFill>
                <a:schemeClr val="dk1"/>
              </a:solidFill>
              <a:latin typeface="Calibri"/>
              <a:ea typeface="Arial"/>
              <a:cs typeface="Calibri"/>
            </a:endParaRPr>
          </a:p>
          <a:p>
            <a:pPr marL="0" marR="0" lvl="0" indent="0">
              <a:spcBef>
                <a:spcPts val="0"/>
              </a:spcBef>
              <a:spcAft>
                <a:spcPts val="0"/>
              </a:spcAft>
              <a:buNone/>
            </a:pPr>
            <a:endParaRPr b="1" dirty="0">
              <a:solidFill>
                <a:schemeClr val="dk1"/>
              </a:solidFill>
              <a:latin typeface="Arial"/>
              <a:ea typeface="Arial"/>
              <a:cs typeface="Arial"/>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3. Plan de apoyo </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1" name="Google Shape;131;p3">
            <a:extLst>
              <a:ext uri="{FF2B5EF4-FFF2-40B4-BE49-F238E27FC236}">
                <a16:creationId xmlns:a16="http://schemas.microsoft.com/office/drawing/2014/main" id="{486FF68C-AE95-49BA-9F17-3ACAEEB5661E}"/>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3. Plan de apoyo </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FDA73EE1-BF9E-4F6F-8146-741B5F74D29F}"/>
              </a:ext>
            </a:extLst>
          </p:cNvPr>
          <p:cNvGraphicFramePr/>
          <p:nvPr>
            <p:extLst>
              <p:ext uri="{D42A27DB-BD31-4B8C-83A1-F6EECF244321}">
                <p14:modId xmlns:p14="http://schemas.microsoft.com/office/powerpoint/2010/main" val="2614276324"/>
              </p:ext>
            </p:extLst>
          </p:nvPr>
        </p:nvGraphicFramePr>
        <p:xfrm>
          <a:off x="510039" y="2008847"/>
          <a:ext cx="11146971" cy="34920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grpSp>
        <p:nvGrpSpPr>
          <p:cNvPr id="30" name="Groupe 29">
            <a:extLst>
              <a:ext uri="{FF2B5EF4-FFF2-40B4-BE49-F238E27FC236}">
                <a16:creationId xmlns:a16="http://schemas.microsoft.com/office/drawing/2014/main" id="{3F0E0C4E-6AE4-4054-A4F9-E46AFCB48ECB}"/>
              </a:ext>
            </a:extLst>
          </p:cNvPr>
          <p:cNvGrpSpPr/>
          <p:nvPr/>
        </p:nvGrpSpPr>
        <p:grpSpPr>
          <a:xfrm>
            <a:off x="256855" y="1711435"/>
            <a:ext cx="11678291" cy="4596594"/>
            <a:chOff x="256855" y="1643703"/>
            <a:chExt cx="11678291" cy="4596594"/>
          </a:xfrm>
        </p:grpSpPr>
        <p:sp>
          <p:nvSpPr>
            <p:cNvPr id="15" name="Organigramme : Procédé 14">
              <a:extLst>
                <a:ext uri="{FF2B5EF4-FFF2-40B4-BE49-F238E27FC236}">
                  <a16:creationId xmlns:a16="http://schemas.microsoft.com/office/drawing/2014/main" id="{921F729A-DE7C-475F-96A6-66C5EEA4CFC6}"/>
                </a:ext>
              </a:extLst>
            </p:cNvPr>
            <p:cNvSpPr/>
            <p:nvPr/>
          </p:nvSpPr>
          <p:spPr>
            <a:xfrm>
              <a:off x="256855" y="1653461"/>
              <a:ext cx="5688000" cy="1403686"/>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7800"/>
              <a:r>
                <a:rPr lang="es" sz="1800" dirty="0" err="1"/>
                <a:t>Evaluación</a:t>
              </a:r>
              <a:endParaRPr lang="fr-FR" sz="1800" dirty="0"/>
            </a:p>
          </p:txBody>
        </p:sp>
        <p:sp>
          <p:nvSpPr>
            <p:cNvPr id="20" name="Organigramme : Procédé 19">
              <a:extLst>
                <a:ext uri="{FF2B5EF4-FFF2-40B4-BE49-F238E27FC236}">
                  <a16:creationId xmlns:a16="http://schemas.microsoft.com/office/drawing/2014/main" id="{EAB4344B-57E6-45B2-9463-30E15E919BD9}"/>
                </a:ext>
              </a:extLst>
            </p:cNvPr>
            <p:cNvSpPr/>
            <p:nvPr/>
          </p:nvSpPr>
          <p:spPr>
            <a:xfrm>
              <a:off x="256855" y="3186362"/>
              <a:ext cx="5688000" cy="136952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s" sz="1800" dirty="0"/>
                <a:t>Metas y objetivos</a:t>
              </a:r>
            </a:p>
          </p:txBody>
        </p:sp>
        <p:sp>
          <p:nvSpPr>
            <p:cNvPr id="21" name="Organigramme : Procédé 20">
              <a:extLst>
                <a:ext uri="{FF2B5EF4-FFF2-40B4-BE49-F238E27FC236}">
                  <a16:creationId xmlns:a16="http://schemas.microsoft.com/office/drawing/2014/main" id="{4EE152CA-2AFB-45F8-829D-4AF0D38FE818}"/>
                </a:ext>
              </a:extLst>
            </p:cNvPr>
            <p:cNvSpPr/>
            <p:nvPr/>
          </p:nvSpPr>
          <p:spPr>
            <a:xfrm>
              <a:off x="256855" y="4685102"/>
              <a:ext cx="5688000" cy="155519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es" sz="1600" dirty="0"/>
                <a:t> </a:t>
              </a:r>
              <a:r>
                <a:rPr lang="es" sz="1800" dirty="0"/>
                <a:t>Apoyo </a:t>
              </a:r>
              <a:r>
                <a:rPr lang="es" sz="1800" dirty="0" err="1"/>
                <a:t>individualizado</a:t>
              </a:r>
            </a:p>
          </p:txBody>
        </p:sp>
        <p:sp>
          <p:nvSpPr>
            <p:cNvPr id="22" name="Organigramme : Procédé 21">
              <a:extLst>
                <a:ext uri="{FF2B5EF4-FFF2-40B4-BE49-F238E27FC236}">
                  <a16:creationId xmlns:a16="http://schemas.microsoft.com/office/drawing/2014/main" id="{6CE7E309-A3E4-43CB-86F8-6826B0CFF880}"/>
                </a:ext>
              </a:extLst>
            </p:cNvPr>
            <p:cNvSpPr/>
            <p:nvPr/>
          </p:nvSpPr>
          <p:spPr>
            <a:xfrm>
              <a:off x="6226126" y="1643703"/>
              <a:ext cx="5688000" cy="684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s" sz="1800" dirty="0"/>
                <a:t>Adaptaciones y modificaciones</a:t>
              </a:r>
            </a:p>
          </p:txBody>
        </p:sp>
        <p:sp>
          <p:nvSpPr>
            <p:cNvPr id="23" name="Organigramme : Procédé 22">
              <a:extLst>
                <a:ext uri="{FF2B5EF4-FFF2-40B4-BE49-F238E27FC236}">
                  <a16:creationId xmlns:a16="http://schemas.microsoft.com/office/drawing/2014/main" id="{457909E4-7ADF-4EF8-9366-968C710A2116}"/>
                </a:ext>
              </a:extLst>
            </p:cNvPr>
            <p:cNvSpPr/>
            <p:nvPr/>
          </p:nvSpPr>
          <p:spPr>
            <a:xfrm>
              <a:off x="6226126" y="2393354"/>
              <a:ext cx="5688000" cy="1296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s" sz="1800" dirty="0"/>
                <a:t>Cronogramas y seguimiento </a:t>
              </a:r>
              <a:r>
                <a:rPr lang="es" sz="1800" dirty="0" err="1"/>
                <a:t>del progreso</a:t>
              </a:r>
            </a:p>
            <a:p>
              <a:pPr algn="ctr"/>
              <a:endParaRPr lang="fr-FR" dirty="0"/>
            </a:p>
          </p:txBody>
        </p:sp>
        <p:sp>
          <p:nvSpPr>
            <p:cNvPr id="24" name="Organigramme : Procédé 23">
              <a:extLst>
                <a:ext uri="{FF2B5EF4-FFF2-40B4-BE49-F238E27FC236}">
                  <a16:creationId xmlns:a16="http://schemas.microsoft.com/office/drawing/2014/main" id="{D7F8D755-B2E5-4D68-8D1C-897E6F7CA987}"/>
                </a:ext>
              </a:extLst>
            </p:cNvPr>
            <p:cNvSpPr/>
            <p:nvPr/>
          </p:nvSpPr>
          <p:spPr>
            <a:xfrm>
              <a:off x="6226126" y="3775258"/>
              <a:ext cx="5688000" cy="100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s" sz="1800" dirty="0"/>
                <a:t>Servicios de apoyo</a:t>
              </a:r>
            </a:p>
            <a:p>
              <a:pPr algn="ctr"/>
              <a:endParaRPr lang="fr-FR" dirty="0"/>
            </a:p>
          </p:txBody>
        </p:sp>
        <p:sp>
          <p:nvSpPr>
            <p:cNvPr id="25" name="Organigramme : Procédé 24">
              <a:extLst>
                <a:ext uri="{FF2B5EF4-FFF2-40B4-BE49-F238E27FC236}">
                  <a16:creationId xmlns:a16="http://schemas.microsoft.com/office/drawing/2014/main" id="{7AB5786A-D419-4E67-8F5E-FBF6311B9EDC}"/>
                </a:ext>
              </a:extLst>
            </p:cNvPr>
            <p:cNvSpPr/>
            <p:nvPr/>
          </p:nvSpPr>
          <p:spPr>
            <a:xfrm>
              <a:off x="6247146" y="4872297"/>
              <a:ext cx="5688000" cy="136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s" sz="1800" dirty="0"/>
                <a:t>Comunicación y colaboración</a:t>
              </a:r>
            </a:p>
          </p:txBody>
        </p:sp>
        <p:sp>
          <p:nvSpPr>
            <p:cNvPr id="16" name="Organigramme : Alternative 15">
              <a:extLst>
                <a:ext uri="{FF2B5EF4-FFF2-40B4-BE49-F238E27FC236}">
                  <a16:creationId xmlns:a16="http://schemas.microsoft.com/office/drawing/2014/main" id="{2BBE6D7A-E2F5-4AE6-A371-F06A9BC3DD6C}"/>
                </a:ext>
              </a:extLst>
            </p:cNvPr>
            <p:cNvSpPr/>
            <p:nvPr/>
          </p:nvSpPr>
          <p:spPr>
            <a:xfrm>
              <a:off x="411292" y="2045561"/>
              <a:ext cx="5402900" cy="884625"/>
            </a:xfrm>
            <a:prstGeom prst="flowChartAlternateProcess">
              <a:avLst/>
            </a:prstGeom>
            <a:solidFill>
              <a:schemeClr val="bg1">
                <a:alpha val="98824"/>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panose="020B0604020202020204" pitchFamily="34" charset="0"/>
                <a:buChar char="•"/>
              </a:pPr>
              <a:r>
                <a:rPr lang="es" dirty="0">
                  <a:solidFill>
                    <a:schemeClr val="tx1"/>
                  </a:solidFill>
                </a:rPr>
                <a:t>Pruebas, entrevistas, observaciones de los padres, </a:t>
              </a:r>
              <a:r>
                <a:rPr lang="es" dirty="0" err="1">
                  <a:solidFill>
                    <a:schemeClr val="tx1"/>
                  </a:solidFill>
                </a:rPr>
                <a:t>especialistas </a:t>
              </a:r>
              <a:r>
                <a:rPr lang="es" dirty="0">
                  <a:solidFill>
                    <a:schemeClr val="tx1"/>
                  </a:solidFill>
                </a:rPr>
                <a:t>, </a:t>
              </a:r>
              <a:r>
                <a:rPr lang="es" dirty="0" err="1">
                  <a:solidFill>
                    <a:schemeClr val="tx1"/>
                  </a:solidFill>
                </a:rPr>
                <a:t>profesores </a:t>
              </a:r>
              <a:r>
                <a:rPr lang="es" dirty="0">
                  <a:solidFill>
                    <a:schemeClr val="tx1"/>
                  </a:solidFill>
                </a:rPr>
                <a:t>o </a:t>
              </a:r>
              <a:r>
                <a:rPr lang="es" dirty="0" err="1">
                  <a:solidFill>
                    <a:schemeClr val="tx1"/>
                  </a:solidFill>
                </a:rPr>
                <a:t>trabajadores sociales.</a:t>
              </a:r>
              <a:endParaRPr lang="fr-FR" dirty="0">
                <a:solidFill>
                  <a:schemeClr val="tx1"/>
                </a:solidFill>
              </a:endParaRPr>
            </a:p>
            <a:p>
              <a:pPr marL="285750" indent="-285750">
                <a:buFont typeface="Arial" panose="020B0604020202020204" pitchFamily="34" charset="0"/>
                <a:buChar char="•"/>
              </a:pPr>
              <a:r>
                <a:rPr lang="es" dirty="0" err="1">
                  <a:solidFill>
                    <a:schemeClr val="tx1"/>
                  </a:solidFill>
                </a:rPr>
                <a:t>Identificar </a:t>
              </a:r>
              <a:r>
                <a:rPr lang="es" dirty="0">
                  <a:solidFill>
                    <a:schemeClr val="tx1"/>
                  </a:solidFill>
                </a:rPr>
                <a:t>a la </a:t>
              </a:r>
              <a:r>
                <a:rPr lang="es" dirty="0" err="1">
                  <a:solidFill>
                    <a:schemeClr val="tx1"/>
                  </a:solidFill>
                </a:rPr>
                <a:t>persona</a:t>
              </a:r>
              <a:r>
                <a:rPr lang="es" dirty="0">
                  <a:solidFill>
                    <a:schemeClr val="tx1"/>
                  </a:solidFill>
                </a:rPr>
                <a:t> </a:t>
              </a:r>
              <a:r>
                <a:rPr lang="es" dirty="0" err="1">
                  <a:solidFill>
                    <a:schemeClr val="tx1"/>
                  </a:solidFill>
                </a:rPr>
                <a:t>Fortalezas </a:t>
              </a:r>
              <a:r>
                <a:rPr lang="es" dirty="0">
                  <a:solidFill>
                    <a:schemeClr val="tx1"/>
                  </a:solidFill>
                </a:rPr>
                <a:t>, </a:t>
              </a:r>
              <a:r>
                <a:rPr lang="es" dirty="0" err="1">
                  <a:solidFill>
                    <a:schemeClr val="tx1"/>
                  </a:solidFill>
                </a:rPr>
                <a:t>debilidades </a:t>
              </a:r>
              <a:r>
                <a:rPr lang="es" dirty="0">
                  <a:solidFill>
                    <a:schemeClr val="tx1"/>
                  </a:solidFill>
                </a:rPr>
                <a:t>, </a:t>
              </a:r>
              <a:r>
                <a:rPr lang="es" dirty="0" err="1">
                  <a:solidFill>
                    <a:schemeClr val="tx1"/>
                  </a:solidFill>
                </a:rPr>
                <a:t>necesidades </a:t>
              </a:r>
              <a:r>
                <a:rPr lang="es" dirty="0">
                  <a:solidFill>
                    <a:schemeClr val="tx1"/>
                  </a:solidFill>
                </a:rPr>
                <a:t>, </a:t>
              </a:r>
              <a:r>
                <a:rPr lang="es" dirty="0" err="1">
                  <a:solidFill>
                    <a:schemeClr val="tx1"/>
                  </a:solidFill>
                </a:rPr>
                <a:t>deseos </a:t>
              </a:r>
              <a:r>
                <a:rPr lang="es" dirty="0">
                  <a:solidFill>
                    <a:schemeClr val="tx1"/>
                  </a:solidFill>
                </a:rPr>
                <a:t>y </a:t>
              </a:r>
              <a:r>
                <a:rPr lang="es" dirty="0" err="1">
                  <a:solidFill>
                    <a:schemeClr val="tx1"/>
                  </a:solidFill>
                </a:rPr>
                <a:t>sueños</a:t>
              </a:r>
              <a:r>
                <a:rPr lang="es" dirty="0">
                  <a:solidFill>
                    <a:schemeClr val="tx1"/>
                  </a:solidFill>
                </a:rPr>
                <a:t> </a:t>
              </a:r>
              <a:endParaRPr lang="fr-FR" dirty="0">
                <a:solidFill>
                  <a:schemeClr val="tx1"/>
                </a:solidFill>
                <a:cs typeface="Arial"/>
              </a:endParaRPr>
            </a:p>
          </p:txBody>
        </p:sp>
        <p:sp>
          <p:nvSpPr>
            <p:cNvPr id="17" name="Organigramme : Alternative 16">
              <a:extLst>
                <a:ext uri="{FF2B5EF4-FFF2-40B4-BE49-F238E27FC236}">
                  <a16:creationId xmlns:a16="http://schemas.microsoft.com/office/drawing/2014/main" id="{D663DACE-EF1D-4EA5-97B0-BF83FB80142D}"/>
                </a:ext>
              </a:extLst>
            </p:cNvPr>
            <p:cNvSpPr/>
            <p:nvPr/>
          </p:nvSpPr>
          <p:spPr>
            <a:xfrm>
              <a:off x="441106" y="3624517"/>
              <a:ext cx="5436000" cy="764251"/>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har char="•"/>
              </a:pPr>
              <a:r>
                <a:rPr lang="es" dirty="0">
                  <a:solidFill>
                    <a:schemeClr val="tx1"/>
                  </a:solidFill>
                </a:rPr>
                <a:t> </a:t>
              </a:r>
              <a:r>
                <a:rPr lang="es" dirty="0" err="1">
                  <a:solidFill>
                    <a:schemeClr val="tx1"/>
                  </a:solidFill>
                </a:rPr>
                <a:t>Específico </a:t>
              </a:r>
              <a:r>
                <a:rPr lang="es" dirty="0">
                  <a:solidFill>
                    <a:schemeClr val="tx1"/>
                  </a:solidFill>
                </a:rPr>
                <a:t>para la </a:t>
              </a:r>
              <a:r>
                <a:rPr lang="es" dirty="0" err="1">
                  <a:solidFill>
                    <a:schemeClr val="tx1"/>
                  </a:solidFill>
                </a:rPr>
                <a:t>persona </a:t>
              </a:r>
              <a:r>
                <a:rPr lang="es" dirty="0">
                  <a:solidFill>
                    <a:schemeClr val="tx1"/>
                  </a:solidFill>
                </a:rPr>
                <a:t>,</a:t>
              </a:r>
            </a:p>
            <a:p>
              <a:pPr lvl="0">
                <a:buChar char="•"/>
              </a:pPr>
              <a:r>
                <a:rPr lang="es" dirty="0">
                  <a:solidFill>
                    <a:schemeClr val="tx1"/>
                  </a:solidFill>
                </a:rPr>
                <a:t> </a:t>
              </a:r>
              <a:r>
                <a:rPr lang="es" dirty="0" err="1">
                  <a:solidFill>
                    <a:schemeClr val="tx1"/>
                  </a:solidFill>
                </a:rPr>
                <a:t>A menudo</a:t>
              </a:r>
              <a:r>
                <a:rPr lang="es" dirty="0">
                  <a:solidFill>
                    <a:schemeClr val="tx1"/>
                  </a:solidFill>
                </a:rPr>
                <a:t> </a:t>
              </a:r>
              <a:r>
                <a:rPr lang="es" dirty="0" err="1">
                  <a:solidFill>
                    <a:schemeClr val="tx1"/>
                  </a:solidFill>
                </a:rPr>
                <a:t>desglosado en</a:t>
              </a:r>
              <a:r>
                <a:rPr lang="es" dirty="0">
                  <a:solidFill>
                    <a:schemeClr val="tx1"/>
                  </a:solidFill>
                </a:rPr>
                <a:t>​ </a:t>
              </a:r>
              <a:r>
                <a:rPr lang="es" dirty="0" err="1">
                  <a:solidFill>
                    <a:schemeClr val="tx1"/>
                  </a:solidFill>
                </a:rPr>
                <a:t>más pequeño </a:t>
              </a:r>
              <a:r>
                <a:rPr lang="es" dirty="0">
                  <a:solidFill>
                    <a:schemeClr val="tx1"/>
                  </a:solidFill>
                </a:rPr>
                <a:t>, </a:t>
              </a:r>
              <a:r>
                <a:rPr lang="es" dirty="0" err="1">
                  <a:solidFill>
                    <a:schemeClr val="tx1"/>
                  </a:solidFill>
                </a:rPr>
                <a:t>alcanzable</a:t>
              </a:r>
              <a:r>
                <a:rPr lang="es" dirty="0">
                  <a:solidFill>
                    <a:schemeClr val="tx1"/>
                  </a:solidFill>
                </a:rPr>
                <a:t> </a:t>
              </a:r>
              <a:r>
                <a:rPr lang="es" dirty="0" err="1">
                  <a:solidFill>
                    <a:schemeClr val="tx1"/>
                  </a:solidFill>
                </a:rPr>
                <a:t>pasos </a:t>
              </a:r>
              <a:r>
                <a:rPr lang="es" dirty="0">
                  <a:solidFill>
                    <a:schemeClr val="tx1"/>
                  </a:solidFill>
                </a:rPr>
                <a:t>para </a:t>
              </a:r>
              <a:r>
                <a:rPr lang="es" dirty="0" err="1">
                  <a:solidFill>
                    <a:schemeClr val="tx1"/>
                  </a:solidFill>
                </a:rPr>
                <a:t>rastrear</a:t>
              </a:r>
              <a:r>
                <a:rPr lang="es" dirty="0">
                  <a:solidFill>
                    <a:schemeClr val="tx1"/>
                  </a:solidFill>
                </a:rPr>
                <a:t> </a:t>
              </a:r>
              <a:r>
                <a:rPr lang="es" dirty="0" err="1">
                  <a:solidFill>
                    <a:schemeClr val="tx1"/>
                  </a:solidFill>
                </a:rPr>
                <a:t>progreso</a:t>
              </a:r>
              <a:endParaRPr lang="fr-FR" dirty="0">
                <a:solidFill>
                  <a:schemeClr val="tx1"/>
                </a:solidFill>
              </a:endParaRPr>
            </a:p>
          </p:txBody>
        </p:sp>
        <p:sp>
          <p:nvSpPr>
            <p:cNvPr id="18" name="Organigramme : Alternative 17">
              <a:extLst>
                <a:ext uri="{FF2B5EF4-FFF2-40B4-BE49-F238E27FC236}">
                  <a16:creationId xmlns:a16="http://schemas.microsoft.com/office/drawing/2014/main" id="{1F1D3E07-633B-4DE1-AE84-0B47FB9796E4}"/>
                </a:ext>
              </a:extLst>
            </p:cNvPr>
            <p:cNvSpPr/>
            <p:nvPr/>
          </p:nvSpPr>
          <p:spPr>
            <a:xfrm>
              <a:off x="406946" y="5064249"/>
              <a:ext cx="5436000" cy="979195"/>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r>
                <a:rPr lang="es" dirty="0" err="1">
                  <a:solidFill>
                    <a:schemeClr val="tx1"/>
                  </a:solidFill>
                </a:rPr>
                <a:t>Estrategias </a:t>
              </a:r>
              <a:r>
                <a:rPr lang="es" dirty="0">
                  <a:solidFill>
                    <a:schemeClr val="tx1"/>
                  </a:solidFill>
                </a:rPr>
                <a:t>y </a:t>
              </a:r>
              <a:r>
                <a:rPr lang="es" dirty="0" err="1">
                  <a:solidFill>
                    <a:schemeClr val="tx1"/>
                  </a:solidFill>
                </a:rPr>
                <a:t>recursos</a:t>
              </a:r>
              <a:r>
                <a:rPr lang="es" dirty="0">
                  <a:solidFill>
                    <a:schemeClr val="tx1"/>
                  </a:solidFill>
                </a:rPr>
                <a:t> </a:t>
              </a:r>
              <a:r>
                <a:rPr lang="es" dirty="0" err="1">
                  <a:solidFill>
                    <a:schemeClr val="tx1"/>
                  </a:solidFill>
                </a:rPr>
                <a:t>utilizado </a:t>
              </a:r>
              <a:r>
                <a:rPr lang="es" dirty="0">
                  <a:solidFill>
                    <a:schemeClr val="tx1"/>
                  </a:solidFill>
                </a:rPr>
                <a:t>para apoyar a la </a:t>
              </a:r>
              <a:r>
                <a:rPr lang="es" dirty="0" err="1">
                  <a:solidFill>
                    <a:schemeClr val="tx1"/>
                  </a:solidFill>
                </a:rPr>
                <a:t>persona</a:t>
              </a:r>
              <a:r>
                <a:rPr lang="es" dirty="0">
                  <a:solidFill>
                    <a:schemeClr val="tx1"/>
                  </a:solidFill>
                </a:rPr>
                <a:t> </a:t>
              </a:r>
              <a:r>
                <a:rPr lang="es" dirty="0" err="1">
                  <a:solidFill>
                    <a:schemeClr val="tx1"/>
                  </a:solidFill>
                </a:rPr>
                <a:t>progreso</a:t>
              </a:r>
              <a:endParaRPr lang="fr-FR" dirty="0">
                <a:solidFill>
                  <a:schemeClr val="tx1"/>
                </a:solidFill>
              </a:endParaRPr>
            </a:p>
            <a:p>
              <a:pPr marL="285750" lvl="0" indent="-285750">
                <a:buFont typeface="Arial" panose="020B0604020202020204" pitchFamily="34" charset="0"/>
                <a:buChar char="•"/>
              </a:pPr>
              <a:r>
                <a:rPr lang="es" dirty="0" err="1">
                  <a:solidFill>
                    <a:schemeClr val="tx1"/>
                  </a:solidFill>
                </a:rPr>
                <a:t>Especializado</a:t>
              </a:r>
              <a:r>
                <a:rPr lang="es" dirty="0">
                  <a:solidFill>
                    <a:schemeClr val="tx1"/>
                  </a:solidFill>
                </a:rPr>
                <a:t> </a:t>
              </a:r>
              <a:r>
                <a:rPr lang="es" dirty="0" err="1">
                  <a:solidFill>
                    <a:schemeClr val="tx1"/>
                  </a:solidFill>
                </a:rPr>
                <a:t>materiales</a:t>
              </a:r>
              <a:r>
                <a:rPr lang="es" dirty="0">
                  <a:solidFill>
                    <a:schemeClr val="tx1"/>
                  </a:solidFill>
                </a:rPr>
                <a:t> tecnologías </a:t>
              </a:r>
              <a:r>
                <a:rPr lang="es" dirty="0" err="1">
                  <a:solidFill>
                    <a:schemeClr val="tx1"/>
                  </a:solidFill>
                </a:rPr>
                <a:t>de asistencia </a:t>
              </a:r>
              <a:r>
                <a:rPr lang="es" dirty="0">
                  <a:solidFill>
                    <a:schemeClr val="tx1"/>
                  </a:solidFill>
                </a:rPr>
                <a:t>, apoyo </a:t>
              </a:r>
              <a:r>
                <a:rPr lang="es" dirty="0" err="1">
                  <a:solidFill>
                    <a:schemeClr val="tx1"/>
                  </a:solidFill>
                </a:rPr>
                <a:t>adicional</a:t>
              </a:r>
            </a:p>
          </p:txBody>
        </p:sp>
        <p:sp>
          <p:nvSpPr>
            <p:cNvPr id="26" name="Organigramme : Alternative 25">
              <a:extLst>
                <a:ext uri="{FF2B5EF4-FFF2-40B4-BE49-F238E27FC236}">
                  <a16:creationId xmlns:a16="http://schemas.microsoft.com/office/drawing/2014/main" id="{5585F2A9-D14C-4AF1-908B-9A1E1E8B54FB}"/>
                </a:ext>
              </a:extLst>
            </p:cNvPr>
            <p:cNvSpPr/>
            <p:nvPr/>
          </p:nvSpPr>
          <p:spPr>
            <a:xfrm>
              <a:off x="6330539" y="2786331"/>
              <a:ext cx="5436000" cy="770958"/>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 dirty="0">
                  <a:solidFill>
                    <a:schemeClr val="tx1"/>
                  </a:solidFill>
                </a:rPr>
                <a:t>Plazos para </a:t>
              </a:r>
              <a:r>
                <a:rPr lang="es" dirty="0" err="1">
                  <a:solidFill>
                    <a:schemeClr val="tx1"/>
                  </a:solidFill>
                </a:rPr>
                <a:t>alcanzar </a:t>
              </a:r>
              <a:r>
                <a:rPr lang="es" dirty="0">
                  <a:solidFill>
                    <a:schemeClr val="tx1"/>
                  </a:solidFill>
                </a:rPr>
                <a:t>los objetivos marcados</a:t>
              </a:r>
            </a:p>
            <a:p>
              <a:pPr marL="285750" indent="-285750">
                <a:buFont typeface="Arial" panose="020B0604020202020204" pitchFamily="34" charset="0"/>
                <a:buChar char="•"/>
              </a:pPr>
              <a:r>
                <a:rPr lang="es" dirty="0">
                  <a:solidFill>
                    <a:schemeClr val="tx1"/>
                  </a:solidFill>
                </a:rPr>
                <a:t>Métodos para monitorear </a:t>
              </a:r>
              <a:r>
                <a:rPr lang="es" dirty="0" err="1">
                  <a:solidFill>
                    <a:schemeClr val="tx1"/>
                  </a:solidFill>
                </a:rPr>
                <a:t>el progreso </a:t>
              </a:r>
              <a:r>
                <a:rPr lang="es" dirty="0">
                  <a:solidFill>
                    <a:schemeClr val="tx1"/>
                  </a:solidFill>
                </a:rPr>
                <a:t>( </a:t>
              </a:r>
              <a:r>
                <a:rPr lang="es" dirty="0" err="1">
                  <a:solidFill>
                    <a:schemeClr val="tx1"/>
                  </a:solidFill>
                </a:rPr>
                <a:t>regular</a:t>
              </a:r>
              <a:r>
                <a:rPr lang="es" dirty="0">
                  <a:solidFill>
                    <a:schemeClr val="tx1"/>
                  </a:solidFill>
                </a:rPr>
                <a:t> </a:t>
              </a:r>
              <a:r>
                <a:rPr lang="es" dirty="0" err="1">
                  <a:solidFill>
                    <a:schemeClr val="tx1"/>
                  </a:solidFill>
                </a:rPr>
                <a:t>evaluaciones </a:t>
              </a:r>
              <a:r>
                <a:rPr lang="es" dirty="0">
                  <a:solidFill>
                    <a:schemeClr val="tx1"/>
                  </a:solidFill>
                </a:rPr>
                <a:t>, informes </a:t>
              </a:r>
              <a:r>
                <a:rPr lang="es" dirty="0" err="1">
                  <a:solidFill>
                    <a:schemeClr val="tx1"/>
                  </a:solidFill>
                </a:rPr>
                <a:t>de progreso </a:t>
              </a:r>
              <a:r>
                <a:rPr lang="es" dirty="0">
                  <a:solidFill>
                    <a:schemeClr val="tx1"/>
                  </a:solidFill>
                </a:rPr>
                <a:t>)</a:t>
              </a:r>
            </a:p>
          </p:txBody>
        </p:sp>
        <p:sp>
          <p:nvSpPr>
            <p:cNvPr id="27" name="Organigramme : Alternative 26">
              <a:extLst>
                <a:ext uri="{FF2B5EF4-FFF2-40B4-BE49-F238E27FC236}">
                  <a16:creationId xmlns:a16="http://schemas.microsoft.com/office/drawing/2014/main" id="{A2BC9515-BCDF-4911-8F72-8A5E730C848B}"/>
                </a:ext>
              </a:extLst>
            </p:cNvPr>
            <p:cNvSpPr/>
            <p:nvPr/>
          </p:nvSpPr>
          <p:spPr>
            <a:xfrm>
              <a:off x="6398980" y="4208270"/>
              <a:ext cx="5436000" cy="43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 dirty="0" err="1">
                  <a:solidFill>
                    <a:schemeClr val="tx1"/>
                  </a:solidFill>
                </a:rPr>
                <a:t>Describe </a:t>
              </a:r>
              <a:r>
                <a:rPr lang="es" dirty="0">
                  <a:solidFill>
                    <a:schemeClr val="tx1"/>
                  </a:solidFill>
                </a:rPr>
                <a:t>los apoyos </a:t>
              </a:r>
              <a:r>
                <a:rPr lang="es" dirty="0" err="1">
                  <a:solidFill>
                    <a:schemeClr val="tx1"/>
                  </a:solidFill>
                </a:rPr>
                <a:t>específicos que la persona</a:t>
              </a:r>
              <a:r>
                <a:rPr lang="es" dirty="0">
                  <a:solidFill>
                    <a:schemeClr val="tx1"/>
                  </a:solidFill>
                </a:rPr>
                <a:t> </a:t>
              </a:r>
              <a:r>
                <a:rPr lang="es" dirty="0" err="1">
                  <a:solidFill>
                    <a:schemeClr val="tx1"/>
                  </a:solidFill>
                </a:rPr>
                <a:t>necesidad</a:t>
              </a:r>
              <a:endParaRPr lang="fr-FR" dirty="0">
                <a:solidFill>
                  <a:schemeClr val="tx1"/>
                </a:solidFill>
              </a:endParaRPr>
            </a:p>
          </p:txBody>
        </p:sp>
        <p:sp>
          <p:nvSpPr>
            <p:cNvPr id="28" name="Organigramme : Alternative 27">
              <a:extLst>
                <a:ext uri="{FF2B5EF4-FFF2-40B4-BE49-F238E27FC236}">
                  <a16:creationId xmlns:a16="http://schemas.microsoft.com/office/drawing/2014/main" id="{5CF96320-2962-429A-970A-49DA452D6A88}"/>
                </a:ext>
              </a:extLst>
            </p:cNvPr>
            <p:cNvSpPr/>
            <p:nvPr/>
          </p:nvSpPr>
          <p:spPr>
            <a:xfrm>
              <a:off x="6388126" y="5282975"/>
              <a:ext cx="5436000" cy="79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Char char="•"/>
              </a:pPr>
              <a:r>
                <a:rPr lang="es" err="1">
                  <a:solidFill>
                    <a:schemeClr val="tx1"/>
                  </a:solidFill>
                </a:rPr>
                <a:t>Asegurar</a:t>
              </a:r>
              <a:r>
                <a:rPr lang="es" dirty="0">
                  <a:solidFill>
                    <a:schemeClr val="tx1"/>
                  </a:solidFill>
                </a:rPr>
                <a:t> </a:t>
              </a:r>
              <a:r>
                <a:rPr lang="es" err="1">
                  <a:solidFill>
                    <a:schemeClr val="tx1"/>
                  </a:solidFill>
                </a:rPr>
                <a:t>eso</a:t>
              </a:r>
              <a:r>
                <a:rPr lang="es" dirty="0">
                  <a:solidFill>
                    <a:schemeClr val="tx1"/>
                  </a:solidFill>
                </a:rPr>
                <a:t> </a:t>
              </a:r>
              <a:r>
                <a:rPr lang="es" err="1">
                  <a:solidFill>
                    <a:schemeClr val="tx1"/>
                  </a:solidFill>
                </a:rPr>
                <a:t>todos</a:t>
              </a:r>
              <a:r>
                <a:rPr lang="es" dirty="0">
                  <a:solidFill>
                    <a:schemeClr val="tx1"/>
                  </a:solidFill>
                </a:rPr>
                <a:t> </a:t>
              </a:r>
              <a:r>
                <a:rPr lang="es" err="1">
                  <a:solidFill>
                    <a:schemeClr val="tx1"/>
                  </a:solidFill>
                </a:rPr>
                <a:t>es</a:t>
              </a:r>
              <a:r>
                <a:rPr lang="es" dirty="0">
                  <a:solidFill>
                    <a:schemeClr val="tx1"/>
                  </a:solidFill>
                </a:rPr>
                <a:t> </a:t>
              </a:r>
              <a:r>
                <a:rPr lang="es" err="1">
                  <a:solidFill>
                    <a:schemeClr val="tx1"/>
                  </a:solidFill>
                </a:rPr>
                <a:t>consciente </a:t>
              </a:r>
              <a:r>
                <a:rPr lang="es" dirty="0">
                  <a:solidFill>
                    <a:schemeClr val="tx1"/>
                  </a:solidFill>
                </a:rPr>
                <a:t>de la </a:t>
              </a:r>
              <a:r>
                <a:rPr lang="es" err="1">
                  <a:solidFill>
                    <a:schemeClr val="tx1"/>
                  </a:solidFill>
                </a:rPr>
                <a:t>persona</a:t>
              </a:r>
              <a:r>
                <a:rPr lang="es" dirty="0">
                  <a:solidFill>
                    <a:schemeClr val="tx1"/>
                  </a:solidFill>
                </a:rPr>
                <a:t> </a:t>
              </a:r>
              <a:r>
                <a:rPr lang="es" err="1">
                  <a:solidFill>
                    <a:schemeClr val="tx1"/>
                  </a:solidFill>
                </a:rPr>
                <a:t>necesita </a:t>
              </a:r>
              <a:r>
                <a:rPr lang="es" dirty="0">
                  <a:solidFill>
                    <a:schemeClr val="tx1"/>
                  </a:solidFill>
                </a:rPr>
                <a:t>y puede </a:t>
              </a:r>
              <a:r>
                <a:rPr lang="es" err="1">
                  <a:solidFill>
                    <a:schemeClr val="tx1"/>
                  </a:solidFill>
                </a:rPr>
                <a:t>trabajar</a:t>
              </a:r>
              <a:r>
                <a:rPr lang="es" dirty="0">
                  <a:solidFill>
                    <a:schemeClr val="tx1"/>
                  </a:solidFill>
                </a:rPr>
                <a:t> </a:t>
              </a:r>
              <a:r>
                <a:rPr lang="es" err="1">
                  <a:solidFill>
                    <a:schemeClr val="tx1"/>
                  </a:solidFill>
                </a:rPr>
                <a:t>juntos </a:t>
              </a:r>
              <a:r>
                <a:rPr lang="es" dirty="0">
                  <a:solidFill>
                    <a:schemeClr val="tx1"/>
                  </a:solidFill>
                </a:rPr>
                <a:t>para apoyar </a:t>
              </a:r>
              <a:r>
                <a:rPr lang="es" err="1">
                  <a:solidFill>
                    <a:schemeClr val="tx1"/>
                  </a:solidFill>
                </a:rPr>
                <a:t>a sus</a:t>
              </a:r>
              <a:r>
                <a:rPr lang="es" dirty="0">
                  <a:solidFill>
                    <a:schemeClr val="tx1"/>
                  </a:solidFill>
                </a:rPr>
                <a:t> </a:t>
              </a:r>
              <a:r>
                <a:rPr lang="es" err="1">
                  <a:solidFill>
                    <a:schemeClr val="tx1"/>
                  </a:solidFill>
                </a:rPr>
                <a:t>progreso</a:t>
              </a:r>
              <a:endParaRPr lang="fr-FR" dirty="0">
                <a:solidFill>
                  <a:schemeClr val="tx1"/>
                </a:solidFill>
                <a:cs typeface="Arial"/>
              </a:endParaRPr>
            </a:p>
            <a:p>
              <a:pPr marL="285750" indent="-285750">
                <a:buChar char="•"/>
              </a:pPr>
              <a:endParaRPr lang="fr-FR" dirty="0">
                <a:solidFill>
                  <a:schemeClr val="tx1"/>
                </a:solidFill>
                <a:cs typeface="Arial"/>
              </a:endParaRPr>
            </a:p>
          </p:txBody>
        </p:sp>
      </p:gr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3. Plan de apoyo </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29" name="Rectangle 28">
            <a:extLst>
              <a:ext uri="{FF2B5EF4-FFF2-40B4-BE49-F238E27FC236}">
                <a16:creationId xmlns:a16="http://schemas.microsoft.com/office/drawing/2014/main" id="{705DF82A-9344-4752-86AE-C488880EAAC8}"/>
              </a:ext>
            </a:extLst>
          </p:cNvPr>
          <p:cNvSpPr/>
          <p:nvPr/>
        </p:nvSpPr>
        <p:spPr>
          <a:xfrm>
            <a:off x="169276" y="1067426"/>
            <a:ext cx="11765870" cy="577850"/>
          </a:xfrm>
          <a:prstGeom prst="rect">
            <a:avLst/>
          </a:prstGeom>
        </p:spPr>
        <p:txBody>
          <a:bodyPr wrap="square">
            <a:spAutoFit/>
          </a:bodyPr>
          <a:lstStyle/>
          <a:p>
            <a:pPr algn="ctr">
              <a:lnSpc>
                <a:spcPct val="150000"/>
              </a:lnSpc>
              <a:buClr>
                <a:srgbClr val="674EA7"/>
              </a:buClr>
              <a:buSzPts val="4000"/>
            </a:pPr>
            <a:r>
              <a:rPr lang="es" sz="2400" dirty="0">
                <a:solidFill>
                  <a:schemeClr val="dk1"/>
                </a:solidFill>
              </a:rPr>
              <a:t>Elementos clave</a:t>
            </a:r>
          </a:p>
        </p:txBody>
      </p:sp>
    </p:spTree>
    <p:extLst>
      <p:ext uri="{BB962C8B-B14F-4D97-AF65-F5344CB8AC3E}">
        <p14:creationId xmlns:p14="http://schemas.microsoft.com/office/powerpoint/2010/main" val="1453582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37" name="Google Shape;131;p3">
            <a:extLst>
              <a:ext uri="{FF2B5EF4-FFF2-40B4-BE49-F238E27FC236}">
                <a16:creationId xmlns:a16="http://schemas.microsoft.com/office/drawing/2014/main" id="{DD5F6CBA-A3A1-4747-85B1-53EF44A22622}"/>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3. Plan de apoyo </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206DB72-F032-48D9-B4D2-88A12CDE8192}"/>
              </a:ext>
            </a:extLst>
          </p:cNvPr>
          <p:cNvGraphicFramePr/>
          <p:nvPr>
            <p:extLst>
              <p:ext uri="{D42A27DB-BD31-4B8C-83A1-F6EECF244321}">
                <p14:modId xmlns:p14="http://schemas.microsoft.com/office/powerpoint/2010/main" val="4260742230"/>
              </p:ext>
            </p:extLst>
          </p:nvPr>
        </p:nvGraphicFramePr>
        <p:xfrm>
          <a:off x="394581" y="1376203"/>
          <a:ext cx="11262717" cy="475525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9131353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01F05C8-0A2F-47D7-8202-2E4D6B976B8E}">
  <we:reference id="wa200003915" version="2.0.0.0" store="fr-FR" storeType="OMEX"/>
  <we:alternateReferences>
    <we:reference id="wa200003915" version="2.0.0.0" store="wa200003915"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purl.org/dc/terms/"/>
    <ds:schemaRef ds:uri="http://purl.org/dc/elements/1.1/"/>
    <ds:schemaRef ds:uri="http://schemas.microsoft.com/office/infopath/2007/PartnerControls"/>
    <ds:schemaRef ds:uri="7a866126-7c09-4654-844e-0d48a974f41d"/>
    <ds:schemaRef ds:uri="http://schemas.openxmlformats.org/package/2006/metadata/core-properties"/>
    <ds:schemaRef ds:uri="http://schemas.microsoft.com/office/2006/documentManagement/types"/>
    <ds:schemaRef ds:uri="http://purl.org/dc/dcmitype/"/>
    <ds:schemaRef ds:uri="http://schemas.microsoft.com/office/2006/metadata/properties"/>
    <ds:schemaRef ds:uri="833f7f52-ca37-4ad5-a460-7ba203df2864"/>
    <ds:schemaRef ds:uri="http://www.w3.org/XML/1998/namespace"/>
  </ds:schemaRefs>
</ds:datastoreItem>
</file>

<file path=customXml/itemProps3.xml><?xml version="1.0" encoding="utf-8"?>
<ds:datastoreItem xmlns:ds="http://schemas.openxmlformats.org/officeDocument/2006/customXml" ds:itemID="{4836EF35-296D-45C5-BB80-C0EBD32E2519}"/>
</file>

<file path=docProps/app.xml><?xml version="1.0" encoding="utf-8"?>
<Properties xmlns="http://schemas.openxmlformats.org/officeDocument/2006/extended-properties" xmlns:vt="http://schemas.openxmlformats.org/officeDocument/2006/docPropsVTypes">
  <TotalTime>2760</TotalTime>
  <Words>2097</Words>
  <Application>Microsoft Office PowerPoint</Application>
  <PresentationFormat>Panorámica</PresentationFormat>
  <Paragraphs>95</Paragraphs>
  <Slides>5</Slides>
  <Notes>5</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5</vt:i4>
      </vt:variant>
    </vt:vector>
  </HeadingPairs>
  <TitlesOfParts>
    <vt:vector size="8" baseType="lpstr">
      <vt:lpstr>Arial</vt:lpstr>
      <vt:lpstr>Calibri</vt:lpstr>
      <vt:lpstr>AdornVTI</vt:lpstr>
      <vt:lpstr>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Sergi Martínez</cp:lastModifiedBy>
  <cp:revision>184</cp:revision>
  <dcterms:created xsi:type="dcterms:W3CDTF">2023-11-23T08:37:25Z</dcterms:created>
  <dcterms:modified xsi:type="dcterms:W3CDTF">2024-11-29T12:45:19Z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